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modernComment_2D2_B3EFA327.xml" ContentType="application/vnd.ms-powerpoint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24"/>
  </p:notesMasterIdLst>
  <p:handoutMasterIdLst>
    <p:handoutMasterId r:id="rId25"/>
  </p:handoutMasterIdLst>
  <p:sldIdLst>
    <p:sldId id="695" r:id="rId2"/>
    <p:sldId id="672" r:id="rId3"/>
    <p:sldId id="698" r:id="rId4"/>
    <p:sldId id="707" r:id="rId5"/>
    <p:sldId id="708" r:id="rId6"/>
    <p:sldId id="711" r:id="rId7"/>
    <p:sldId id="699" r:id="rId8"/>
    <p:sldId id="712" r:id="rId9"/>
    <p:sldId id="710" r:id="rId10"/>
    <p:sldId id="716" r:id="rId11"/>
    <p:sldId id="700" r:id="rId12"/>
    <p:sldId id="713" r:id="rId13"/>
    <p:sldId id="720" r:id="rId14"/>
    <p:sldId id="722" r:id="rId15"/>
    <p:sldId id="721" r:id="rId16"/>
    <p:sldId id="701" r:id="rId17"/>
    <p:sldId id="714" r:id="rId18"/>
    <p:sldId id="702" r:id="rId19"/>
    <p:sldId id="673" r:id="rId20"/>
    <p:sldId id="703" r:id="rId21"/>
    <p:sldId id="693" r:id="rId22"/>
    <p:sldId id="694" r:id="rId23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C1125C7-40DC-9E8D-48A2-725F22CE8B43}" name="Furkan Yılmaz" initials="FY" userId="44fbc7e7ad719564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87E5"/>
    <a:srgbClr val="41BEFF"/>
    <a:srgbClr val="0065BD"/>
    <a:srgbClr val="C0C0C0"/>
    <a:srgbClr val="000000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2" autoAdjust="0"/>
    <p:restoredTop sz="84460" autoAdjust="0"/>
  </p:normalViewPr>
  <p:slideViewPr>
    <p:cSldViewPr>
      <p:cViewPr varScale="1">
        <p:scale>
          <a:sx n="101" d="100"/>
          <a:sy n="101" d="100"/>
        </p:scale>
        <p:origin x="1000" y="184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3186" y="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modernComment_2D2_B3EFA32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5822647-0677-4C8C-8FDC-57A9B092B297}" authorId="{8C1125C7-40DC-9E8D-48A2-725F22CE8B43}" created="2024-01-29T20:48:23.262">
    <pc:sldMkLst xmlns:pc="http://schemas.microsoft.com/office/powerpoint/2013/main/command">
      <pc:docMk/>
      <pc:sldMk cId="3018826535" sldId="722"/>
    </pc:sldMkLst>
    <p188:txBody>
      <a:bodyPr/>
      <a:lstStyle/>
      <a:p>
        <a:r>
          <a:rPr lang="en-GB"/>
          <a:t>Incase prof asks
</a:t>
        </a:r>
      </a:p>
    </p188:txBody>
  </p188:cm>
</p188:cmLst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DAB074-BCEB-4426-A354-A9FBA9871BB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3D66F1E-377F-4706-8592-D2D3C40EDC4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specific word</a:t>
          </a:r>
          <a:r>
            <a:rPr lang="en-DE" dirty="0"/>
            <a:t>–</a:t>
          </a:r>
          <a:r>
            <a:rPr lang="en-US" dirty="0"/>
            <a:t>level mechanism will be chosen and dataset with this mechanism will be created. </a:t>
          </a:r>
        </a:p>
      </dgm:t>
    </dgm:pt>
    <dgm:pt modelId="{5C098354-157C-41D9-BF72-460AF5C735A7}" type="parTrans" cxnId="{950412D3-C370-4001-937E-D6B49DDB5791}">
      <dgm:prSet/>
      <dgm:spPr/>
      <dgm:t>
        <a:bodyPr/>
        <a:lstStyle/>
        <a:p>
          <a:endParaRPr lang="en-US"/>
        </a:p>
      </dgm:t>
    </dgm:pt>
    <dgm:pt modelId="{DA07C7B8-DA3F-4D99-8263-DC3764B0F2A9}" type="sibTrans" cxnId="{950412D3-C370-4001-937E-D6B49DDB5791}">
      <dgm:prSet/>
      <dgm:spPr/>
      <dgm:t>
        <a:bodyPr/>
        <a:lstStyle/>
        <a:p>
          <a:endParaRPr lang="en-US"/>
        </a:p>
      </dgm:t>
    </dgm:pt>
    <dgm:pt modelId="{968B32FF-C9AF-472E-927C-6C0FF4B13DE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Dataset consists of original text and the obfuscated text.</a:t>
          </a:r>
        </a:p>
      </dgm:t>
    </dgm:pt>
    <dgm:pt modelId="{CCF84511-71D7-40E0-8600-F65453C1B946}" type="parTrans" cxnId="{FE5F7872-4385-4BF4-92CA-34AB5DCFFEE8}">
      <dgm:prSet/>
      <dgm:spPr/>
      <dgm:t>
        <a:bodyPr/>
        <a:lstStyle/>
        <a:p>
          <a:endParaRPr lang="en-US"/>
        </a:p>
      </dgm:t>
    </dgm:pt>
    <dgm:pt modelId="{3B1ED7E2-FD1A-4A71-A800-0E778E7700F0}" type="sibTrans" cxnId="{FE5F7872-4385-4BF4-92CA-34AB5DCFFEE8}">
      <dgm:prSet/>
      <dgm:spPr/>
      <dgm:t>
        <a:bodyPr/>
        <a:lstStyle/>
        <a:p>
          <a:endParaRPr lang="en-US"/>
        </a:p>
      </dgm:t>
    </dgm:pt>
    <dgm:pt modelId="{943D43E9-C6C0-4F56-AE67-307588BBDB4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metrics to be used for training the adversary NLP model will be determined.</a:t>
          </a:r>
        </a:p>
      </dgm:t>
    </dgm:pt>
    <dgm:pt modelId="{A31CFE3F-C0D9-47AA-BDC5-9CB33EDB8582}" type="parTrans" cxnId="{C50513F1-DB97-493B-9895-9D5B18D75415}">
      <dgm:prSet/>
      <dgm:spPr/>
      <dgm:t>
        <a:bodyPr/>
        <a:lstStyle/>
        <a:p>
          <a:endParaRPr lang="en-US"/>
        </a:p>
      </dgm:t>
    </dgm:pt>
    <dgm:pt modelId="{C045A71F-0963-4CCC-88A8-B3908C2577D5}" type="sibTrans" cxnId="{C50513F1-DB97-493B-9895-9D5B18D75415}">
      <dgm:prSet/>
      <dgm:spPr/>
      <dgm:t>
        <a:bodyPr/>
        <a:lstStyle/>
        <a:p>
          <a:endParaRPr lang="en-US"/>
        </a:p>
      </dgm:t>
    </dgm:pt>
    <dgm:pt modelId="{F536DBAF-8E06-45FC-AA88-F195A1AD9D7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Different adversary NLP models with hyperparameters will be tested with cross-validation.</a:t>
          </a:r>
        </a:p>
      </dgm:t>
    </dgm:pt>
    <dgm:pt modelId="{A7A794DB-8D7E-4793-94CD-D57DAF938569}" type="parTrans" cxnId="{570B846C-8A99-4585-BC9F-5AE21BBB5B2E}">
      <dgm:prSet/>
      <dgm:spPr/>
      <dgm:t>
        <a:bodyPr/>
        <a:lstStyle/>
        <a:p>
          <a:endParaRPr lang="en-US"/>
        </a:p>
      </dgm:t>
    </dgm:pt>
    <dgm:pt modelId="{DA70F200-A48B-4714-9E22-382927DDE3BD}" type="sibTrans" cxnId="{570B846C-8A99-4585-BC9F-5AE21BBB5B2E}">
      <dgm:prSet/>
      <dgm:spPr/>
      <dgm:t>
        <a:bodyPr/>
        <a:lstStyle/>
        <a:p>
          <a:endParaRPr lang="en-US"/>
        </a:p>
      </dgm:t>
    </dgm:pt>
    <dgm:pt modelId="{9A2E9002-A1A0-438F-9E58-79461BC787C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Hyperparameter selections and finetuning will be done.</a:t>
          </a:r>
        </a:p>
      </dgm:t>
    </dgm:pt>
    <dgm:pt modelId="{938AA4DD-E45C-4959-82B5-117F46141526}" type="parTrans" cxnId="{506DA1B5-B7E8-47E4-BAFA-33B2DDFB42E6}">
      <dgm:prSet/>
      <dgm:spPr/>
      <dgm:t>
        <a:bodyPr/>
        <a:lstStyle/>
        <a:p>
          <a:endParaRPr lang="en-US"/>
        </a:p>
      </dgm:t>
    </dgm:pt>
    <dgm:pt modelId="{AF68840A-5484-4FCB-A7ED-E9C6A966A8B5}" type="sibTrans" cxnId="{506DA1B5-B7E8-47E4-BAFA-33B2DDFB42E6}">
      <dgm:prSet/>
      <dgm:spPr/>
      <dgm:t>
        <a:bodyPr/>
        <a:lstStyle/>
        <a:p>
          <a:endParaRPr lang="en-US"/>
        </a:p>
      </dgm:t>
    </dgm:pt>
    <dgm:pt modelId="{1343C103-79D6-460B-BC49-3899DE68180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best model will be chosen.</a:t>
          </a:r>
        </a:p>
      </dgm:t>
    </dgm:pt>
    <dgm:pt modelId="{F1D6EB74-83C1-48FB-B80F-FE9D4756EF35}" type="parTrans" cxnId="{A09DF4FA-AD63-4AA8-AB01-3F144313CA1A}">
      <dgm:prSet/>
      <dgm:spPr/>
      <dgm:t>
        <a:bodyPr/>
        <a:lstStyle/>
        <a:p>
          <a:endParaRPr lang="en-US"/>
        </a:p>
      </dgm:t>
    </dgm:pt>
    <dgm:pt modelId="{247A4024-B5DF-4F11-A20B-FAC8411CA6CE}" type="sibTrans" cxnId="{A09DF4FA-AD63-4AA8-AB01-3F144313CA1A}">
      <dgm:prSet/>
      <dgm:spPr/>
      <dgm:t>
        <a:bodyPr/>
        <a:lstStyle/>
        <a:p>
          <a:endParaRPr lang="en-US"/>
        </a:p>
      </dgm:t>
    </dgm:pt>
    <dgm:pt modelId="{915A802F-1AEC-4BC1-81E1-19115C0E6C6F}" type="pres">
      <dgm:prSet presAssocID="{A8DAB074-BCEB-4426-A354-A9FBA9871BBC}" presName="root" presStyleCnt="0">
        <dgm:presLayoutVars>
          <dgm:dir/>
          <dgm:resizeHandles val="exact"/>
        </dgm:presLayoutVars>
      </dgm:prSet>
      <dgm:spPr/>
    </dgm:pt>
    <dgm:pt modelId="{EA8E163F-93ED-46E7-AB8F-74223B7C7744}" type="pres">
      <dgm:prSet presAssocID="{43D66F1E-377F-4706-8592-D2D3C40EDC4B}" presName="compNode" presStyleCnt="0"/>
      <dgm:spPr/>
    </dgm:pt>
    <dgm:pt modelId="{AAE30D17-3014-4EDD-8966-33BB66A61A76}" type="pres">
      <dgm:prSet presAssocID="{43D66F1E-377F-4706-8592-D2D3C40EDC4B}" presName="bgRect" presStyleLbl="bgShp" presStyleIdx="0" presStyleCnt="6"/>
      <dgm:spPr/>
    </dgm:pt>
    <dgm:pt modelId="{44FFBFBE-8101-4A6D-B5EB-33C42BD16DD0}" type="pres">
      <dgm:prSet presAssocID="{43D66F1E-377F-4706-8592-D2D3C40EDC4B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68849069-28B8-4A6A-A778-2EFE9E7770EB}" type="pres">
      <dgm:prSet presAssocID="{43D66F1E-377F-4706-8592-D2D3C40EDC4B}" presName="spaceRect" presStyleCnt="0"/>
      <dgm:spPr/>
    </dgm:pt>
    <dgm:pt modelId="{1F09E2F8-DE8E-40BF-928E-20744A6194F5}" type="pres">
      <dgm:prSet presAssocID="{43D66F1E-377F-4706-8592-D2D3C40EDC4B}" presName="parTx" presStyleLbl="revTx" presStyleIdx="0" presStyleCnt="6">
        <dgm:presLayoutVars>
          <dgm:chMax val="0"/>
          <dgm:chPref val="0"/>
        </dgm:presLayoutVars>
      </dgm:prSet>
      <dgm:spPr/>
    </dgm:pt>
    <dgm:pt modelId="{9FE96E29-9799-44BE-BDD9-BB64DDF2624C}" type="pres">
      <dgm:prSet presAssocID="{DA07C7B8-DA3F-4D99-8263-DC3764B0F2A9}" presName="sibTrans" presStyleCnt="0"/>
      <dgm:spPr/>
    </dgm:pt>
    <dgm:pt modelId="{3F0A9B6E-1774-4052-BADD-095B5B21E0DD}" type="pres">
      <dgm:prSet presAssocID="{968B32FF-C9AF-472E-927C-6C0FF4B13DE9}" presName="compNode" presStyleCnt="0"/>
      <dgm:spPr/>
    </dgm:pt>
    <dgm:pt modelId="{D515AFE5-17EC-49A8-96B2-E65AE77279CE}" type="pres">
      <dgm:prSet presAssocID="{968B32FF-C9AF-472E-927C-6C0FF4B13DE9}" presName="bgRect" presStyleLbl="bgShp" presStyleIdx="1" presStyleCnt="6"/>
      <dgm:spPr/>
    </dgm:pt>
    <dgm:pt modelId="{E50A3C3B-18D1-49BD-8F7F-41D7712DAE2C}" type="pres">
      <dgm:prSet presAssocID="{968B32FF-C9AF-472E-927C-6C0FF4B13DE9}" presName="iconRect" presStyleLbl="node1" presStyleIdx="1" presStyleCnt="6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</dgm:spPr>
    </dgm:pt>
    <dgm:pt modelId="{61E72D6E-8F0F-49A0-A40A-16CD0A9FF7B5}" type="pres">
      <dgm:prSet presAssocID="{968B32FF-C9AF-472E-927C-6C0FF4B13DE9}" presName="spaceRect" presStyleCnt="0"/>
      <dgm:spPr/>
    </dgm:pt>
    <dgm:pt modelId="{2E3FD4D3-9D8A-4E26-B730-016770AC2ECA}" type="pres">
      <dgm:prSet presAssocID="{968B32FF-C9AF-472E-927C-6C0FF4B13DE9}" presName="parTx" presStyleLbl="revTx" presStyleIdx="1" presStyleCnt="6">
        <dgm:presLayoutVars>
          <dgm:chMax val="0"/>
          <dgm:chPref val="0"/>
        </dgm:presLayoutVars>
      </dgm:prSet>
      <dgm:spPr/>
    </dgm:pt>
    <dgm:pt modelId="{0073828A-CFF3-4460-AE29-0D9E993B3404}" type="pres">
      <dgm:prSet presAssocID="{3B1ED7E2-FD1A-4A71-A800-0E778E7700F0}" presName="sibTrans" presStyleCnt="0"/>
      <dgm:spPr/>
    </dgm:pt>
    <dgm:pt modelId="{E4704E6C-859F-4955-A595-7E334B110A21}" type="pres">
      <dgm:prSet presAssocID="{943D43E9-C6C0-4F56-AE67-307588BBDB4B}" presName="compNode" presStyleCnt="0"/>
      <dgm:spPr/>
    </dgm:pt>
    <dgm:pt modelId="{48B157E5-029C-4426-8B42-4F1C61132947}" type="pres">
      <dgm:prSet presAssocID="{943D43E9-C6C0-4F56-AE67-307588BBDB4B}" presName="bgRect" presStyleLbl="bgShp" presStyleIdx="2" presStyleCnt="6"/>
      <dgm:spPr/>
    </dgm:pt>
    <dgm:pt modelId="{908CCB87-EBC8-402B-81DE-1974EE32E26D}" type="pres">
      <dgm:prSet presAssocID="{943D43E9-C6C0-4F56-AE67-307588BBDB4B}" presName="iconRect" presStyleLbl="node1" presStyleIdx="2" presStyleCnt="6"/>
      <dgm:spPr>
        <a:blipFill rotWithShape="1"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ing Cards"/>
        </a:ext>
      </dgm:extLst>
    </dgm:pt>
    <dgm:pt modelId="{53D093EB-E99A-4FBE-92B4-4194A2F65B1E}" type="pres">
      <dgm:prSet presAssocID="{943D43E9-C6C0-4F56-AE67-307588BBDB4B}" presName="spaceRect" presStyleCnt="0"/>
      <dgm:spPr/>
    </dgm:pt>
    <dgm:pt modelId="{D24A99CC-A7B7-467E-B7AF-AED7793E9F97}" type="pres">
      <dgm:prSet presAssocID="{943D43E9-C6C0-4F56-AE67-307588BBDB4B}" presName="parTx" presStyleLbl="revTx" presStyleIdx="2" presStyleCnt="6">
        <dgm:presLayoutVars>
          <dgm:chMax val="0"/>
          <dgm:chPref val="0"/>
        </dgm:presLayoutVars>
      </dgm:prSet>
      <dgm:spPr/>
    </dgm:pt>
    <dgm:pt modelId="{81495F6B-990E-4208-98CB-8E6489101D89}" type="pres">
      <dgm:prSet presAssocID="{C045A71F-0963-4CCC-88A8-B3908C2577D5}" presName="sibTrans" presStyleCnt="0"/>
      <dgm:spPr/>
    </dgm:pt>
    <dgm:pt modelId="{380A0851-CF8E-4E78-B35F-F2D9E40D3E59}" type="pres">
      <dgm:prSet presAssocID="{F536DBAF-8E06-45FC-AA88-F195A1AD9D78}" presName="compNode" presStyleCnt="0"/>
      <dgm:spPr/>
    </dgm:pt>
    <dgm:pt modelId="{F58FAA6A-8C6B-43CC-8277-5C30690E61CF}" type="pres">
      <dgm:prSet presAssocID="{F536DBAF-8E06-45FC-AA88-F195A1AD9D78}" presName="bgRect" presStyleLbl="bgShp" presStyleIdx="3" presStyleCnt="6"/>
      <dgm:spPr/>
    </dgm:pt>
    <dgm:pt modelId="{38795D01-877C-4A57-8CFD-EE85A41E6C9F}" type="pres">
      <dgm:prSet presAssocID="{F536DBAF-8E06-45FC-AA88-F195A1AD9D78}" presName="iconRect" presStyleLbl="node1" presStyleIdx="3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ze"/>
        </a:ext>
      </dgm:extLst>
    </dgm:pt>
    <dgm:pt modelId="{E56C7212-90E2-441B-88B6-2E195CCD5E29}" type="pres">
      <dgm:prSet presAssocID="{F536DBAF-8E06-45FC-AA88-F195A1AD9D78}" presName="spaceRect" presStyleCnt="0"/>
      <dgm:spPr/>
    </dgm:pt>
    <dgm:pt modelId="{2A0E2227-EBBF-4C43-84BD-C73A32FEC4B0}" type="pres">
      <dgm:prSet presAssocID="{F536DBAF-8E06-45FC-AA88-F195A1AD9D78}" presName="parTx" presStyleLbl="revTx" presStyleIdx="3" presStyleCnt="6">
        <dgm:presLayoutVars>
          <dgm:chMax val="0"/>
          <dgm:chPref val="0"/>
        </dgm:presLayoutVars>
      </dgm:prSet>
      <dgm:spPr/>
    </dgm:pt>
    <dgm:pt modelId="{1EB53329-6133-4D0C-B289-B81BEF669128}" type="pres">
      <dgm:prSet presAssocID="{DA70F200-A48B-4714-9E22-382927DDE3BD}" presName="sibTrans" presStyleCnt="0"/>
      <dgm:spPr/>
    </dgm:pt>
    <dgm:pt modelId="{DB70DE3E-9E06-434D-8AA9-045A3E026FEA}" type="pres">
      <dgm:prSet presAssocID="{9A2E9002-A1A0-438F-9E58-79461BC787C0}" presName="compNode" presStyleCnt="0"/>
      <dgm:spPr/>
    </dgm:pt>
    <dgm:pt modelId="{BCBFEF6E-BA82-481A-993E-DB4E29B40E19}" type="pres">
      <dgm:prSet presAssocID="{9A2E9002-A1A0-438F-9E58-79461BC787C0}" presName="bgRect" presStyleLbl="bgShp" presStyleIdx="4" presStyleCnt="6"/>
      <dgm:spPr/>
    </dgm:pt>
    <dgm:pt modelId="{674B6756-A0AB-410A-85BF-F60F2EC2DB6B}" type="pres">
      <dgm:prSet presAssocID="{9A2E9002-A1A0-438F-9E58-79461BC787C0}" presName="iconRect" presStyleLbl="node1" presStyleIdx="4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row Circle"/>
        </a:ext>
      </dgm:extLst>
    </dgm:pt>
    <dgm:pt modelId="{AA33BA3B-B1A5-4C8C-B7ED-7A5206B0D27F}" type="pres">
      <dgm:prSet presAssocID="{9A2E9002-A1A0-438F-9E58-79461BC787C0}" presName="spaceRect" presStyleCnt="0"/>
      <dgm:spPr/>
    </dgm:pt>
    <dgm:pt modelId="{6501F9FB-30E5-4880-8AC9-145752E8261D}" type="pres">
      <dgm:prSet presAssocID="{9A2E9002-A1A0-438F-9E58-79461BC787C0}" presName="parTx" presStyleLbl="revTx" presStyleIdx="4" presStyleCnt="6">
        <dgm:presLayoutVars>
          <dgm:chMax val="0"/>
          <dgm:chPref val="0"/>
        </dgm:presLayoutVars>
      </dgm:prSet>
      <dgm:spPr/>
    </dgm:pt>
    <dgm:pt modelId="{2197779F-60F0-4008-8D53-CF3EB633155B}" type="pres">
      <dgm:prSet presAssocID="{AF68840A-5484-4FCB-A7ED-E9C6A966A8B5}" presName="sibTrans" presStyleCnt="0"/>
      <dgm:spPr/>
    </dgm:pt>
    <dgm:pt modelId="{0D8FA65A-B973-41B3-A59E-2F3D7D3BBDA7}" type="pres">
      <dgm:prSet presAssocID="{1343C103-79D6-460B-BC49-3899DE68180D}" presName="compNode" presStyleCnt="0"/>
      <dgm:spPr/>
    </dgm:pt>
    <dgm:pt modelId="{FAC33FA1-5FB1-4BF6-815C-C7EC52683C0D}" type="pres">
      <dgm:prSet presAssocID="{1343C103-79D6-460B-BC49-3899DE68180D}" presName="bgRect" presStyleLbl="bgShp" presStyleIdx="5" presStyleCnt="6"/>
      <dgm:spPr/>
    </dgm:pt>
    <dgm:pt modelId="{701945E9-1C88-464B-9FE4-AA7F74516B6B}" type="pres">
      <dgm:prSet presAssocID="{1343C103-79D6-460B-BC49-3899DE68180D}" presName="iconRect" presStyleLbl="node1" presStyleIdx="5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"/>
        </a:ext>
      </dgm:extLst>
    </dgm:pt>
    <dgm:pt modelId="{10ED5BB1-6039-4EEA-A8D1-92B7AE27E9F6}" type="pres">
      <dgm:prSet presAssocID="{1343C103-79D6-460B-BC49-3899DE68180D}" presName="spaceRect" presStyleCnt="0"/>
      <dgm:spPr/>
    </dgm:pt>
    <dgm:pt modelId="{88149E1E-CA90-46D4-950C-51D5EB58F801}" type="pres">
      <dgm:prSet presAssocID="{1343C103-79D6-460B-BC49-3899DE68180D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541FFD09-9D63-4E5A-923F-9A850EDBED61}" type="presOf" srcId="{9A2E9002-A1A0-438F-9E58-79461BC787C0}" destId="{6501F9FB-30E5-4880-8AC9-145752E8261D}" srcOrd="0" destOrd="0" presId="urn:microsoft.com/office/officeart/2018/2/layout/IconVerticalSolidList"/>
    <dgm:cxn modelId="{0E725A18-FE29-4820-A7A2-0792D59B0B5B}" type="presOf" srcId="{1343C103-79D6-460B-BC49-3899DE68180D}" destId="{88149E1E-CA90-46D4-950C-51D5EB58F801}" srcOrd="0" destOrd="0" presId="urn:microsoft.com/office/officeart/2018/2/layout/IconVerticalSolidList"/>
    <dgm:cxn modelId="{E03C3E55-BCCF-406F-847F-F3BFB796E64D}" type="presOf" srcId="{43D66F1E-377F-4706-8592-D2D3C40EDC4B}" destId="{1F09E2F8-DE8E-40BF-928E-20744A6194F5}" srcOrd="0" destOrd="0" presId="urn:microsoft.com/office/officeart/2018/2/layout/IconVerticalSolidList"/>
    <dgm:cxn modelId="{FB2F3457-606D-44B1-A59C-9519EB0013AA}" type="presOf" srcId="{F536DBAF-8E06-45FC-AA88-F195A1AD9D78}" destId="{2A0E2227-EBBF-4C43-84BD-C73A32FEC4B0}" srcOrd="0" destOrd="0" presId="urn:microsoft.com/office/officeart/2018/2/layout/IconVerticalSolidList"/>
    <dgm:cxn modelId="{1631C565-5D6F-4FA1-B4FD-8DE71B546CE1}" type="presOf" srcId="{968B32FF-C9AF-472E-927C-6C0FF4B13DE9}" destId="{2E3FD4D3-9D8A-4E26-B730-016770AC2ECA}" srcOrd="0" destOrd="0" presId="urn:microsoft.com/office/officeart/2018/2/layout/IconVerticalSolidList"/>
    <dgm:cxn modelId="{570B846C-8A99-4585-BC9F-5AE21BBB5B2E}" srcId="{A8DAB074-BCEB-4426-A354-A9FBA9871BBC}" destId="{F536DBAF-8E06-45FC-AA88-F195A1AD9D78}" srcOrd="3" destOrd="0" parTransId="{A7A794DB-8D7E-4793-94CD-D57DAF938569}" sibTransId="{DA70F200-A48B-4714-9E22-382927DDE3BD}"/>
    <dgm:cxn modelId="{FE5F7872-4385-4BF4-92CA-34AB5DCFFEE8}" srcId="{A8DAB074-BCEB-4426-A354-A9FBA9871BBC}" destId="{968B32FF-C9AF-472E-927C-6C0FF4B13DE9}" srcOrd="1" destOrd="0" parTransId="{CCF84511-71D7-40E0-8600-F65453C1B946}" sibTransId="{3B1ED7E2-FD1A-4A71-A800-0E778E7700F0}"/>
    <dgm:cxn modelId="{D295B98C-A44F-4668-93AB-A5F360E15859}" type="presOf" srcId="{A8DAB074-BCEB-4426-A354-A9FBA9871BBC}" destId="{915A802F-1AEC-4BC1-81E1-19115C0E6C6F}" srcOrd="0" destOrd="0" presId="urn:microsoft.com/office/officeart/2018/2/layout/IconVerticalSolidList"/>
    <dgm:cxn modelId="{8FE1AD9C-7783-4532-8BB4-19F2949B1A73}" type="presOf" srcId="{943D43E9-C6C0-4F56-AE67-307588BBDB4B}" destId="{D24A99CC-A7B7-467E-B7AF-AED7793E9F97}" srcOrd="0" destOrd="0" presId="urn:microsoft.com/office/officeart/2018/2/layout/IconVerticalSolidList"/>
    <dgm:cxn modelId="{506DA1B5-B7E8-47E4-BAFA-33B2DDFB42E6}" srcId="{A8DAB074-BCEB-4426-A354-A9FBA9871BBC}" destId="{9A2E9002-A1A0-438F-9E58-79461BC787C0}" srcOrd="4" destOrd="0" parTransId="{938AA4DD-E45C-4959-82B5-117F46141526}" sibTransId="{AF68840A-5484-4FCB-A7ED-E9C6A966A8B5}"/>
    <dgm:cxn modelId="{950412D3-C370-4001-937E-D6B49DDB5791}" srcId="{A8DAB074-BCEB-4426-A354-A9FBA9871BBC}" destId="{43D66F1E-377F-4706-8592-D2D3C40EDC4B}" srcOrd="0" destOrd="0" parTransId="{5C098354-157C-41D9-BF72-460AF5C735A7}" sibTransId="{DA07C7B8-DA3F-4D99-8263-DC3764B0F2A9}"/>
    <dgm:cxn modelId="{C50513F1-DB97-493B-9895-9D5B18D75415}" srcId="{A8DAB074-BCEB-4426-A354-A9FBA9871BBC}" destId="{943D43E9-C6C0-4F56-AE67-307588BBDB4B}" srcOrd="2" destOrd="0" parTransId="{A31CFE3F-C0D9-47AA-BDC5-9CB33EDB8582}" sibTransId="{C045A71F-0963-4CCC-88A8-B3908C2577D5}"/>
    <dgm:cxn modelId="{A09DF4FA-AD63-4AA8-AB01-3F144313CA1A}" srcId="{A8DAB074-BCEB-4426-A354-A9FBA9871BBC}" destId="{1343C103-79D6-460B-BC49-3899DE68180D}" srcOrd="5" destOrd="0" parTransId="{F1D6EB74-83C1-48FB-B80F-FE9D4756EF35}" sibTransId="{247A4024-B5DF-4F11-A20B-FAC8411CA6CE}"/>
    <dgm:cxn modelId="{1792B61A-35F0-4C36-B3B5-7393A867F0A0}" type="presParOf" srcId="{915A802F-1AEC-4BC1-81E1-19115C0E6C6F}" destId="{EA8E163F-93ED-46E7-AB8F-74223B7C7744}" srcOrd="0" destOrd="0" presId="urn:microsoft.com/office/officeart/2018/2/layout/IconVerticalSolidList"/>
    <dgm:cxn modelId="{F44F77EE-CE79-427B-9253-FAB38D23C6D7}" type="presParOf" srcId="{EA8E163F-93ED-46E7-AB8F-74223B7C7744}" destId="{AAE30D17-3014-4EDD-8966-33BB66A61A76}" srcOrd="0" destOrd="0" presId="urn:microsoft.com/office/officeart/2018/2/layout/IconVerticalSolidList"/>
    <dgm:cxn modelId="{474AA468-727A-4267-BE20-629F72EBD8A1}" type="presParOf" srcId="{EA8E163F-93ED-46E7-AB8F-74223B7C7744}" destId="{44FFBFBE-8101-4A6D-B5EB-33C42BD16DD0}" srcOrd="1" destOrd="0" presId="urn:microsoft.com/office/officeart/2018/2/layout/IconVerticalSolidList"/>
    <dgm:cxn modelId="{DE7DFCEB-BC16-46DD-ABDB-78E52A414E2D}" type="presParOf" srcId="{EA8E163F-93ED-46E7-AB8F-74223B7C7744}" destId="{68849069-28B8-4A6A-A778-2EFE9E7770EB}" srcOrd="2" destOrd="0" presId="urn:microsoft.com/office/officeart/2018/2/layout/IconVerticalSolidList"/>
    <dgm:cxn modelId="{D0767E49-4AC5-47A3-AE81-DBA82DF5B05F}" type="presParOf" srcId="{EA8E163F-93ED-46E7-AB8F-74223B7C7744}" destId="{1F09E2F8-DE8E-40BF-928E-20744A6194F5}" srcOrd="3" destOrd="0" presId="urn:microsoft.com/office/officeart/2018/2/layout/IconVerticalSolidList"/>
    <dgm:cxn modelId="{C6D49037-800E-4051-95A0-EEC286B2653C}" type="presParOf" srcId="{915A802F-1AEC-4BC1-81E1-19115C0E6C6F}" destId="{9FE96E29-9799-44BE-BDD9-BB64DDF2624C}" srcOrd="1" destOrd="0" presId="urn:microsoft.com/office/officeart/2018/2/layout/IconVerticalSolidList"/>
    <dgm:cxn modelId="{8D0C6B49-D159-4DB9-85FC-CBFF9F255989}" type="presParOf" srcId="{915A802F-1AEC-4BC1-81E1-19115C0E6C6F}" destId="{3F0A9B6E-1774-4052-BADD-095B5B21E0DD}" srcOrd="2" destOrd="0" presId="urn:microsoft.com/office/officeart/2018/2/layout/IconVerticalSolidList"/>
    <dgm:cxn modelId="{432E5DF9-1EC8-4E5C-9D15-E0B5A294F30E}" type="presParOf" srcId="{3F0A9B6E-1774-4052-BADD-095B5B21E0DD}" destId="{D515AFE5-17EC-49A8-96B2-E65AE77279CE}" srcOrd="0" destOrd="0" presId="urn:microsoft.com/office/officeart/2018/2/layout/IconVerticalSolidList"/>
    <dgm:cxn modelId="{3285E9DD-51F8-4B12-AB82-30087E0B11A8}" type="presParOf" srcId="{3F0A9B6E-1774-4052-BADD-095B5B21E0DD}" destId="{E50A3C3B-18D1-49BD-8F7F-41D7712DAE2C}" srcOrd="1" destOrd="0" presId="urn:microsoft.com/office/officeart/2018/2/layout/IconVerticalSolidList"/>
    <dgm:cxn modelId="{AD0EED6C-3DC3-4DBE-91F8-CF491415BDFB}" type="presParOf" srcId="{3F0A9B6E-1774-4052-BADD-095B5B21E0DD}" destId="{61E72D6E-8F0F-49A0-A40A-16CD0A9FF7B5}" srcOrd="2" destOrd="0" presId="urn:microsoft.com/office/officeart/2018/2/layout/IconVerticalSolidList"/>
    <dgm:cxn modelId="{074902F8-E4C0-479B-AB17-92FAAE0251CC}" type="presParOf" srcId="{3F0A9B6E-1774-4052-BADD-095B5B21E0DD}" destId="{2E3FD4D3-9D8A-4E26-B730-016770AC2ECA}" srcOrd="3" destOrd="0" presId="urn:microsoft.com/office/officeart/2018/2/layout/IconVerticalSolidList"/>
    <dgm:cxn modelId="{23AFFD89-D597-49F1-AEB1-EBD3BF6B9DCB}" type="presParOf" srcId="{915A802F-1AEC-4BC1-81E1-19115C0E6C6F}" destId="{0073828A-CFF3-4460-AE29-0D9E993B3404}" srcOrd="3" destOrd="0" presId="urn:microsoft.com/office/officeart/2018/2/layout/IconVerticalSolidList"/>
    <dgm:cxn modelId="{01778807-3349-4180-BC07-E4634CD20FE2}" type="presParOf" srcId="{915A802F-1AEC-4BC1-81E1-19115C0E6C6F}" destId="{E4704E6C-859F-4955-A595-7E334B110A21}" srcOrd="4" destOrd="0" presId="urn:microsoft.com/office/officeart/2018/2/layout/IconVerticalSolidList"/>
    <dgm:cxn modelId="{2F531009-AA39-4F65-B1F3-A4F774D09A1E}" type="presParOf" srcId="{E4704E6C-859F-4955-A595-7E334B110A21}" destId="{48B157E5-029C-4426-8B42-4F1C61132947}" srcOrd="0" destOrd="0" presId="urn:microsoft.com/office/officeart/2018/2/layout/IconVerticalSolidList"/>
    <dgm:cxn modelId="{4E852645-2B3E-434B-BE66-FF8733E52ECB}" type="presParOf" srcId="{E4704E6C-859F-4955-A595-7E334B110A21}" destId="{908CCB87-EBC8-402B-81DE-1974EE32E26D}" srcOrd="1" destOrd="0" presId="urn:microsoft.com/office/officeart/2018/2/layout/IconVerticalSolidList"/>
    <dgm:cxn modelId="{5805B7B4-DDB7-4AE9-A45B-50FA24E5E694}" type="presParOf" srcId="{E4704E6C-859F-4955-A595-7E334B110A21}" destId="{53D093EB-E99A-4FBE-92B4-4194A2F65B1E}" srcOrd="2" destOrd="0" presId="urn:microsoft.com/office/officeart/2018/2/layout/IconVerticalSolidList"/>
    <dgm:cxn modelId="{241433CE-E7AE-4F0B-9A34-792413C0B091}" type="presParOf" srcId="{E4704E6C-859F-4955-A595-7E334B110A21}" destId="{D24A99CC-A7B7-467E-B7AF-AED7793E9F97}" srcOrd="3" destOrd="0" presId="urn:microsoft.com/office/officeart/2018/2/layout/IconVerticalSolidList"/>
    <dgm:cxn modelId="{941B287D-2FDE-4F1E-89BA-ED3448C5FFE0}" type="presParOf" srcId="{915A802F-1AEC-4BC1-81E1-19115C0E6C6F}" destId="{81495F6B-990E-4208-98CB-8E6489101D89}" srcOrd="5" destOrd="0" presId="urn:microsoft.com/office/officeart/2018/2/layout/IconVerticalSolidList"/>
    <dgm:cxn modelId="{168340CA-E1B9-4736-9B2E-C813361F1801}" type="presParOf" srcId="{915A802F-1AEC-4BC1-81E1-19115C0E6C6F}" destId="{380A0851-CF8E-4E78-B35F-F2D9E40D3E59}" srcOrd="6" destOrd="0" presId="urn:microsoft.com/office/officeart/2018/2/layout/IconVerticalSolidList"/>
    <dgm:cxn modelId="{22A18BCF-1421-41C7-AC32-D179AFD82607}" type="presParOf" srcId="{380A0851-CF8E-4E78-B35F-F2D9E40D3E59}" destId="{F58FAA6A-8C6B-43CC-8277-5C30690E61CF}" srcOrd="0" destOrd="0" presId="urn:microsoft.com/office/officeart/2018/2/layout/IconVerticalSolidList"/>
    <dgm:cxn modelId="{3B7EBDDB-CF73-49A7-8D1F-AE8390D591AD}" type="presParOf" srcId="{380A0851-CF8E-4E78-B35F-F2D9E40D3E59}" destId="{38795D01-877C-4A57-8CFD-EE85A41E6C9F}" srcOrd="1" destOrd="0" presId="urn:microsoft.com/office/officeart/2018/2/layout/IconVerticalSolidList"/>
    <dgm:cxn modelId="{32839D54-6FF7-491E-9AFC-CF13FB2A7486}" type="presParOf" srcId="{380A0851-CF8E-4E78-B35F-F2D9E40D3E59}" destId="{E56C7212-90E2-441B-88B6-2E195CCD5E29}" srcOrd="2" destOrd="0" presId="urn:microsoft.com/office/officeart/2018/2/layout/IconVerticalSolidList"/>
    <dgm:cxn modelId="{C447A807-C4AB-4E9D-8516-D75A2E28AAEA}" type="presParOf" srcId="{380A0851-CF8E-4E78-B35F-F2D9E40D3E59}" destId="{2A0E2227-EBBF-4C43-84BD-C73A32FEC4B0}" srcOrd="3" destOrd="0" presId="urn:microsoft.com/office/officeart/2018/2/layout/IconVerticalSolidList"/>
    <dgm:cxn modelId="{A9D55555-217A-45CB-A490-12B70B727239}" type="presParOf" srcId="{915A802F-1AEC-4BC1-81E1-19115C0E6C6F}" destId="{1EB53329-6133-4D0C-B289-B81BEF669128}" srcOrd="7" destOrd="0" presId="urn:microsoft.com/office/officeart/2018/2/layout/IconVerticalSolidList"/>
    <dgm:cxn modelId="{045EB826-91CB-48B0-8634-67B1C66F6DD7}" type="presParOf" srcId="{915A802F-1AEC-4BC1-81E1-19115C0E6C6F}" destId="{DB70DE3E-9E06-434D-8AA9-045A3E026FEA}" srcOrd="8" destOrd="0" presId="urn:microsoft.com/office/officeart/2018/2/layout/IconVerticalSolidList"/>
    <dgm:cxn modelId="{1F60BA5F-4E63-43BF-BB5B-521EAF9CBD6C}" type="presParOf" srcId="{DB70DE3E-9E06-434D-8AA9-045A3E026FEA}" destId="{BCBFEF6E-BA82-481A-993E-DB4E29B40E19}" srcOrd="0" destOrd="0" presId="urn:microsoft.com/office/officeart/2018/2/layout/IconVerticalSolidList"/>
    <dgm:cxn modelId="{B5F56CD3-EDFC-40A9-A824-D61CB4AFD8D9}" type="presParOf" srcId="{DB70DE3E-9E06-434D-8AA9-045A3E026FEA}" destId="{674B6756-A0AB-410A-85BF-F60F2EC2DB6B}" srcOrd="1" destOrd="0" presId="urn:microsoft.com/office/officeart/2018/2/layout/IconVerticalSolidList"/>
    <dgm:cxn modelId="{026C48C8-A59A-4160-B1A0-7C27E067FACF}" type="presParOf" srcId="{DB70DE3E-9E06-434D-8AA9-045A3E026FEA}" destId="{AA33BA3B-B1A5-4C8C-B7ED-7A5206B0D27F}" srcOrd="2" destOrd="0" presId="urn:microsoft.com/office/officeart/2018/2/layout/IconVerticalSolidList"/>
    <dgm:cxn modelId="{E69DD398-6442-4717-B4BA-3908E9131AE7}" type="presParOf" srcId="{DB70DE3E-9E06-434D-8AA9-045A3E026FEA}" destId="{6501F9FB-30E5-4880-8AC9-145752E8261D}" srcOrd="3" destOrd="0" presId="urn:microsoft.com/office/officeart/2018/2/layout/IconVerticalSolidList"/>
    <dgm:cxn modelId="{E74BC9CF-00DF-4F3A-A775-8E902170F6A8}" type="presParOf" srcId="{915A802F-1AEC-4BC1-81E1-19115C0E6C6F}" destId="{2197779F-60F0-4008-8D53-CF3EB633155B}" srcOrd="9" destOrd="0" presId="urn:microsoft.com/office/officeart/2018/2/layout/IconVerticalSolidList"/>
    <dgm:cxn modelId="{9B72A9E0-FFA3-4516-8548-B3E49867BB1D}" type="presParOf" srcId="{915A802F-1AEC-4BC1-81E1-19115C0E6C6F}" destId="{0D8FA65A-B973-41B3-A59E-2F3D7D3BBDA7}" srcOrd="10" destOrd="0" presId="urn:microsoft.com/office/officeart/2018/2/layout/IconVerticalSolidList"/>
    <dgm:cxn modelId="{17877B15-1448-43FF-90F2-BE3DF1FB2FE7}" type="presParOf" srcId="{0D8FA65A-B973-41B3-A59E-2F3D7D3BBDA7}" destId="{FAC33FA1-5FB1-4BF6-815C-C7EC52683C0D}" srcOrd="0" destOrd="0" presId="urn:microsoft.com/office/officeart/2018/2/layout/IconVerticalSolidList"/>
    <dgm:cxn modelId="{C0727F9A-4C92-4217-8906-0CC22172F047}" type="presParOf" srcId="{0D8FA65A-B973-41B3-A59E-2F3D7D3BBDA7}" destId="{701945E9-1C88-464B-9FE4-AA7F74516B6B}" srcOrd="1" destOrd="0" presId="urn:microsoft.com/office/officeart/2018/2/layout/IconVerticalSolidList"/>
    <dgm:cxn modelId="{3B7C7B85-9C89-4007-BE05-F2B9748CBFA7}" type="presParOf" srcId="{0D8FA65A-B973-41B3-A59E-2F3D7D3BBDA7}" destId="{10ED5BB1-6039-4EEA-A8D1-92B7AE27E9F6}" srcOrd="2" destOrd="0" presId="urn:microsoft.com/office/officeart/2018/2/layout/IconVerticalSolidList"/>
    <dgm:cxn modelId="{553FBB39-CCDD-44AA-A53A-C34A169C8FD3}" type="presParOf" srcId="{0D8FA65A-B973-41B3-A59E-2F3D7D3BBDA7}" destId="{88149E1E-CA90-46D4-950C-51D5EB58F80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30D17-3014-4EDD-8966-33BB66A61A76}">
      <dsp:nvSpPr>
        <dsp:cNvPr id="0" name=""/>
        <dsp:cNvSpPr/>
      </dsp:nvSpPr>
      <dsp:spPr>
        <a:xfrm>
          <a:off x="0" y="1747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FFBFBE-8101-4A6D-B5EB-33C42BD16DD0}">
      <dsp:nvSpPr>
        <dsp:cNvPr id="0" name=""/>
        <dsp:cNvSpPr/>
      </dsp:nvSpPr>
      <dsp:spPr>
        <a:xfrm>
          <a:off x="225192" y="169245"/>
          <a:ext cx="409441" cy="4094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09E2F8-DE8E-40BF-928E-20744A6194F5}">
      <dsp:nvSpPr>
        <dsp:cNvPr id="0" name=""/>
        <dsp:cNvSpPr/>
      </dsp:nvSpPr>
      <dsp:spPr>
        <a:xfrm>
          <a:off x="859826" y="1747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 specific word</a:t>
          </a:r>
          <a:r>
            <a:rPr lang="en-DE" sz="1500" kern="1200" dirty="0"/>
            <a:t>–</a:t>
          </a:r>
          <a:r>
            <a:rPr lang="en-US" sz="1500" kern="1200" dirty="0"/>
            <a:t>level mechanism will be chosen and dataset with this mechanism will be created. </a:t>
          </a:r>
        </a:p>
      </dsp:txBody>
      <dsp:txXfrm>
        <a:off x="859826" y="1747"/>
        <a:ext cx="4800140" cy="744438"/>
      </dsp:txXfrm>
    </dsp:sp>
    <dsp:sp modelId="{D515AFE5-17EC-49A8-96B2-E65AE77279CE}">
      <dsp:nvSpPr>
        <dsp:cNvPr id="0" name=""/>
        <dsp:cNvSpPr/>
      </dsp:nvSpPr>
      <dsp:spPr>
        <a:xfrm>
          <a:off x="0" y="932295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A3C3B-18D1-49BD-8F7F-41D7712DAE2C}">
      <dsp:nvSpPr>
        <dsp:cNvPr id="0" name=""/>
        <dsp:cNvSpPr/>
      </dsp:nvSpPr>
      <dsp:spPr>
        <a:xfrm>
          <a:off x="225192" y="1099794"/>
          <a:ext cx="409441" cy="409441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FD4D3-9D8A-4E26-B730-016770AC2ECA}">
      <dsp:nvSpPr>
        <dsp:cNvPr id="0" name=""/>
        <dsp:cNvSpPr/>
      </dsp:nvSpPr>
      <dsp:spPr>
        <a:xfrm>
          <a:off x="859826" y="932295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Dataset consists of original text and the obfuscated text.</a:t>
          </a:r>
        </a:p>
      </dsp:txBody>
      <dsp:txXfrm>
        <a:off x="859826" y="932295"/>
        <a:ext cx="4800140" cy="744438"/>
      </dsp:txXfrm>
    </dsp:sp>
    <dsp:sp modelId="{48B157E5-029C-4426-8B42-4F1C61132947}">
      <dsp:nvSpPr>
        <dsp:cNvPr id="0" name=""/>
        <dsp:cNvSpPr/>
      </dsp:nvSpPr>
      <dsp:spPr>
        <a:xfrm>
          <a:off x="0" y="1862843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8CCB87-EBC8-402B-81DE-1974EE32E26D}">
      <dsp:nvSpPr>
        <dsp:cNvPr id="0" name=""/>
        <dsp:cNvSpPr/>
      </dsp:nvSpPr>
      <dsp:spPr>
        <a:xfrm>
          <a:off x="225192" y="2030342"/>
          <a:ext cx="409441" cy="409441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4A99CC-A7B7-467E-B7AF-AED7793E9F97}">
      <dsp:nvSpPr>
        <dsp:cNvPr id="0" name=""/>
        <dsp:cNvSpPr/>
      </dsp:nvSpPr>
      <dsp:spPr>
        <a:xfrm>
          <a:off x="859826" y="1862843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The metrics to be used for training the adversary NLP model will be determined.</a:t>
          </a:r>
        </a:p>
      </dsp:txBody>
      <dsp:txXfrm>
        <a:off x="859826" y="1862843"/>
        <a:ext cx="4800140" cy="744438"/>
      </dsp:txXfrm>
    </dsp:sp>
    <dsp:sp modelId="{F58FAA6A-8C6B-43CC-8277-5C30690E61CF}">
      <dsp:nvSpPr>
        <dsp:cNvPr id="0" name=""/>
        <dsp:cNvSpPr/>
      </dsp:nvSpPr>
      <dsp:spPr>
        <a:xfrm>
          <a:off x="0" y="2793392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795D01-877C-4A57-8CFD-EE85A41E6C9F}">
      <dsp:nvSpPr>
        <dsp:cNvPr id="0" name=""/>
        <dsp:cNvSpPr/>
      </dsp:nvSpPr>
      <dsp:spPr>
        <a:xfrm>
          <a:off x="225192" y="2960891"/>
          <a:ext cx="409441" cy="4094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0E2227-EBBF-4C43-84BD-C73A32FEC4B0}">
      <dsp:nvSpPr>
        <dsp:cNvPr id="0" name=""/>
        <dsp:cNvSpPr/>
      </dsp:nvSpPr>
      <dsp:spPr>
        <a:xfrm>
          <a:off x="859826" y="2793392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Different adversary NLP models with hyperparameters will be tested with cross-validation.</a:t>
          </a:r>
        </a:p>
      </dsp:txBody>
      <dsp:txXfrm>
        <a:off x="859826" y="2793392"/>
        <a:ext cx="4800140" cy="744438"/>
      </dsp:txXfrm>
    </dsp:sp>
    <dsp:sp modelId="{BCBFEF6E-BA82-481A-993E-DB4E29B40E19}">
      <dsp:nvSpPr>
        <dsp:cNvPr id="0" name=""/>
        <dsp:cNvSpPr/>
      </dsp:nvSpPr>
      <dsp:spPr>
        <a:xfrm>
          <a:off x="0" y="3723940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4B6756-A0AB-410A-85BF-F60F2EC2DB6B}">
      <dsp:nvSpPr>
        <dsp:cNvPr id="0" name=""/>
        <dsp:cNvSpPr/>
      </dsp:nvSpPr>
      <dsp:spPr>
        <a:xfrm>
          <a:off x="225192" y="3891439"/>
          <a:ext cx="409441" cy="40944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01F9FB-30E5-4880-8AC9-145752E8261D}">
      <dsp:nvSpPr>
        <dsp:cNvPr id="0" name=""/>
        <dsp:cNvSpPr/>
      </dsp:nvSpPr>
      <dsp:spPr>
        <a:xfrm>
          <a:off x="859826" y="3723940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Hyperparameter selections and finetuning will be done.</a:t>
          </a:r>
        </a:p>
      </dsp:txBody>
      <dsp:txXfrm>
        <a:off x="859826" y="3723940"/>
        <a:ext cx="4800140" cy="744438"/>
      </dsp:txXfrm>
    </dsp:sp>
    <dsp:sp modelId="{FAC33FA1-5FB1-4BF6-815C-C7EC52683C0D}">
      <dsp:nvSpPr>
        <dsp:cNvPr id="0" name=""/>
        <dsp:cNvSpPr/>
      </dsp:nvSpPr>
      <dsp:spPr>
        <a:xfrm>
          <a:off x="0" y="4654489"/>
          <a:ext cx="5659967" cy="7444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945E9-1C88-464B-9FE4-AA7F74516B6B}">
      <dsp:nvSpPr>
        <dsp:cNvPr id="0" name=""/>
        <dsp:cNvSpPr/>
      </dsp:nvSpPr>
      <dsp:spPr>
        <a:xfrm>
          <a:off x="225192" y="4821987"/>
          <a:ext cx="409441" cy="40944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149E1E-CA90-46D4-950C-51D5EB58F801}">
      <dsp:nvSpPr>
        <dsp:cNvPr id="0" name=""/>
        <dsp:cNvSpPr/>
      </dsp:nvSpPr>
      <dsp:spPr>
        <a:xfrm>
          <a:off x="859826" y="4654489"/>
          <a:ext cx="4800140" cy="744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86" tIns="78786" rIns="78786" bIns="78786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The best model will be chosen.</a:t>
          </a:r>
        </a:p>
      </dsp:txBody>
      <dsp:txXfrm>
        <a:off x="859826" y="4654489"/>
        <a:ext cx="4800140" cy="7444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3538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5292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6758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418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Introduction:</a:t>
            </a:r>
            <a:endParaRPr lang="en-US" dirty="0"/>
          </a:p>
          <a:p>
            <a:pPr lvl="1"/>
            <a:r>
              <a:rPr lang="en-US" dirty="0"/>
              <a:t>Current NLP techniques are pivotal in managing text-based tasks within the realm of Big Data.</a:t>
            </a:r>
          </a:p>
          <a:p>
            <a:r>
              <a:rPr lang="en-US" b="1" dirty="0"/>
              <a:t>Privacy Concerns:</a:t>
            </a:r>
            <a:endParaRPr lang="en-US" dirty="0"/>
          </a:p>
          <a:p>
            <a:pPr lvl="1"/>
            <a:r>
              <a:rPr lang="en-US" dirty="0"/>
              <a:t>The integration of NLP methods often involves dealing with private or sensitive data.</a:t>
            </a:r>
          </a:p>
          <a:p>
            <a:pPr lvl="1"/>
            <a:r>
              <a:rPr lang="en-US" dirty="0"/>
              <a:t>The increased attention to privacy in NLP has become imperative.</a:t>
            </a:r>
          </a:p>
          <a:p>
            <a:r>
              <a:rPr lang="en-US" b="1" dirty="0"/>
              <a:t>Differential Privacy (DP):</a:t>
            </a:r>
            <a:endParaRPr lang="en-US" dirty="0"/>
          </a:p>
          <a:p>
            <a:pPr lvl="1"/>
            <a:r>
              <a:rPr lang="en-US" dirty="0"/>
              <a:t>DP emerges as a prominent and extensively studied strategy.</a:t>
            </a:r>
          </a:p>
          <a:p>
            <a:pPr lvl="1"/>
            <a:r>
              <a:rPr lang="en-US" dirty="0"/>
              <a:t>Many researchers focus on incorporating DP into NLP models to enhance privacy.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6720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Research Gap:</a:t>
            </a:r>
            <a:endParaRPr lang="en-US" dirty="0"/>
          </a:p>
          <a:p>
            <a:pPr lvl="1"/>
            <a:r>
              <a:rPr lang="en-US" dirty="0"/>
              <a:t>Despite advancements, assessing word-level DP mechanisms against adversarial NLP models remains an open research area. </a:t>
            </a:r>
          </a:p>
          <a:p>
            <a:pPr lvl="1"/>
            <a:r>
              <a:rPr lang="en-US" dirty="0"/>
              <a:t>Be more specific</a:t>
            </a:r>
          </a:p>
          <a:p>
            <a:pPr lvl="1"/>
            <a:r>
              <a:rPr lang="en-US" dirty="0" err="1"/>
              <a:t>Mentıon</a:t>
            </a:r>
            <a:r>
              <a:rPr lang="en-US" dirty="0"/>
              <a:t> the before, Task specific </a:t>
            </a:r>
            <a:r>
              <a:rPr lang="en-US" dirty="0" err="1"/>
              <a:t>mazbe</a:t>
            </a:r>
            <a:r>
              <a:rPr lang="en-US" dirty="0"/>
              <a:t> and not like </a:t>
            </a:r>
            <a:r>
              <a:rPr lang="en-US" dirty="0" err="1"/>
              <a:t>lıterallz</a:t>
            </a:r>
            <a:r>
              <a:rPr lang="en-US" dirty="0"/>
              <a:t> </a:t>
            </a:r>
            <a:r>
              <a:rPr lang="en-US" dirty="0" err="1"/>
              <a:t>mımıckıng</a:t>
            </a:r>
            <a:endParaRPr lang="en-US" dirty="0"/>
          </a:p>
          <a:p>
            <a:r>
              <a:rPr lang="en-US" b="1" dirty="0"/>
              <a:t>Thesis Objective:</a:t>
            </a:r>
            <a:endParaRPr lang="en-US" dirty="0"/>
          </a:p>
          <a:p>
            <a:pPr lvl="1"/>
            <a:r>
              <a:rPr lang="en-US" dirty="0"/>
              <a:t>The thesis aims to investigate unveil privacy, specifically targeting the revelation of original text inputs from privatized, obfuscated text outputs generated by word-level DP mechanisms.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342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1260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7693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501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8115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3431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8370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/>
              <a:t>240205 Furkan Yilmaz MT Kick-off: Assessing the Resilience of Word-Level Differential Privacy Mechanisms: An Adversarial Approach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11" Type="http://schemas.openxmlformats.org/officeDocument/2006/relationships/image" Target="../media/image35.svg"/><Relationship Id="rId5" Type="http://schemas.openxmlformats.org/officeDocument/2006/relationships/image" Target="../media/image22.png"/><Relationship Id="rId10" Type="http://schemas.openxmlformats.org/officeDocument/2006/relationships/image" Target="../media/image34.png"/><Relationship Id="rId4" Type="http://schemas.openxmlformats.org/officeDocument/2006/relationships/image" Target="../media/image21.sv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8" Type="http://schemas.openxmlformats.org/officeDocument/2006/relationships/image" Target="../media/image40.png"/><Relationship Id="rId3" Type="http://schemas.openxmlformats.org/officeDocument/2006/relationships/image" Target="../media/image36.png"/><Relationship Id="rId21" Type="http://schemas.openxmlformats.org/officeDocument/2006/relationships/image" Target="../media/image18.png"/><Relationship Id="rId7" Type="http://schemas.openxmlformats.org/officeDocument/2006/relationships/image" Target="../media/image30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80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8.png"/><Relationship Id="rId15" Type="http://schemas.openxmlformats.org/officeDocument/2006/relationships/image" Target="../media/image370.png"/><Relationship Id="rId19" Type="http://schemas.openxmlformats.org/officeDocument/2006/relationships/image" Target="../media/image41.png"/><Relationship Id="rId4" Type="http://schemas.openxmlformats.org/officeDocument/2006/relationships/image" Target="../media/image37.png"/><Relationship Id="rId22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7" Type="http://schemas.openxmlformats.org/officeDocument/2006/relationships/image" Target="../media/image4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sv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microsoft.com/office/2018/10/relationships/comments" Target="../comments/modernComment_2D2_B3EFA32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0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52.svg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matthes.in.tum.de/pages/ste22z023rd3/BEAM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matthes.in.tum.de/pages/co7fr625vwih/Ha13g-Current-Tool-Support-for-Metrics-in-Enterprise-Architecture-Management" TargetMode="External"/><Relationship Id="rId5" Type="http://schemas.openxmlformats.org/officeDocument/2006/relationships/hyperlink" Target="https://wwwmatthes.in.tum.de/pages/19kw70p0u5vwv/EAM-KPI-Catalog" TargetMode="External"/><Relationship Id="rId4" Type="http://schemas.openxmlformats.org/officeDocument/2006/relationships/hyperlink" Target="https://wwwmatthes.in.tum.de/pages/3b4t6l34g936/EAM-Pattern-Catalog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9.png"/><Relationship Id="rId12" Type="http://schemas.openxmlformats.org/officeDocument/2006/relationships/image" Target="../media/image3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31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0.png"/><Relationship Id="rId1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3046198"/>
            <a:ext cx="11432843" cy="1172217"/>
          </a:xfrm>
        </p:spPr>
        <p:txBody>
          <a:bodyPr/>
          <a:lstStyle/>
          <a:p>
            <a:r>
              <a:rPr lang="en-GB" i="1" dirty="0"/>
              <a:t>Assessing the Resilience of Word-Level Differential Privacy Mechanisms: </a:t>
            </a:r>
            <a:r>
              <a:rPr lang="en-US" i="1" dirty="0">
                <a:effectLst/>
                <a:ea typeface="Times New Roman" panose="02020603050405020304" pitchFamily="18" charset="0"/>
              </a:rPr>
              <a:t>An Adversarial Approach</a:t>
            </a:r>
            <a:endParaRPr lang="de-DE" i="1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Furkan Yilmaz</a:t>
            </a:r>
          </a:p>
        </p:txBody>
      </p:sp>
      <p:sp>
        <p:nvSpPr>
          <p:cNvPr id="11" name="Textplatzhalter 15"/>
          <p:cNvSpPr txBox="1">
            <a:spLocks/>
          </p:cNvSpPr>
          <p:nvPr/>
        </p:nvSpPr>
        <p:spPr bwMode="auto">
          <a:xfrm>
            <a:off x="5922819" y="4210928"/>
            <a:ext cx="5941396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80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r"/>
            <a:r>
              <a:rPr lang="en-AU" kern="0" dirty="0"/>
              <a:t>05/2/2024, Master’s Thesis Kick-off Presentation</a:t>
            </a:r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96B2F7-8253-C378-F6C5-40BE11DD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Model Train Phase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10</a:t>
            </a:fld>
            <a:endParaRPr lang="de-DE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841E021-524D-0F38-F067-3EE1296C6802}"/>
              </a:ext>
            </a:extLst>
          </p:cNvPr>
          <p:cNvSpPr/>
          <p:nvPr/>
        </p:nvSpPr>
        <p:spPr>
          <a:xfrm>
            <a:off x="6197602" y="981735"/>
            <a:ext cx="5659967" cy="1542673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 descr="Database">
            <a:extLst>
              <a:ext uri="{FF2B5EF4-FFF2-40B4-BE49-F238E27FC236}">
                <a16:creationId xmlns:a16="http://schemas.microsoft.com/office/drawing/2014/main" id="{69FCDF24-B442-3E61-DE2A-2972F012CBC0}"/>
              </a:ext>
            </a:extLst>
          </p:cNvPr>
          <p:cNvSpPr/>
          <p:nvPr/>
        </p:nvSpPr>
        <p:spPr>
          <a:xfrm>
            <a:off x="6664260" y="1328836"/>
            <a:ext cx="848470" cy="848470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D43DE75-42AB-F809-0B2A-8AA7F1766494}"/>
              </a:ext>
            </a:extLst>
          </p:cNvPr>
          <p:cNvSpPr/>
          <p:nvPr/>
        </p:nvSpPr>
        <p:spPr>
          <a:xfrm>
            <a:off x="7979389" y="981735"/>
            <a:ext cx="3878179" cy="1542673"/>
          </a:xfrm>
          <a:custGeom>
            <a:avLst/>
            <a:gdLst>
              <a:gd name="connsiteX0" fmla="*/ 0 w 3878179"/>
              <a:gd name="connsiteY0" fmla="*/ 0 h 1542673"/>
              <a:gd name="connsiteX1" fmla="*/ 3878179 w 3878179"/>
              <a:gd name="connsiteY1" fmla="*/ 0 h 1542673"/>
              <a:gd name="connsiteX2" fmla="*/ 3878179 w 3878179"/>
              <a:gd name="connsiteY2" fmla="*/ 1542673 h 1542673"/>
              <a:gd name="connsiteX3" fmla="*/ 0 w 3878179"/>
              <a:gd name="connsiteY3" fmla="*/ 1542673 h 1542673"/>
              <a:gd name="connsiteX4" fmla="*/ 0 w 3878179"/>
              <a:gd name="connsiteY4" fmla="*/ 0 h 154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8179" h="1542673">
                <a:moveTo>
                  <a:pt x="0" y="0"/>
                </a:moveTo>
                <a:lnTo>
                  <a:pt x="3878179" y="0"/>
                </a:lnTo>
                <a:lnTo>
                  <a:pt x="3878179" y="1542673"/>
                </a:lnTo>
                <a:lnTo>
                  <a:pt x="0" y="15426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266" tIns="163266" rIns="163266" bIns="163266" numCol="1" spcCol="1270" anchor="ctr" anchorCtr="0">
            <a:noAutofit/>
          </a:bodyPr>
          <a:lstStyle/>
          <a:p>
            <a:pPr marL="0" lvl="0" indent="0" defTabSz="8001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A specific word</a:t>
            </a:r>
            <a:r>
              <a:rPr lang="en-DE" kern="1200" dirty="0"/>
              <a:t>–</a:t>
            </a:r>
            <a:r>
              <a:rPr lang="en-US" kern="1200" dirty="0"/>
              <a:t>level mechanism is chosen and a dataset with this mechanism is created.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6FD07EE-E27C-5B8D-F13E-F73D5E3C56C7}"/>
              </a:ext>
            </a:extLst>
          </p:cNvPr>
          <p:cNvSpPr/>
          <p:nvPr/>
        </p:nvSpPr>
        <p:spPr>
          <a:xfrm>
            <a:off x="6197602" y="2910076"/>
            <a:ext cx="5659967" cy="1542673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3D20BB3-50A9-06A2-0810-E01E71536FB3}"/>
              </a:ext>
            </a:extLst>
          </p:cNvPr>
          <p:cNvSpPr/>
          <p:nvPr/>
        </p:nvSpPr>
        <p:spPr>
          <a:xfrm>
            <a:off x="6664260" y="3257178"/>
            <a:ext cx="848470" cy="848470"/>
          </a:xfrm>
          <a:prstGeom prst="rect">
            <a:avLst/>
          </a:prstGeom>
          <a:blipFill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E8D73DE-D493-B004-4C89-EF8C2556F363}"/>
              </a:ext>
            </a:extLst>
          </p:cNvPr>
          <p:cNvSpPr/>
          <p:nvPr/>
        </p:nvSpPr>
        <p:spPr>
          <a:xfrm>
            <a:off x="7979389" y="2910076"/>
            <a:ext cx="3878179" cy="1542673"/>
          </a:xfrm>
          <a:custGeom>
            <a:avLst/>
            <a:gdLst>
              <a:gd name="connsiteX0" fmla="*/ 0 w 3878179"/>
              <a:gd name="connsiteY0" fmla="*/ 0 h 1542673"/>
              <a:gd name="connsiteX1" fmla="*/ 3878179 w 3878179"/>
              <a:gd name="connsiteY1" fmla="*/ 0 h 1542673"/>
              <a:gd name="connsiteX2" fmla="*/ 3878179 w 3878179"/>
              <a:gd name="connsiteY2" fmla="*/ 1542673 h 1542673"/>
              <a:gd name="connsiteX3" fmla="*/ 0 w 3878179"/>
              <a:gd name="connsiteY3" fmla="*/ 1542673 h 1542673"/>
              <a:gd name="connsiteX4" fmla="*/ 0 w 3878179"/>
              <a:gd name="connsiteY4" fmla="*/ 0 h 154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8179" h="1542673">
                <a:moveTo>
                  <a:pt x="0" y="0"/>
                </a:moveTo>
                <a:lnTo>
                  <a:pt x="3878179" y="0"/>
                </a:lnTo>
                <a:lnTo>
                  <a:pt x="3878179" y="1542673"/>
                </a:lnTo>
                <a:lnTo>
                  <a:pt x="0" y="15426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266" tIns="163266" rIns="163266" bIns="163266" numCol="1" spcCol="1270" anchor="ctr" anchorCtr="0">
            <a:noAutofit/>
          </a:bodyPr>
          <a:lstStyle/>
          <a:p>
            <a:pPr marL="0" lvl="0" indent="0" algn="l" defTabSz="8001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Dataset consists of original text and the obfuscated text.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D12460E-60FC-6C73-3A8B-45E9D052F4A4}"/>
              </a:ext>
            </a:extLst>
          </p:cNvPr>
          <p:cNvSpPr/>
          <p:nvPr/>
        </p:nvSpPr>
        <p:spPr>
          <a:xfrm>
            <a:off x="6197602" y="4838418"/>
            <a:ext cx="5659967" cy="1542673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2" name="Rectangle 21" descr="Playing Cards">
            <a:extLst>
              <a:ext uri="{FF2B5EF4-FFF2-40B4-BE49-F238E27FC236}">
                <a16:creationId xmlns:a16="http://schemas.microsoft.com/office/drawing/2014/main" id="{5610F33E-3DA8-0D7F-E66F-104B3762F275}"/>
              </a:ext>
            </a:extLst>
          </p:cNvPr>
          <p:cNvSpPr/>
          <p:nvPr/>
        </p:nvSpPr>
        <p:spPr>
          <a:xfrm>
            <a:off x="6664260" y="5185519"/>
            <a:ext cx="848470" cy="848470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ADC9768-5107-32CA-F78C-9B1FB9DBBA50}"/>
              </a:ext>
            </a:extLst>
          </p:cNvPr>
          <p:cNvSpPr/>
          <p:nvPr/>
        </p:nvSpPr>
        <p:spPr>
          <a:xfrm>
            <a:off x="7979389" y="4838418"/>
            <a:ext cx="3878179" cy="1542673"/>
          </a:xfrm>
          <a:custGeom>
            <a:avLst/>
            <a:gdLst>
              <a:gd name="connsiteX0" fmla="*/ 0 w 3878179"/>
              <a:gd name="connsiteY0" fmla="*/ 0 h 1542673"/>
              <a:gd name="connsiteX1" fmla="*/ 3878179 w 3878179"/>
              <a:gd name="connsiteY1" fmla="*/ 0 h 1542673"/>
              <a:gd name="connsiteX2" fmla="*/ 3878179 w 3878179"/>
              <a:gd name="connsiteY2" fmla="*/ 1542673 h 1542673"/>
              <a:gd name="connsiteX3" fmla="*/ 0 w 3878179"/>
              <a:gd name="connsiteY3" fmla="*/ 1542673 h 1542673"/>
              <a:gd name="connsiteX4" fmla="*/ 0 w 3878179"/>
              <a:gd name="connsiteY4" fmla="*/ 0 h 1542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8179" h="1542673">
                <a:moveTo>
                  <a:pt x="0" y="0"/>
                </a:moveTo>
                <a:lnTo>
                  <a:pt x="3878179" y="0"/>
                </a:lnTo>
                <a:lnTo>
                  <a:pt x="3878179" y="1542673"/>
                </a:lnTo>
                <a:lnTo>
                  <a:pt x="0" y="15426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3266" tIns="163266" rIns="163266" bIns="163266" numCol="1" spcCol="1270" anchor="ctr" anchorCtr="0">
            <a:noAutofit/>
          </a:bodyPr>
          <a:lstStyle/>
          <a:p>
            <a:pPr marL="0" lvl="0" indent="0" algn="l" defTabSz="8001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Different adversary NLP models will be trained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5912BC-B00E-D995-90F6-609A6FA66F0C}"/>
              </a:ext>
            </a:extLst>
          </p:cNvPr>
          <p:cNvSpPr txBox="1"/>
          <p:nvPr/>
        </p:nvSpPr>
        <p:spPr>
          <a:xfrm>
            <a:off x="664214" y="2046466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Wikipedia</a:t>
            </a:r>
            <a:endParaRPr lang="en-GB" sz="1400" dirty="0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B95535-5EE9-08F8-07CD-6889F9301CE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27299" y="1489218"/>
            <a:ext cx="624822" cy="624822"/>
          </a:xfrm>
          <a:prstGeom prst="rect">
            <a:avLst/>
          </a:prstGeom>
          <a:blipFill rotWithShape="1">
            <a:blip r:embed="rId7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C4A82C-BF97-456E-D86B-486209F157E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534029" y="2023197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DP </a:t>
            </a:r>
            <a:r>
              <a:rPr lang="de-DE" sz="1400" dirty="0" err="1">
                <a:latin typeface="Arial" pitchFamily="34" charset="0"/>
              </a:rPr>
              <a:t>Mechanism</a:t>
            </a:r>
            <a:endParaRPr lang="en-GB" sz="1400" dirty="0">
              <a:latin typeface="Arial" pitchFamily="34" charset="0"/>
            </a:endParaRPr>
          </a:p>
        </p:txBody>
      </p:sp>
      <p:cxnSp>
        <p:nvCxnSpPr>
          <p:cNvPr id="12" name="Gerade Verbindung mit Pfeil 43">
            <a:extLst>
              <a:ext uri="{FF2B5EF4-FFF2-40B4-BE49-F238E27FC236}">
                <a16:creationId xmlns:a16="http://schemas.microsoft.com/office/drawing/2014/main" id="{93357B57-9B95-DEB0-D520-CE228C972EF8}"/>
              </a:ext>
            </a:extLst>
          </p:cNvPr>
          <p:cNvCxnSpPr>
            <a:cxnSpLocks/>
            <a:stCxn id="39" idx="3"/>
            <a:endCxn id="9" idx="1"/>
          </p:cNvCxnSpPr>
          <p:nvPr/>
        </p:nvCxnSpPr>
        <p:spPr bwMode="auto">
          <a:xfrm>
            <a:off x="1688433" y="1801629"/>
            <a:ext cx="123886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43">
            <a:extLst>
              <a:ext uri="{FF2B5EF4-FFF2-40B4-BE49-F238E27FC236}">
                <a16:creationId xmlns:a16="http://schemas.microsoft.com/office/drawing/2014/main" id="{320E7DCD-D73D-D84A-EE3B-D64577B0778A}"/>
              </a:ext>
            </a:extLst>
          </p:cNvPr>
          <p:cNvCxnSpPr>
            <a:cxnSpLocks/>
            <a:stCxn id="9" idx="3"/>
            <a:endCxn id="40" idx="1"/>
          </p:cNvCxnSpPr>
          <p:nvPr/>
        </p:nvCxnSpPr>
        <p:spPr bwMode="auto">
          <a:xfrm>
            <a:off x="3552121" y="1801629"/>
            <a:ext cx="1310211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D92BB7-4509-B4A6-2F99-2987A7977DC3}"/>
              </a:ext>
            </a:extLst>
          </p:cNvPr>
          <p:cNvSpPr txBox="1"/>
          <p:nvPr/>
        </p:nvSpPr>
        <p:spPr>
          <a:xfrm>
            <a:off x="4392972" y="2032379"/>
            <a:ext cx="141136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Obfuscated</a:t>
            </a:r>
          </a:p>
          <a:p>
            <a:pPr algn="ctr"/>
            <a:r>
              <a:rPr lang="en-GB" sz="1400" b="0" i="0" dirty="0">
                <a:solidFill>
                  <a:schemeClr val="tx1"/>
                </a:solidFill>
                <a:effectLst/>
                <a:latin typeface="+mj-lt"/>
              </a:rPr>
              <a:t>Wikipedia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Eingekerbter Richtungspfeil 45">
            <a:extLst>
              <a:ext uri="{FF2B5EF4-FFF2-40B4-BE49-F238E27FC236}">
                <a16:creationId xmlns:a16="http://schemas.microsoft.com/office/drawing/2014/main" id="{431B1F8F-78C2-2C09-B04E-81B2DEE5E18F}"/>
              </a:ext>
            </a:extLst>
          </p:cNvPr>
          <p:cNvSpPr/>
          <p:nvPr/>
        </p:nvSpPr>
        <p:spPr bwMode="auto">
          <a:xfrm>
            <a:off x="757407" y="3413705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38" name="Eingekerbter Richtungspfeil 45">
            <a:extLst>
              <a:ext uri="{FF2B5EF4-FFF2-40B4-BE49-F238E27FC236}">
                <a16:creationId xmlns:a16="http://schemas.microsoft.com/office/drawing/2014/main" id="{B3AD9948-6BE4-B002-8CB8-8FDE81BCA362}"/>
              </a:ext>
            </a:extLst>
          </p:cNvPr>
          <p:cNvSpPr/>
          <p:nvPr/>
        </p:nvSpPr>
        <p:spPr bwMode="auto">
          <a:xfrm>
            <a:off x="2067585" y="3413705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1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87395C8-E5E4-FF9B-1D5F-1971114D7F54}"/>
              </a:ext>
            </a:extLst>
          </p:cNvPr>
          <p:cNvSpPr/>
          <p:nvPr/>
        </p:nvSpPr>
        <p:spPr>
          <a:xfrm>
            <a:off x="1206283" y="1556792"/>
            <a:ext cx="482150" cy="489674"/>
          </a:xfrm>
          <a:prstGeom prst="rect">
            <a:avLst/>
          </a:prstGeom>
          <a:blipFill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6B182E-4C25-A4BD-5C0F-1902690708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2332" y="1556792"/>
            <a:ext cx="489674" cy="489674"/>
          </a:xfrm>
          <a:prstGeom prst="rect">
            <a:avLst/>
          </a:prstGeom>
        </p:spPr>
      </p:pic>
      <p:sp>
        <p:nvSpPr>
          <p:cNvPr id="48" name="Eingekerbter Richtungspfeil 45">
            <a:extLst>
              <a:ext uri="{FF2B5EF4-FFF2-40B4-BE49-F238E27FC236}">
                <a16:creationId xmlns:a16="http://schemas.microsoft.com/office/drawing/2014/main" id="{2C39B5ED-F533-FD99-687A-10D922005A21}"/>
              </a:ext>
            </a:extLst>
          </p:cNvPr>
          <p:cNvSpPr/>
          <p:nvPr/>
        </p:nvSpPr>
        <p:spPr bwMode="auto">
          <a:xfrm>
            <a:off x="3382251" y="3413705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2</a:t>
            </a:r>
          </a:p>
        </p:txBody>
      </p:sp>
      <p:sp>
        <p:nvSpPr>
          <p:cNvPr id="49" name="Eingekerbter Richtungspfeil 45">
            <a:extLst>
              <a:ext uri="{FF2B5EF4-FFF2-40B4-BE49-F238E27FC236}">
                <a16:creationId xmlns:a16="http://schemas.microsoft.com/office/drawing/2014/main" id="{1D4A5F5C-84BF-0C90-6E1B-99EA617ABBDC}"/>
              </a:ext>
            </a:extLst>
          </p:cNvPr>
          <p:cNvSpPr/>
          <p:nvPr/>
        </p:nvSpPr>
        <p:spPr bwMode="auto">
          <a:xfrm>
            <a:off x="4696917" y="3413705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3</a:t>
            </a:r>
          </a:p>
        </p:txBody>
      </p:sp>
      <p:sp>
        <p:nvSpPr>
          <p:cNvPr id="50" name="Eingekerbter Richtungspfeil 45">
            <a:extLst>
              <a:ext uri="{FF2B5EF4-FFF2-40B4-BE49-F238E27FC236}">
                <a16:creationId xmlns:a16="http://schemas.microsoft.com/office/drawing/2014/main" id="{4FA28D80-89ED-8908-8A67-F827CB037349}"/>
              </a:ext>
            </a:extLst>
          </p:cNvPr>
          <p:cNvSpPr/>
          <p:nvPr/>
        </p:nvSpPr>
        <p:spPr bwMode="auto">
          <a:xfrm>
            <a:off x="757407" y="3603664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51" name="Eingekerbter Richtungspfeil 45">
            <a:extLst>
              <a:ext uri="{FF2B5EF4-FFF2-40B4-BE49-F238E27FC236}">
                <a16:creationId xmlns:a16="http://schemas.microsoft.com/office/drawing/2014/main" id="{912F231D-5EF4-EFB1-709C-4C56DAB85BC8}"/>
              </a:ext>
            </a:extLst>
          </p:cNvPr>
          <p:cNvSpPr/>
          <p:nvPr/>
        </p:nvSpPr>
        <p:spPr bwMode="auto">
          <a:xfrm>
            <a:off x="2067585" y="3603664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1</a:t>
            </a:r>
          </a:p>
        </p:txBody>
      </p:sp>
      <p:sp>
        <p:nvSpPr>
          <p:cNvPr id="52" name="Eingekerbter Richtungspfeil 45">
            <a:extLst>
              <a:ext uri="{FF2B5EF4-FFF2-40B4-BE49-F238E27FC236}">
                <a16:creationId xmlns:a16="http://schemas.microsoft.com/office/drawing/2014/main" id="{E063F8D8-A54D-2A8D-1437-F6617C0F5BDE}"/>
              </a:ext>
            </a:extLst>
          </p:cNvPr>
          <p:cNvSpPr/>
          <p:nvPr/>
        </p:nvSpPr>
        <p:spPr bwMode="auto">
          <a:xfrm>
            <a:off x="3382251" y="3603664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2</a:t>
            </a:r>
          </a:p>
        </p:txBody>
      </p:sp>
      <p:sp>
        <p:nvSpPr>
          <p:cNvPr id="53" name="Eingekerbter Richtungspfeil 45">
            <a:extLst>
              <a:ext uri="{FF2B5EF4-FFF2-40B4-BE49-F238E27FC236}">
                <a16:creationId xmlns:a16="http://schemas.microsoft.com/office/drawing/2014/main" id="{D936708B-6115-7188-0A5B-4DE5C9D84A2B}"/>
              </a:ext>
            </a:extLst>
          </p:cNvPr>
          <p:cNvSpPr/>
          <p:nvPr/>
        </p:nvSpPr>
        <p:spPr bwMode="auto">
          <a:xfrm>
            <a:off x="4696917" y="3603664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3</a:t>
            </a:r>
          </a:p>
        </p:txBody>
      </p:sp>
      <p:sp>
        <p:nvSpPr>
          <p:cNvPr id="58" name="Eingekerbter Richtungspfeil 45">
            <a:extLst>
              <a:ext uri="{FF2B5EF4-FFF2-40B4-BE49-F238E27FC236}">
                <a16:creationId xmlns:a16="http://schemas.microsoft.com/office/drawing/2014/main" id="{39B9D57C-FA9F-5FEB-C579-BD7728ABCCCC}"/>
              </a:ext>
            </a:extLst>
          </p:cNvPr>
          <p:cNvSpPr/>
          <p:nvPr/>
        </p:nvSpPr>
        <p:spPr bwMode="auto">
          <a:xfrm>
            <a:off x="757407" y="3786815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59" name="Eingekerbter Richtungspfeil 45">
            <a:extLst>
              <a:ext uri="{FF2B5EF4-FFF2-40B4-BE49-F238E27FC236}">
                <a16:creationId xmlns:a16="http://schemas.microsoft.com/office/drawing/2014/main" id="{AEE46284-FD9B-C054-E493-7272C3371FA8}"/>
              </a:ext>
            </a:extLst>
          </p:cNvPr>
          <p:cNvSpPr/>
          <p:nvPr/>
        </p:nvSpPr>
        <p:spPr bwMode="auto">
          <a:xfrm>
            <a:off x="2067585" y="3786815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1</a:t>
            </a:r>
          </a:p>
        </p:txBody>
      </p:sp>
      <p:sp>
        <p:nvSpPr>
          <p:cNvPr id="60" name="Eingekerbter Richtungspfeil 45">
            <a:extLst>
              <a:ext uri="{FF2B5EF4-FFF2-40B4-BE49-F238E27FC236}">
                <a16:creationId xmlns:a16="http://schemas.microsoft.com/office/drawing/2014/main" id="{C5A9B0FD-09F8-9031-D98E-1FA16EED9902}"/>
              </a:ext>
            </a:extLst>
          </p:cNvPr>
          <p:cNvSpPr/>
          <p:nvPr/>
        </p:nvSpPr>
        <p:spPr bwMode="auto">
          <a:xfrm>
            <a:off x="3382251" y="3786815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2</a:t>
            </a:r>
          </a:p>
        </p:txBody>
      </p:sp>
      <p:sp>
        <p:nvSpPr>
          <p:cNvPr id="61" name="Eingekerbter Richtungspfeil 45">
            <a:extLst>
              <a:ext uri="{FF2B5EF4-FFF2-40B4-BE49-F238E27FC236}">
                <a16:creationId xmlns:a16="http://schemas.microsoft.com/office/drawing/2014/main" id="{D8E60C09-91A2-72D7-5548-FA8E118A32D4}"/>
              </a:ext>
            </a:extLst>
          </p:cNvPr>
          <p:cNvSpPr/>
          <p:nvPr/>
        </p:nvSpPr>
        <p:spPr bwMode="auto">
          <a:xfrm>
            <a:off x="4696917" y="3786815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3</a:t>
            </a:r>
          </a:p>
        </p:txBody>
      </p:sp>
      <p:sp>
        <p:nvSpPr>
          <p:cNvPr id="62" name="Eingekerbter Richtungspfeil 45">
            <a:extLst>
              <a:ext uri="{FF2B5EF4-FFF2-40B4-BE49-F238E27FC236}">
                <a16:creationId xmlns:a16="http://schemas.microsoft.com/office/drawing/2014/main" id="{1A25AD37-9E69-99FD-C88D-F9BA2902F17F}"/>
              </a:ext>
            </a:extLst>
          </p:cNvPr>
          <p:cNvSpPr/>
          <p:nvPr/>
        </p:nvSpPr>
        <p:spPr bwMode="auto">
          <a:xfrm>
            <a:off x="757407" y="3976774"/>
            <a:ext cx="1310178" cy="18008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Original S.</a:t>
            </a:r>
          </a:p>
        </p:txBody>
      </p:sp>
      <p:sp>
        <p:nvSpPr>
          <p:cNvPr id="63" name="Eingekerbter Richtungspfeil 45">
            <a:extLst>
              <a:ext uri="{FF2B5EF4-FFF2-40B4-BE49-F238E27FC236}">
                <a16:creationId xmlns:a16="http://schemas.microsoft.com/office/drawing/2014/main" id="{A15F3BF7-B4A9-7602-7A24-21E05BB05FF6}"/>
              </a:ext>
            </a:extLst>
          </p:cNvPr>
          <p:cNvSpPr/>
          <p:nvPr/>
        </p:nvSpPr>
        <p:spPr bwMode="auto">
          <a:xfrm>
            <a:off x="2067585" y="3976774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1</a:t>
            </a:r>
          </a:p>
        </p:txBody>
      </p:sp>
      <p:sp>
        <p:nvSpPr>
          <p:cNvPr id="64" name="Eingekerbter Richtungspfeil 45">
            <a:extLst>
              <a:ext uri="{FF2B5EF4-FFF2-40B4-BE49-F238E27FC236}">
                <a16:creationId xmlns:a16="http://schemas.microsoft.com/office/drawing/2014/main" id="{1CADD466-C7EC-FAD2-0976-43EEFD6868FA}"/>
              </a:ext>
            </a:extLst>
          </p:cNvPr>
          <p:cNvSpPr/>
          <p:nvPr/>
        </p:nvSpPr>
        <p:spPr bwMode="auto">
          <a:xfrm>
            <a:off x="3382251" y="3976774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2</a:t>
            </a:r>
          </a:p>
        </p:txBody>
      </p:sp>
      <p:sp>
        <p:nvSpPr>
          <p:cNvPr id="65" name="Eingekerbter Richtungspfeil 45">
            <a:extLst>
              <a:ext uri="{FF2B5EF4-FFF2-40B4-BE49-F238E27FC236}">
                <a16:creationId xmlns:a16="http://schemas.microsoft.com/office/drawing/2014/main" id="{0B5BDAE5-4D33-0F24-3BC4-A262CC53D481}"/>
              </a:ext>
            </a:extLst>
          </p:cNvPr>
          <p:cNvSpPr/>
          <p:nvPr/>
        </p:nvSpPr>
        <p:spPr bwMode="auto">
          <a:xfrm>
            <a:off x="4696917" y="3976774"/>
            <a:ext cx="1310178" cy="180082"/>
          </a:xfrm>
          <a:prstGeom prst="chevron">
            <a:avLst>
              <a:gd name="adj" fmla="val 0"/>
            </a:avLst>
          </a:prstGeom>
          <a:solidFill>
            <a:srgbClr val="C187E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Obfuscated S. 3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E36A312-043D-DCE0-F0F2-FBEA880A1AF8}"/>
              </a:ext>
            </a:extLst>
          </p:cNvPr>
          <p:cNvSpPr txBox="1"/>
          <p:nvPr/>
        </p:nvSpPr>
        <p:spPr>
          <a:xfrm>
            <a:off x="676247" y="3082919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i="1" dirty="0">
                <a:latin typeface="Arial" pitchFamily="34" charset="0"/>
              </a:rPr>
              <a:t>Data(</a:t>
            </a:r>
            <a:r>
              <a:rPr lang="de-DE" sz="1400" b="1" i="1" dirty="0" err="1">
                <a:latin typeface="Arial" pitchFamily="34" charset="0"/>
              </a:rPr>
              <a:t>csv</a:t>
            </a:r>
            <a:r>
              <a:rPr lang="de-DE" sz="1400" b="1" i="1" dirty="0">
                <a:latin typeface="Arial" pitchFamily="34" charset="0"/>
              </a:rPr>
              <a:t>):</a:t>
            </a:r>
            <a:endParaRPr lang="en-GB" sz="1400" b="1" i="1" dirty="0">
              <a:latin typeface="Arial" pitchFamily="34" charset="0"/>
            </a:endParaRPr>
          </a:p>
        </p:txBody>
      </p:sp>
      <p:sp>
        <p:nvSpPr>
          <p:cNvPr id="13" name="Ribbon: Curved and Tilted Up 12">
            <a:extLst>
              <a:ext uri="{FF2B5EF4-FFF2-40B4-BE49-F238E27FC236}">
                <a16:creationId xmlns:a16="http://schemas.microsoft.com/office/drawing/2014/main" id="{FF4D3162-698B-7F7A-AA28-85AB42431BFB}"/>
              </a:ext>
            </a:extLst>
          </p:cNvPr>
          <p:cNvSpPr/>
          <p:nvPr/>
        </p:nvSpPr>
        <p:spPr bwMode="auto">
          <a:xfrm>
            <a:off x="4511824" y="1118122"/>
            <a:ext cx="1093961" cy="532225"/>
          </a:xfrm>
          <a:prstGeom prst="ellipseRibbon2">
            <a:avLst>
              <a:gd name="adj1" fmla="val 25000"/>
              <a:gd name="adj2" fmla="val 69549"/>
              <a:gd name="adj3" fmla="val 10633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i="1" dirty="0">
                <a:solidFill>
                  <a:schemeClr val="tx1"/>
                </a:solidFill>
                <a:cs typeface="Arial" pitchFamily="34" charset="0"/>
              </a:rPr>
              <a:t>Shadow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i="1" dirty="0">
                <a:solidFill>
                  <a:schemeClr val="tx1"/>
                </a:solidFill>
                <a:cs typeface="Arial" pitchFamily="34" charset="0"/>
              </a:rPr>
              <a:t>Corpus</a:t>
            </a:r>
            <a:endParaRPr lang="en-GB" sz="1100" b="1" i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31951EC-5F88-9405-6079-4D786748D122}"/>
              </a:ext>
            </a:extLst>
          </p:cNvPr>
          <p:cNvSpPr txBox="1"/>
          <p:nvPr/>
        </p:nvSpPr>
        <p:spPr>
          <a:xfrm>
            <a:off x="3501546" y="1490783"/>
            <a:ext cx="141136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Output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30B453F-E240-38A7-134D-8D0E4318F8F3}"/>
              </a:ext>
            </a:extLst>
          </p:cNvPr>
          <p:cNvSpPr txBox="1"/>
          <p:nvPr/>
        </p:nvSpPr>
        <p:spPr>
          <a:xfrm>
            <a:off x="1959783" y="1523926"/>
            <a:ext cx="624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Input</a:t>
            </a: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680E0797-618C-8832-944F-93454125F0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86233" y="5109948"/>
            <a:ext cx="687111" cy="687111"/>
          </a:xfrm>
          <a:prstGeom prst="rect">
            <a:avLst/>
          </a:prstGeom>
        </p:spPr>
      </p:pic>
      <p:cxnSp>
        <p:nvCxnSpPr>
          <p:cNvPr id="96" name="Gerade Verbindung mit Pfeil 43">
            <a:extLst>
              <a:ext uri="{FF2B5EF4-FFF2-40B4-BE49-F238E27FC236}">
                <a16:creationId xmlns:a16="http://schemas.microsoft.com/office/drawing/2014/main" id="{CDBD683B-0AA7-911A-4295-C7B46D72A719}"/>
              </a:ext>
            </a:extLst>
          </p:cNvPr>
          <p:cNvCxnSpPr>
            <a:cxnSpLocks/>
            <a:stCxn id="97" idx="1"/>
            <a:endCxn id="95" idx="3"/>
          </p:cNvCxnSpPr>
          <p:nvPr/>
        </p:nvCxnSpPr>
        <p:spPr bwMode="auto">
          <a:xfrm flipH="1" flipV="1">
            <a:off x="4473344" y="5453504"/>
            <a:ext cx="689537" cy="53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7" name="Picture 96">
            <a:extLst>
              <a:ext uri="{FF2B5EF4-FFF2-40B4-BE49-F238E27FC236}">
                <a16:creationId xmlns:a16="http://schemas.microsoft.com/office/drawing/2014/main" id="{8799698F-F221-2717-3326-C5F9BC116C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2881" y="5225474"/>
            <a:ext cx="466836" cy="466836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0E1C75ED-985F-9CF4-CB26-EFB589D35C3F}"/>
              </a:ext>
            </a:extLst>
          </p:cNvPr>
          <p:cNvSpPr txBox="1">
            <a:spLocks/>
          </p:cNvSpPr>
          <p:nvPr/>
        </p:nvSpPr>
        <p:spPr>
          <a:xfrm>
            <a:off x="4571760" y="5181064"/>
            <a:ext cx="625331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Feed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979CB4-B1F5-D3A2-A5CC-A4D5DC95035D}"/>
              </a:ext>
            </a:extLst>
          </p:cNvPr>
          <p:cNvSpPr txBox="1">
            <a:spLocks/>
          </p:cNvSpPr>
          <p:nvPr/>
        </p:nvSpPr>
        <p:spPr>
          <a:xfrm>
            <a:off x="3130311" y="5181064"/>
            <a:ext cx="73965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Predict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17CE1FC-90C1-6791-C6EB-AF93E6555147}"/>
              </a:ext>
            </a:extLst>
          </p:cNvPr>
          <p:cNvSpPr txBox="1">
            <a:spLocks/>
          </p:cNvSpPr>
          <p:nvPr/>
        </p:nvSpPr>
        <p:spPr>
          <a:xfrm>
            <a:off x="4678457" y="4798313"/>
            <a:ext cx="1345535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Obfuscated</a:t>
            </a:r>
          </a:p>
          <a:p>
            <a:pPr algn="ctr"/>
            <a:r>
              <a:rPr lang="en-GB" sz="1100" b="0" i="0" dirty="0">
                <a:solidFill>
                  <a:schemeClr val="tx1"/>
                </a:solidFill>
                <a:effectLst/>
                <a:latin typeface="+mj-lt"/>
              </a:rPr>
              <a:t>Wikipedia</a:t>
            </a:r>
            <a:endParaRPr lang="en-GB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D4F8309-CBB2-F0A5-8F90-FAB27EFD6288}"/>
              </a:ext>
            </a:extLst>
          </p:cNvPr>
          <p:cNvSpPr txBox="1">
            <a:spLocks/>
          </p:cNvSpPr>
          <p:nvPr/>
        </p:nvSpPr>
        <p:spPr>
          <a:xfrm>
            <a:off x="3786232" y="4872280"/>
            <a:ext cx="64885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b="0" i="0" dirty="0">
                <a:solidFill>
                  <a:schemeClr val="tx1"/>
                </a:solidFill>
                <a:effectLst/>
                <a:latin typeface="+mj-lt"/>
              </a:rPr>
              <a:t>Model</a:t>
            </a:r>
            <a:endParaRPr lang="en-GB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2942E07F-1A68-9544-50F6-635FBD059AD8}"/>
              </a:ext>
            </a:extLst>
          </p:cNvPr>
          <p:cNvSpPr>
            <a:spLocks/>
          </p:cNvSpPr>
          <p:nvPr/>
        </p:nvSpPr>
        <p:spPr>
          <a:xfrm>
            <a:off x="2327121" y="4792781"/>
            <a:ext cx="459663" cy="422225"/>
          </a:xfrm>
          <a:prstGeom prst="rect">
            <a:avLst/>
          </a:prstGeom>
          <a:blipFill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sz="140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7D6B67D-FDB1-52C7-DBE2-B6AE4E277CB5}"/>
              </a:ext>
            </a:extLst>
          </p:cNvPr>
          <p:cNvSpPr txBox="1">
            <a:spLocks/>
          </p:cNvSpPr>
          <p:nvPr/>
        </p:nvSpPr>
        <p:spPr>
          <a:xfrm>
            <a:off x="2066164" y="4366255"/>
            <a:ext cx="99439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Arial" pitchFamily="34" charset="0"/>
              </a:rPr>
              <a:t>Wikipedia (Label)</a:t>
            </a:r>
            <a:endParaRPr lang="en-GB" sz="1100" dirty="0">
              <a:latin typeface="Arial" pitchFamily="34" charset="0"/>
            </a:endParaRPr>
          </a:p>
        </p:txBody>
      </p:sp>
      <p:pic>
        <p:nvPicPr>
          <p:cNvPr id="104" name="Graphic 103" descr="Document with solid fill">
            <a:extLst>
              <a:ext uri="{FF2B5EF4-FFF2-40B4-BE49-F238E27FC236}">
                <a16:creationId xmlns:a16="http://schemas.microsoft.com/office/drawing/2014/main" id="{73A760F3-BE5A-113C-21D3-ED6CA987518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70148" y="5668279"/>
            <a:ext cx="576973" cy="576973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629DB297-5247-A3F3-3352-8FB8B503CB04}"/>
              </a:ext>
            </a:extLst>
          </p:cNvPr>
          <p:cNvSpPr txBox="1">
            <a:spLocks/>
          </p:cNvSpPr>
          <p:nvPr/>
        </p:nvSpPr>
        <p:spPr>
          <a:xfrm>
            <a:off x="742324" y="5316421"/>
            <a:ext cx="73965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Loss()</a:t>
            </a:r>
          </a:p>
        </p:txBody>
      </p:sp>
      <p:cxnSp>
        <p:nvCxnSpPr>
          <p:cNvPr id="106" name="Connector: Elbow 105">
            <a:extLst>
              <a:ext uri="{FF2B5EF4-FFF2-40B4-BE49-F238E27FC236}">
                <a16:creationId xmlns:a16="http://schemas.microsoft.com/office/drawing/2014/main" id="{09149F68-7330-AB31-FD24-5DD763DC4786}"/>
              </a:ext>
            </a:extLst>
          </p:cNvPr>
          <p:cNvCxnSpPr>
            <a:cxnSpLocks/>
            <a:stCxn id="95" idx="1"/>
            <a:endCxn id="104" idx="3"/>
          </p:cNvCxnSpPr>
          <p:nvPr/>
        </p:nvCxnSpPr>
        <p:spPr bwMode="auto">
          <a:xfrm rot="10800000" flipV="1">
            <a:off x="2847121" y="5453504"/>
            <a:ext cx="939112" cy="50326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7" name="Connector: Curved 106">
            <a:extLst>
              <a:ext uri="{FF2B5EF4-FFF2-40B4-BE49-F238E27FC236}">
                <a16:creationId xmlns:a16="http://schemas.microsoft.com/office/drawing/2014/main" id="{4DC5AE92-1598-D0E1-3D0C-3BB37F5B6A70}"/>
              </a:ext>
            </a:extLst>
          </p:cNvPr>
          <p:cNvCxnSpPr>
            <a:cxnSpLocks/>
            <a:stCxn id="105" idx="2"/>
            <a:endCxn id="95" idx="2"/>
          </p:cNvCxnSpPr>
          <p:nvPr/>
        </p:nvCxnSpPr>
        <p:spPr bwMode="auto">
          <a:xfrm rot="16200000" flipH="1">
            <a:off x="2511456" y="4178726"/>
            <a:ext cx="219028" cy="3017638"/>
          </a:xfrm>
          <a:prstGeom prst="curvedConnector3">
            <a:avLst>
              <a:gd name="adj1" fmla="val 367732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E686BC2F-58F9-4AE0-D688-74488B7CB6CD}"/>
              </a:ext>
            </a:extLst>
          </p:cNvPr>
          <p:cNvSpPr txBox="1">
            <a:spLocks/>
          </p:cNvSpPr>
          <p:nvPr/>
        </p:nvSpPr>
        <p:spPr>
          <a:xfrm>
            <a:off x="3649565" y="6038286"/>
            <a:ext cx="960446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Update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weights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27E5AF1-8240-9FC1-1FDB-81AA19148CA3}"/>
              </a:ext>
            </a:extLst>
          </p:cNvPr>
          <p:cNvSpPr txBox="1">
            <a:spLocks/>
          </p:cNvSpPr>
          <p:nvPr/>
        </p:nvSpPr>
        <p:spPr>
          <a:xfrm>
            <a:off x="2084525" y="5479121"/>
            <a:ext cx="952562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+mj-lt"/>
              </a:rPr>
              <a:t>Prediction</a:t>
            </a:r>
          </a:p>
        </p:txBody>
      </p:sp>
      <p:cxnSp>
        <p:nvCxnSpPr>
          <p:cNvPr id="110" name="Connector: Elbow 109">
            <a:extLst>
              <a:ext uri="{FF2B5EF4-FFF2-40B4-BE49-F238E27FC236}">
                <a16:creationId xmlns:a16="http://schemas.microsoft.com/office/drawing/2014/main" id="{76BA0A0E-D366-AE81-A965-0CBA24EADF04}"/>
              </a:ext>
            </a:extLst>
          </p:cNvPr>
          <p:cNvCxnSpPr>
            <a:cxnSpLocks/>
            <a:stCxn id="102" idx="1"/>
            <a:endCxn id="105" idx="3"/>
          </p:cNvCxnSpPr>
          <p:nvPr/>
        </p:nvCxnSpPr>
        <p:spPr bwMode="auto">
          <a:xfrm rot="10800000" flipV="1">
            <a:off x="1481979" y="5003894"/>
            <a:ext cx="845143" cy="44333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1" name="Connector: Elbow 110">
            <a:extLst>
              <a:ext uri="{FF2B5EF4-FFF2-40B4-BE49-F238E27FC236}">
                <a16:creationId xmlns:a16="http://schemas.microsoft.com/office/drawing/2014/main" id="{0E5DDC31-991C-8CCD-A794-D35159546924}"/>
              </a:ext>
            </a:extLst>
          </p:cNvPr>
          <p:cNvCxnSpPr>
            <a:cxnSpLocks/>
            <a:stCxn id="104" idx="1"/>
            <a:endCxn id="105" idx="3"/>
          </p:cNvCxnSpPr>
          <p:nvPr/>
        </p:nvCxnSpPr>
        <p:spPr bwMode="auto">
          <a:xfrm rot="10800000">
            <a:off x="1481978" y="5447226"/>
            <a:ext cx="788170" cy="509540"/>
          </a:xfrm>
          <a:prstGeom prst="bentConnector3">
            <a:avLst>
              <a:gd name="adj1" fmla="val 46217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116B6FAF-2EC4-3BD4-3CF8-6248ECA2A2B2}"/>
              </a:ext>
            </a:extLst>
          </p:cNvPr>
          <p:cNvSpPr txBox="1"/>
          <p:nvPr/>
        </p:nvSpPr>
        <p:spPr>
          <a:xfrm>
            <a:off x="7912302" y="3971820"/>
            <a:ext cx="2811680" cy="276999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</a:t>
            </a:r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ifferentially </a:t>
            </a:r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</a:t>
            </a:r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rivate = Obfuscated </a:t>
            </a:r>
            <a:endParaRPr lang="en-GB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D8478FA-E829-82CE-4936-9B691F0B7062}"/>
              </a:ext>
            </a:extLst>
          </p:cNvPr>
          <p:cNvSpPr txBox="1"/>
          <p:nvPr/>
        </p:nvSpPr>
        <p:spPr>
          <a:xfrm>
            <a:off x="7736017" y="2132856"/>
            <a:ext cx="3472551" cy="4616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1200" b="1" i="1" dirty="0"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Shadow Corpus: A dataset that mirrors the characteristics of the main corpus </a:t>
            </a:r>
            <a:r>
              <a:rPr lang="en-US" sz="12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66670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/>
      <p:bldP spid="17" grpId="0" animBg="1"/>
      <p:bldP spid="18" grpId="0" animBg="1"/>
      <p:bldP spid="19" grpId="0"/>
      <p:bldP spid="21" grpId="0" animBg="1"/>
      <p:bldP spid="22" grpId="0" animBg="1"/>
      <p:bldP spid="23" grpId="0"/>
      <p:bldP spid="7" grpId="0"/>
      <p:bldP spid="9" grpId="0" animBg="1"/>
      <p:bldP spid="10" grpId="0"/>
      <p:bldP spid="20" grpId="0"/>
      <p:bldP spid="37" grpId="0" animBg="1"/>
      <p:bldP spid="38" grpId="0" animBg="1"/>
      <p:bldP spid="39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13" grpId="0" animBg="1"/>
      <p:bldP spid="93" grpId="0"/>
      <p:bldP spid="94" grpId="0"/>
      <p:bldP spid="98" grpId="0"/>
      <p:bldP spid="99" grpId="0"/>
      <p:bldP spid="100" grpId="0"/>
      <p:bldP spid="101" grpId="0"/>
      <p:bldP spid="102" grpId="0" animBg="1"/>
      <p:bldP spid="103" grpId="0"/>
      <p:bldP spid="105" grpId="0"/>
      <p:bldP spid="108" grpId="0"/>
      <p:bldP spid="109" grpId="0"/>
      <p:bldP spid="113" grpId="0"/>
      <p:bldP spid="1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2FA3152-8048-8289-2E3A-FE74E364A8D7}"/>
              </a:ext>
            </a:extLst>
          </p:cNvPr>
          <p:cNvSpPr/>
          <p:nvPr/>
        </p:nvSpPr>
        <p:spPr>
          <a:xfrm>
            <a:off x="1387802" y="2399148"/>
            <a:ext cx="1493657" cy="1493657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67AB8794-7A88-C6B4-22BF-1A281666C782}"/>
                  </a:ext>
                </a:extLst>
              </p:cNvPr>
              <p:cNvSpPr/>
              <p:nvPr/>
            </p:nvSpPr>
            <p:spPr>
              <a:xfrm>
                <a:off x="736500" y="4284091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t" anchorCtr="0">
                <a:noAutofit/>
              </a:bodyPr>
              <a:lstStyle/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Known </a:t>
                </a:r>
                <a14:m>
                  <m:oMath xmlns:m="http://schemas.openxmlformats.org/officeDocument/2006/math">
                    <m:r>
                      <a:rPr lang="en-GB" sz="18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800" kern="1200" dirty="0"/>
                  <a:t>,</a:t>
                </a:r>
              </a:p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Known Mechanism</a:t>
                </a:r>
                <a:endParaRPr lang="en-US" sz="1800" kern="1200" dirty="0"/>
              </a:p>
            </p:txBody>
          </p:sp>
        </mc:Choice>
        <mc:Fallback xmlns=""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67AB8794-7A88-C6B4-22BF-1A281666C7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00" y="4284091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3"/>
                <a:stretch>
                  <a:fillRect t="-11017" b="-93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C24046C6-6A1A-1A04-0312-82C943314DD1}"/>
              </a:ext>
            </a:extLst>
          </p:cNvPr>
          <p:cNvSpPr/>
          <p:nvPr/>
        </p:nvSpPr>
        <p:spPr>
          <a:xfrm>
            <a:off x="5287908" y="2399148"/>
            <a:ext cx="1493657" cy="1493657"/>
          </a:xfrm>
          <a:prstGeom prst="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E55593D-15C2-00BB-EC1C-126D0803FBE0}"/>
                  </a:ext>
                </a:extLst>
              </p:cNvPr>
              <p:cNvSpPr/>
              <p:nvPr/>
            </p:nvSpPr>
            <p:spPr>
              <a:xfrm>
                <a:off x="4434864" y="4266876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t" anchorCtr="0">
                <a:noAutofit/>
              </a:bodyPr>
              <a:lstStyle/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Unknown </a:t>
                </a:r>
                <a14:m>
                  <m:oMath xmlns:m="http://schemas.openxmlformats.org/officeDocument/2006/math">
                    <m:r>
                      <a:rPr lang="en-GB" sz="18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800" kern="1200" dirty="0"/>
                  <a:t>, </a:t>
                </a:r>
              </a:p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Known Mechanism</a:t>
                </a:r>
              </a:p>
            </p:txBody>
          </p:sp>
        </mc:Choice>
        <mc:Fallback xmlns=""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E55593D-15C2-00BB-EC1C-126D0803FB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864" y="4266876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11017" b="-93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6732C7FD-D555-2224-E2F4-D90A1C9B035D}"/>
              </a:ext>
            </a:extLst>
          </p:cNvPr>
          <p:cNvSpPr/>
          <p:nvPr/>
        </p:nvSpPr>
        <p:spPr>
          <a:xfrm>
            <a:off x="9188015" y="2399148"/>
            <a:ext cx="1493657" cy="1493657"/>
          </a:xfrm>
          <a:prstGeom prst="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0D0E2A3-DBAE-FDF7-C36D-CB48677A9B4F}"/>
                  </a:ext>
                </a:extLst>
              </p:cNvPr>
              <p:cNvSpPr/>
              <p:nvPr/>
            </p:nvSpPr>
            <p:spPr>
              <a:xfrm>
                <a:off x="7992391" y="4212739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t" anchorCtr="0">
                <a:noAutofit/>
              </a:bodyPr>
              <a:lstStyle/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Unknown </a:t>
                </a:r>
                <a14:m>
                  <m:oMath xmlns:m="http://schemas.openxmlformats.org/officeDocument/2006/math">
                    <m:r>
                      <a:rPr lang="en-GB" sz="18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800" kern="1200" dirty="0"/>
                  <a:t>, </a:t>
                </a:r>
              </a:p>
              <a:p>
                <a:pPr marL="0" lvl="0" indent="0" algn="ctr" defTabSz="8001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Unknown Mechanism</a:t>
                </a:r>
              </a:p>
            </p:txBody>
          </p:sp>
        </mc:Choice>
        <mc:Fallback xmlns=""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0D0E2A3-DBAE-FDF7-C36D-CB48677A9B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391" y="4212739"/>
                <a:ext cx="3319239" cy="720000"/>
              </a:xfrm>
              <a:custGeom>
                <a:avLst/>
                <a:gdLst>
                  <a:gd name="connsiteX0" fmla="*/ 0 w 3319239"/>
                  <a:gd name="connsiteY0" fmla="*/ 0 h 720000"/>
                  <a:gd name="connsiteX1" fmla="*/ 3319239 w 3319239"/>
                  <a:gd name="connsiteY1" fmla="*/ 0 h 720000"/>
                  <a:gd name="connsiteX2" fmla="*/ 3319239 w 3319239"/>
                  <a:gd name="connsiteY2" fmla="*/ 720000 h 720000"/>
                  <a:gd name="connsiteX3" fmla="*/ 0 w 3319239"/>
                  <a:gd name="connsiteY3" fmla="*/ 720000 h 720000"/>
                  <a:gd name="connsiteX4" fmla="*/ 0 w 3319239"/>
                  <a:gd name="connsiteY4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239" h="720000">
                    <a:moveTo>
                      <a:pt x="0" y="0"/>
                    </a:moveTo>
                    <a:lnTo>
                      <a:pt x="3319239" y="0"/>
                    </a:lnTo>
                    <a:lnTo>
                      <a:pt x="3319239" y="720000"/>
                    </a:lnTo>
                    <a:lnTo>
                      <a:pt x="0" y="7200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1017" b="-10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696B2F7-8253-C378-F6C5-40BE11DD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Testing Phase with 3 Attacker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11</a:t>
            </a:fld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02B6E55-0683-D0F1-90B4-450805E6E34C}"/>
              </a:ext>
            </a:extLst>
          </p:cNvPr>
          <p:cNvSpPr>
            <a:spLocks/>
          </p:cNvSpPr>
          <p:nvPr/>
        </p:nvSpPr>
        <p:spPr>
          <a:xfrm>
            <a:off x="3452666" y="1755473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2AB6A7-6910-DAB6-69B5-221BA4996E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143" y="1755474"/>
            <a:ext cx="409441" cy="409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3AAE7BE-AFDC-C8E6-CACB-348C99DED299}"/>
              </a:ext>
            </a:extLst>
          </p:cNvPr>
          <p:cNvSpPr>
            <a:spLocks/>
          </p:cNvSpPr>
          <p:nvPr/>
        </p:nvSpPr>
        <p:spPr>
          <a:xfrm>
            <a:off x="2083714" y="1647783"/>
            <a:ext cx="624822" cy="624822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1" name="Gerade Verbindung mit Pfeil 43">
            <a:extLst>
              <a:ext uri="{FF2B5EF4-FFF2-40B4-BE49-F238E27FC236}">
                <a16:creationId xmlns:a16="http://schemas.microsoft.com/office/drawing/2014/main" id="{7078686C-6632-2CA1-BC09-73CA5265BAB7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 bwMode="auto">
          <a:xfrm flipV="1">
            <a:off x="1339584" y="1960194"/>
            <a:ext cx="744130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43">
            <a:extLst>
              <a:ext uri="{FF2B5EF4-FFF2-40B4-BE49-F238E27FC236}">
                <a16:creationId xmlns:a16="http://schemas.microsoft.com/office/drawing/2014/main" id="{BE2DD3D1-CF95-4AE0-FF0D-26253C05B237}"/>
              </a:ext>
            </a:extLst>
          </p:cNvPr>
          <p:cNvCxnSpPr>
            <a:cxnSpLocks/>
            <a:stCxn id="9" idx="3"/>
            <a:endCxn id="2" idx="1"/>
          </p:cNvCxnSpPr>
          <p:nvPr/>
        </p:nvCxnSpPr>
        <p:spPr bwMode="auto">
          <a:xfrm>
            <a:off x="2708536" y="1960194"/>
            <a:ext cx="74413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6BAEE0-D236-B73E-BD82-6FE9305270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15046" y="1451033"/>
                <a:ext cx="60683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6BAEE0-D236-B73E-BD82-6FE930527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046" y="1451033"/>
                <a:ext cx="606833" cy="276999"/>
              </a:xfrm>
              <a:prstGeom prst="rect">
                <a:avLst/>
              </a:prstGeom>
              <a:blipFill>
                <a:blip r:embed="rId15"/>
                <a:stretch>
                  <a:fillRect l="-4000" r="-7000" b="-1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81AA5E15-217B-A8AD-4F74-59B2D661C626}"/>
              </a:ext>
            </a:extLst>
          </p:cNvPr>
          <p:cNvSpPr>
            <a:spLocks/>
          </p:cNvSpPr>
          <p:nvPr/>
        </p:nvSpPr>
        <p:spPr>
          <a:xfrm>
            <a:off x="3483998" y="2596194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26C1E46-EDA7-C86E-1AD5-51640968DF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1475" y="2596195"/>
            <a:ext cx="409441" cy="409441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3938E98E-CB44-6528-47C3-5F1396AE6CFB}"/>
              </a:ext>
            </a:extLst>
          </p:cNvPr>
          <p:cNvSpPr>
            <a:spLocks/>
          </p:cNvSpPr>
          <p:nvPr/>
        </p:nvSpPr>
        <p:spPr>
          <a:xfrm>
            <a:off x="2115046" y="2488504"/>
            <a:ext cx="624822" cy="624822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32" name="Gerade Verbindung mit Pfeil 43">
            <a:extLst>
              <a:ext uri="{FF2B5EF4-FFF2-40B4-BE49-F238E27FC236}">
                <a16:creationId xmlns:a16="http://schemas.microsoft.com/office/drawing/2014/main" id="{35BE2601-F542-27ED-7DA2-AA5166E8EDBF}"/>
              </a:ext>
            </a:extLst>
          </p:cNvPr>
          <p:cNvCxnSpPr>
            <a:cxnSpLocks/>
            <a:stCxn id="30" idx="3"/>
            <a:endCxn id="31" idx="1"/>
          </p:cNvCxnSpPr>
          <p:nvPr/>
        </p:nvCxnSpPr>
        <p:spPr bwMode="auto">
          <a:xfrm flipV="1">
            <a:off x="1370916" y="2800915"/>
            <a:ext cx="744130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mit Pfeil 43">
            <a:extLst>
              <a:ext uri="{FF2B5EF4-FFF2-40B4-BE49-F238E27FC236}">
                <a16:creationId xmlns:a16="http://schemas.microsoft.com/office/drawing/2014/main" id="{1C12F88A-7BC6-4B2F-5608-766BA1EA84A4}"/>
              </a:ext>
            </a:extLst>
          </p:cNvPr>
          <p:cNvCxnSpPr>
            <a:cxnSpLocks/>
            <a:stCxn id="31" idx="3"/>
            <a:endCxn id="29" idx="1"/>
          </p:cNvCxnSpPr>
          <p:nvPr/>
        </p:nvCxnSpPr>
        <p:spPr bwMode="auto">
          <a:xfrm>
            <a:off x="2739868" y="2800915"/>
            <a:ext cx="74413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7F3A2F0-FE58-0BE7-67B2-85A351FC1C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46378" y="2291754"/>
                <a:ext cx="60683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7F3A2F0-FE58-0BE7-67B2-85A351FC1C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6378" y="2291754"/>
                <a:ext cx="606833" cy="276999"/>
              </a:xfrm>
              <a:prstGeom prst="rect">
                <a:avLst/>
              </a:prstGeom>
              <a:blipFill>
                <a:blip r:embed="rId16"/>
                <a:stretch>
                  <a:fillRect l="-4000" r="-8000" b="-888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B4FE5B9A-9CB4-71A6-D704-A22162263B24}"/>
              </a:ext>
            </a:extLst>
          </p:cNvPr>
          <p:cNvSpPr>
            <a:spLocks/>
          </p:cNvSpPr>
          <p:nvPr/>
        </p:nvSpPr>
        <p:spPr>
          <a:xfrm>
            <a:off x="3452666" y="3428148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D3922A5-3AE8-EC57-156B-CBA18AD95A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143" y="3428149"/>
            <a:ext cx="409441" cy="409441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E0F7C920-5111-BA9E-D80F-302A1C73BC65}"/>
              </a:ext>
            </a:extLst>
          </p:cNvPr>
          <p:cNvSpPr>
            <a:spLocks/>
          </p:cNvSpPr>
          <p:nvPr/>
        </p:nvSpPr>
        <p:spPr>
          <a:xfrm>
            <a:off x="2083714" y="3320458"/>
            <a:ext cx="624822" cy="624822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cxnSp>
        <p:nvCxnSpPr>
          <p:cNvPr id="39" name="Gerade Verbindung mit Pfeil 43">
            <a:extLst>
              <a:ext uri="{FF2B5EF4-FFF2-40B4-BE49-F238E27FC236}">
                <a16:creationId xmlns:a16="http://schemas.microsoft.com/office/drawing/2014/main" id="{641EF506-3CD2-DFCB-5487-B211487CE1EE}"/>
              </a:ext>
            </a:extLst>
          </p:cNvPr>
          <p:cNvCxnSpPr>
            <a:cxnSpLocks/>
            <a:stCxn id="37" idx="3"/>
            <a:endCxn id="38" idx="1"/>
          </p:cNvCxnSpPr>
          <p:nvPr/>
        </p:nvCxnSpPr>
        <p:spPr bwMode="auto">
          <a:xfrm flipV="1">
            <a:off x="1339584" y="3632869"/>
            <a:ext cx="744130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43">
            <a:extLst>
              <a:ext uri="{FF2B5EF4-FFF2-40B4-BE49-F238E27FC236}">
                <a16:creationId xmlns:a16="http://schemas.microsoft.com/office/drawing/2014/main" id="{856E4B54-FDDE-91B2-F60B-01E258CA8828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 bwMode="auto">
          <a:xfrm>
            <a:off x="2708536" y="3632869"/>
            <a:ext cx="74413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1FAC359-AF2A-5455-03E9-94A06307F2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15046" y="3123708"/>
                <a:ext cx="78316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=0.5</m:t>
                      </m:r>
                    </m:oMath>
                  </m:oMathPara>
                </a14:m>
                <a:endParaRPr lang="en-GB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1FAC359-AF2A-5455-03E9-94A06307F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046" y="3123708"/>
                <a:ext cx="783163" cy="276999"/>
              </a:xfrm>
              <a:prstGeom prst="rect">
                <a:avLst/>
              </a:prstGeom>
              <a:blipFill>
                <a:blip r:embed="rId17"/>
                <a:stretch>
                  <a:fillRect l="-3125" r="-7031"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6D23EE25-490A-0EAD-A880-9115D8C85E92}"/>
              </a:ext>
            </a:extLst>
          </p:cNvPr>
          <p:cNvSpPr>
            <a:spLocks/>
          </p:cNvSpPr>
          <p:nvPr/>
        </p:nvSpPr>
        <p:spPr>
          <a:xfrm>
            <a:off x="7058483" y="2488503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D5BD563-6D88-FA93-7F19-C4A0139C4C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5960" y="2488504"/>
            <a:ext cx="409441" cy="409441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E4AA27AE-E043-EE9C-CDE0-6896D2289C7C}"/>
              </a:ext>
            </a:extLst>
          </p:cNvPr>
          <p:cNvSpPr>
            <a:spLocks/>
          </p:cNvSpPr>
          <p:nvPr/>
        </p:nvSpPr>
        <p:spPr>
          <a:xfrm>
            <a:off x="5689531" y="2380813"/>
            <a:ext cx="624822" cy="624822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49" name="Gerade Verbindung mit Pfeil 43">
            <a:extLst>
              <a:ext uri="{FF2B5EF4-FFF2-40B4-BE49-F238E27FC236}">
                <a16:creationId xmlns:a16="http://schemas.microsoft.com/office/drawing/2014/main" id="{635BD514-C316-404F-17FD-D245ED37060B}"/>
              </a:ext>
            </a:extLst>
          </p:cNvPr>
          <p:cNvCxnSpPr>
            <a:cxnSpLocks/>
            <a:stCxn id="47" idx="3"/>
            <a:endCxn id="48" idx="1"/>
          </p:cNvCxnSpPr>
          <p:nvPr/>
        </p:nvCxnSpPr>
        <p:spPr bwMode="auto">
          <a:xfrm flipV="1">
            <a:off x="4945401" y="2693224"/>
            <a:ext cx="744130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Gerade Verbindung mit Pfeil 43">
            <a:extLst>
              <a:ext uri="{FF2B5EF4-FFF2-40B4-BE49-F238E27FC236}">
                <a16:creationId xmlns:a16="http://schemas.microsoft.com/office/drawing/2014/main" id="{E79F5313-1E4E-05B9-DB28-0EEEF8B1ED7A}"/>
              </a:ext>
            </a:extLst>
          </p:cNvPr>
          <p:cNvCxnSpPr>
            <a:cxnSpLocks/>
            <a:stCxn id="48" idx="3"/>
            <a:endCxn id="46" idx="1"/>
          </p:cNvCxnSpPr>
          <p:nvPr/>
        </p:nvCxnSpPr>
        <p:spPr bwMode="auto">
          <a:xfrm>
            <a:off x="6314353" y="2693224"/>
            <a:ext cx="74413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B15EEB0-41E9-E330-C9FE-8FADBDC93A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20863" y="2184063"/>
                <a:ext cx="47859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Arial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B15EEB0-41E9-E330-C9FE-8FADBDC93A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0863" y="2184063"/>
                <a:ext cx="478593" cy="276999"/>
              </a:xfrm>
              <a:prstGeom prst="rect">
                <a:avLst/>
              </a:prstGeom>
              <a:blipFill>
                <a:blip r:embed="rId18"/>
                <a:stretch>
                  <a:fillRect l="-12658" t="-28261" r="-29114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51">
            <a:extLst>
              <a:ext uri="{FF2B5EF4-FFF2-40B4-BE49-F238E27FC236}">
                <a16:creationId xmlns:a16="http://schemas.microsoft.com/office/drawing/2014/main" id="{7846F213-E6AE-C10F-6392-BEC34FAF95D2}"/>
              </a:ext>
            </a:extLst>
          </p:cNvPr>
          <p:cNvSpPr>
            <a:spLocks/>
          </p:cNvSpPr>
          <p:nvPr/>
        </p:nvSpPr>
        <p:spPr>
          <a:xfrm>
            <a:off x="10730884" y="3400706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BA9EB542-6E08-919B-5ED1-9291032F63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08361" y="3400707"/>
            <a:ext cx="409441" cy="409441"/>
          </a:xfrm>
          <a:prstGeom prst="rect">
            <a:avLst/>
          </a:prstGeom>
        </p:spPr>
      </p:pic>
      <p:cxnSp>
        <p:nvCxnSpPr>
          <p:cNvPr id="55" name="Gerade Verbindung mit Pfeil 43">
            <a:extLst>
              <a:ext uri="{FF2B5EF4-FFF2-40B4-BE49-F238E27FC236}">
                <a16:creationId xmlns:a16="http://schemas.microsoft.com/office/drawing/2014/main" id="{E4A1FB39-2BFC-C224-4148-8C3AC032809C}"/>
              </a:ext>
            </a:extLst>
          </p:cNvPr>
          <p:cNvCxnSpPr>
            <a:cxnSpLocks/>
            <a:stCxn id="53" idx="3"/>
            <a:endCxn id="73" idx="1"/>
          </p:cNvCxnSpPr>
          <p:nvPr/>
        </p:nvCxnSpPr>
        <p:spPr bwMode="auto">
          <a:xfrm flipV="1">
            <a:off x="8617802" y="3600777"/>
            <a:ext cx="852983" cy="465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Gerade Verbindung mit Pfeil 43">
            <a:extLst>
              <a:ext uri="{FF2B5EF4-FFF2-40B4-BE49-F238E27FC236}">
                <a16:creationId xmlns:a16="http://schemas.microsoft.com/office/drawing/2014/main" id="{C51A8BA0-7490-D0D1-E0DE-F26C5085FD90}"/>
              </a:ext>
            </a:extLst>
          </p:cNvPr>
          <p:cNvCxnSpPr>
            <a:cxnSpLocks/>
            <a:stCxn id="73" idx="3"/>
            <a:endCxn id="52" idx="1"/>
          </p:cNvCxnSpPr>
          <p:nvPr/>
        </p:nvCxnSpPr>
        <p:spPr bwMode="auto">
          <a:xfrm>
            <a:off x="9833218" y="3600777"/>
            <a:ext cx="897666" cy="46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624687C-FA76-F66D-E876-A78A877B22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52195" y="3024784"/>
                <a:ext cx="47859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Arial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624687C-FA76-F66D-E876-A78A877B2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195" y="3024784"/>
                <a:ext cx="478593" cy="276999"/>
              </a:xfrm>
              <a:prstGeom prst="rect">
                <a:avLst/>
              </a:prstGeom>
              <a:blipFill>
                <a:blip r:embed="rId19"/>
                <a:stretch>
                  <a:fillRect l="-12821" t="-28261" r="-29487" b="-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9F8D0831-F32C-56FF-0A34-769F70BDDEE0}"/>
              </a:ext>
            </a:extLst>
          </p:cNvPr>
          <p:cNvSpPr>
            <a:spLocks/>
          </p:cNvSpPr>
          <p:nvPr/>
        </p:nvSpPr>
        <p:spPr>
          <a:xfrm>
            <a:off x="7059948" y="3453152"/>
            <a:ext cx="409441" cy="409441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630814DC-BC3E-9A31-EE32-0C8DAD560A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7425" y="3453153"/>
            <a:ext cx="409441" cy="409441"/>
          </a:xfrm>
          <a:prstGeom prst="rect">
            <a:avLst/>
          </a:prstGeom>
        </p:spPr>
      </p:pic>
      <p:cxnSp>
        <p:nvCxnSpPr>
          <p:cNvPr id="61" name="Gerade Verbindung mit Pfeil 43">
            <a:extLst>
              <a:ext uri="{FF2B5EF4-FFF2-40B4-BE49-F238E27FC236}">
                <a16:creationId xmlns:a16="http://schemas.microsoft.com/office/drawing/2014/main" id="{7A8EB439-16D7-9D59-70D0-C9329388D53D}"/>
              </a:ext>
            </a:extLst>
          </p:cNvPr>
          <p:cNvCxnSpPr>
            <a:cxnSpLocks/>
            <a:stCxn id="59" idx="3"/>
            <a:endCxn id="69" idx="1"/>
          </p:cNvCxnSpPr>
          <p:nvPr/>
        </p:nvCxnSpPr>
        <p:spPr bwMode="auto">
          <a:xfrm>
            <a:off x="4946866" y="3657874"/>
            <a:ext cx="855134" cy="133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Gerade Verbindung mit Pfeil 43">
            <a:extLst>
              <a:ext uri="{FF2B5EF4-FFF2-40B4-BE49-F238E27FC236}">
                <a16:creationId xmlns:a16="http://schemas.microsoft.com/office/drawing/2014/main" id="{FC174983-D6B4-26B7-D2DF-9665BCFA1F4C}"/>
              </a:ext>
            </a:extLst>
          </p:cNvPr>
          <p:cNvCxnSpPr>
            <a:cxnSpLocks/>
            <a:stCxn id="69" idx="3"/>
            <a:endCxn id="58" idx="1"/>
          </p:cNvCxnSpPr>
          <p:nvPr/>
        </p:nvCxnSpPr>
        <p:spPr bwMode="auto">
          <a:xfrm flipV="1">
            <a:off x="6267476" y="3657873"/>
            <a:ext cx="792472" cy="133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B41F481E-6C42-D678-DE6C-F59CE533433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802000" y="3426468"/>
            <a:ext cx="465476" cy="465476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533C444B-37A8-9A2F-8E75-3032653B241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470785" y="3419560"/>
            <a:ext cx="362433" cy="3624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F0D391F-73B4-DF71-D299-497E5E2936C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412704" y="3149469"/>
                <a:ext cx="478593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Arial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F0D391F-73B4-DF71-D299-497E5E2936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2704" y="3149469"/>
                <a:ext cx="478593" cy="276999"/>
              </a:xfrm>
              <a:prstGeom prst="rect">
                <a:avLst/>
              </a:prstGeom>
              <a:blipFill>
                <a:blip r:embed="rId22"/>
                <a:stretch>
                  <a:fillRect l="-12658" t="-28889" r="-29114" b="-5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143B4F25-76F1-8310-B2DC-C884422EB1B1}"/>
              </a:ext>
            </a:extLst>
          </p:cNvPr>
          <p:cNvSpPr/>
          <p:nvPr/>
        </p:nvSpPr>
        <p:spPr>
          <a:xfrm>
            <a:off x="2029098" y="5473418"/>
            <a:ext cx="3319239" cy="72000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5D2DCE-6CB2-3E68-F4A1-58F6A4334BD3}"/>
              </a:ext>
            </a:extLst>
          </p:cNvPr>
          <p:cNvSpPr txBox="1"/>
          <p:nvPr/>
        </p:nvSpPr>
        <p:spPr>
          <a:xfrm>
            <a:off x="1638597" y="5650696"/>
            <a:ext cx="8911745" cy="4088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8890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b="1" i="1" dirty="0">
                <a:solidFill>
                  <a:schemeClr val="accent2">
                    <a:lumMod val="75000"/>
                  </a:schemeClr>
                </a:solidFill>
              </a:rPr>
              <a:t>The amount of known information will affect how a training dataset is created !</a:t>
            </a:r>
            <a:endParaRPr lang="en-GB" b="1" i="1" kern="1200" dirty="0"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 algn="ctr" defTabSz="8890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b="1" i="1" kern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161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 animBg="1"/>
      <p:bldP spid="17" grpId="0"/>
      <p:bldP spid="18" grpId="0" animBg="1"/>
      <p:bldP spid="19" grpId="0"/>
      <p:bldP spid="2" grpId="0" animBg="1"/>
      <p:bldP spid="9" grpId="0" animBg="1"/>
      <p:bldP spid="28" grpId="0"/>
      <p:bldP spid="29" grpId="0" animBg="1"/>
      <p:bldP spid="31" grpId="0" animBg="1"/>
      <p:bldP spid="35" grpId="0"/>
      <p:bldP spid="36" grpId="0" animBg="1"/>
      <p:bldP spid="38" grpId="0" animBg="1"/>
      <p:bldP spid="41" grpId="0"/>
      <p:bldP spid="46" grpId="0" animBg="1"/>
      <p:bldP spid="48" grpId="0" animBg="1"/>
      <p:bldP spid="51" grpId="0"/>
      <p:bldP spid="52" grpId="0" animBg="1"/>
      <p:bldP spid="57" grpId="0"/>
      <p:bldP spid="58" grpId="0" animBg="1"/>
      <p:bldP spid="78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3356992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Progress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057511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>
            <a:extLst>
              <a:ext uri="{FF2B5EF4-FFF2-40B4-BE49-F238E27FC236}">
                <a16:creationId xmlns:a16="http://schemas.microsoft.com/office/drawing/2014/main" id="{09E9B9B4-5F49-F9EB-53FB-5EF571895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Current Progress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60325-E6E8-77CB-C5B4-E5B5113B9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B1436-E8B5-6307-0116-FB104B39E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700"/>
              <a:t>240205 Furkan Yilmaz MT Kick-off: Assessing the Resilience of Word-Level Differential Privacy Mechanisms: An Adversarial Approach</a:t>
            </a:r>
            <a:endParaRPr lang="de-DE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ACBA2-D414-523D-0052-2499D9D05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13</a:t>
            </a:fld>
            <a:endParaRPr lang="de-DE"/>
          </a:p>
        </p:txBody>
      </p:sp>
      <p:sp>
        <p:nvSpPr>
          <p:cNvPr id="3" name="Rectangle 2" descr="Statistics">
            <a:extLst>
              <a:ext uri="{FF2B5EF4-FFF2-40B4-BE49-F238E27FC236}">
                <a16:creationId xmlns:a16="http://schemas.microsoft.com/office/drawing/2014/main" id="{DD3CF7B1-2485-690B-1819-2F4834E8C47B}"/>
              </a:ext>
            </a:extLst>
          </p:cNvPr>
          <p:cNvSpPr/>
          <p:nvPr/>
        </p:nvSpPr>
        <p:spPr>
          <a:xfrm>
            <a:off x="336879" y="2214339"/>
            <a:ext cx="1203398" cy="1203398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C2F21E7-BFCD-7F5E-7E00-8EB0DB9F2D6F}"/>
              </a:ext>
            </a:extLst>
          </p:cNvPr>
          <p:cNvSpPr/>
          <p:nvPr/>
        </p:nvSpPr>
        <p:spPr>
          <a:xfrm>
            <a:off x="336879" y="3543876"/>
            <a:ext cx="3438281" cy="515742"/>
          </a:xfrm>
          <a:custGeom>
            <a:avLst/>
            <a:gdLst>
              <a:gd name="connsiteX0" fmla="*/ 0 w 3438281"/>
              <a:gd name="connsiteY0" fmla="*/ 0 h 515742"/>
              <a:gd name="connsiteX1" fmla="*/ 3438281 w 3438281"/>
              <a:gd name="connsiteY1" fmla="*/ 0 h 515742"/>
              <a:gd name="connsiteX2" fmla="*/ 3438281 w 3438281"/>
              <a:gd name="connsiteY2" fmla="*/ 515742 h 515742"/>
              <a:gd name="connsiteX3" fmla="*/ 0 w 3438281"/>
              <a:gd name="connsiteY3" fmla="*/ 515742 h 515742"/>
              <a:gd name="connsiteX4" fmla="*/ 0 w 3438281"/>
              <a:gd name="connsiteY4" fmla="*/ 0 h 51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8281" h="515742">
                <a:moveTo>
                  <a:pt x="0" y="0"/>
                </a:moveTo>
                <a:lnTo>
                  <a:pt x="3438281" y="0"/>
                </a:lnTo>
                <a:lnTo>
                  <a:pt x="3438281" y="515742"/>
                </a:lnTo>
                <a:lnTo>
                  <a:pt x="0" y="51574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556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/>
            </a:pPr>
            <a:r>
              <a:rPr lang="en-GB" sz="1700" kern="1200" dirty="0"/>
              <a:t>Dataset Creation Efforts:</a:t>
            </a:r>
            <a:endParaRPr lang="en-US" sz="1700" kern="12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FD3A81-63CE-DB6F-8DD4-52D7A9FE68BA}"/>
              </a:ext>
            </a:extLst>
          </p:cNvPr>
          <p:cNvSpPr/>
          <p:nvPr/>
        </p:nvSpPr>
        <p:spPr>
          <a:xfrm>
            <a:off x="336879" y="4118287"/>
            <a:ext cx="3438281" cy="1029504"/>
          </a:xfrm>
          <a:custGeom>
            <a:avLst/>
            <a:gdLst>
              <a:gd name="connsiteX0" fmla="*/ 0 w 3438281"/>
              <a:gd name="connsiteY0" fmla="*/ 0 h 1029504"/>
              <a:gd name="connsiteX1" fmla="*/ 3438281 w 3438281"/>
              <a:gd name="connsiteY1" fmla="*/ 0 h 1029504"/>
              <a:gd name="connsiteX2" fmla="*/ 3438281 w 3438281"/>
              <a:gd name="connsiteY2" fmla="*/ 1029504 h 1029504"/>
              <a:gd name="connsiteX3" fmla="*/ 0 w 3438281"/>
              <a:gd name="connsiteY3" fmla="*/ 1029504 h 1029504"/>
              <a:gd name="connsiteX4" fmla="*/ 0 w 3438281"/>
              <a:gd name="connsiteY4" fmla="*/ 0 h 1029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8281" h="1029504">
                <a:moveTo>
                  <a:pt x="0" y="0"/>
                </a:moveTo>
                <a:lnTo>
                  <a:pt x="3438281" y="0"/>
                </a:lnTo>
                <a:lnTo>
                  <a:pt x="3438281" y="1029504"/>
                </a:lnTo>
                <a:lnTo>
                  <a:pt x="0" y="10295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5778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300" kern="1200" dirty="0"/>
              <a:t>Diverse datasets created with varying mechanisms and epsilon values.</a:t>
            </a:r>
            <a:endParaRPr lang="en-US" sz="1300" kern="1200" dirty="0"/>
          </a:p>
          <a:p>
            <a:pPr marL="0" lvl="0" indent="0" algn="l" defTabSz="5778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300" b="0" i="0" kern="1200" dirty="0"/>
              <a:t>Considering multiple levels of obfuscation for sentences; testing various numbers for dataset evaluation.</a:t>
            </a:r>
            <a:endParaRPr lang="en-US" sz="1300" kern="1200" dirty="0"/>
          </a:p>
        </p:txBody>
      </p:sp>
      <p:sp>
        <p:nvSpPr>
          <p:cNvPr id="10" name="Rectangle 9" descr="Gears">
            <a:extLst>
              <a:ext uri="{FF2B5EF4-FFF2-40B4-BE49-F238E27FC236}">
                <a16:creationId xmlns:a16="http://schemas.microsoft.com/office/drawing/2014/main" id="{67024DA1-65E8-A7BB-FE45-5CAC644AD58F}"/>
              </a:ext>
            </a:extLst>
          </p:cNvPr>
          <p:cNvSpPr/>
          <p:nvPr/>
        </p:nvSpPr>
        <p:spPr>
          <a:xfrm>
            <a:off x="4376859" y="2214339"/>
            <a:ext cx="1203398" cy="1203398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D8FF99C-10D8-EC32-B879-E4FC28A95393}"/>
              </a:ext>
            </a:extLst>
          </p:cNvPr>
          <p:cNvSpPr/>
          <p:nvPr/>
        </p:nvSpPr>
        <p:spPr>
          <a:xfrm>
            <a:off x="4376859" y="3543876"/>
            <a:ext cx="3438281" cy="515742"/>
          </a:xfrm>
          <a:custGeom>
            <a:avLst/>
            <a:gdLst>
              <a:gd name="connsiteX0" fmla="*/ 0 w 3438281"/>
              <a:gd name="connsiteY0" fmla="*/ 0 h 515742"/>
              <a:gd name="connsiteX1" fmla="*/ 3438281 w 3438281"/>
              <a:gd name="connsiteY1" fmla="*/ 0 h 515742"/>
              <a:gd name="connsiteX2" fmla="*/ 3438281 w 3438281"/>
              <a:gd name="connsiteY2" fmla="*/ 515742 h 515742"/>
              <a:gd name="connsiteX3" fmla="*/ 0 w 3438281"/>
              <a:gd name="connsiteY3" fmla="*/ 515742 h 515742"/>
              <a:gd name="connsiteX4" fmla="*/ 0 w 3438281"/>
              <a:gd name="connsiteY4" fmla="*/ 0 h 51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8281" h="515742">
                <a:moveTo>
                  <a:pt x="0" y="0"/>
                </a:moveTo>
                <a:lnTo>
                  <a:pt x="3438281" y="0"/>
                </a:lnTo>
                <a:lnTo>
                  <a:pt x="3438281" y="515742"/>
                </a:lnTo>
                <a:lnTo>
                  <a:pt x="0" y="51574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556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/>
            </a:pPr>
            <a:r>
              <a:rPr lang="en-GB" sz="1700" kern="1200" dirty="0"/>
              <a:t>Architecture Evaluation Efforts:</a:t>
            </a:r>
            <a:endParaRPr lang="en-US" sz="1700" kern="12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B80AA9-4154-CA97-A095-F1664C7D7E68}"/>
              </a:ext>
            </a:extLst>
          </p:cNvPr>
          <p:cNvSpPr/>
          <p:nvPr/>
        </p:nvSpPr>
        <p:spPr>
          <a:xfrm>
            <a:off x="4376859" y="4118287"/>
            <a:ext cx="3438281" cy="1029504"/>
          </a:xfrm>
          <a:custGeom>
            <a:avLst/>
            <a:gdLst>
              <a:gd name="connsiteX0" fmla="*/ 0 w 3438281"/>
              <a:gd name="connsiteY0" fmla="*/ 0 h 1029504"/>
              <a:gd name="connsiteX1" fmla="*/ 3438281 w 3438281"/>
              <a:gd name="connsiteY1" fmla="*/ 0 h 1029504"/>
              <a:gd name="connsiteX2" fmla="*/ 3438281 w 3438281"/>
              <a:gd name="connsiteY2" fmla="*/ 1029504 h 1029504"/>
              <a:gd name="connsiteX3" fmla="*/ 0 w 3438281"/>
              <a:gd name="connsiteY3" fmla="*/ 1029504 h 1029504"/>
              <a:gd name="connsiteX4" fmla="*/ 0 w 3438281"/>
              <a:gd name="connsiteY4" fmla="*/ 0 h 1029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8281" h="1029504">
                <a:moveTo>
                  <a:pt x="0" y="0"/>
                </a:moveTo>
                <a:lnTo>
                  <a:pt x="3438281" y="0"/>
                </a:lnTo>
                <a:lnTo>
                  <a:pt x="3438281" y="1029504"/>
                </a:lnTo>
                <a:lnTo>
                  <a:pt x="0" y="10295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5778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300" kern="1200" dirty="0"/>
              <a:t>Initial use of Transformer encoder (e.g. BERT) and LSTMs observed to be ineffective.</a:t>
            </a:r>
            <a:endParaRPr lang="en-US" sz="1300" kern="1200" dirty="0"/>
          </a:p>
          <a:p>
            <a:pPr marL="0" lvl="0" indent="0" algn="l" defTabSz="5778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300" kern="1200" dirty="0"/>
              <a:t>Adoption of sequence-to-sequence architecture (e.g. T5).</a:t>
            </a:r>
            <a:endParaRPr lang="en-US" sz="1300" kern="1200" dirty="0"/>
          </a:p>
        </p:txBody>
      </p:sp>
      <p:sp>
        <p:nvSpPr>
          <p:cNvPr id="14" name="Rectangle 13" descr="Chess Pieces">
            <a:extLst>
              <a:ext uri="{FF2B5EF4-FFF2-40B4-BE49-F238E27FC236}">
                <a16:creationId xmlns:a16="http://schemas.microsoft.com/office/drawing/2014/main" id="{8C71D32B-2905-FB0C-60F2-3C73D6306864}"/>
              </a:ext>
            </a:extLst>
          </p:cNvPr>
          <p:cNvSpPr/>
          <p:nvPr/>
        </p:nvSpPr>
        <p:spPr>
          <a:xfrm>
            <a:off x="8416840" y="2214339"/>
            <a:ext cx="1203398" cy="1203398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688ED6B-AA36-F285-AD5E-3EF1C53ECD39}"/>
              </a:ext>
            </a:extLst>
          </p:cNvPr>
          <p:cNvSpPr/>
          <p:nvPr/>
        </p:nvSpPr>
        <p:spPr>
          <a:xfrm>
            <a:off x="8416840" y="3543876"/>
            <a:ext cx="3438281" cy="515742"/>
          </a:xfrm>
          <a:custGeom>
            <a:avLst/>
            <a:gdLst>
              <a:gd name="connsiteX0" fmla="*/ 0 w 3438281"/>
              <a:gd name="connsiteY0" fmla="*/ 0 h 515742"/>
              <a:gd name="connsiteX1" fmla="*/ 3438281 w 3438281"/>
              <a:gd name="connsiteY1" fmla="*/ 0 h 515742"/>
              <a:gd name="connsiteX2" fmla="*/ 3438281 w 3438281"/>
              <a:gd name="connsiteY2" fmla="*/ 515742 h 515742"/>
              <a:gd name="connsiteX3" fmla="*/ 0 w 3438281"/>
              <a:gd name="connsiteY3" fmla="*/ 515742 h 515742"/>
              <a:gd name="connsiteX4" fmla="*/ 0 w 3438281"/>
              <a:gd name="connsiteY4" fmla="*/ 0 h 51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8281" h="515742">
                <a:moveTo>
                  <a:pt x="0" y="0"/>
                </a:moveTo>
                <a:lnTo>
                  <a:pt x="3438281" y="0"/>
                </a:lnTo>
                <a:lnTo>
                  <a:pt x="3438281" y="515742"/>
                </a:lnTo>
                <a:lnTo>
                  <a:pt x="0" y="51574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556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/>
            </a:pPr>
            <a:r>
              <a:rPr lang="en-GB" sz="1700" kern="1200"/>
              <a:t>Training Efforts:</a:t>
            </a:r>
            <a:endParaRPr lang="en-US" sz="1700" kern="12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8DF3875-B2F6-E39D-7741-28826EF75A59}"/>
              </a:ext>
            </a:extLst>
          </p:cNvPr>
          <p:cNvSpPr/>
          <p:nvPr/>
        </p:nvSpPr>
        <p:spPr>
          <a:xfrm>
            <a:off x="8416840" y="4118287"/>
            <a:ext cx="3438281" cy="1029504"/>
          </a:xfrm>
          <a:custGeom>
            <a:avLst/>
            <a:gdLst>
              <a:gd name="connsiteX0" fmla="*/ 0 w 3438281"/>
              <a:gd name="connsiteY0" fmla="*/ 0 h 1029504"/>
              <a:gd name="connsiteX1" fmla="*/ 3438281 w 3438281"/>
              <a:gd name="connsiteY1" fmla="*/ 0 h 1029504"/>
              <a:gd name="connsiteX2" fmla="*/ 3438281 w 3438281"/>
              <a:gd name="connsiteY2" fmla="*/ 1029504 h 1029504"/>
              <a:gd name="connsiteX3" fmla="*/ 0 w 3438281"/>
              <a:gd name="connsiteY3" fmla="*/ 1029504 h 1029504"/>
              <a:gd name="connsiteX4" fmla="*/ 0 w 3438281"/>
              <a:gd name="connsiteY4" fmla="*/ 0 h 1029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8281" h="1029504">
                <a:moveTo>
                  <a:pt x="0" y="0"/>
                </a:moveTo>
                <a:lnTo>
                  <a:pt x="3438281" y="0"/>
                </a:lnTo>
                <a:lnTo>
                  <a:pt x="3438281" y="1029504"/>
                </a:lnTo>
                <a:lnTo>
                  <a:pt x="0" y="10295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5778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300" kern="1200" dirty="0"/>
              <a:t>Ongoing training of T-5 with different datasets.</a:t>
            </a:r>
            <a:endParaRPr lang="en-US" sz="1300" kern="1200" dirty="0"/>
          </a:p>
          <a:p>
            <a:pPr marL="0" lvl="0" indent="0" algn="l" defTabSz="5778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300" kern="1200" dirty="0"/>
              <a:t>Cross-entropy used for training. Rouge score employed for validation set evaluation.</a:t>
            </a:r>
            <a:endParaRPr lang="en-US" sz="1300" kern="1200" dirty="0"/>
          </a:p>
        </p:txBody>
      </p:sp>
    </p:spTree>
    <p:extLst>
      <p:ext uri="{BB962C8B-B14F-4D97-AF65-F5344CB8AC3E}">
        <p14:creationId xmlns:p14="http://schemas.microsoft.com/office/powerpoint/2010/main" val="37285383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9" grpId="0"/>
      <p:bldP spid="10" grpId="0" animBg="1"/>
      <p:bldP spid="11" grpId="0"/>
      <p:bldP spid="12" grpId="0"/>
      <p:bldP spid="14" grpId="0" animBg="1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96977-EA4A-CD0B-8B59-BE30915CE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Rouge-N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46B6E2-1048-2E85-0EEE-9209A220C7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b="1" i="0" dirty="0">
                    <a:solidFill>
                      <a:srgbClr val="242424"/>
                    </a:solidFill>
                    <a:effectLst/>
                    <a:latin typeface="+mj-lt"/>
                  </a:rPr>
                  <a:t>ROUGE-N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measures the number of matching </a:t>
                </a:r>
                <a:r>
                  <a:rPr lang="en-GB" b="0" i="0" dirty="0">
                    <a:effectLst/>
                    <a:latin typeface="+mj-lt"/>
                  </a:rPr>
                  <a:t>n-grams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between the model-generated text and a human-produced reference.</a:t>
                </a:r>
              </a:p>
              <a:p>
                <a:endParaRPr lang="en-GB" dirty="0">
                  <a:solidFill>
                    <a:srgbClr val="242424"/>
                  </a:solidFill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𝑅𝑜𝑢𝑔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𝑃𝑟𝑒𝑐𝑖𝑠𝑖𝑜𝑛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can be computed as the ratio of the number of n-grams in </a:t>
                </a:r>
                <a:r>
                  <a:rPr lang="en-GB" b="0" i="1" dirty="0">
                    <a:solidFill>
                      <a:srgbClr val="242424"/>
                    </a:solidFill>
                    <a:effectLst/>
                    <a:latin typeface="+mj-lt"/>
                  </a:rPr>
                  <a:t>generated text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that appear also in </a:t>
                </a:r>
                <a:r>
                  <a:rPr lang="en-GB" b="0" i="1" dirty="0">
                    <a:solidFill>
                      <a:srgbClr val="242424"/>
                    </a:solidFill>
                    <a:effectLst/>
                    <a:latin typeface="+mj-lt"/>
                  </a:rPr>
                  <a:t>original text 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over the number of </a:t>
                </a:r>
                <a:r>
                  <a:rPr lang="en-GB" dirty="0">
                    <a:solidFill>
                      <a:srgbClr val="242424"/>
                    </a:solidFill>
                  </a:rPr>
                  <a:t>n-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grams in </a:t>
                </a:r>
                <a:r>
                  <a:rPr lang="en-GB" i="1" dirty="0">
                    <a:solidFill>
                      <a:srgbClr val="242424"/>
                    </a:solidFill>
                    <a:latin typeface="+mj-lt"/>
                  </a:rPr>
                  <a:t> generated text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.</a:t>
                </a:r>
              </a:p>
              <a:p>
                <a:endParaRPr lang="en-GB" dirty="0">
                  <a:solidFill>
                    <a:srgbClr val="242424"/>
                  </a:solidFill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𝑅𝑜𝑢𝑔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𝑅𝑒𝑐𝑎𝑙𝑙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can be computed as the ratio of the number of </a:t>
                </a:r>
                <a:r>
                  <a:rPr lang="en-GB" dirty="0">
                    <a:solidFill>
                      <a:srgbClr val="242424"/>
                    </a:solidFill>
                  </a:rPr>
                  <a:t>n-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grams in </a:t>
                </a:r>
                <a:r>
                  <a:rPr lang="en-GB" i="1" dirty="0">
                    <a:solidFill>
                      <a:srgbClr val="242424"/>
                    </a:solidFill>
                    <a:latin typeface="+mj-lt"/>
                  </a:rPr>
                  <a:t>original text 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that appear also in </a:t>
                </a:r>
                <a:r>
                  <a:rPr lang="en-GB" i="1" dirty="0">
                    <a:solidFill>
                      <a:srgbClr val="242424"/>
                    </a:solidFill>
                    <a:latin typeface="+mj-lt"/>
                  </a:rPr>
                  <a:t> generated text 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 over the number of </a:t>
                </a:r>
                <a:r>
                  <a:rPr lang="en-GB" dirty="0">
                    <a:solidFill>
                      <a:srgbClr val="242424"/>
                    </a:solidFill>
                  </a:rPr>
                  <a:t>n-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grams in </a:t>
                </a:r>
                <a:r>
                  <a:rPr lang="en-GB" i="1" dirty="0">
                    <a:solidFill>
                      <a:srgbClr val="242424"/>
                    </a:solidFill>
                    <a:latin typeface="+mj-lt"/>
                  </a:rPr>
                  <a:t> original text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+mj-lt"/>
                  </a:rPr>
                  <a:t>.</a:t>
                </a:r>
              </a:p>
              <a:p>
                <a:endParaRPr lang="en-GB" dirty="0">
                  <a:solidFill>
                    <a:srgbClr val="242424"/>
                  </a:solidFill>
                  <a:latin typeface="+mj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𝑅𝑜𝑢𝑔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𝑆𝑐𝑜𝑟𝑒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𝑅𝑜𝑢𝑔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𝑅𝑒𝑐𝑎𝑙𝑙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𝑅𝑜𝑢𝑔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𝑃𝑟𝑒𝑐𝑖𝑠𝑖𝑜𝑛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𝑅𝑜𝑢𝑔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𝑅𝑒𝑐𝑎𝑙𝑙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𝑅𝑜𝑢𝑔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𝑃𝑟𝑒𝑐𝑖𝑠𝑖𝑜𝑛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46B6E2-1048-2E85-0EEE-9209A220C7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76" t="-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73CBF-D852-A73D-E90F-171ECD906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F9BDE-50BC-9363-B800-C52DA7D55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B141C-B98B-EC20-570D-858284496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8826535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2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992663-E292-058D-0357-D209A2CE5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966" y="908720"/>
            <a:ext cx="11450197" cy="4104108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effectLst/>
                <a:latin typeface="+mj-lt"/>
              </a:rPr>
              <a:t>Training with T5-small on small dataset</a:t>
            </a:r>
            <a:endParaRPr lang="en-GB" b="0" i="0" dirty="0">
              <a:effectLst/>
              <a:latin typeface="+mj-lt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+mj-lt"/>
              </a:rPr>
              <a:t>Excellent performance when the original sentence is in the dataset but not the obfuscated sentence.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+mj-lt"/>
              </a:rPr>
              <a:t>Prone to overfitting due to dataset characteristics.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b="0" i="0" dirty="0">
              <a:effectLst/>
              <a:latin typeface="+mj-lt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457200" lvl="1" indent="0" algn="l">
              <a:buNone/>
            </a:pPr>
            <a:endParaRPr lang="en-GB" b="0" i="0" dirty="0">
              <a:effectLst/>
              <a:latin typeface="+mj-lt"/>
            </a:endParaRPr>
          </a:p>
          <a:p>
            <a:pPr marL="0" indent="0" algn="l"/>
            <a:endParaRPr lang="en-GB" dirty="0">
              <a:latin typeface="+mj-lt"/>
            </a:endParaRPr>
          </a:p>
          <a:p>
            <a:pPr marL="0" indent="0" algn="l"/>
            <a:endParaRPr lang="en-GB" b="1" i="0" dirty="0">
              <a:effectLst/>
              <a:latin typeface="+mj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effectLst/>
                <a:latin typeface="+mj-lt"/>
              </a:rPr>
              <a:t>Training with T5-small on bigger dataset</a:t>
            </a:r>
            <a:endParaRPr lang="en-GB" b="0" i="0" dirty="0">
              <a:effectLst/>
              <a:latin typeface="+mj-lt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+mj-lt"/>
              </a:rPr>
              <a:t>Current Rouge score indicates </a:t>
            </a:r>
            <a:r>
              <a:rPr lang="en-GB" dirty="0">
                <a:latin typeface="+mj-lt"/>
              </a:rPr>
              <a:t>promising </a:t>
            </a:r>
            <a:r>
              <a:rPr lang="en-GB" b="0" i="0" dirty="0">
                <a:effectLst/>
                <a:latin typeface="+mj-lt"/>
              </a:rPr>
              <a:t>performance, averaging around 72%</a:t>
            </a:r>
            <a:r>
              <a:rPr lang="en-GB" b="0" i="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en-GB" b="0" i="0" dirty="0">
                <a:effectLst/>
                <a:latin typeface="+mj-lt"/>
              </a:rPr>
              <a:t>for total unseen data.</a:t>
            </a:r>
            <a:endParaRPr lang="en-GB" dirty="0">
              <a:latin typeface="+mj-lt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b="0" i="0" dirty="0">
              <a:effectLst/>
              <a:latin typeface="+mj-lt"/>
            </a:endParaRPr>
          </a:p>
          <a:p>
            <a:endParaRPr lang="en-GB" kern="1200" dirty="0">
              <a:solidFill>
                <a:schemeClr val="dk1"/>
              </a:solidFill>
              <a:latin typeface="+mj-lt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E110A2-10A6-AB4B-CD51-206CD33BF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Findings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2B956-4776-082D-083D-F2855357A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B88DC-BE14-0962-65A1-E6F89F7A3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2FCB4-FB93-FE50-7B05-A0F98C55E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7" name="Eingekerbter Richtungspfeil 45" descr="asdasddsa">
            <a:extLst>
              <a:ext uri="{FF2B5EF4-FFF2-40B4-BE49-F238E27FC236}">
                <a16:creationId xmlns:a16="http://schemas.microsoft.com/office/drawing/2014/main" id="{3BE89398-61C3-C1FE-BDBA-81A338D79CA5}"/>
              </a:ext>
            </a:extLst>
          </p:cNvPr>
          <p:cNvSpPr/>
          <p:nvPr/>
        </p:nvSpPr>
        <p:spPr bwMode="auto">
          <a:xfrm>
            <a:off x="1775520" y="1919063"/>
            <a:ext cx="2880320" cy="865978"/>
          </a:xfrm>
          <a:prstGeom prst="chevron">
            <a:avLst>
              <a:gd name="adj" fmla="val 21128"/>
            </a:avLst>
          </a:prstGeom>
          <a:solidFill>
            <a:schemeClr val="accent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>
                <a:latin typeface="Arial" pitchFamily="34" charset="0"/>
              </a:rPr>
              <a:t>Original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sz="1050" b="1" i="1" dirty="0">
              <a:latin typeface="Arial" pitchFamily="34" charset="0"/>
            </a:endParaRPr>
          </a:p>
          <a:p>
            <a:pPr algn="ctr"/>
            <a:r>
              <a:rPr lang="en-GB" sz="1400" dirty="0">
                <a:latin typeface="Arial" pitchFamily="34" charset="0"/>
              </a:rPr>
              <a:t>it is now used as a museum by the forest council</a:t>
            </a:r>
          </a:p>
        </p:txBody>
      </p:sp>
      <p:sp>
        <p:nvSpPr>
          <p:cNvPr id="9" name="Eingekerbter Richtungspfeil 45">
            <a:extLst>
              <a:ext uri="{FF2B5EF4-FFF2-40B4-BE49-F238E27FC236}">
                <a16:creationId xmlns:a16="http://schemas.microsoft.com/office/drawing/2014/main" id="{9AFC3CB9-83F5-C516-4656-1CA661F393B0}"/>
              </a:ext>
            </a:extLst>
          </p:cNvPr>
          <p:cNvSpPr/>
          <p:nvPr/>
        </p:nvSpPr>
        <p:spPr bwMode="auto">
          <a:xfrm>
            <a:off x="7248128" y="1916832"/>
            <a:ext cx="2880320" cy="872671"/>
          </a:xfrm>
          <a:prstGeom prst="chevron">
            <a:avLst>
              <a:gd name="adj" fmla="val 21128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 err="1">
                <a:latin typeface="Arial" pitchFamily="34" charset="0"/>
              </a:rPr>
              <a:t>Recovered</a:t>
            </a:r>
            <a:r>
              <a:rPr lang="de-DE" sz="1050" b="1" i="1" dirty="0">
                <a:latin typeface="Arial" pitchFamily="34" charset="0"/>
              </a:rPr>
              <a:t>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dirty="0">
              <a:latin typeface="Arial" pitchFamily="34" charset="0"/>
            </a:endParaRPr>
          </a:p>
          <a:p>
            <a:pPr algn="ctr"/>
            <a:r>
              <a:rPr lang="en-GB" sz="1400" dirty="0">
                <a:latin typeface="Arial" pitchFamily="34" charset="0"/>
              </a:rPr>
              <a:t>it is now used as a museum by the forest council</a:t>
            </a:r>
          </a:p>
        </p:txBody>
      </p:sp>
      <p:sp>
        <p:nvSpPr>
          <p:cNvPr id="10" name="Eingekerbter Richtungspfeil 45" descr="asdasddsa">
            <a:extLst>
              <a:ext uri="{FF2B5EF4-FFF2-40B4-BE49-F238E27FC236}">
                <a16:creationId xmlns:a16="http://schemas.microsoft.com/office/drawing/2014/main" id="{0ED8CCFC-3E65-54BC-4FF0-AE0A5A5CF830}"/>
              </a:ext>
            </a:extLst>
          </p:cNvPr>
          <p:cNvSpPr>
            <a:spLocks/>
          </p:cNvSpPr>
          <p:nvPr/>
        </p:nvSpPr>
        <p:spPr bwMode="auto">
          <a:xfrm>
            <a:off x="1775520" y="4799383"/>
            <a:ext cx="2880320" cy="865978"/>
          </a:xfrm>
          <a:prstGeom prst="chevron">
            <a:avLst>
              <a:gd name="adj" fmla="val 21128"/>
            </a:avLst>
          </a:prstGeom>
          <a:solidFill>
            <a:schemeClr val="accent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>
                <a:latin typeface="Arial" pitchFamily="34" charset="0"/>
              </a:rPr>
              <a:t>Original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sz="1050" b="1" i="1" dirty="0">
              <a:latin typeface="Arial" pitchFamily="34" charset="0"/>
            </a:endParaRPr>
          </a:p>
          <a:p>
            <a:pPr algn="ctr"/>
            <a:r>
              <a:rPr lang="en-GB" sz="1200" dirty="0">
                <a:latin typeface="Arial" pitchFamily="34" charset="0"/>
              </a:rPr>
              <a:t>each fireteam member also had a special attribute </a:t>
            </a:r>
          </a:p>
        </p:txBody>
      </p:sp>
      <p:sp>
        <p:nvSpPr>
          <p:cNvPr id="11" name="Eingekerbter Richtungspfeil 45">
            <a:extLst>
              <a:ext uri="{FF2B5EF4-FFF2-40B4-BE49-F238E27FC236}">
                <a16:creationId xmlns:a16="http://schemas.microsoft.com/office/drawing/2014/main" id="{EA3DC75A-1A72-189B-9634-06F0165B05E2}"/>
              </a:ext>
            </a:extLst>
          </p:cNvPr>
          <p:cNvSpPr>
            <a:spLocks/>
          </p:cNvSpPr>
          <p:nvPr/>
        </p:nvSpPr>
        <p:spPr bwMode="auto">
          <a:xfrm>
            <a:off x="4511824" y="4797152"/>
            <a:ext cx="2880320" cy="865978"/>
          </a:xfrm>
          <a:prstGeom prst="chevron">
            <a:avLst>
              <a:gd name="adj" fmla="val 21128"/>
            </a:avLst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 err="1">
                <a:latin typeface="Arial" pitchFamily="34" charset="0"/>
              </a:rPr>
              <a:t>Obfuscated</a:t>
            </a:r>
            <a:r>
              <a:rPr lang="de-DE" sz="1050" b="1" i="1" dirty="0">
                <a:latin typeface="Arial" pitchFamily="34" charset="0"/>
              </a:rPr>
              <a:t>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dirty="0">
              <a:latin typeface="Arial" pitchFamily="34" charset="0"/>
            </a:endParaRPr>
          </a:p>
          <a:p>
            <a:pPr algn="ctr"/>
            <a:r>
              <a:rPr lang="en-GB" sz="1200" dirty="0">
                <a:latin typeface="Arial" pitchFamily="34" charset="0"/>
              </a:rPr>
              <a:t>together fireteam formed however did one special element</a:t>
            </a:r>
          </a:p>
        </p:txBody>
      </p:sp>
      <p:sp>
        <p:nvSpPr>
          <p:cNvPr id="12" name="Eingekerbter Richtungspfeil 45">
            <a:extLst>
              <a:ext uri="{FF2B5EF4-FFF2-40B4-BE49-F238E27FC236}">
                <a16:creationId xmlns:a16="http://schemas.microsoft.com/office/drawing/2014/main" id="{964FB4EC-B471-91CD-EA8C-2625025F1C68}"/>
              </a:ext>
            </a:extLst>
          </p:cNvPr>
          <p:cNvSpPr>
            <a:spLocks/>
          </p:cNvSpPr>
          <p:nvPr/>
        </p:nvSpPr>
        <p:spPr bwMode="auto">
          <a:xfrm>
            <a:off x="7248128" y="4797152"/>
            <a:ext cx="2880320" cy="865978"/>
          </a:xfrm>
          <a:prstGeom prst="chevron">
            <a:avLst>
              <a:gd name="adj" fmla="val 21128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 err="1">
                <a:latin typeface="Arial" pitchFamily="34" charset="0"/>
              </a:rPr>
              <a:t>Recovered</a:t>
            </a:r>
            <a:r>
              <a:rPr lang="de-DE" sz="1050" b="1" i="1" dirty="0">
                <a:latin typeface="Arial" pitchFamily="34" charset="0"/>
              </a:rPr>
              <a:t>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dirty="0">
              <a:latin typeface="Arial" pitchFamily="34" charset="0"/>
            </a:endParaRPr>
          </a:p>
          <a:p>
            <a:pPr algn="ctr"/>
            <a:r>
              <a:rPr lang="en-GB" sz="1200" dirty="0">
                <a:latin typeface="Arial" pitchFamily="34" charset="0"/>
              </a:rPr>
              <a:t>each fireteam member also had a special element.</a:t>
            </a:r>
          </a:p>
        </p:txBody>
      </p:sp>
      <p:sp>
        <p:nvSpPr>
          <p:cNvPr id="13" name="Eingekerbter Richtungspfeil 45" descr="asdasddsa">
            <a:extLst>
              <a:ext uri="{FF2B5EF4-FFF2-40B4-BE49-F238E27FC236}">
                <a16:creationId xmlns:a16="http://schemas.microsoft.com/office/drawing/2014/main" id="{AFBF1305-D554-95D6-EA4B-26B2D0174D00}"/>
              </a:ext>
            </a:extLst>
          </p:cNvPr>
          <p:cNvSpPr>
            <a:spLocks/>
          </p:cNvSpPr>
          <p:nvPr/>
        </p:nvSpPr>
        <p:spPr bwMode="auto">
          <a:xfrm>
            <a:off x="1787961" y="5663479"/>
            <a:ext cx="2880320" cy="865978"/>
          </a:xfrm>
          <a:prstGeom prst="chevron">
            <a:avLst>
              <a:gd name="adj" fmla="val 21128"/>
            </a:avLst>
          </a:prstGeom>
          <a:solidFill>
            <a:schemeClr val="accent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>
                <a:latin typeface="Arial" pitchFamily="34" charset="0"/>
              </a:rPr>
              <a:t>Original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sz="1050" b="1" i="1" dirty="0">
              <a:latin typeface="Arial" pitchFamily="34" charset="0"/>
            </a:endParaRPr>
          </a:p>
          <a:p>
            <a:pPr algn="ctr"/>
            <a:r>
              <a:rPr lang="en-GB" sz="1200" dirty="0">
                <a:latin typeface="Arial" pitchFamily="34" charset="0"/>
              </a:rPr>
              <a:t>in </a:t>
            </a:r>
            <a:r>
              <a:rPr lang="en-GB" sz="1200" dirty="0" err="1">
                <a:latin typeface="Arial" pitchFamily="34" charset="0"/>
              </a:rPr>
              <a:t>english</a:t>
            </a:r>
            <a:r>
              <a:rPr lang="en-GB" sz="1200" dirty="0">
                <a:latin typeface="Arial" pitchFamily="34" charset="0"/>
              </a:rPr>
              <a:t> at yale university in 1987 .</a:t>
            </a:r>
          </a:p>
        </p:txBody>
      </p:sp>
      <p:sp>
        <p:nvSpPr>
          <p:cNvPr id="14" name="Eingekerbter Richtungspfeil 45">
            <a:extLst>
              <a:ext uri="{FF2B5EF4-FFF2-40B4-BE49-F238E27FC236}">
                <a16:creationId xmlns:a16="http://schemas.microsoft.com/office/drawing/2014/main" id="{542B1E8E-30CC-4EFE-52E8-F048A937DBC3}"/>
              </a:ext>
            </a:extLst>
          </p:cNvPr>
          <p:cNvSpPr>
            <a:spLocks/>
          </p:cNvSpPr>
          <p:nvPr/>
        </p:nvSpPr>
        <p:spPr bwMode="auto">
          <a:xfrm>
            <a:off x="4524265" y="5661248"/>
            <a:ext cx="2880320" cy="865978"/>
          </a:xfrm>
          <a:prstGeom prst="chevron">
            <a:avLst>
              <a:gd name="adj" fmla="val 21128"/>
            </a:avLst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 err="1">
                <a:latin typeface="Arial" pitchFamily="34" charset="0"/>
              </a:rPr>
              <a:t>Obfuscated</a:t>
            </a:r>
            <a:r>
              <a:rPr lang="de-DE" sz="1050" b="1" i="1" dirty="0">
                <a:latin typeface="Arial" pitchFamily="34" charset="0"/>
              </a:rPr>
              <a:t>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dirty="0">
              <a:latin typeface="Arial" pitchFamily="34" charset="0"/>
            </a:endParaRPr>
          </a:p>
          <a:p>
            <a:pPr algn="ctr"/>
            <a:r>
              <a:rPr lang="en-GB" sz="1200" dirty="0">
                <a:latin typeface="Arial" pitchFamily="34" charset="0"/>
              </a:rPr>
              <a:t>as </a:t>
            </a:r>
            <a:r>
              <a:rPr lang="en-GB" sz="1200" dirty="0" err="1">
                <a:latin typeface="Arial" pitchFamily="34" charset="0"/>
              </a:rPr>
              <a:t>arabic</a:t>
            </a:r>
            <a:r>
              <a:rPr lang="en-GB" sz="1200" dirty="0">
                <a:latin typeface="Arial" pitchFamily="34" charset="0"/>
              </a:rPr>
              <a:t> up yale academic into 1987 .</a:t>
            </a:r>
          </a:p>
        </p:txBody>
      </p:sp>
      <p:sp>
        <p:nvSpPr>
          <p:cNvPr id="15" name="Eingekerbter Richtungspfeil 45">
            <a:extLst>
              <a:ext uri="{FF2B5EF4-FFF2-40B4-BE49-F238E27FC236}">
                <a16:creationId xmlns:a16="http://schemas.microsoft.com/office/drawing/2014/main" id="{B6C3E001-0508-8220-C56D-8DE59D492011}"/>
              </a:ext>
            </a:extLst>
          </p:cNvPr>
          <p:cNvSpPr>
            <a:spLocks/>
          </p:cNvSpPr>
          <p:nvPr/>
        </p:nvSpPr>
        <p:spPr bwMode="auto">
          <a:xfrm>
            <a:off x="7260569" y="5661248"/>
            <a:ext cx="2880320" cy="865978"/>
          </a:xfrm>
          <a:prstGeom prst="chevron">
            <a:avLst>
              <a:gd name="adj" fmla="val 21128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 err="1">
                <a:latin typeface="Arial" pitchFamily="34" charset="0"/>
              </a:rPr>
              <a:t>Recovered</a:t>
            </a:r>
            <a:r>
              <a:rPr lang="de-DE" sz="1050" b="1" i="1" dirty="0">
                <a:latin typeface="Arial" pitchFamily="34" charset="0"/>
              </a:rPr>
              <a:t>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dirty="0">
              <a:latin typeface="Arial" pitchFamily="34" charset="0"/>
            </a:endParaRPr>
          </a:p>
          <a:p>
            <a:pPr algn="ctr"/>
            <a:r>
              <a:rPr lang="en-GB" sz="1200" dirty="0">
                <a:latin typeface="Arial" pitchFamily="34" charset="0"/>
              </a:rPr>
              <a:t> the </a:t>
            </a:r>
            <a:r>
              <a:rPr lang="en-GB" sz="1200" dirty="0" err="1">
                <a:latin typeface="Arial" pitchFamily="34" charset="0"/>
              </a:rPr>
              <a:t>english</a:t>
            </a:r>
            <a:r>
              <a:rPr lang="en-GB" sz="1200" dirty="0">
                <a:latin typeface="Arial" pitchFamily="34" charset="0"/>
              </a:rPr>
              <a:t> left yale university in 1987.</a:t>
            </a:r>
          </a:p>
        </p:txBody>
      </p:sp>
      <p:sp>
        <p:nvSpPr>
          <p:cNvPr id="20" name="Eingekerbter Richtungspfeil 45">
            <a:extLst>
              <a:ext uri="{FF2B5EF4-FFF2-40B4-BE49-F238E27FC236}">
                <a16:creationId xmlns:a16="http://schemas.microsoft.com/office/drawing/2014/main" id="{540C31E8-4885-377C-BF7A-BF2802535A44}"/>
              </a:ext>
            </a:extLst>
          </p:cNvPr>
          <p:cNvSpPr/>
          <p:nvPr/>
        </p:nvSpPr>
        <p:spPr bwMode="auto">
          <a:xfrm>
            <a:off x="4524265" y="1916832"/>
            <a:ext cx="2880320" cy="872671"/>
          </a:xfrm>
          <a:prstGeom prst="chevron">
            <a:avLst>
              <a:gd name="adj" fmla="val 21128"/>
            </a:avLst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 err="1">
                <a:latin typeface="Arial" pitchFamily="34" charset="0"/>
              </a:rPr>
              <a:t>Obfuscated</a:t>
            </a:r>
            <a:r>
              <a:rPr lang="de-DE" sz="1050" b="1" i="1" dirty="0">
                <a:latin typeface="Arial" pitchFamily="34" charset="0"/>
              </a:rPr>
              <a:t>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dirty="0">
              <a:latin typeface="Arial" pitchFamily="34" charset="0"/>
            </a:endParaRPr>
          </a:p>
          <a:p>
            <a:pPr algn="ctr"/>
            <a:r>
              <a:rPr lang="en-GB" sz="1400" dirty="0">
                <a:latin typeface="Arial" pitchFamily="34" charset="0"/>
              </a:rPr>
              <a:t>it has again used that the exhibitions brought one forest council</a:t>
            </a:r>
          </a:p>
        </p:txBody>
      </p:sp>
      <p:sp>
        <p:nvSpPr>
          <p:cNvPr id="24" name="Eingekerbter Richtungspfeil 45" descr="asdasddsa">
            <a:extLst>
              <a:ext uri="{FF2B5EF4-FFF2-40B4-BE49-F238E27FC236}">
                <a16:creationId xmlns:a16="http://schemas.microsoft.com/office/drawing/2014/main" id="{FD3DD8A1-0FC0-3D3C-CE93-A7C2BE17DCE2}"/>
              </a:ext>
            </a:extLst>
          </p:cNvPr>
          <p:cNvSpPr/>
          <p:nvPr/>
        </p:nvSpPr>
        <p:spPr bwMode="auto">
          <a:xfrm>
            <a:off x="1775520" y="2846592"/>
            <a:ext cx="2880320" cy="865978"/>
          </a:xfrm>
          <a:prstGeom prst="chevron">
            <a:avLst>
              <a:gd name="adj" fmla="val 21128"/>
            </a:avLst>
          </a:prstGeom>
          <a:solidFill>
            <a:schemeClr val="accent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>
                <a:latin typeface="Arial" pitchFamily="34" charset="0"/>
              </a:rPr>
              <a:t>Original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sz="1050" b="1" i="1" dirty="0">
              <a:latin typeface="Arial" pitchFamily="34" charset="0"/>
            </a:endParaRPr>
          </a:p>
          <a:p>
            <a:pPr algn="ctr"/>
            <a:r>
              <a:rPr lang="en-GB" sz="1400" dirty="0">
                <a:latin typeface="Arial" pitchFamily="34" charset="0"/>
              </a:rPr>
              <a:t>each fireteam member also had a special attribute </a:t>
            </a:r>
          </a:p>
        </p:txBody>
      </p:sp>
      <p:sp>
        <p:nvSpPr>
          <p:cNvPr id="25" name="Eingekerbter Richtungspfeil 45">
            <a:extLst>
              <a:ext uri="{FF2B5EF4-FFF2-40B4-BE49-F238E27FC236}">
                <a16:creationId xmlns:a16="http://schemas.microsoft.com/office/drawing/2014/main" id="{92BADF12-7377-8947-65D6-40483F50F6F3}"/>
              </a:ext>
            </a:extLst>
          </p:cNvPr>
          <p:cNvSpPr/>
          <p:nvPr/>
        </p:nvSpPr>
        <p:spPr bwMode="auto">
          <a:xfrm>
            <a:off x="7248128" y="2844361"/>
            <a:ext cx="2880320" cy="872671"/>
          </a:xfrm>
          <a:prstGeom prst="chevron">
            <a:avLst>
              <a:gd name="adj" fmla="val 21128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 err="1">
                <a:latin typeface="Arial" pitchFamily="34" charset="0"/>
              </a:rPr>
              <a:t>Recovered</a:t>
            </a:r>
            <a:r>
              <a:rPr lang="de-DE" sz="1050" b="1" i="1" dirty="0">
                <a:latin typeface="Arial" pitchFamily="34" charset="0"/>
              </a:rPr>
              <a:t>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dirty="0">
              <a:latin typeface="Arial" pitchFamily="34" charset="0"/>
            </a:endParaRPr>
          </a:p>
          <a:p>
            <a:pPr algn="ctr"/>
            <a:r>
              <a:rPr lang="en-GB" sz="1400" dirty="0">
                <a:latin typeface="Arial" pitchFamily="34" charset="0"/>
              </a:rPr>
              <a:t>together squadrons formed as needed for special forces.</a:t>
            </a:r>
          </a:p>
        </p:txBody>
      </p:sp>
      <p:sp>
        <p:nvSpPr>
          <p:cNvPr id="26" name="Eingekerbter Richtungspfeil 45">
            <a:extLst>
              <a:ext uri="{FF2B5EF4-FFF2-40B4-BE49-F238E27FC236}">
                <a16:creationId xmlns:a16="http://schemas.microsoft.com/office/drawing/2014/main" id="{217CCDD0-F5FA-CAC1-2697-70723B834F89}"/>
              </a:ext>
            </a:extLst>
          </p:cNvPr>
          <p:cNvSpPr/>
          <p:nvPr/>
        </p:nvSpPr>
        <p:spPr bwMode="auto">
          <a:xfrm>
            <a:off x="4524265" y="2844361"/>
            <a:ext cx="2880320" cy="872671"/>
          </a:xfrm>
          <a:prstGeom prst="chevron">
            <a:avLst>
              <a:gd name="adj" fmla="val 21128"/>
            </a:avLst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b="1" i="1" dirty="0" err="1">
                <a:latin typeface="Arial" pitchFamily="34" charset="0"/>
              </a:rPr>
              <a:t>Obfuscated</a:t>
            </a:r>
            <a:r>
              <a:rPr lang="de-DE" sz="1050" b="1" i="1" dirty="0">
                <a:latin typeface="Arial" pitchFamily="34" charset="0"/>
              </a:rPr>
              <a:t> </a:t>
            </a:r>
            <a:r>
              <a:rPr lang="de-DE" sz="1050" b="1" i="1" dirty="0" err="1">
                <a:latin typeface="Arial" pitchFamily="34" charset="0"/>
              </a:rPr>
              <a:t>Sentence</a:t>
            </a:r>
            <a:endParaRPr lang="de-DE" dirty="0">
              <a:latin typeface="Arial" pitchFamily="34" charset="0"/>
            </a:endParaRPr>
          </a:p>
          <a:p>
            <a:pPr algn="ctr"/>
            <a:r>
              <a:rPr lang="en-GB" sz="1400" dirty="0">
                <a:latin typeface="Arial" pitchFamily="34" charset="0"/>
              </a:rPr>
              <a:t>together fireteam formed however did one special element</a:t>
            </a:r>
          </a:p>
        </p:txBody>
      </p:sp>
      <p:pic>
        <p:nvPicPr>
          <p:cNvPr id="28" name="Graphic 27" descr="Award ribbon with star">
            <a:extLst>
              <a:ext uri="{FF2B5EF4-FFF2-40B4-BE49-F238E27FC236}">
                <a16:creationId xmlns:a16="http://schemas.microsoft.com/office/drawing/2014/main" id="{45248318-4ED5-CD08-EEB5-B2C5688D06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7221" y="2061686"/>
            <a:ext cx="519478" cy="51947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AAB8A23-4317-2EFA-4512-43085B1E1826}"/>
              </a:ext>
            </a:extLst>
          </p:cNvPr>
          <p:cNvSpPr txBox="1"/>
          <p:nvPr/>
        </p:nvSpPr>
        <p:spPr>
          <a:xfrm>
            <a:off x="632068" y="2157931"/>
            <a:ext cx="99448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In dataset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32" name="Arrow: Curved Right 31">
            <a:extLst>
              <a:ext uri="{FF2B5EF4-FFF2-40B4-BE49-F238E27FC236}">
                <a16:creationId xmlns:a16="http://schemas.microsoft.com/office/drawing/2014/main" id="{A03ED64D-8CFF-3DC4-216D-0609D53A54EF}"/>
              </a:ext>
            </a:extLst>
          </p:cNvPr>
          <p:cNvSpPr/>
          <p:nvPr/>
        </p:nvSpPr>
        <p:spPr bwMode="auto">
          <a:xfrm rot="16379807">
            <a:off x="1484063" y="1988414"/>
            <a:ext cx="366151" cy="1275117"/>
          </a:xfrm>
          <a:prstGeom prst="curvedRightArrow">
            <a:avLst>
              <a:gd name="adj1" fmla="val 19251"/>
              <a:gd name="adj2" fmla="val 50000"/>
              <a:gd name="adj3" fmla="val 25000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C9EA64-A8DE-E40C-30FA-5A18E2FD029F}"/>
              </a:ext>
            </a:extLst>
          </p:cNvPr>
          <p:cNvSpPr txBox="1"/>
          <p:nvPr/>
        </p:nvSpPr>
        <p:spPr>
          <a:xfrm>
            <a:off x="465406" y="3188832"/>
            <a:ext cx="136815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" pitchFamily="34" charset="0"/>
              </a:rPr>
              <a:t>Not</a:t>
            </a:r>
            <a:r>
              <a:rPr lang="en-US" sz="1200" dirty="0">
                <a:latin typeface="Arial" pitchFamily="34" charset="0"/>
              </a:rPr>
              <a:t> in dataset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34" name="Arrow: Curved Right 33">
            <a:extLst>
              <a:ext uri="{FF2B5EF4-FFF2-40B4-BE49-F238E27FC236}">
                <a16:creationId xmlns:a16="http://schemas.microsoft.com/office/drawing/2014/main" id="{3A9E3DBD-EFD7-FCC3-05DA-F550E8137423}"/>
              </a:ext>
            </a:extLst>
          </p:cNvPr>
          <p:cNvSpPr/>
          <p:nvPr/>
        </p:nvSpPr>
        <p:spPr bwMode="auto">
          <a:xfrm rot="16379807">
            <a:off x="1484064" y="3084048"/>
            <a:ext cx="366151" cy="1275117"/>
          </a:xfrm>
          <a:prstGeom prst="curvedRightArrow">
            <a:avLst>
              <a:gd name="adj1" fmla="val 19251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9338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0" grpId="0" animBg="1"/>
      <p:bldP spid="24" grpId="0" animBg="1"/>
      <p:bldP spid="25" grpId="0" animBg="1"/>
      <p:bldP spid="26" grpId="0" animBg="1"/>
      <p:bldP spid="30" grpId="0"/>
      <p:bldP spid="32" grpId="0" animBg="1"/>
      <p:bldP spid="33" grpId="0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32903" y="24025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de-DE"/>
              <a:t>Expected Outcome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16</a:t>
            </a:fld>
            <a:endParaRPr lang="de-DE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2F3C35A-2839-AB69-56AD-96994E60D6ED}"/>
              </a:ext>
            </a:extLst>
          </p:cNvPr>
          <p:cNvSpPr/>
          <p:nvPr/>
        </p:nvSpPr>
        <p:spPr>
          <a:xfrm>
            <a:off x="6197602" y="1858685"/>
            <a:ext cx="5659967" cy="1620202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7944CC-30AD-B3F8-808C-C9F2B53D28C0}"/>
              </a:ext>
            </a:extLst>
          </p:cNvPr>
          <p:cNvSpPr/>
          <p:nvPr/>
        </p:nvSpPr>
        <p:spPr>
          <a:xfrm>
            <a:off x="6687713" y="2223231"/>
            <a:ext cx="891111" cy="891111"/>
          </a:xfrm>
          <a:prstGeom prst="rect">
            <a:avLst/>
          </a:prstGeom>
          <a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2AFD2E8-DC1E-50B9-1CE8-9560A896ACAE}"/>
              </a:ext>
            </a:extLst>
          </p:cNvPr>
          <p:cNvSpPr/>
          <p:nvPr/>
        </p:nvSpPr>
        <p:spPr>
          <a:xfrm>
            <a:off x="8068935" y="1858685"/>
            <a:ext cx="3788633" cy="1620202"/>
          </a:xfrm>
          <a:custGeom>
            <a:avLst/>
            <a:gdLst>
              <a:gd name="connsiteX0" fmla="*/ 0 w 3788633"/>
              <a:gd name="connsiteY0" fmla="*/ 0 h 1620202"/>
              <a:gd name="connsiteX1" fmla="*/ 3788633 w 3788633"/>
              <a:gd name="connsiteY1" fmla="*/ 0 h 1620202"/>
              <a:gd name="connsiteX2" fmla="*/ 3788633 w 3788633"/>
              <a:gd name="connsiteY2" fmla="*/ 1620202 h 1620202"/>
              <a:gd name="connsiteX3" fmla="*/ 0 w 3788633"/>
              <a:gd name="connsiteY3" fmla="*/ 1620202 h 1620202"/>
              <a:gd name="connsiteX4" fmla="*/ 0 w 3788633"/>
              <a:gd name="connsiteY4" fmla="*/ 0 h 1620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8633" h="1620202">
                <a:moveTo>
                  <a:pt x="0" y="0"/>
                </a:moveTo>
                <a:lnTo>
                  <a:pt x="3788633" y="0"/>
                </a:lnTo>
                <a:lnTo>
                  <a:pt x="3788633" y="1620202"/>
                </a:lnTo>
                <a:lnTo>
                  <a:pt x="0" y="162020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471" tIns="171471" rIns="171471" bIns="171471" numCol="1" spcCol="1270" anchor="ctr" anchorCtr="0">
            <a:noAutofit/>
          </a:bodyPr>
          <a:lstStyle/>
          <a:p>
            <a:pPr marL="0" lvl="0" indent="0" algn="l" defTabSz="7112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1600" b="1" i="1" kern="1200" dirty="0" err="1"/>
              <a:t>Inferring</a:t>
            </a:r>
            <a:r>
              <a:rPr lang="de-DE" sz="1600" b="1" i="1" kern="1200" dirty="0"/>
              <a:t> </a:t>
            </a:r>
            <a:r>
              <a:rPr lang="de-DE" sz="1600" b="1" i="1" kern="1200" dirty="0" err="1"/>
              <a:t>the</a:t>
            </a:r>
            <a:r>
              <a:rPr lang="de-DE" sz="1600" b="1" i="1" kern="1200" dirty="0"/>
              <a:t> original </a:t>
            </a:r>
            <a:r>
              <a:rPr lang="de-DE" sz="1600" b="1" i="1" kern="1200" dirty="0" err="1"/>
              <a:t>dataset</a:t>
            </a:r>
            <a:r>
              <a:rPr lang="de-DE" sz="1600" b="1" i="1" kern="1200" dirty="0"/>
              <a:t> </a:t>
            </a:r>
            <a:r>
              <a:rPr lang="de-DE" sz="1600" b="1" i="1" kern="1200" dirty="0" err="1"/>
              <a:t>with</a:t>
            </a:r>
            <a:r>
              <a:rPr lang="de-DE" sz="1600" b="1" i="1" kern="1200" dirty="0"/>
              <a:t> a </a:t>
            </a:r>
            <a:r>
              <a:rPr lang="de-DE" sz="1600" b="1" i="1" kern="1200" dirty="0" err="1"/>
              <a:t>higher</a:t>
            </a:r>
            <a:r>
              <a:rPr lang="de-DE" sz="1600" b="1" i="1" kern="1200" dirty="0"/>
              <a:t> </a:t>
            </a:r>
            <a:r>
              <a:rPr lang="de-DE" sz="1600" b="1" i="1" kern="1200" dirty="0" err="1"/>
              <a:t>rouge</a:t>
            </a:r>
            <a:r>
              <a:rPr lang="de-DE" sz="1600" b="1" i="1" kern="1200" dirty="0"/>
              <a:t> score</a:t>
            </a:r>
            <a:endParaRPr lang="en-US" sz="1600" kern="12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C2A2171-CE06-8940-0514-83D6468FAD71}"/>
              </a:ext>
            </a:extLst>
          </p:cNvPr>
          <p:cNvSpPr/>
          <p:nvPr/>
        </p:nvSpPr>
        <p:spPr>
          <a:xfrm>
            <a:off x="6197602" y="3832934"/>
            <a:ext cx="5659967" cy="1620202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1" name="Rectangle 10" descr="Star">
            <a:extLst>
              <a:ext uri="{FF2B5EF4-FFF2-40B4-BE49-F238E27FC236}">
                <a16:creationId xmlns:a16="http://schemas.microsoft.com/office/drawing/2014/main" id="{B726ADAE-C8AB-4A93-95A4-879DB44A5E92}"/>
              </a:ext>
            </a:extLst>
          </p:cNvPr>
          <p:cNvSpPr/>
          <p:nvPr/>
        </p:nvSpPr>
        <p:spPr>
          <a:xfrm>
            <a:off x="6687713" y="4248484"/>
            <a:ext cx="891111" cy="891111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33B3F28-430B-F10D-7810-CDC22211867C}"/>
              </a:ext>
            </a:extLst>
          </p:cNvPr>
          <p:cNvSpPr/>
          <p:nvPr/>
        </p:nvSpPr>
        <p:spPr>
          <a:xfrm>
            <a:off x="8068935" y="3883938"/>
            <a:ext cx="3788633" cy="1620202"/>
          </a:xfrm>
          <a:custGeom>
            <a:avLst/>
            <a:gdLst>
              <a:gd name="connsiteX0" fmla="*/ 0 w 3788633"/>
              <a:gd name="connsiteY0" fmla="*/ 0 h 1620202"/>
              <a:gd name="connsiteX1" fmla="*/ 3788633 w 3788633"/>
              <a:gd name="connsiteY1" fmla="*/ 0 h 1620202"/>
              <a:gd name="connsiteX2" fmla="*/ 3788633 w 3788633"/>
              <a:gd name="connsiteY2" fmla="*/ 1620202 h 1620202"/>
              <a:gd name="connsiteX3" fmla="*/ 0 w 3788633"/>
              <a:gd name="connsiteY3" fmla="*/ 1620202 h 1620202"/>
              <a:gd name="connsiteX4" fmla="*/ 0 w 3788633"/>
              <a:gd name="connsiteY4" fmla="*/ 0 h 1620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8633" h="1620202">
                <a:moveTo>
                  <a:pt x="0" y="0"/>
                </a:moveTo>
                <a:lnTo>
                  <a:pt x="3788633" y="0"/>
                </a:lnTo>
                <a:lnTo>
                  <a:pt x="3788633" y="1620202"/>
                </a:lnTo>
                <a:lnTo>
                  <a:pt x="0" y="162020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471" tIns="171471" rIns="171471" bIns="171471" numCol="1" spcCol="1270" anchor="ctr" anchorCtr="0">
            <a:noAutofit/>
          </a:bodyPr>
          <a:lstStyle/>
          <a:p>
            <a:pPr marL="0" lvl="0" indent="0" algn="l" defTabSz="7112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1600" b="1" i="1" kern="1200" dirty="0"/>
              <a:t>New benchmark, a </a:t>
            </a:r>
            <a:r>
              <a:rPr lang="de-DE" sz="1600" b="1" i="1" kern="1200" dirty="0" err="1"/>
              <a:t>new</a:t>
            </a:r>
            <a:r>
              <a:rPr lang="de-DE" sz="1600" b="1" i="1" kern="1200" dirty="0"/>
              <a:t> </a:t>
            </a:r>
            <a:r>
              <a:rPr lang="de-DE" sz="1600" b="1" i="1" kern="1200" dirty="0" err="1"/>
              <a:t>way</a:t>
            </a:r>
            <a:r>
              <a:rPr lang="de-DE" sz="1600" b="1" i="1" kern="1200" dirty="0"/>
              <a:t> </a:t>
            </a:r>
            <a:r>
              <a:rPr lang="de-DE" sz="1600" b="1" i="1" kern="1200" dirty="0" err="1"/>
              <a:t>to</a:t>
            </a:r>
            <a:r>
              <a:rPr lang="de-DE" sz="1600" b="1" i="1" kern="1200" dirty="0"/>
              <a:t> </a:t>
            </a:r>
            <a:r>
              <a:rPr lang="de-DE" sz="1600" b="1" i="1" kern="1200" dirty="0" err="1"/>
              <a:t>assess</a:t>
            </a:r>
            <a:r>
              <a:rPr lang="de-DE" sz="1600" b="1" i="1" kern="1200" dirty="0"/>
              <a:t> </a:t>
            </a:r>
            <a:r>
              <a:rPr lang="de-DE" sz="1600" b="1" i="1" kern="1200" dirty="0" err="1"/>
              <a:t>word</a:t>
            </a:r>
            <a:r>
              <a:rPr lang="de-DE" sz="1600" b="1" i="1" kern="1200" dirty="0"/>
              <a:t>-level DP </a:t>
            </a:r>
            <a:r>
              <a:rPr lang="de-DE" sz="1600" b="1" i="1" kern="1200" dirty="0" err="1"/>
              <a:t>mechanisms</a:t>
            </a:r>
            <a:endParaRPr lang="en-US" sz="1600" kern="1200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4BE3DF70-3F89-B72F-FC16-2FC39AB570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4301" y="3072881"/>
            <a:ext cx="720725" cy="720725"/>
          </a:xfrm>
          <a:prstGeom prst="rect">
            <a:avLst/>
          </a:prstGeom>
        </p:spPr>
      </p:pic>
      <p:cxnSp>
        <p:nvCxnSpPr>
          <p:cNvPr id="47" name="Gerade Verbindung mit Pfeil 43">
            <a:extLst>
              <a:ext uri="{FF2B5EF4-FFF2-40B4-BE49-F238E27FC236}">
                <a16:creationId xmlns:a16="http://schemas.microsoft.com/office/drawing/2014/main" id="{FC066AE6-07CF-6DCA-8A4F-543C4413B34F}"/>
              </a:ext>
            </a:extLst>
          </p:cNvPr>
          <p:cNvCxnSpPr>
            <a:cxnSpLocks/>
            <a:stCxn id="48" idx="3"/>
            <a:endCxn id="46" idx="1"/>
          </p:cNvCxnSpPr>
          <p:nvPr/>
        </p:nvCxnSpPr>
        <p:spPr bwMode="auto">
          <a:xfrm>
            <a:off x="1766947" y="3427891"/>
            <a:ext cx="917354" cy="535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1F64FDAE-7BB2-8D10-DE56-C991861D7AD3}"/>
              </a:ext>
            </a:extLst>
          </p:cNvPr>
          <p:cNvSpPr/>
          <p:nvPr/>
        </p:nvSpPr>
        <p:spPr>
          <a:xfrm>
            <a:off x="1357506" y="3223170"/>
            <a:ext cx="409441" cy="409441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53" name="Gerade Verbindung mit Pfeil 43">
            <a:extLst>
              <a:ext uri="{FF2B5EF4-FFF2-40B4-BE49-F238E27FC236}">
                <a16:creationId xmlns:a16="http://schemas.microsoft.com/office/drawing/2014/main" id="{42F75B86-F31B-5671-F23D-D8B09CFB46DC}"/>
              </a:ext>
            </a:extLst>
          </p:cNvPr>
          <p:cNvCxnSpPr>
            <a:cxnSpLocks/>
            <a:stCxn id="46" idx="3"/>
          </p:cNvCxnSpPr>
          <p:nvPr/>
        </p:nvCxnSpPr>
        <p:spPr bwMode="auto">
          <a:xfrm flipV="1">
            <a:off x="3405026" y="3427890"/>
            <a:ext cx="917354" cy="535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8E2CD7B3-03C5-DA6C-3692-2E8B7451AF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67808" y="3224279"/>
            <a:ext cx="409441" cy="40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136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 animBg="1"/>
      <p:bldP spid="11" grpId="0" animBg="1"/>
      <p:bldP spid="12" grpId="0"/>
      <p:bldP spid="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4077072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Progress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81058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AC4E911-98B1-5190-7328-25DAF81F8B36}"/>
              </a:ext>
            </a:extLst>
          </p:cNvPr>
          <p:cNvGraphicFramePr>
            <a:graphicFrameLocks noGrp="1"/>
          </p:cNvGraphicFramePr>
          <p:nvPr/>
        </p:nvGraphicFramePr>
        <p:xfrm>
          <a:off x="334963" y="2091783"/>
          <a:ext cx="11522074" cy="3179258"/>
        </p:xfrm>
        <a:graphic>
          <a:graphicData uri="http://schemas.openxmlformats.org/drawingml/2006/table">
            <a:tbl>
              <a:tblPr/>
              <a:tblGrid>
                <a:gridCol w="2465422">
                  <a:extLst>
                    <a:ext uri="{9D8B030D-6E8A-4147-A177-3AD203B41FA5}">
                      <a16:colId xmlns:a16="http://schemas.microsoft.com/office/drawing/2014/main" val="3037894255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1298821238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3167861560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1457095821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664047180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2837060825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503927145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1393442085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1931977996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2731191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973771052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2778549386"/>
                    </a:ext>
                  </a:extLst>
                </a:gridCol>
                <a:gridCol w="754721">
                  <a:extLst>
                    <a:ext uri="{9D8B030D-6E8A-4147-A177-3AD203B41FA5}">
                      <a16:colId xmlns:a16="http://schemas.microsoft.com/office/drawing/2014/main" val="469481505"/>
                    </a:ext>
                  </a:extLst>
                </a:gridCol>
              </a:tblGrid>
              <a:tr h="18868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Months 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54253"/>
                  </a:ext>
                </a:extLst>
              </a:tr>
              <a:tr h="1886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34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865660"/>
                  </a:ext>
                </a:extLst>
              </a:tr>
              <a:tr h="3113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Literature Review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4842683"/>
                  </a:ext>
                </a:extLst>
              </a:tr>
              <a:tr h="3113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Dataset Preparation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675190"/>
                  </a:ext>
                </a:extLst>
              </a:tr>
              <a:tr h="3113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Development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342098"/>
                  </a:ext>
                </a:extLst>
              </a:tr>
              <a:tr h="3113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Finding Suitable Metrics for Training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700226"/>
                  </a:ext>
                </a:extLst>
              </a:tr>
              <a:tr h="3113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Fine Tuning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2344254"/>
                  </a:ext>
                </a:extLst>
              </a:tr>
              <a:tr h="311322"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Dataset Creation for Attacker Models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332493"/>
                  </a:ext>
                </a:extLst>
              </a:tr>
              <a:tr h="311322"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Testing for 3 attacker Models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0740600"/>
                  </a:ext>
                </a:extLst>
              </a:tr>
              <a:tr h="3113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Benchmark Creation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2613482"/>
                  </a:ext>
                </a:extLst>
              </a:tr>
              <a:tr h="3113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Thesis Writing</a:t>
                      </a:r>
                    </a:p>
                  </a:txBody>
                  <a:tcPr marL="84906" marR="9434" marT="94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BF8F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4" marR="9434" marT="94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96214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FB74AB-B479-3133-9659-A14EDA779B25}"/>
              </a:ext>
            </a:extLst>
          </p:cNvPr>
          <p:cNvCxnSpPr>
            <a:cxnSpLocks/>
          </p:cNvCxnSpPr>
          <p:nvPr/>
        </p:nvCxnSpPr>
        <p:spPr bwMode="auto">
          <a:xfrm flipV="1">
            <a:off x="5087888" y="1628800"/>
            <a:ext cx="0" cy="3888432"/>
          </a:xfrm>
          <a:prstGeom prst="line">
            <a:avLst/>
          </a:prstGeom>
          <a:ln w="76200">
            <a:solidFill>
              <a:srgbClr val="FF0000">
                <a:alpha val="50000"/>
              </a:srgbClr>
            </a:solidFill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BA3739F-93C4-4567-6C14-6D4602360BC8}"/>
              </a:ext>
            </a:extLst>
          </p:cNvPr>
          <p:cNvSpPr txBox="1"/>
          <p:nvPr/>
        </p:nvSpPr>
        <p:spPr>
          <a:xfrm>
            <a:off x="4482594" y="1078106"/>
            <a:ext cx="121058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i="1" dirty="0">
                <a:latin typeface="Arial" pitchFamily="34" charset="0"/>
              </a:rPr>
              <a:t>Currently</a:t>
            </a:r>
          </a:p>
          <a:p>
            <a:r>
              <a:rPr lang="de-DE" b="1" i="1" dirty="0">
                <a:latin typeface="Arial" pitchFamily="34" charset="0"/>
              </a:rPr>
              <a:t>Here</a:t>
            </a:r>
            <a:endParaRPr lang="en-GB" b="1" i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17172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Furkan Yılmaz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/>
              <a:t>furkan.yilmaz@tum.de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1124745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Progress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53E75B-AE90-9D01-39D1-1BACCD897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Known epsilon known mechanism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err="1"/>
              <a:t>unKnown</a:t>
            </a:r>
            <a:r>
              <a:rPr lang="en-GB" dirty="0"/>
              <a:t> epsilon known mechanism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err="1"/>
              <a:t>unKnown</a:t>
            </a:r>
            <a:r>
              <a:rPr lang="en-GB" dirty="0"/>
              <a:t> epsilon unknown mechanism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Maybe </a:t>
            </a:r>
            <a:r>
              <a:rPr lang="en-GB" dirty="0">
                <a:sym typeface="Wingdings" panose="05000000000000000000" pitchFamily="2" charset="2"/>
              </a:rPr>
              <a:t> white and block box with </a:t>
            </a:r>
            <a:r>
              <a:rPr lang="en-GB" dirty="0" err="1">
                <a:sym typeface="Wingdings" panose="05000000000000000000" pitchFamily="2" charset="2"/>
              </a:rPr>
              <a:t>ındomaın</a:t>
            </a:r>
            <a:r>
              <a:rPr lang="en-GB" dirty="0">
                <a:sym typeface="Wingdings" panose="05000000000000000000" pitchFamily="2" charset="2"/>
              </a:rPr>
              <a:t> out domain data knowledge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3CDA5C-5059-C667-6286-19893F26D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Attackers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BBC38-C2C7-24E9-9E5D-D35A77CC9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FB722-931A-7229-2ECC-22317FAB2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B8DFB-AD6A-5EF3-1E91-19B600872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903332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Stick to the good sebis traditions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Provide action links at the bottom of the slide to guide the audience to our web pages or publications (see below). (Select the text, press CTRL-K)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Use a file name according to our sebis conventions which helps us and our audience to find the file of your presentation on our web site with Google search:</a:t>
            </a:r>
          </a:p>
          <a:p>
            <a:pPr lvl="2"/>
            <a:r>
              <a:rPr lang="en-US" dirty="0"/>
              <a:t>YYMMDD Author Short Title</a:t>
            </a:r>
          </a:p>
          <a:p>
            <a:pPr lvl="2"/>
            <a:r>
              <a:rPr lang="en-US" dirty="0"/>
              <a:t>Include this string in the footer (</a:t>
            </a:r>
            <a:r>
              <a:rPr lang="en-US" dirty="0" err="1"/>
              <a:t>Einfügen</a:t>
            </a:r>
            <a:r>
              <a:rPr lang="en-US" dirty="0"/>
              <a:t> -&gt; Kopf- und </a:t>
            </a:r>
            <a:r>
              <a:rPr lang="en-US" dirty="0" err="1"/>
              <a:t>Fusszeile</a:t>
            </a:r>
            <a:r>
              <a:rPr lang="en-US" dirty="0"/>
              <a:t> -&gt; </a:t>
            </a:r>
            <a:r>
              <a:rPr lang="en-US" dirty="0" err="1"/>
              <a:t>Fusszeile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The unusual date format simplifies the search for the latest version of a slide in an alphabetical directory listing (Dropbox, Explorer, Tricia, Sky-Drive)</a:t>
            </a:r>
          </a:p>
          <a:p>
            <a:pPr lvl="2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32904" y="6351132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For more information visit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3"/>
              </a:rPr>
              <a:t>BEAMS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,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4"/>
              </a:rPr>
              <a:t>EAM Pattern Catalog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and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5"/>
              </a:rPr>
              <a:t>EAM KPI Catalog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(http://wwwmatthes.in.tum.de)</a:t>
            </a:r>
          </a:p>
        </p:txBody>
      </p:sp>
      <p:sp>
        <p:nvSpPr>
          <p:cNvPr id="11" name="Rechteck 10"/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[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6"/>
              </a:rPr>
              <a:t>Ha13g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] </a:t>
            </a:r>
            <a:r>
              <a:rPr lang="en-US" sz="800" i="1" dirty="0" err="1">
                <a:solidFill>
                  <a:srgbClr val="000000"/>
                </a:solidFill>
                <a:latin typeface="Arial"/>
              </a:rPr>
              <a:t>Hauder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, M., Roth, S., Matthes, F.: Current Tool support for Metrics in Enterprise Architecture Management </a:t>
            </a:r>
          </a:p>
        </p:txBody>
      </p:sp>
    </p:spTree>
    <p:extLst>
      <p:ext uri="{BB962C8B-B14F-4D97-AF65-F5344CB8AC3E}">
        <p14:creationId xmlns:p14="http://schemas.microsoft.com/office/powerpoint/2010/main" val="409762810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the </a:t>
            </a:r>
            <a:r>
              <a:rPr lang="en-US" dirty="0" err="1"/>
              <a:t>sebis</a:t>
            </a:r>
            <a:r>
              <a:rPr lang="en-US" dirty="0"/>
              <a:t> visual language </a:t>
            </a:r>
            <a:br>
              <a:rPr lang="en-US" dirty="0"/>
            </a:br>
            <a:r>
              <a:rPr lang="en-US" dirty="0"/>
              <a:t>(shapes, fonts, colors, sizes)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F6F9-0731-40B4-89E9-684A2C5BBDDF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31" name="Rechteck 30"/>
          <p:cNvSpPr/>
          <p:nvPr/>
        </p:nvSpPr>
        <p:spPr bwMode="auto">
          <a:xfrm>
            <a:off x="1847528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1</a:t>
            </a:r>
          </a:p>
        </p:txBody>
      </p:sp>
      <p:sp>
        <p:nvSpPr>
          <p:cNvPr id="32" name="Rechteck 31"/>
          <p:cNvSpPr/>
          <p:nvPr/>
        </p:nvSpPr>
        <p:spPr bwMode="auto">
          <a:xfrm>
            <a:off x="3039835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2</a:t>
            </a:r>
          </a:p>
        </p:txBody>
      </p:sp>
      <p:sp>
        <p:nvSpPr>
          <p:cNvPr id="33" name="Rechteck 32"/>
          <p:cNvSpPr/>
          <p:nvPr/>
        </p:nvSpPr>
        <p:spPr bwMode="auto">
          <a:xfrm>
            <a:off x="4232142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3</a:t>
            </a:r>
          </a:p>
        </p:txBody>
      </p:sp>
      <p:sp>
        <p:nvSpPr>
          <p:cNvPr id="34" name="Rechteck 33"/>
          <p:cNvSpPr/>
          <p:nvPr/>
        </p:nvSpPr>
        <p:spPr bwMode="auto">
          <a:xfrm>
            <a:off x="5424449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4</a:t>
            </a:r>
          </a:p>
        </p:txBody>
      </p:sp>
      <p:sp>
        <p:nvSpPr>
          <p:cNvPr id="35" name="Rechteck 34"/>
          <p:cNvSpPr/>
          <p:nvPr/>
        </p:nvSpPr>
        <p:spPr bwMode="auto">
          <a:xfrm>
            <a:off x="6616756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5</a:t>
            </a:r>
          </a:p>
        </p:txBody>
      </p:sp>
      <p:sp>
        <p:nvSpPr>
          <p:cNvPr id="36" name="Rechteck 35"/>
          <p:cNvSpPr/>
          <p:nvPr/>
        </p:nvSpPr>
        <p:spPr bwMode="auto">
          <a:xfrm>
            <a:off x="7809063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37" name="Rechteck 36"/>
          <p:cNvSpPr/>
          <p:nvPr/>
        </p:nvSpPr>
        <p:spPr bwMode="auto">
          <a:xfrm>
            <a:off x="9001372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1775521" y="1536973"/>
            <a:ext cx="97975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Default </a:t>
            </a:r>
          </a:p>
          <a:p>
            <a:r>
              <a:rPr lang="en-US" dirty="0"/>
              <a:t>Text</a:t>
            </a:r>
          </a:p>
        </p:txBody>
      </p:sp>
      <p:sp>
        <p:nvSpPr>
          <p:cNvPr id="42" name="Rechteck 41"/>
          <p:cNvSpPr/>
          <p:nvPr/>
        </p:nvSpPr>
        <p:spPr bwMode="auto">
          <a:xfrm>
            <a:off x="3783904" y="1404357"/>
            <a:ext cx="1732367" cy="914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Default Rectangle</a:t>
            </a:r>
          </a:p>
        </p:txBody>
      </p:sp>
      <p:cxnSp>
        <p:nvCxnSpPr>
          <p:cNvPr id="44" name="Gerade Verbindung mit Pfeil 43"/>
          <p:cNvCxnSpPr>
            <a:stCxn id="41" idx="3"/>
            <a:endCxn id="42" idx="1"/>
          </p:cNvCxnSpPr>
          <p:nvPr/>
        </p:nvCxnSpPr>
        <p:spPr bwMode="auto">
          <a:xfrm>
            <a:off x="2755275" y="1860139"/>
            <a:ext cx="1028628" cy="141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2825806" y="1304765"/>
            <a:ext cx="85792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Default </a:t>
            </a:r>
          </a:p>
          <a:p>
            <a:pPr algn="ctr"/>
            <a:r>
              <a:rPr lang="en-US" sz="1200" dirty="0"/>
              <a:t>Line Style</a:t>
            </a:r>
          </a:p>
        </p:txBody>
      </p:sp>
      <p:sp>
        <p:nvSpPr>
          <p:cNvPr id="46" name="Eingekerbter Richtungspfeil 45"/>
          <p:cNvSpPr/>
          <p:nvPr/>
        </p:nvSpPr>
        <p:spPr bwMode="auto">
          <a:xfrm>
            <a:off x="3815224" y="2559695"/>
            <a:ext cx="1704713" cy="672664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Process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7536161" y="1979548"/>
            <a:ext cx="67197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User</a:t>
            </a:r>
          </a:p>
        </p:txBody>
      </p:sp>
      <p:sp>
        <p:nvSpPr>
          <p:cNvPr id="59" name="Abgerundetes Rechteck 58"/>
          <p:cNvSpPr/>
          <p:nvPr/>
        </p:nvSpPr>
        <p:spPr bwMode="auto">
          <a:xfrm>
            <a:off x="5567349" y="1404357"/>
            <a:ext cx="1811847" cy="914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Default</a:t>
            </a:r>
          </a:p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Rounded R.</a:t>
            </a:r>
          </a:p>
        </p:txBody>
      </p:sp>
      <p:sp>
        <p:nvSpPr>
          <p:cNvPr id="67" name="Pfeil nach rechts 66"/>
          <p:cNvSpPr/>
          <p:nvPr/>
        </p:nvSpPr>
        <p:spPr bwMode="auto">
          <a:xfrm>
            <a:off x="5663952" y="2351125"/>
            <a:ext cx="1745652" cy="98402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Arrow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8411600" y="1979548"/>
            <a:ext cx="73609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Store</a:t>
            </a:r>
          </a:p>
        </p:txBody>
      </p:sp>
      <p:sp>
        <p:nvSpPr>
          <p:cNvPr id="79" name="Rechteckige Legende 78"/>
          <p:cNvSpPr/>
          <p:nvPr/>
        </p:nvSpPr>
        <p:spPr bwMode="auto">
          <a:xfrm>
            <a:off x="9001372" y="3554814"/>
            <a:ext cx="1080120" cy="630271"/>
          </a:xfrm>
          <a:prstGeom prst="wedgeRectCallout">
            <a:avLst>
              <a:gd name="adj1" fmla="val -20833"/>
              <a:gd name="adj2" fmla="val 8047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Explanation</a:t>
            </a:r>
          </a:p>
        </p:txBody>
      </p:sp>
      <p:sp>
        <p:nvSpPr>
          <p:cNvPr id="80" name="Rechteck 79"/>
          <p:cNvSpPr/>
          <p:nvPr/>
        </p:nvSpPr>
        <p:spPr bwMode="auto">
          <a:xfrm>
            <a:off x="1847528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1</a:t>
            </a:r>
          </a:p>
        </p:txBody>
      </p:sp>
      <p:sp>
        <p:nvSpPr>
          <p:cNvPr id="81" name="Rechteck 80"/>
          <p:cNvSpPr/>
          <p:nvPr/>
        </p:nvSpPr>
        <p:spPr bwMode="auto">
          <a:xfrm>
            <a:off x="3039835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2</a:t>
            </a:r>
          </a:p>
        </p:txBody>
      </p:sp>
      <p:sp>
        <p:nvSpPr>
          <p:cNvPr id="82" name="Rechteck 81"/>
          <p:cNvSpPr/>
          <p:nvPr/>
        </p:nvSpPr>
        <p:spPr bwMode="auto">
          <a:xfrm>
            <a:off x="4232142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>
                <a:solidFill>
                  <a:schemeClr val="bg1"/>
                </a:solidFill>
                <a:cs typeface="Arial" pitchFamily="34" charset="0"/>
              </a:rPr>
            </a:br>
            <a:r>
              <a:rPr lang="en-US">
                <a:solidFill>
                  <a:schemeClr val="bg1"/>
                </a:solidFill>
                <a:cs typeface="Arial" pitchFamily="34" charset="0"/>
              </a:rPr>
              <a:t>Form 3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3" name="Rechteck 82"/>
          <p:cNvSpPr/>
          <p:nvPr/>
        </p:nvSpPr>
        <p:spPr bwMode="auto">
          <a:xfrm>
            <a:off x="5424449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4</a:t>
            </a:r>
          </a:p>
        </p:txBody>
      </p:sp>
      <p:sp>
        <p:nvSpPr>
          <p:cNvPr id="84" name="Rechteck 83"/>
          <p:cNvSpPr/>
          <p:nvPr/>
        </p:nvSpPr>
        <p:spPr bwMode="auto">
          <a:xfrm>
            <a:off x="6616756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5</a:t>
            </a:r>
          </a:p>
        </p:txBody>
      </p:sp>
      <p:sp>
        <p:nvSpPr>
          <p:cNvPr id="85" name="Rechteck 84"/>
          <p:cNvSpPr/>
          <p:nvPr/>
        </p:nvSpPr>
        <p:spPr bwMode="auto">
          <a:xfrm>
            <a:off x="7809063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86" name="Rechteck 85"/>
          <p:cNvSpPr/>
          <p:nvPr/>
        </p:nvSpPr>
        <p:spPr bwMode="auto">
          <a:xfrm>
            <a:off x="9001372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87" name="Würfel 86"/>
          <p:cNvSpPr/>
          <p:nvPr/>
        </p:nvSpPr>
        <p:spPr bwMode="auto">
          <a:xfrm>
            <a:off x="7576635" y="2544291"/>
            <a:ext cx="1635522" cy="688068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Box</a:t>
            </a:r>
          </a:p>
        </p:txBody>
      </p:sp>
      <p:sp>
        <p:nvSpPr>
          <p:cNvPr id="88" name="Gefaltete Ecke 87"/>
          <p:cNvSpPr/>
          <p:nvPr/>
        </p:nvSpPr>
        <p:spPr bwMode="auto">
          <a:xfrm>
            <a:off x="9472868" y="1341198"/>
            <a:ext cx="591193" cy="573342"/>
          </a:xfrm>
          <a:prstGeom prst="foldedCorner">
            <a:avLst>
              <a:gd name="adj" fmla="val 26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Text</a:t>
            </a:r>
          </a:p>
        </p:txBody>
      </p:sp>
      <p:sp>
        <p:nvSpPr>
          <p:cNvPr id="89" name="Textfeld 88"/>
          <p:cNvSpPr txBox="1"/>
          <p:nvPr/>
        </p:nvSpPr>
        <p:spPr>
          <a:xfrm>
            <a:off x="9164925" y="1979548"/>
            <a:ext cx="133882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Information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7598156" y="1315616"/>
            <a:ext cx="559873" cy="576064"/>
            <a:chOff x="572022" y="2923566"/>
            <a:chExt cx="659253" cy="707501"/>
          </a:xfrm>
        </p:grpSpPr>
        <p:sp>
          <p:nvSpPr>
            <p:cNvPr id="8" name="Ellipse 7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9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uppieren 61"/>
          <p:cNvGrpSpPr/>
          <p:nvPr/>
        </p:nvGrpSpPr>
        <p:grpSpPr>
          <a:xfrm>
            <a:off x="8500839" y="1500827"/>
            <a:ext cx="559874" cy="391616"/>
            <a:chOff x="6976839" y="1500827"/>
            <a:chExt cx="559874" cy="391616"/>
          </a:xfrm>
        </p:grpSpPr>
        <p:sp>
          <p:nvSpPr>
            <p:cNvPr id="43" name="Ellipse 42"/>
            <p:cNvSpPr/>
            <p:nvPr/>
          </p:nvSpPr>
          <p:spPr bwMode="auto">
            <a:xfrm>
              <a:off x="6976840" y="1766429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Ellipse 39"/>
            <p:cNvSpPr/>
            <p:nvPr/>
          </p:nvSpPr>
          <p:spPr bwMode="auto">
            <a:xfrm>
              <a:off x="6976839" y="1700030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Ellipse 38"/>
            <p:cNvSpPr/>
            <p:nvPr/>
          </p:nvSpPr>
          <p:spPr bwMode="auto">
            <a:xfrm>
              <a:off x="6976840" y="1633629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Ellipse 2"/>
            <p:cNvSpPr/>
            <p:nvPr/>
          </p:nvSpPr>
          <p:spPr bwMode="auto">
            <a:xfrm>
              <a:off x="6976840" y="1567228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Ellipse 44"/>
            <p:cNvSpPr/>
            <p:nvPr/>
          </p:nvSpPr>
          <p:spPr bwMode="auto">
            <a:xfrm>
              <a:off x="6976840" y="1500827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7" name="Ellipse 46"/>
          <p:cNvSpPr/>
          <p:nvPr/>
        </p:nvSpPr>
        <p:spPr bwMode="auto">
          <a:xfrm>
            <a:off x="1800769" y="2565340"/>
            <a:ext cx="1490966" cy="661374"/>
          </a:xfrm>
          <a:custGeom>
            <a:avLst/>
            <a:gdLst/>
            <a:ahLst/>
            <a:cxnLst/>
            <a:rect l="l" t="t" r="r" b="b"/>
            <a:pathLst>
              <a:path w="1490966" h="661374">
                <a:moveTo>
                  <a:pt x="882067" y="0"/>
                </a:moveTo>
                <a:cubicBezTo>
                  <a:pt x="1031495" y="0"/>
                  <a:pt x="1157883" y="94445"/>
                  <a:pt x="1198125" y="224882"/>
                </a:cubicBezTo>
                <a:cubicBezTo>
                  <a:pt x="1213923" y="221952"/>
                  <a:pt x="1230281" y="220426"/>
                  <a:pt x="1247033" y="220426"/>
                </a:cubicBezTo>
                <a:cubicBezTo>
                  <a:pt x="1381753" y="220426"/>
                  <a:pt x="1490966" y="319136"/>
                  <a:pt x="1490966" y="440900"/>
                </a:cubicBezTo>
                <a:cubicBezTo>
                  <a:pt x="1490966" y="555058"/>
                  <a:pt x="1394971" y="648952"/>
                  <a:pt x="1271857" y="659112"/>
                </a:cubicBezTo>
                <a:lnTo>
                  <a:pt x="1271857" y="661374"/>
                </a:lnTo>
                <a:lnTo>
                  <a:pt x="1247033" y="661374"/>
                </a:lnTo>
                <a:lnTo>
                  <a:pt x="207929" y="661374"/>
                </a:lnTo>
                <a:lnTo>
                  <a:pt x="207928" y="661374"/>
                </a:lnTo>
                <a:lnTo>
                  <a:pt x="207928" y="661374"/>
                </a:lnTo>
                <a:cubicBezTo>
                  <a:pt x="93092" y="661374"/>
                  <a:pt x="0" y="562664"/>
                  <a:pt x="0" y="440900"/>
                </a:cubicBezTo>
                <a:cubicBezTo>
                  <a:pt x="0" y="319136"/>
                  <a:pt x="93093" y="220426"/>
                  <a:pt x="207929" y="220426"/>
                </a:cubicBezTo>
                <a:cubicBezTo>
                  <a:pt x="236743" y="220426"/>
                  <a:pt x="264188" y="226641"/>
                  <a:pt x="289112" y="237929"/>
                </a:cubicBezTo>
                <a:cubicBezTo>
                  <a:pt x="320337" y="155718"/>
                  <a:pt x="399125" y="97623"/>
                  <a:pt x="491302" y="97623"/>
                </a:cubicBezTo>
                <a:cubicBezTo>
                  <a:pt x="535615" y="97623"/>
                  <a:pt x="576833" y="111049"/>
                  <a:pt x="608953" y="137475"/>
                </a:cubicBezTo>
                <a:cubicBezTo>
                  <a:pt x="668646" y="54334"/>
                  <a:pt x="768729" y="0"/>
                  <a:pt x="882067" y="0"/>
                </a:cubicBez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Cloud</a:t>
            </a:r>
          </a:p>
        </p:txBody>
      </p:sp>
      <p:sp>
        <p:nvSpPr>
          <p:cNvPr id="12" name="Rechteck 11"/>
          <p:cNvSpPr/>
          <p:nvPr/>
        </p:nvSpPr>
        <p:spPr bwMode="auto">
          <a:xfrm>
            <a:off x="3812379" y="3370374"/>
            <a:ext cx="368390" cy="576064"/>
          </a:xfrm>
          <a:custGeom>
            <a:avLst/>
            <a:gdLst/>
            <a:ahLst/>
            <a:cxnLst/>
            <a:rect l="l" t="t" r="r" b="b"/>
            <a:pathLst>
              <a:path w="576064" h="957943">
                <a:moveTo>
                  <a:pt x="302137" y="829611"/>
                </a:moveTo>
                <a:cubicBezTo>
                  <a:pt x="271157" y="829611"/>
                  <a:pt x="246043" y="853790"/>
                  <a:pt x="246043" y="883617"/>
                </a:cubicBezTo>
                <a:cubicBezTo>
                  <a:pt x="246043" y="913444"/>
                  <a:pt x="271157" y="937623"/>
                  <a:pt x="302137" y="937623"/>
                </a:cubicBezTo>
                <a:cubicBezTo>
                  <a:pt x="333117" y="937623"/>
                  <a:pt x="358231" y="913444"/>
                  <a:pt x="358231" y="883617"/>
                </a:cubicBezTo>
                <a:cubicBezTo>
                  <a:pt x="358231" y="853790"/>
                  <a:pt x="333117" y="829611"/>
                  <a:pt x="302137" y="829611"/>
                </a:cubicBezTo>
                <a:close/>
                <a:moveTo>
                  <a:pt x="144017" y="93847"/>
                </a:moveTo>
                <a:cubicBezTo>
                  <a:pt x="104248" y="93847"/>
                  <a:pt x="72008" y="126087"/>
                  <a:pt x="72008" y="165856"/>
                </a:cubicBezTo>
                <a:lnTo>
                  <a:pt x="72008" y="741918"/>
                </a:lnTo>
                <a:cubicBezTo>
                  <a:pt x="72008" y="781687"/>
                  <a:pt x="104248" y="813927"/>
                  <a:pt x="144017" y="813927"/>
                </a:cubicBezTo>
                <a:lnTo>
                  <a:pt x="432047" y="813927"/>
                </a:lnTo>
                <a:cubicBezTo>
                  <a:pt x="471816" y="813927"/>
                  <a:pt x="504056" y="781687"/>
                  <a:pt x="504056" y="741918"/>
                </a:cubicBezTo>
                <a:lnTo>
                  <a:pt x="504056" y="165856"/>
                </a:lnTo>
                <a:cubicBezTo>
                  <a:pt x="504056" y="126087"/>
                  <a:pt x="471816" y="93847"/>
                  <a:pt x="432047" y="93847"/>
                </a:cubicBezTo>
                <a:close/>
                <a:moveTo>
                  <a:pt x="0" y="0"/>
                </a:moveTo>
                <a:lnTo>
                  <a:pt x="576064" y="0"/>
                </a:lnTo>
                <a:lnTo>
                  <a:pt x="576064" y="957943"/>
                </a:lnTo>
                <a:lnTo>
                  <a:pt x="0" y="957943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4439816" y="3365660"/>
            <a:ext cx="720080" cy="580779"/>
            <a:chOff x="2915816" y="3352339"/>
            <a:chExt cx="720080" cy="580779"/>
          </a:xfrm>
        </p:grpSpPr>
        <p:sp>
          <p:nvSpPr>
            <p:cNvPr id="17" name="Rechteck 16"/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5411502" y="3397401"/>
            <a:ext cx="834105" cy="504057"/>
            <a:chOff x="4211960" y="3352339"/>
            <a:chExt cx="1080120" cy="652726"/>
          </a:xfrm>
        </p:grpSpPr>
        <p:cxnSp>
          <p:nvCxnSpPr>
            <p:cNvPr id="27" name="Gerade Verbindung mit Pfeil 26"/>
            <p:cNvCxnSpPr/>
            <p:nvPr/>
          </p:nvCxnSpPr>
          <p:spPr bwMode="auto">
            <a:xfrm flipV="1">
              <a:off x="4211960" y="3352339"/>
              <a:ext cx="0" cy="652726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Gerade Verbindung mit Pfeil 64"/>
            <p:cNvCxnSpPr/>
            <p:nvPr/>
          </p:nvCxnSpPr>
          <p:spPr bwMode="auto">
            <a:xfrm>
              <a:off x="4211960" y="4005064"/>
              <a:ext cx="1080120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Freihandform 37"/>
            <p:cNvSpPr/>
            <p:nvPr/>
          </p:nvSpPr>
          <p:spPr bwMode="auto">
            <a:xfrm>
              <a:off x="4213860" y="3429000"/>
              <a:ext cx="878896" cy="400892"/>
            </a:xfrm>
            <a:custGeom>
              <a:avLst/>
              <a:gdLst>
                <a:gd name="connsiteX0" fmla="*/ 0 w 735330"/>
                <a:gd name="connsiteY0" fmla="*/ 396240 h 396240"/>
                <a:gd name="connsiteX1" fmla="*/ 163830 w 735330"/>
                <a:gd name="connsiteY1" fmla="*/ 257175 h 396240"/>
                <a:gd name="connsiteX2" fmla="*/ 331470 w 735330"/>
                <a:gd name="connsiteY2" fmla="*/ 346710 h 396240"/>
                <a:gd name="connsiteX3" fmla="*/ 735330 w 735330"/>
                <a:gd name="connsiteY3" fmla="*/ 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330" h="396240">
                  <a:moveTo>
                    <a:pt x="0" y="396240"/>
                  </a:moveTo>
                  <a:cubicBezTo>
                    <a:pt x="54292" y="330835"/>
                    <a:pt x="108585" y="265430"/>
                    <a:pt x="163830" y="257175"/>
                  </a:cubicBezTo>
                  <a:cubicBezTo>
                    <a:pt x="219075" y="248920"/>
                    <a:pt x="236220" y="389573"/>
                    <a:pt x="331470" y="346710"/>
                  </a:cubicBezTo>
                  <a:cubicBezTo>
                    <a:pt x="426720" y="303847"/>
                    <a:pt x="581025" y="151923"/>
                    <a:pt x="735330" y="0"/>
                  </a:cubicBezTo>
                </a:path>
              </a:pathLst>
            </a:custGeom>
            <a:noFill/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8" name="Gruppieren 57"/>
          <p:cNvGrpSpPr/>
          <p:nvPr/>
        </p:nvGrpSpPr>
        <p:grpSpPr>
          <a:xfrm>
            <a:off x="6384033" y="3450131"/>
            <a:ext cx="398427" cy="400216"/>
            <a:chOff x="4860032" y="3351277"/>
            <a:chExt cx="547489" cy="549947"/>
          </a:xfrm>
        </p:grpSpPr>
        <p:sp>
          <p:nvSpPr>
            <p:cNvPr id="57" name="Kreis 56"/>
            <p:cNvSpPr/>
            <p:nvPr/>
          </p:nvSpPr>
          <p:spPr bwMode="auto">
            <a:xfrm>
              <a:off x="4860032" y="3397106"/>
              <a:ext cx="504056" cy="504118"/>
            </a:xfrm>
            <a:prstGeom prst="pi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Kreis 73"/>
            <p:cNvSpPr/>
            <p:nvPr/>
          </p:nvSpPr>
          <p:spPr bwMode="auto">
            <a:xfrm>
              <a:off x="4903465" y="3351277"/>
              <a:ext cx="504056" cy="504118"/>
            </a:xfrm>
            <a:prstGeom prst="pie">
              <a:avLst>
                <a:gd name="adj1" fmla="val 16192115"/>
                <a:gd name="adj2" fmla="val 49103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1" name="Gruppieren 60"/>
          <p:cNvGrpSpPr/>
          <p:nvPr/>
        </p:nvGrpSpPr>
        <p:grpSpPr>
          <a:xfrm>
            <a:off x="7038618" y="3419392"/>
            <a:ext cx="432048" cy="508148"/>
            <a:chOff x="8373295" y="1322926"/>
            <a:chExt cx="591193" cy="573342"/>
          </a:xfrm>
        </p:grpSpPr>
        <p:sp>
          <p:nvSpPr>
            <p:cNvPr id="77" name="Gefaltete Ecke 76"/>
            <p:cNvSpPr/>
            <p:nvPr/>
          </p:nvSpPr>
          <p:spPr bwMode="auto">
            <a:xfrm>
              <a:off x="8373295" y="1322926"/>
              <a:ext cx="591193" cy="573342"/>
            </a:xfrm>
            <a:prstGeom prst="foldedCorner">
              <a:avLst>
                <a:gd name="adj" fmla="val 26500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sz="11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0" name="Eine Ecke des Rechtecks abrunden 59"/>
            <p:cNvSpPr/>
            <p:nvPr/>
          </p:nvSpPr>
          <p:spPr bwMode="auto">
            <a:xfrm>
              <a:off x="8445303" y="1412776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Eine Ecke des Rechtecks abrunden 89"/>
            <p:cNvSpPr/>
            <p:nvPr/>
          </p:nvSpPr>
          <p:spPr bwMode="auto">
            <a:xfrm>
              <a:off x="8589319" y="1412776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Eine Ecke des Rechtecks abrunden 90"/>
            <p:cNvSpPr/>
            <p:nvPr/>
          </p:nvSpPr>
          <p:spPr bwMode="auto">
            <a:xfrm>
              <a:off x="8733335" y="1412776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Eine Ecke des Rechtecks abrunden 91"/>
            <p:cNvSpPr/>
            <p:nvPr/>
          </p:nvSpPr>
          <p:spPr bwMode="auto">
            <a:xfrm>
              <a:off x="8447097" y="1504554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Eine Ecke des Rechtecks abrunden 92"/>
            <p:cNvSpPr/>
            <p:nvPr/>
          </p:nvSpPr>
          <p:spPr bwMode="auto">
            <a:xfrm>
              <a:off x="8591113" y="1504554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Eine Ecke des Rechtecks abrunden 93"/>
            <p:cNvSpPr/>
            <p:nvPr/>
          </p:nvSpPr>
          <p:spPr bwMode="auto">
            <a:xfrm>
              <a:off x="8731430" y="1504554"/>
              <a:ext cx="147715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Eine Ecke des Rechtecks abrunden 94"/>
            <p:cNvSpPr/>
            <p:nvPr/>
          </p:nvSpPr>
          <p:spPr bwMode="auto">
            <a:xfrm>
              <a:off x="8447097" y="1593707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Eine Ecke des Rechtecks abrunden 95"/>
            <p:cNvSpPr/>
            <p:nvPr/>
          </p:nvSpPr>
          <p:spPr bwMode="auto">
            <a:xfrm>
              <a:off x="8591113" y="1593707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Eine Ecke des Rechtecks abrunden 96"/>
            <p:cNvSpPr/>
            <p:nvPr/>
          </p:nvSpPr>
          <p:spPr bwMode="auto">
            <a:xfrm>
              <a:off x="8731430" y="1593707"/>
              <a:ext cx="147715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70242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664A58-BA44-6056-9C1A-BA4C1B8CA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99" y="295981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de-DE" dirty="0"/>
              <a:t>Motivation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C8706-42AB-AED8-9DD3-413A9A101B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A7FFF-874C-CC9C-08A2-AFE7B3B5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89FB4-BBC4-E2B3-FC78-DD473E064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3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6ADB40-F3F5-8E98-FF52-194F7D781738}"/>
              </a:ext>
            </a:extLst>
          </p:cNvPr>
          <p:cNvSpPr/>
          <p:nvPr/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</p:spPr>
        <p:txBody>
          <a:bodyPr/>
          <a:lstStyle/>
          <a:p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C7233E-09EA-BA3B-8D5B-693D01DC9C77}"/>
              </a:ext>
            </a:extLst>
          </p:cNvPr>
          <p:cNvSpPr/>
          <p:nvPr/>
        </p:nvSpPr>
        <p:spPr>
          <a:xfrm>
            <a:off x="334434" y="983317"/>
            <a:ext cx="11523133" cy="1136040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0" name="Rectangle 9" descr="Head with Gears">
            <a:extLst>
              <a:ext uri="{FF2B5EF4-FFF2-40B4-BE49-F238E27FC236}">
                <a16:creationId xmlns:a16="http://schemas.microsoft.com/office/drawing/2014/main" id="{6D4D68E3-5C10-7783-52D9-A9490294B0F5}"/>
              </a:ext>
            </a:extLst>
          </p:cNvPr>
          <p:cNvSpPr/>
          <p:nvPr/>
        </p:nvSpPr>
        <p:spPr>
          <a:xfrm>
            <a:off x="678086" y="1238926"/>
            <a:ext cx="624822" cy="624822"/>
          </a:xfrm>
          <a:prstGeom prst="rect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0EFC28-48A8-8DEE-8C47-1D50F398F1FA}"/>
              </a:ext>
            </a:extLst>
          </p:cNvPr>
          <p:cNvSpPr/>
          <p:nvPr/>
        </p:nvSpPr>
        <p:spPr>
          <a:xfrm>
            <a:off x="1646560" y="983317"/>
            <a:ext cx="5185409" cy="1136040"/>
          </a:xfrm>
          <a:custGeom>
            <a:avLst/>
            <a:gdLst>
              <a:gd name="connsiteX0" fmla="*/ 0 w 5185409"/>
              <a:gd name="connsiteY0" fmla="*/ 0 h 1136040"/>
              <a:gd name="connsiteX1" fmla="*/ 5185409 w 5185409"/>
              <a:gd name="connsiteY1" fmla="*/ 0 h 1136040"/>
              <a:gd name="connsiteX2" fmla="*/ 5185409 w 5185409"/>
              <a:gd name="connsiteY2" fmla="*/ 1136040 h 1136040"/>
              <a:gd name="connsiteX3" fmla="*/ 0 w 5185409"/>
              <a:gd name="connsiteY3" fmla="*/ 1136040 h 1136040"/>
              <a:gd name="connsiteX4" fmla="*/ 0 w 5185409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5409" h="1136040">
                <a:moveTo>
                  <a:pt x="0" y="0"/>
                </a:moveTo>
                <a:lnTo>
                  <a:pt x="5185409" y="0"/>
                </a:lnTo>
                <a:lnTo>
                  <a:pt x="5185409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9779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/>
              <a:t>Introduction:</a:t>
            </a:r>
            <a:endParaRPr lang="en-US" sz="2200" kern="12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7F20960-DBF2-565B-4606-00B7B66FFDA8}"/>
              </a:ext>
            </a:extLst>
          </p:cNvPr>
          <p:cNvSpPr/>
          <p:nvPr/>
        </p:nvSpPr>
        <p:spPr>
          <a:xfrm>
            <a:off x="6831970" y="983317"/>
            <a:ext cx="5025596" cy="1136040"/>
          </a:xfrm>
          <a:custGeom>
            <a:avLst/>
            <a:gdLst>
              <a:gd name="connsiteX0" fmla="*/ 0 w 5025596"/>
              <a:gd name="connsiteY0" fmla="*/ 0 h 1136040"/>
              <a:gd name="connsiteX1" fmla="*/ 5025596 w 5025596"/>
              <a:gd name="connsiteY1" fmla="*/ 0 h 1136040"/>
              <a:gd name="connsiteX2" fmla="*/ 5025596 w 5025596"/>
              <a:gd name="connsiteY2" fmla="*/ 1136040 h 1136040"/>
              <a:gd name="connsiteX3" fmla="*/ 0 w 5025596"/>
              <a:gd name="connsiteY3" fmla="*/ 1136040 h 1136040"/>
              <a:gd name="connsiteX4" fmla="*/ 0 w 5025596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5596" h="1136040">
                <a:moveTo>
                  <a:pt x="0" y="0"/>
                </a:moveTo>
                <a:lnTo>
                  <a:pt x="5025596" y="0"/>
                </a:lnTo>
                <a:lnTo>
                  <a:pt x="5025596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Current Natural Language Processing (NLP) techniques are </a:t>
            </a:r>
            <a:r>
              <a:rPr lang="en-GB" sz="1400" b="1" kern="1200" dirty="0"/>
              <a:t>firmly ingrained in Big Data</a:t>
            </a:r>
            <a:endParaRPr lang="en-US" sz="1400" b="1" kern="12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651BF27-4463-189F-3131-AB91B62C37CA}"/>
              </a:ext>
            </a:extLst>
          </p:cNvPr>
          <p:cNvSpPr/>
          <p:nvPr/>
        </p:nvSpPr>
        <p:spPr>
          <a:xfrm>
            <a:off x="334434" y="2403368"/>
            <a:ext cx="11523133" cy="1136040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0C72D0-C32B-6859-92B1-59AF15EDB47C}"/>
              </a:ext>
            </a:extLst>
          </p:cNvPr>
          <p:cNvSpPr/>
          <p:nvPr/>
        </p:nvSpPr>
        <p:spPr>
          <a:xfrm>
            <a:off x="678086" y="2658977"/>
            <a:ext cx="624822" cy="624822"/>
          </a:xfrm>
          <a:prstGeom prst="rect">
            <a:avLst/>
          </a:prstGeom>
          <a:blipFill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30DAD08-F42B-3269-4E23-1922A523E214}"/>
              </a:ext>
            </a:extLst>
          </p:cNvPr>
          <p:cNvSpPr/>
          <p:nvPr/>
        </p:nvSpPr>
        <p:spPr>
          <a:xfrm>
            <a:off x="1646560" y="2403368"/>
            <a:ext cx="5185409" cy="1136040"/>
          </a:xfrm>
          <a:custGeom>
            <a:avLst/>
            <a:gdLst>
              <a:gd name="connsiteX0" fmla="*/ 0 w 5185409"/>
              <a:gd name="connsiteY0" fmla="*/ 0 h 1136040"/>
              <a:gd name="connsiteX1" fmla="*/ 5185409 w 5185409"/>
              <a:gd name="connsiteY1" fmla="*/ 0 h 1136040"/>
              <a:gd name="connsiteX2" fmla="*/ 5185409 w 5185409"/>
              <a:gd name="connsiteY2" fmla="*/ 1136040 h 1136040"/>
              <a:gd name="connsiteX3" fmla="*/ 0 w 5185409"/>
              <a:gd name="connsiteY3" fmla="*/ 1136040 h 1136040"/>
              <a:gd name="connsiteX4" fmla="*/ 0 w 5185409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5409" h="1136040">
                <a:moveTo>
                  <a:pt x="0" y="0"/>
                </a:moveTo>
                <a:lnTo>
                  <a:pt x="5185409" y="0"/>
                </a:lnTo>
                <a:lnTo>
                  <a:pt x="5185409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9779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/>
              <a:t>Privacy Concerns:</a:t>
            </a:r>
            <a:endParaRPr lang="en-US" sz="2200" kern="120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18F46CB-8559-3382-B908-AA0B7EA1BC1A}"/>
              </a:ext>
            </a:extLst>
          </p:cNvPr>
          <p:cNvSpPr/>
          <p:nvPr/>
        </p:nvSpPr>
        <p:spPr>
          <a:xfrm>
            <a:off x="6831970" y="2403368"/>
            <a:ext cx="5025596" cy="1136040"/>
          </a:xfrm>
          <a:custGeom>
            <a:avLst/>
            <a:gdLst>
              <a:gd name="connsiteX0" fmla="*/ 0 w 5025596"/>
              <a:gd name="connsiteY0" fmla="*/ 0 h 1136040"/>
              <a:gd name="connsiteX1" fmla="*/ 5025596 w 5025596"/>
              <a:gd name="connsiteY1" fmla="*/ 0 h 1136040"/>
              <a:gd name="connsiteX2" fmla="*/ 5025596 w 5025596"/>
              <a:gd name="connsiteY2" fmla="*/ 1136040 h 1136040"/>
              <a:gd name="connsiteX3" fmla="*/ 0 w 5025596"/>
              <a:gd name="connsiteY3" fmla="*/ 1136040 h 1136040"/>
              <a:gd name="connsiteX4" fmla="*/ 0 w 5025596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5596" h="1136040">
                <a:moveTo>
                  <a:pt x="0" y="0"/>
                </a:moveTo>
                <a:lnTo>
                  <a:pt x="5025596" y="0"/>
                </a:lnTo>
                <a:lnTo>
                  <a:pt x="5025596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However, using these methods may require </a:t>
            </a:r>
            <a:r>
              <a:rPr lang="en-GB" sz="1400" b="1" kern="1200" dirty="0"/>
              <a:t>handling</a:t>
            </a:r>
            <a:r>
              <a:rPr lang="en-GB" sz="1400" kern="1200" dirty="0"/>
              <a:t> </a:t>
            </a:r>
            <a:r>
              <a:rPr lang="en-GB" sz="1400" b="1" kern="1200" dirty="0"/>
              <a:t>private</a:t>
            </a:r>
            <a:r>
              <a:rPr lang="en-GB" sz="1400" kern="1200" dirty="0"/>
              <a:t> or </a:t>
            </a:r>
            <a:r>
              <a:rPr lang="en-GB" sz="1400" b="1" kern="1200" dirty="0"/>
              <a:t>sensitive</a:t>
            </a:r>
            <a:r>
              <a:rPr lang="en-GB" sz="1400" kern="1200" dirty="0"/>
              <a:t> </a:t>
            </a:r>
            <a:r>
              <a:rPr lang="en-GB" sz="1400" b="1" kern="1200" dirty="0"/>
              <a:t>data</a:t>
            </a:r>
            <a:endParaRPr lang="en-US" sz="1400" kern="1200" dirty="0"/>
          </a:p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As a result, </a:t>
            </a:r>
            <a:r>
              <a:rPr lang="en-GB" sz="1400" b="1" kern="1200" dirty="0"/>
              <a:t>privacy in NLP </a:t>
            </a:r>
            <a:r>
              <a:rPr lang="en-GB" sz="1400" kern="1200" dirty="0"/>
              <a:t>has come under more attention </a:t>
            </a:r>
            <a:endParaRPr lang="en-US" sz="1400" kern="12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4A88A59-B579-A8A6-4233-F80168A29D25}"/>
              </a:ext>
            </a:extLst>
          </p:cNvPr>
          <p:cNvSpPr/>
          <p:nvPr/>
        </p:nvSpPr>
        <p:spPr>
          <a:xfrm>
            <a:off x="334434" y="3823418"/>
            <a:ext cx="11523133" cy="1136040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786BE4-4C8C-D1D4-8D58-A7D29D28C550}"/>
              </a:ext>
            </a:extLst>
          </p:cNvPr>
          <p:cNvSpPr/>
          <p:nvPr/>
        </p:nvSpPr>
        <p:spPr>
          <a:xfrm>
            <a:off x="678086" y="4079027"/>
            <a:ext cx="624822" cy="624822"/>
          </a:xfrm>
          <a:prstGeom prst="rect">
            <a:avLst/>
          </a:prstGeom>
          <a:blipFill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3A5A61B-3D70-31B3-CF25-524CB163A86A}"/>
              </a:ext>
            </a:extLst>
          </p:cNvPr>
          <p:cNvSpPr/>
          <p:nvPr/>
        </p:nvSpPr>
        <p:spPr>
          <a:xfrm>
            <a:off x="1646560" y="3823418"/>
            <a:ext cx="5185409" cy="1136040"/>
          </a:xfrm>
          <a:custGeom>
            <a:avLst/>
            <a:gdLst>
              <a:gd name="connsiteX0" fmla="*/ 0 w 5185409"/>
              <a:gd name="connsiteY0" fmla="*/ 0 h 1136040"/>
              <a:gd name="connsiteX1" fmla="*/ 5185409 w 5185409"/>
              <a:gd name="connsiteY1" fmla="*/ 0 h 1136040"/>
              <a:gd name="connsiteX2" fmla="*/ 5185409 w 5185409"/>
              <a:gd name="connsiteY2" fmla="*/ 1136040 h 1136040"/>
              <a:gd name="connsiteX3" fmla="*/ 0 w 5185409"/>
              <a:gd name="connsiteY3" fmla="*/ 1136040 h 1136040"/>
              <a:gd name="connsiteX4" fmla="*/ 0 w 5185409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5409" h="1136040">
                <a:moveTo>
                  <a:pt x="0" y="0"/>
                </a:moveTo>
                <a:lnTo>
                  <a:pt x="5185409" y="0"/>
                </a:lnTo>
                <a:lnTo>
                  <a:pt x="5185409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9779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/>
              <a:t>Privacy Example: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869920B-AB33-7C97-18DF-5BBC664190C6}"/>
              </a:ext>
            </a:extLst>
          </p:cNvPr>
          <p:cNvSpPr/>
          <p:nvPr/>
        </p:nvSpPr>
        <p:spPr>
          <a:xfrm>
            <a:off x="6831970" y="3823418"/>
            <a:ext cx="5025596" cy="1136040"/>
          </a:xfrm>
          <a:custGeom>
            <a:avLst/>
            <a:gdLst>
              <a:gd name="connsiteX0" fmla="*/ 0 w 5025596"/>
              <a:gd name="connsiteY0" fmla="*/ 0 h 1136040"/>
              <a:gd name="connsiteX1" fmla="*/ 5025596 w 5025596"/>
              <a:gd name="connsiteY1" fmla="*/ 0 h 1136040"/>
              <a:gd name="connsiteX2" fmla="*/ 5025596 w 5025596"/>
              <a:gd name="connsiteY2" fmla="*/ 1136040 h 1136040"/>
              <a:gd name="connsiteX3" fmla="*/ 0 w 5025596"/>
              <a:gd name="connsiteY3" fmla="*/ 1136040 h 1136040"/>
              <a:gd name="connsiteX4" fmla="*/ 0 w 5025596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5596" h="1136040">
                <a:moveTo>
                  <a:pt x="0" y="0"/>
                </a:moveTo>
                <a:lnTo>
                  <a:pt x="5025596" y="0"/>
                </a:lnTo>
                <a:lnTo>
                  <a:pt x="5025596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b="1" kern="1200" dirty="0"/>
              <a:t>Health Information: </a:t>
            </a:r>
            <a:r>
              <a:rPr lang="en-GB" sz="1400" kern="1200" dirty="0"/>
              <a:t>Medical records, Prescription details…</a:t>
            </a:r>
            <a:endParaRPr lang="en-US" sz="1400" kern="1200" dirty="0"/>
          </a:p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b="1" kern="1200" dirty="0"/>
              <a:t>Financial Information: </a:t>
            </a:r>
            <a:r>
              <a:rPr lang="en-GB" sz="1400" kern="1200" dirty="0"/>
              <a:t>Bank account numbers, Social Security numbers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57C3C5A-5B58-E94C-E8F1-C52752A553A7}"/>
              </a:ext>
            </a:extLst>
          </p:cNvPr>
          <p:cNvSpPr/>
          <p:nvPr/>
        </p:nvSpPr>
        <p:spPr>
          <a:xfrm>
            <a:off x="334434" y="5243469"/>
            <a:ext cx="11523133" cy="1136040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CAC990-910C-7500-0BA2-87A6B32B3849}"/>
              </a:ext>
            </a:extLst>
          </p:cNvPr>
          <p:cNvSpPr/>
          <p:nvPr/>
        </p:nvSpPr>
        <p:spPr>
          <a:xfrm>
            <a:off x="678086" y="5499078"/>
            <a:ext cx="624822" cy="624822"/>
          </a:xfrm>
          <a:prstGeom prst="rect">
            <a:avLst/>
          </a:prstGeom>
          <a:blipFill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97228CA-F518-9249-9A4B-C43FAF910BA5}"/>
              </a:ext>
            </a:extLst>
          </p:cNvPr>
          <p:cNvSpPr/>
          <p:nvPr/>
        </p:nvSpPr>
        <p:spPr>
          <a:xfrm>
            <a:off x="1646560" y="5243469"/>
            <a:ext cx="5185409" cy="1136040"/>
          </a:xfrm>
          <a:custGeom>
            <a:avLst/>
            <a:gdLst>
              <a:gd name="connsiteX0" fmla="*/ 0 w 5185409"/>
              <a:gd name="connsiteY0" fmla="*/ 0 h 1136040"/>
              <a:gd name="connsiteX1" fmla="*/ 5185409 w 5185409"/>
              <a:gd name="connsiteY1" fmla="*/ 0 h 1136040"/>
              <a:gd name="connsiteX2" fmla="*/ 5185409 w 5185409"/>
              <a:gd name="connsiteY2" fmla="*/ 1136040 h 1136040"/>
              <a:gd name="connsiteX3" fmla="*/ 0 w 5185409"/>
              <a:gd name="connsiteY3" fmla="*/ 1136040 h 1136040"/>
              <a:gd name="connsiteX4" fmla="*/ 0 w 5185409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5409" h="1136040">
                <a:moveTo>
                  <a:pt x="0" y="0"/>
                </a:moveTo>
                <a:lnTo>
                  <a:pt x="5185409" y="0"/>
                </a:lnTo>
                <a:lnTo>
                  <a:pt x="5185409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9779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/>
              <a:t>Differential Privacy (DP):</a:t>
            </a:r>
            <a:endParaRPr lang="en-US" sz="2200" kern="120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045AE70-217A-B250-0F57-285309975F65}"/>
              </a:ext>
            </a:extLst>
          </p:cNvPr>
          <p:cNvSpPr/>
          <p:nvPr/>
        </p:nvSpPr>
        <p:spPr>
          <a:xfrm>
            <a:off x="6831970" y="5243469"/>
            <a:ext cx="5025596" cy="1136040"/>
          </a:xfrm>
          <a:custGeom>
            <a:avLst/>
            <a:gdLst>
              <a:gd name="connsiteX0" fmla="*/ 0 w 5025596"/>
              <a:gd name="connsiteY0" fmla="*/ 0 h 1136040"/>
              <a:gd name="connsiteX1" fmla="*/ 5025596 w 5025596"/>
              <a:gd name="connsiteY1" fmla="*/ 0 h 1136040"/>
              <a:gd name="connsiteX2" fmla="*/ 5025596 w 5025596"/>
              <a:gd name="connsiteY2" fmla="*/ 1136040 h 1136040"/>
              <a:gd name="connsiteX3" fmla="*/ 0 w 5025596"/>
              <a:gd name="connsiteY3" fmla="*/ 1136040 h 1136040"/>
              <a:gd name="connsiteX4" fmla="*/ 0 w 5025596"/>
              <a:gd name="connsiteY4" fmla="*/ 0 h 113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5596" h="1136040">
                <a:moveTo>
                  <a:pt x="0" y="0"/>
                </a:moveTo>
                <a:lnTo>
                  <a:pt x="5025596" y="0"/>
                </a:lnTo>
                <a:lnTo>
                  <a:pt x="5025596" y="1136040"/>
                </a:lnTo>
                <a:lnTo>
                  <a:pt x="0" y="11360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231" tIns="120231" rIns="120231" bIns="120231" numCol="1" spcCol="1270" anchor="ctr" anchorCtr="0">
            <a:noAutofit/>
          </a:bodyPr>
          <a:lstStyle/>
          <a:p>
            <a:pPr marL="0" lvl="0" indent="0" algn="l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/>
              <a:t>A prominent and extensively studied strategy is </a:t>
            </a:r>
            <a:r>
              <a:rPr lang="en-GB" sz="1400" b="1" kern="1200" dirty="0"/>
              <a:t>Differential Privacy (DP), </a:t>
            </a:r>
            <a:r>
              <a:rPr lang="en-GB" sz="1400" kern="1200" dirty="0"/>
              <a:t>drawing the focus of many researchers on how to integrate this privacy enhancement tool into NLP models</a:t>
            </a:r>
            <a:endParaRPr lang="en-US" sz="1400" kern="1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77AA6A-A845-2CAB-3C98-AF3CBEC246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772401">
            <a:off x="315984" y="1969462"/>
            <a:ext cx="675699" cy="6756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735019C-5A85-492C-4F38-76190C519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772401">
            <a:off x="315984" y="3343564"/>
            <a:ext cx="675699" cy="67569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6BBD1E-8C70-EEE8-77EA-AB195A2128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772401">
            <a:off x="333715" y="4857124"/>
            <a:ext cx="675699" cy="67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879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 animBg="1"/>
      <p:bldP spid="14" grpId="0" animBg="1"/>
      <p:bldP spid="16" grpId="0"/>
      <p:bldP spid="17" grpId="0"/>
      <p:bldP spid="20" grpId="0" animBg="1"/>
      <p:bldP spid="21" grpId="0" animBg="1"/>
      <p:bldP spid="22" grpId="0"/>
      <p:bldP spid="23" grpId="0"/>
      <p:bldP spid="24" grpId="0" animBg="1"/>
      <p:bldP spid="25" grpId="0" animBg="1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ingekerbter Richtungspfeil 45">
            <a:extLst>
              <a:ext uri="{FF2B5EF4-FFF2-40B4-BE49-F238E27FC236}">
                <a16:creationId xmlns:a16="http://schemas.microsoft.com/office/drawing/2014/main" id="{1898EF25-57F2-19B8-6851-8DC55CDB9F8D}"/>
              </a:ext>
            </a:extLst>
          </p:cNvPr>
          <p:cNvSpPr/>
          <p:nvPr/>
        </p:nvSpPr>
        <p:spPr bwMode="auto">
          <a:xfrm>
            <a:off x="4235687" y="3229568"/>
            <a:ext cx="3045007" cy="1452801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DP Mechanism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23454D-7A3D-FA89-DA4F-D2C8C265B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0F73E-1F18-66FB-0D0D-7E40D7908E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43224" y="7152981"/>
            <a:ext cx="2142067" cy="288925"/>
          </a:xfrm>
        </p:spPr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71C889-7E5B-9DC0-E50B-D7E06EFDB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943" y="7151441"/>
            <a:ext cx="5761567" cy="288925"/>
          </a:xfrm>
        </p:spPr>
        <p:txBody>
          <a:bodyPr/>
          <a:lstStyle/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A2A47-D191-03DC-B780-00CE9E47C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85291" y="7152981"/>
            <a:ext cx="332316" cy="288925"/>
          </a:xfrm>
        </p:spPr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F6CA96-A0B5-A033-EA5C-91DFEFAFA8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Word-Level DP </a:t>
            </a:r>
            <a:r>
              <a:rPr lang="de-DE" dirty="0" err="1"/>
              <a:t>Mechanism</a:t>
            </a:r>
            <a:r>
              <a:rPr lang="de-DE" dirty="0"/>
              <a:t> Illustration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52BFF7-1D41-F2A2-0AB7-3AD515DC3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936" y="3425797"/>
            <a:ext cx="648072" cy="6480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DF6B021-1B90-5C85-BC3D-990AEA59E5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20" y="1700808"/>
            <a:ext cx="952500" cy="952500"/>
          </a:xfrm>
          <a:prstGeom prst="rect">
            <a:avLst/>
          </a:prstGeom>
        </p:spPr>
      </p:pic>
      <p:cxnSp>
        <p:nvCxnSpPr>
          <p:cNvPr id="17" name="Gerade Verbindung mit Pfeil 43">
            <a:extLst>
              <a:ext uri="{FF2B5EF4-FFF2-40B4-BE49-F238E27FC236}">
                <a16:creationId xmlns:a16="http://schemas.microsoft.com/office/drawing/2014/main" id="{3A41930D-A570-3059-F066-95D51B259654}"/>
              </a:ext>
            </a:extLst>
          </p:cNvPr>
          <p:cNvCxnSpPr>
            <a:cxnSpLocks/>
            <a:stCxn id="16" idx="2"/>
            <a:endCxn id="9" idx="0"/>
          </p:cNvCxnSpPr>
          <p:nvPr/>
        </p:nvCxnSpPr>
        <p:spPr bwMode="auto">
          <a:xfrm flipH="1">
            <a:off x="5843972" y="2653308"/>
            <a:ext cx="8198" cy="77248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Eingekerbter Richtungspfeil 45">
            <a:extLst>
              <a:ext uri="{FF2B5EF4-FFF2-40B4-BE49-F238E27FC236}">
                <a16:creationId xmlns:a16="http://schemas.microsoft.com/office/drawing/2014/main" id="{EBE14229-7A0A-3C0C-6F8B-B4A1C23FC174}"/>
              </a:ext>
            </a:extLst>
          </p:cNvPr>
          <p:cNvSpPr/>
          <p:nvPr/>
        </p:nvSpPr>
        <p:spPr bwMode="auto">
          <a:xfrm>
            <a:off x="7261221" y="3229283"/>
            <a:ext cx="3299273" cy="1452801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latin typeface="Arial" pitchFamily="34" charset="0"/>
              </a:rPr>
              <a:t>Together fireteam formed however did one special element</a:t>
            </a:r>
          </a:p>
        </p:txBody>
      </p:sp>
      <p:sp>
        <p:nvSpPr>
          <p:cNvPr id="22" name="Eingekerbter Richtungspfeil 45">
            <a:extLst>
              <a:ext uri="{FF2B5EF4-FFF2-40B4-BE49-F238E27FC236}">
                <a16:creationId xmlns:a16="http://schemas.microsoft.com/office/drawing/2014/main" id="{45CAEA8C-B948-7DB3-C609-FCC1F3BFB8EB}"/>
              </a:ext>
            </a:extLst>
          </p:cNvPr>
          <p:cNvSpPr/>
          <p:nvPr/>
        </p:nvSpPr>
        <p:spPr bwMode="auto">
          <a:xfrm>
            <a:off x="1598173" y="3229283"/>
            <a:ext cx="2637514" cy="1449483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latin typeface="Arial" pitchFamily="34" charset="0"/>
              </a:rPr>
              <a:t> Each fireteam member also had a special attribute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B39AB6-4FA4-9963-F54C-736517A5DA53}"/>
              </a:ext>
            </a:extLst>
          </p:cNvPr>
          <p:cNvSpPr txBox="1"/>
          <p:nvPr/>
        </p:nvSpPr>
        <p:spPr>
          <a:xfrm>
            <a:off x="4996807" y="1336834"/>
            <a:ext cx="171072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Random Noise</a:t>
            </a:r>
            <a:endParaRPr lang="en-GB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374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2091F-3766-0476-96CC-FFFD1A2CB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de-DE" dirty="0"/>
              <a:t>Motivation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9625D-07FC-44D5-3E29-BE33C31372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69883" y="656907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2A26E-A1FF-F90A-5BA8-2AAE0C624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3D6F2-11A2-B383-DC4D-AC843D0A4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5</a:t>
            </a:fld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7C2EC9-70A3-CEA9-5EB9-F1E6A144E3DF}"/>
              </a:ext>
            </a:extLst>
          </p:cNvPr>
          <p:cNvSpPr/>
          <p:nvPr/>
        </p:nvSpPr>
        <p:spPr>
          <a:xfrm>
            <a:off x="6495820" y="1135884"/>
            <a:ext cx="1512000" cy="1512000"/>
          </a:xfrm>
          <a:prstGeom prst="rect">
            <a:avLst/>
          </a:prstGeom>
          <a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4B3896-B511-84D7-8EB7-DA612415F27A}"/>
              </a:ext>
            </a:extLst>
          </p:cNvPr>
          <p:cNvSpPr/>
          <p:nvPr/>
        </p:nvSpPr>
        <p:spPr>
          <a:xfrm>
            <a:off x="6495820" y="2804843"/>
            <a:ext cx="4320000" cy="648000"/>
          </a:xfrm>
          <a:custGeom>
            <a:avLst/>
            <a:gdLst>
              <a:gd name="connsiteX0" fmla="*/ 0 w 4320000"/>
              <a:gd name="connsiteY0" fmla="*/ 0 h 648000"/>
              <a:gd name="connsiteX1" fmla="*/ 4320000 w 4320000"/>
              <a:gd name="connsiteY1" fmla="*/ 0 h 648000"/>
              <a:gd name="connsiteX2" fmla="*/ 4320000 w 4320000"/>
              <a:gd name="connsiteY2" fmla="*/ 648000 h 648000"/>
              <a:gd name="connsiteX3" fmla="*/ 0 w 4320000"/>
              <a:gd name="connsiteY3" fmla="*/ 648000 h 648000"/>
              <a:gd name="connsiteX4" fmla="*/ 0 w 4320000"/>
              <a:gd name="connsiteY4" fmla="*/ 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0000" h="648000">
                <a:moveTo>
                  <a:pt x="0" y="0"/>
                </a:moveTo>
                <a:lnTo>
                  <a:pt x="4320000" y="0"/>
                </a:lnTo>
                <a:lnTo>
                  <a:pt x="4320000" y="648000"/>
                </a:lnTo>
                <a:lnTo>
                  <a:pt x="0" y="648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12446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/>
            </a:pPr>
            <a:r>
              <a:rPr lang="en-US" sz="2800" b="1" kern="1200" dirty="0"/>
              <a:t>Thesis Objective:</a:t>
            </a:r>
            <a:endParaRPr lang="en-US" sz="2800" kern="12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152DB84-22A4-38A5-F046-4E20211B1969}"/>
              </a:ext>
            </a:extLst>
          </p:cNvPr>
          <p:cNvSpPr/>
          <p:nvPr/>
        </p:nvSpPr>
        <p:spPr>
          <a:xfrm>
            <a:off x="6507052" y="3462041"/>
            <a:ext cx="5249491" cy="1260239"/>
          </a:xfrm>
          <a:custGeom>
            <a:avLst/>
            <a:gdLst>
              <a:gd name="connsiteX0" fmla="*/ 0 w 5249491"/>
              <a:gd name="connsiteY0" fmla="*/ 0 h 1260239"/>
              <a:gd name="connsiteX1" fmla="*/ 5249491 w 5249491"/>
              <a:gd name="connsiteY1" fmla="*/ 0 h 1260239"/>
              <a:gd name="connsiteX2" fmla="*/ 5249491 w 5249491"/>
              <a:gd name="connsiteY2" fmla="*/ 1260239 h 1260239"/>
              <a:gd name="connsiteX3" fmla="*/ 0 w 5249491"/>
              <a:gd name="connsiteY3" fmla="*/ 1260239 h 1260239"/>
              <a:gd name="connsiteX4" fmla="*/ 0 w 5249491"/>
              <a:gd name="connsiteY4" fmla="*/ 0 h 126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9491" h="1260239">
                <a:moveTo>
                  <a:pt x="0" y="0"/>
                </a:moveTo>
                <a:lnTo>
                  <a:pt x="5249491" y="0"/>
                </a:lnTo>
                <a:lnTo>
                  <a:pt x="5249491" y="1260239"/>
                </a:lnTo>
                <a:lnTo>
                  <a:pt x="0" y="1260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556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700" kern="1200" dirty="0"/>
              <a:t>Investigation of the </a:t>
            </a:r>
            <a:r>
              <a:rPr lang="en-US" sz="1700" b="1" kern="1200" dirty="0"/>
              <a:t>adversarial attacks </a:t>
            </a:r>
            <a:r>
              <a:rPr lang="en-US" sz="1700" kern="1200" dirty="0"/>
              <a:t>on </a:t>
            </a:r>
            <a:r>
              <a:rPr lang="en-US" sz="1700" b="1" kern="1200" dirty="0"/>
              <a:t>privacy </a:t>
            </a:r>
            <a:r>
              <a:rPr lang="en-US" sz="1700" b="0" kern="1200" dirty="0"/>
              <a:t>with the aim of </a:t>
            </a:r>
            <a:r>
              <a:rPr lang="en-GB" sz="1700" b="1" kern="1200" dirty="0"/>
              <a:t>revealing</a:t>
            </a:r>
            <a:r>
              <a:rPr lang="en-GB" sz="1700" kern="1200" dirty="0"/>
              <a:t> </a:t>
            </a:r>
            <a:r>
              <a:rPr lang="en-GB" sz="1600" kern="1200" dirty="0"/>
              <a:t>the</a:t>
            </a:r>
            <a:r>
              <a:rPr lang="en-GB" sz="1700" kern="1200" dirty="0"/>
              <a:t> </a:t>
            </a:r>
            <a:r>
              <a:rPr lang="en-GB" sz="1700" b="1" kern="1200" dirty="0"/>
              <a:t>original text </a:t>
            </a:r>
            <a:r>
              <a:rPr lang="en-GB" sz="1700" kern="1200" dirty="0"/>
              <a:t>inputs from the privatized, obfuscated text outputs</a:t>
            </a:r>
            <a:endParaRPr lang="en-US" sz="1700" kern="1200" dirty="0"/>
          </a:p>
        </p:txBody>
      </p:sp>
      <p:sp>
        <p:nvSpPr>
          <p:cNvPr id="13" name="Rectangle 12" descr="Statistics">
            <a:extLst>
              <a:ext uri="{FF2B5EF4-FFF2-40B4-BE49-F238E27FC236}">
                <a16:creationId xmlns:a16="http://schemas.microsoft.com/office/drawing/2014/main" id="{4292730B-F77A-ACFA-70C9-0CDC842A0DFD}"/>
              </a:ext>
            </a:extLst>
          </p:cNvPr>
          <p:cNvSpPr/>
          <p:nvPr/>
        </p:nvSpPr>
        <p:spPr>
          <a:xfrm>
            <a:off x="955074" y="1135884"/>
            <a:ext cx="1512000" cy="1512000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5B47C42-188E-013C-E9E5-4D5CC750582C}"/>
              </a:ext>
            </a:extLst>
          </p:cNvPr>
          <p:cNvSpPr/>
          <p:nvPr/>
        </p:nvSpPr>
        <p:spPr>
          <a:xfrm>
            <a:off x="955074" y="2804843"/>
            <a:ext cx="4320000" cy="648000"/>
          </a:xfrm>
          <a:custGeom>
            <a:avLst/>
            <a:gdLst>
              <a:gd name="connsiteX0" fmla="*/ 0 w 4320000"/>
              <a:gd name="connsiteY0" fmla="*/ 0 h 648000"/>
              <a:gd name="connsiteX1" fmla="*/ 4320000 w 4320000"/>
              <a:gd name="connsiteY1" fmla="*/ 0 h 648000"/>
              <a:gd name="connsiteX2" fmla="*/ 4320000 w 4320000"/>
              <a:gd name="connsiteY2" fmla="*/ 648000 h 648000"/>
              <a:gd name="connsiteX3" fmla="*/ 0 w 4320000"/>
              <a:gd name="connsiteY3" fmla="*/ 648000 h 648000"/>
              <a:gd name="connsiteX4" fmla="*/ 0 w 4320000"/>
              <a:gd name="connsiteY4" fmla="*/ 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0000" h="648000">
                <a:moveTo>
                  <a:pt x="0" y="0"/>
                </a:moveTo>
                <a:lnTo>
                  <a:pt x="4320000" y="0"/>
                </a:lnTo>
                <a:lnTo>
                  <a:pt x="4320000" y="648000"/>
                </a:lnTo>
                <a:lnTo>
                  <a:pt x="0" y="648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12446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/>
            </a:pPr>
            <a:r>
              <a:rPr lang="en-US" sz="2800" b="1" kern="1200" dirty="0"/>
              <a:t>Research Gap:</a:t>
            </a:r>
            <a:endParaRPr lang="en-US" sz="2800" kern="120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B62FC2E-FB92-7486-31B9-5AA8D8F556FC}"/>
              </a:ext>
            </a:extLst>
          </p:cNvPr>
          <p:cNvSpPr/>
          <p:nvPr/>
        </p:nvSpPr>
        <p:spPr>
          <a:xfrm>
            <a:off x="955074" y="3525847"/>
            <a:ext cx="4320000" cy="1260239"/>
          </a:xfrm>
          <a:custGeom>
            <a:avLst/>
            <a:gdLst>
              <a:gd name="connsiteX0" fmla="*/ 0 w 4320000"/>
              <a:gd name="connsiteY0" fmla="*/ 0 h 1260239"/>
              <a:gd name="connsiteX1" fmla="*/ 4320000 w 4320000"/>
              <a:gd name="connsiteY1" fmla="*/ 0 h 1260239"/>
              <a:gd name="connsiteX2" fmla="*/ 4320000 w 4320000"/>
              <a:gd name="connsiteY2" fmla="*/ 1260239 h 1260239"/>
              <a:gd name="connsiteX3" fmla="*/ 0 w 4320000"/>
              <a:gd name="connsiteY3" fmla="*/ 1260239 h 1260239"/>
              <a:gd name="connsiteX4" fmla="*/ 0 w 4320000"/>
              <a:gd name="connsiteY4" fmla="*/ 0 h 126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0000" h="1260239">
                <a:moveTo>
                  <a:pt x="0" y="0"/>
                </a:moveTo>
                <a:lnTo>
                  <a:pt x="4320000" y="0"/>
                </a:lnTo>
                <a:lnTo>
                  <a:pt x="4320000" y="1260239"/>
                </a:lnTo>
                <a:lnTo>
                  <a:pt x="0" y="1260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l" defTabSz="7112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b="1" kern="1200" dirty="0"/>
              <a:t>Assessment</a:t>
            </a:r>
            <a:r>
              <a:rPr lang="en-GB" sz="1600" kern="1200" dirty="0"/>
              <a:t> of word-level DP mechanisms </a:t>
            </a:r>
            <a:r>
              <a:rPr lang="en-GB" sz="1600" b="0" kern="1200" dirty="0"/>
              <a:t>against</a:t>
            </a:r>
            <a:r>
              <a:rPr lang="en-GB" sz="1600" kern="1200" dirty="0"/>
              <a:t> </a:t>
            </a:r>
            <a:r>
              <a:rPr lang="en-GB" sz="1600" b="1" kern="1200" dirty="0"/>
              <a:t>adversary NLP models</a:t>
            </a:r>
            <a:r>
              <a:rPr lang="en-GB" sz="1600" kern="1200" dirty="0"/>
              <a:t>.</a:t>
            </a:r>
            <a:endParaRPr lang="en-US" sz="1600" kern="1200" dirty="0"/>
          </a:p>
          <a:p>
            <a:pPr marL="0" lvl="0" indent="0" algn="l" defTabSz="7112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Formerly people were assessing the privacy level via </a:t>
            </a:r>
            <a:r>
              <a:rPr lang="en-US" sz="1600" b="1" kern="1200" dirty="0"/>
              <a:t>theoretical</a:t>
            </a:r>
            <a:r>
              <a:rPr lang="en-US" sz="1600" kern="1200" dirty="0"/>
              <a:t> </a:t>
            </a:r>
            <a:r>
              <a:rPr lang="en-US" sz="1600" b="1" kern="1200" dirty="0"/>
              <a:t>guarantees</a:t>
            </a:r>
            <a:r>
              <a:rPr lang="en-US" sz="1600" kern="1200" dirty="0"/>
              <a:t> using </a:t>
            </a:r>
            <a:r>
              <a:rPr lang="en-US" sz="1600" b="1" kern="1200" dirty="0"/>
              <a:t>epsilon</a:t>
            </a:r>
            <a:r>
              <a:rPr lang="en-US" sz="1600" kern="1200" dirty="0"/>
              <a:t> values</a:t>
            </a:r>
          </a:p>
        </p:txBody>
      </p:sp>
      <p:sp>
        <p:nvSpPr>
          <p:cNvPr id="15" name="Eingekerbter Richtungspfeil 45">
            <a:extLst>
              <a:ext uri="{FF2B5EF4-FFF2-40B4-BE49-F238E27FC236}">
                <a16:creationId xmlns:a16="http://schemas.microsoft.com/office/drawing/2014/main" id="{6B537FB9-B883-298A-D7E4-61292A1FA82A}"/>
              </a:ext>
            </a:extLst>
          </p:cNvPr>
          <p:cNvSpPr/>
          <p:nvPr/>
        </p:nvSpPr>
        <p:spPr bwMode="auto">
          <a:xfrm>
            <a:off x="9513440" y="4605719"/>
            <a:ext cx="2486854" cy="1271800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>
                <a:latin typeface="Arial" pitchFamily="34" charset="0"/>
              </a:rPr>
              <a:t>Together fireteam formed however did one special element .</a:t>
            </a:r>
          </a:p>
        </p:txBody>
      </p:sp>
      <p:sp>
        <p:nvSpPr>
          <p:cNvPr id="16" name="Eingekerbter Richtungspfeil 45">
            <a:extLst>
              <a:ext uri="{FF2B5EF4-FFF2-40B4-BE49-F238E27FC236}">
                <a16:creationId xmlns:a16="http://schemas.microsoft.com/office/drawing/2014/main" id="{830BCD7E-C657-9740-B74E-E14E9549EC86}"/>
              </a:ext>
            </a:extLst>
          </p:cNvPr>
          <p:cNvSpPr/>
          <p:nvPr/>
        </p:nvSpPr>
        <p:spPr bwMode="auto">
          <a:xfrm>
            <a:off x="6168008" y="4605719"/>
            <a:ext cx="2581761" cy="1271800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>
                <a:latin typeface="Arial" pitchFamily="34" charset="0"/>
              </a:rPr>
              <a:t> Each fireteam member also had a special attribute</a:t>
            </a:r>
          </a:p>
        </p:txBody>
      </p:sp>
      <p:cxnSp>
        <p:nvCxnSpPr>
          <p:cNvPr id="2" name="Gerade Verbindung mit Pfeil 43">
            <a:extLst>
              <a:ext uri="{FF2B5EF4-FFF2-40B4-BE49-F238E27FC236}">
                <a16:creationId xmlns:a16="http://schemas.microsoft.com/office/drawing/2014/main" id="{2933061A-5C8A-AD41-F438-37F62CF83409}"/>
              </a:ext>
            </a:extLst>
          </p:cNvPr>
          <p:cNvCxnSpPr>
            <a:cxnSpLocks/>
            <a:stCxn id="15" idx="1"/>
            <a:endCxn id="16" idx="3"/>
          </p:cNvCxnSpPr>
          <p:nvPr/>
        </p:nvCxnSpPr>
        <p:spPr bwMode="auto">
          <a:xfrm flipH="1">
            <a:off x="8749769" y="5241619"/>
            <a:ext cx="1032377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9C6F3-DEA2-40F9-45BA-1BCB84DF0A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2684" y="4731060"/>
            <a:ext cx="476250" cy="4762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F45CF01-3365-2E6B-A1DE-2BDDAA529F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0676" y="5293458"/>
            <a:ext cx="620266" cy="62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690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3" grpId="0" animBg="1"/>
      <p:bldP spid="17" grpId="0"/>
      <p:bldP spid="18" grpId="0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1916832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Progress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23500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164E54-41BE-70F1-AC90-19883AC66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016DF-3D82-7CAA-9423-DD9ADC1C0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ACD1D-CAAF-850F-747E-E48D24338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967A4-43E2-AB6A-8ACB-3E6CAF9C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840536" y="1096941"/>
            <a:ext cx="10080000" cy="10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dirty="0"/>
              <a:t>What prerequisites must be satisfied in order for an attacker to infer original plaintext from privatized, obfuscated text outputs?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824639" y="2421244"/>
            <a:ext cx="10080000" cy="10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dirty="0"/>
              <a:t>What specific training methodologies and architectural features are essential for a model to possess the capability to be able to retrieve the original plaintext?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840536" y="3832239"/>
            <a:ext cx="10080000" cy="10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1" algn="ctr"/>
            <a:r>
              <a:rPr lang="en-GB" dirty="0"/>
              <a:t>What are the suitable metrics to assess how well these models work in terms of recovering the original plaintext?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813801" y="5243234"/>
            <a:ext cx="10080000" cy="10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GB" dirty="0"/>
              <a:t>How can a benchmark be devised to evaluate and compare the resilience of alternative models trained with word-level differential privacy for privatizing textual inputs against an attacker's attempts to infer the original inputs?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8940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2636912"/>
            <a:ext cx="1219200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Motivation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Research Questions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Methodology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Progress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240205 Furkan Yilmaz MT Kick-off: Assessing the Resilience of Word-Level Differential Privacy Mechanisms: An Adversarial Approach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003287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96B2F7-8253-C378-F6C5-40BE11DD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Methodology – Model Train Phase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047D1-AA6B-43D6-EA8B-1FD4C67A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© sebis</a:t>
            </a:r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21B8-3790-F8A6-7419-FD194B97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240205 Furkan Yilmaz MT Kick-off: Assessing the Resilience of Word-Level Differential Privacy Mechanisms: An Adversarial Approach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7D00-A299-A257-B893-ED9D96F1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9</a:t>
            </a:fld>
            <a:endParaRPr lang="de-DE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5621A4E9-3D21-6A54-551D-E04D5FC1EF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1734741"/>
              </p:ext>
            </p:extLst>
          </p:nvPr>
        </p:nvGraphicFramePr>
        <p:xfrm>
          <a:off x="6197602" y="981076"/>
          <a:ext cx="5659967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6746E45-02BB-45BB-DEEF-64F20FAB30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1301" y="4341949"/>
            <a:ext cx="720725" cy="720725"/>
          </a:xfrm>
          <a:prstGeom prst="rect">
            <a:avLst/>
          </a:prstGeom>
        </p:spPr>
      </p:pic>
      <p:cxnSp>
        <p:nvCxnSpPr>
          <p:cNvPr id="28" name="Gerade Verbindung mit Pfeil 43">
            <a:extLst>
              <a:ext uri="{FF2B5EF4-FFF2-40B4-BE49-F238E27FC236}">
                <a16:creationId xmlns:a16="http://schemas.microsoft.com/office/drawing/2014/main" id="{7A1CFC57-BA7C-988B-C3B0-A79570FCFC02}"/>
              </a:ext>
            </a:extLst>
          </p:cNvPr>
          <p:cNvCxnSpPr>
            <a:cxnSpLocks/>
            <a:stCxn id="49" idx="3"/>
          </p:cNvCxnSpPr>
          <p:nvPr/>
        </p:nvCxnSpPr>
        <p:spPr bwMode="auto">
          <a:xfrm>
            <a:off x="2414154" y="3224669"/>
            <a:ext cx="377264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Gerade Verbindung mit Pfeil 43">
            <a:extLst>
              <a:ext uri="{FF2B5EF4-FFF2-40B4-BE49-F238E27FC236}">
                <a16:creationId xmlns:a16="http://schemas.microsoft.com/office/drawing/2014/main" id="{7E122BC0-D061-5ECD-4CD0-D0BF7473CEAD}"/>
              </a:ext>
            </a:extLst>
          </p:cNvPr>
          <p:cNvCxnSpPr>
            <a:cxnSpLocks/>
            <a:stCxn id="101" idx="3"/>
            <a:endCxn id="109" idx="1"/>
          </p:cNvCxnSpPr>
          <p:nvPr/>
        </p:nvCxnSpPr>
        <p:spPr bwMode="auto">
          <a:xfrm>
            <a:off x="3392759" y="3254071"/>
            <a:ext cx="39235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95E1E8F9-5517-5160-E46B-22870C4C38FB}"/>
              </a:ext>
            </a:extLst>
          </p:cNvPr>
          <p:cNvSpPr/>
          <p:nvPr/>
        </p:nvSpPr>
        <p:spPr>
          <a:xfrm>
            <a:off x="3800097" y="1404365"/>
            <a:ext cx="409441" cy="409441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59C344A-42D0-35C5-98DD-5C26EDBEAB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62269" y="1409040"/>
            <a:ext cx="409441" cy="409441"/>
          </a:xfrm>
          <a:prstGeom prst="rect">
            <a:avLst/>
          </a:prstGeom>
        </p:spPr>
      </p:pic>
      <p:cxnSp>
        <p:nvCxnSpPr>
          <p:cNvPr id="39" name="Gerade Verbindung mit Pfeil 43">
            <a:extLst>
              <a:ext uri="{FF2B5EF4-FFF2-40B4-BE49-F238E27FC236}">
                <a16:creationId xmlns:a16="http://schemas.microsoft.com/office/drawing/2014/main" id="{E805B9E0-1CCB-62EF-7A46-481C47DC1F81}"/>
              </a:ext>
            </a:extLst>
          </p:cNvPr>
          <p:cNvCxnSpPr>
            <a:cxnSpLocks/>
          </p:cNvCxnSpPr>
          <p:nvPr/>
        </p:nvCxnSpPr>
        <p:spPr bwMode="auto">
          <a:xfrm flipV="1">
            <a:off x="2381977" y="1611900"/>
            <a:ext cx="419708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43">
            <a:extLst>
              <a:ext uri="{FF2B5EF4-FFF2-40B4-BE49-F238E27FC236}">
                <a16:creationId xmlns:a16="http://schemas.microsoft.com/office/drawing/2014/main" id="{0F47C56B-5C0F-4740-4D1F-9FC686CCC621}"/>
              </a:ext>
            </a:extLst>
          </p:cNvPr>
          <p:cNvCxnSpPr>
            <a:cxnSpLocks/>
          </p:cNvCxnSpPr>
          <p:nvPr/>
        </p:nvCxnSpPr>
        <p:spPr bwMode="auto">
          <a:xfrm flipV="1">
            <a:off x="3321364" y="1609085"/>
            <a:ext cx="432615" cy="467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6FD85B67-5466-6CD9-4F43-5019270ADB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24480" y="2979832"/>
            <a:ext cx="489674" cy="489674"/>
          </a:xfrm>
          <a:prstGeom prst="rect">
            <a:avLst/>
          </a:prstGeom>
        </p:spPr>
      </p:pic>
      <p:cxnSp>
        <p:nvCxnSpPr>
          <p:cNvPr id="67" name="Gerade Verbindung mit Pfeil 43">
            <a:extLst>
              <a:ext uri="{FF2B5EF4-FFF2-40B4-BE49-F238E27FC236}">
                <a16:creationId xmlns:a16="http://schemas.microsoft.com/office/drawing/2014/main" id="{FFD5F066-8C55-7164-C009-8EDC05636305}"/>
              </a:ext>
            </a:extLst>
          </p:cNvPr>
          <p:cNvCxnSpPr>
            <a:cxnSpLocks/>
            <a:stCxn id="107" idx="1"/>
            <a:endCxn id="13" idx="3"/>
          </p:cNvCxnSpPr>
          <p:nvPr/>
        </p:nvCxnSpPr>
        <p:spPr bwMode="auto">
          <a:xfrm flipH="1">
            <a:off x="3432026" y="4702311"/>
            <a:ext cx="458685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Gerade Verbindung mit Pfeil 43">
            <a:extLst>
              <a:ext uri="{FF2B5EF4-FFF2-40B4-BE49-F238E27FC236}">
                <a16:creationId xmlns:a16="http://schemas.microsoft.com/office/drawing/2014/main" id="{BCFC8C29-575D-E6BD-1911-46232FEC98D7}"/>
              </a:ext>
            </a:extLst>
          </p:cNvPr>
          <p:cNvCxnSpPr>
            <a:cxnSpLocks/>
            <a:stCxn id="13" idx="1"/>
            <a:endCxn id="83" idx="3"/>
          </p:cNvCxnSpPr>
          <p:nvPr/>
        </p:nvCxnSpPr>
        <p:spPr bwMode="auto">
          <a:xfrm flipH="1">
            <a:off x="2406368" y="4702312"/>
            <a:ext cx="304933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id="{5AC81EEE-DAB7-E1F7-FFD6-33F8E8BA6D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16694" y="4457475"/>
            <a:ext cx="489674" cy="489674"/>
          </a:xfrm>
          <a:prstGeom prst="rect">
            <a:avLst/>
          </a:prstGeom>
        </p:spPr>
      </p:pic>
      <p:cxnSp>
        <p:nvCxnSpPr>
          <p:cNvPr id="91" name="Connector: Curved 90">
            <a:extLst>
              <a:ext uri="{FF2B5EF4-FFF2-40B4-BE49-F238E27FC236}">
                <a16:creationId xmlns:a16="http://schemas.microsoft.com/office/drawing/2014/main" id="{9D3DE000-F0E5-9E85-00A3-DA636C4F9AA3}"/>
              </a:ext>
            </a:extLst>
          </p:cNvPr>
          <p:cNvCxnSpPr>
            <a:cxnSpLocks/>
            <a:stCxn id="125" idx="1"/>
            <a:endCxn id="38" idx="1"/>
          </p:cNvCxnSpPr>
          <p:nvPr/>
        </p:nvCxnSpPr>
        <p:spPr bwMode="auto">
          <a:xfrm rot="10800000">
            <a:off x="1962270" y="1613761"/>
            <a:ext cx="17527" cy="4392712"/>
          </a:xfrm>
          <a:prstGeom prst="curvedConnector3">
            <a:avLst>
              <a:gd name="adj1" fmla="val 6445513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0E71813F-A079-0931-B54C-D6AC4256C1DC}"/>
              </a:ext>
            </a:extLst>
          </p:cNvPr>
          <p:cNvCxnSpPr>
            <a:cxnSpLocks/>
            <a:stCxn id="102" idx="2"/>
            <a:endCxn id="147" idx="0"/>
          </p:cNvCxnSpPr>
          <p:nvPr/>
        </p:nvCxnSpPr>
        <p:spPr bwMode="auto">
          <a:xfrm>
            <a:off x="3067978" y="1901792"/>
            <a:ext cx="6539" cy="3855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9F642764-3F86-576D-7B63-60CF7B8DBF38}"/>
              </a:ext>
            </a:extLst>
          </p:cNvPr>
          <p:cNvSpPr txBox="1"/>
          <p:nvPr/>
        </p:nvSpPr>
        <p:spPr>
          <a:xfrm>
            <a:off x="1381917" y="937844"/>
            <a:ext cx="138602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Private Text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360C10F6-01EE-B0EF-ED50-FE4AB86560F5}"/>
              </a:ext>
            </a:extLst>
          </p:cNvPr>
          <p:cNvSpPr/>
          <p:nvPr/>
        </p:nvSpPr>
        <p:spPr>
          <a:xfrm>
            <a:off x="2767937" y="2941660"/>
            <a:ext cx="624822" cy="624822"/>
          </a:xfrm>
          <a:prstGeom prst="rect">
            <a:avLst/>
          </a:prstGeom>
          <a:blipFill rotWithShape="1">
            <a:blip r:embed="rId11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376835B5-D94D-84E4-169D-D2B500BBF4F5}"/>
              </a:ext>
            </a:extLst>
          </p:cNvPr>
          <p:cNvSpPr/>
          <p:nvPr/>
        </p:nvSpPr>
        <p:spPr>
          <a:xfrm>
            <a:off x="2755567" y="1276970"/>
            <a:ext cx="624822" cy="624822"/>
          </a:xfrm>
          <a:prstGeom prst="rect">
            <a:avLst/>
          </a:prstGeom>
          <a:blipFill rotWithShape="1">
            <a:blip r:embed="rId11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37F1AD5-5402-5F0F-AB8F-467489B81F76}"/>
              </a:ext>
            </a:extLst>
          </p:cNvPr>
          <p:cNvSpPr txBox="1"/>
          <p:nvPr/>
        </p:nvSpPr>
        <p:spPr>
          <a:xfrm>
            <a:off x="3093674" y="799344"/>
            <a:ext cx="182228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err="1">
                <a:latin typeface="Arial" pitchFamily="34" charset="0"/>
              </a:rPr>
              <a:t>Obfuscated</a:t>
            </a:r>
            <a:r>
              <a:rPr lang="de-DE" dirty="0">
                <a:latin typeface="Arial" pitchFamily="34" charset="0"/>
              </a:rPr>
              <a:t> Public Text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E40C677-9AA1-F7A9-5FB3-C3D1C0E94D1A}"/>
              </a:ext>
            </a:extLst>
          </p:cNvPr>
          <p:cNvSpPr txBox="1"/>
          <p:nvPr/>
        </p:nvSpPr>
        <p:spPr>
          <a:xfrm>
            <a:off x="1369246" y="2353506"/>
            <a:ext cx="141136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err="1">
                <a:latin typeface="Arial" pitchFamily="34" charset="0"/>
              </a:rPr>
              <a:t>Generated</a:t>
            </a:r>
            <a:r>
              <a:rPr lang="de-DE" dirty="0">
                <a:latin typeface="Arial" pitchFamily="34" charset="0"/>
              </a:rPr>
              <a:t> Text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9DBDBA1-266C-15EC-6A30-D04544615352}"/>
              </a:ext>
            </a:extLst>
          </p:cNvPr>
          <p:cNvSpPr txBox="1"/>
          <p:nvPr/>
        </p:nvSpPr>
        <p:spPr>
          <a:xfrm>
            <a:off x="3361704" y="2372118"/>
            <a:ext cx="135155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err="1">
                <a:latin typeface="Arial" pitchFamily="34" charset="0"/>
              </a:rPr>
              <a:t>Obfuscated</a:t>
            </a:r>
            <a:r>
              <a:rPr lang="de-DE" dirty="0">
                <a:latin typeface="Arial" pitchFamily="34" charset="0"/>
              </a:rPr>
              <a:t> Text</a:t>
            </a:r>
            <a:endParaRPr lang="en-GB" dirty="0">
              <a:latin typeface="Arial" pitchFamily="34" charset="0"/>
            </a:endParaRP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FE84540D-2B8D-459C-3217-5E389AC404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90711" y="4463057"/>
            <a:ext cx="478507" cy="478507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8C4637C6-AE08-103A-D215-0B393A2E71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85109" y="3008903"/>
            <a:ext cx="490336" cy="490336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597F01D1-A68F-3A39-2580-EBEBBB20A4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1301" y="5646111"/>
            <a:ext cx="720725" cy="720725"/>
          </a:xfrm>
          <a:prstGeom prst="rect">
            <a:avLst/>
          </a:prstGeom>
        </p:spPr>
      </p:pic>
      <p:cxnSp>
        <p:nvCxnSpPr>
          <p:cNvPr id="118" name="Gerade Verbindung mit Pfeil 43">
            <a:extLst>
              <a:ext uri="{FF2B5EF4-FFF2-40B4-BE49-F238E27FC236}">
                <a16:creationId xmlns:a16="http://schemas.microsoft.com/office/drawing/2014/main" id="{8FF416BB-0F09-136B-4D0A-619A4F862B46}"/>
              </a:ext>
            </a:extLst>
          </p:cNvPr>
          <p:cNvCxnSpPr>
            <a:cxnSpLocks/>
            <a:stCxn id="124" idx="1"/>
            <a:endCxn id="117" idx="3"/>
          </p:cNvCxnSpPr>
          <p:nvPr/>
        </p:nvCxnSpPr>
        <p:spPr bwMode="auto">
          <a:xfrm flipH="1">
            <a:off x="3432026" y="6006474"/>
            <a:ext cx="360285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9" name="Gerade Verbindung mit Pfeil 43">
            <a:extLst>
              <a:ext uri="{FF2B5EF4-FFF2-40B4-BE49-F238E27FC236}">
                <a16:creationId xmlns:a16="http://schemas.microsoft.com/office/drawing/2014/main" id="{F4A39E03-FF50-EF26-B764-7BCB69792731}"/>
              </a:ext>
            </a:extLst>
          </p:cNvPr>
          <p:cNvCxnSpPr>
            <a:cxnSpLocks/>
            <a:stCxn id="117" idx="1"/>
            <a:endCxn id="125" idx="3"/>
          </p:cNvCxnSpPr>
          <p:nvPr/>
        </p:nvCxnSpPr>
        <p:spPr bwMode="auto">
          <a:xfrm flipH="1" flipV="1">
            <a:off x="2389237" y="6006473"/>
            <a:ext cx="322064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82A0565-090D-0D52-D82F-2AEED7FD672C}"/>
              </a:ext>
            </a:extLst>
          </p:cNvPr>
          <p:cNvSpPr/>
          <p:nvPr/>
        </p:nvSpPr>
        <p:spPr>
          <a:xfrm>
            <a:off x="3792311" y="5801753"/>
            <a:ext cx="409441" cy="409441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25" name="Picture 124">
            <a:extLst>
              <a:ext uri="{FF2B5EF4-FFF2-40B4-BE49-F238E27FC236}">
                <a16:creationId xmlns:a16="http://schemas.microsoft.com/office/drawing/2014/main" id="{63F16AAB-908E-6D78-B713-CA2E33FB9B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79796" y="5801752"/>
            <a:ext cx="409441" cy="409441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E804C32B-7352-163B-2155-F2605A4A743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0406" y="3427143"/>
            <a:ext cx="213924" cy="213924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C5EA6B0C-F27A-24C0-CD40-1216318210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0406" y="3615355"/>
            <a:ext cx="213924" cy="213924"/>
          </a:xfrm>
          <a:prstGeom prst="rect">
            <a:avLst/>
          </a:prstGeom>
        </p:spPr>
      </p:pic>
      <p:cxnSp>
        <p:nvCxnSpPr>
          <p:cNvPr id="136" name="Connector: Curved 135">
            <a:extLst>
              <a:ext uri="{FF2B5EF4-FFF2-40B4-BE49-F238E27FC236}">
                <a16:creationId xmlns:a16="http://schemas.microsoft.com/office/drawing/2014/main" id="{F9BF411D-912C-E0B9-F1C7-009CF880C488}"/>
              </a:ext>
            </a:extLst>
          </p:cNvPr>
          <p:cNvCxnSpPr>
            <a:cxnSpLocks/>
            <a:stCxn id="37" idx="3"/>
            <a:endCxn id="124" idx="3"/>
          </p:cNvCxnSpPr>
          <p:nvPr/>
        </p:nvCxnSpPr>
        <p:spPr bwMode="auto">
          <a:xfrm flipH="1">
            <a:off x="4201752" y="1609086"/>
            <a:ext cx="7786" cy="4397388"/>
          </a:xfrm>
          <a:prstGeom prst="curvedConnector3">
            <a:avLst>
              <a:gd name="adj1" fmla="val -14680182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7" name="Picture 146">
            <a:extLst>
              <a:ext uri="{FF2B5EF4-FFF2-40B4-BE49-F238E27FC236}">
                <a16:creationId xmlns:a16="http://schemas.microsoft.com/office/drawing/2014/main" id="{C988507A-F399-778A-AA98-44EB180BD37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67555" y="2287340"/>
            <a:ext cx="213924" cy="213924"/>
          </a:xfrm>
          <a:prstGeom prst="rect">
            <a:avLst/>
          </a:prstGeom>
        </p:spPr>
      </p:pic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9C7C1F40-ED52-AD84-DCFF-A68D3DA6932A}"/>
              </a:ext>
            </a:extLst>
          </p:cNvPr>
          <p:cNvCxnSpPr>
            <a:cxnSpLocks/>
            <a:stCxn id="147" idx="2"/>
            <a:endCxn id="101" idx="0"/>
          </p:cNvCxnSpPr>
          <p:nvPr/>
        </p:nvCxnSpPr>
        <p:spPr bwMode="auto">
          <a:xfrm>
            <a:off x="3074517" y="2501264"/>
            <a:ext cx="5831" cy="4403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43456BE5-7490-E5F3-CF7F-913195907DCF}"/>
              </a:ext>
            </a:extLst>
          </p:cNvPr>
          <p:cNvSpPr txBox="1"/>
          <p:nvPr/>
        </p:nvSpPr>
        <p:spPr>
          <a:xfrm>
            <a:off x="1888116" y="4034744"/>
            <a:ext cx="248446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Train </a:t>
            </a:r>
            <a:r>
              <a:rPr lang="de-DE" dirty="0" err="1">
                <a:latin typeface="Arial" pitchFamily="34" charset="0"/>
              </a:rPr>
              <a:t>Adversary</a:t>
            </a:r>
            <a:r>
              <a:rPr lang="de-DE" dirty="0">
                <a:latin typeface="Arial" pitchFamily="34" charset="0"/>
              </a:rPr>
              <a:t> Model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171E615C-B8AB-9CF7-39B6-BCDB7D97A325}"/>
              </a:ext>
            </a:extLst>
          </p:cNvPr>
          <p:cNvSpPr txBox="1"/>
          <p:nvPr/>
        </p:nvSpPr>
        <p:spPr>
          <a:xfrm>
            <a:off x="2184516" y="6242582"/>
            <a:ext cx="183903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Inference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Attack</a:t>
            </a:r>
            <a:endParaRPr lang="en-GB" dirty="0">
              <a:latin typeface="Arial" pitchFamily="34" charset="0"/>
            </a:endParaRPr>
          </a:p>
        </p:txBody>
      </p: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36F023AA-F1A7-2A31-21D0-5F7F17D217D3}"/>
              </a:ext>
            </a:extLst>
          </p:cNvPr>
          <p:cNvCxnSpPr>
            <a:cxnSpLocks/>
            <a:stCxn id="13" idx="2"/>
            <a:endCxn id="170" idx="0"/>
          </p:cNvCxnSpPr>
          <p:nvPr/>
        </p:nvCxnSpPr>
        <p:spPr bwMode="auto">
          <a:xfrm flipH="1">
            <a:off x="3067978" y="5062674"/>
            <a:ext cx="3686" cy="1665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0" name="Picture 169">
            <a:extLst>
              <a:ext uri="{FF2B5EF4-FFF2-40B4-BE49-F238E27FC236}">
                <a16:creationId xmlns:a16="http://schemas.microsoft.com/office/drawing/2014/main" id="{7DFAD792-9772-1A4F-284C-E6BF950502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61016" y="5229200"/>
            <a:ext cx="213924" cy="213924"/>
          </a:xfrm>
          <a:prstGeom prst="rect">
            <a:avLst/>
          </a:prstGeom>
        </p:spPr>
      </p:pic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C4E9C292-FFC8-EA8C-3048-D3645E2CC3B8}"/>
              </a:ext>
            </a:extLst>
          </p:cNvPr>
          <p:cNvCxnSpPr>
            <a:cxnSpLocks/>
            <a:stCxn id="170" idx="2"/>
            <a:endCxn id="117" idx="0"/>
          </p:cNvCxnSpPr>
          <p:nvPr/>
        </p:nvCxnSpPr>
        <p:spPr bwMode="auto">
          <a:xfrm>
            <a:off x="3067978" y="5443124"/>
            <a:ext cx="3686" cy="2029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13120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6FEE22EF-CE78-4652-AF62-532A236F1ECD}" vid="{E8268B09-2135-444D-9711-C6D24C3A78C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221117 Matthes Sebis Slide Template</Template>
  <TotalTime>1739</TotalTime>
  <Words>2041</Words>
  <Application>Microsoft Macintosh PowerPoint</Application>
  <PresentationFormat>Widescreen</PresentationFormat>
  <Paragraphs>466</Paragraphs>
  <Slides>22</Slides>
  <Notes>14</Notes>
  <HiddenSlides>5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 Unicode MS</vt:lpstr>
      <vt:lpstr>Arial</vt:lpstr>
      <vt:lpstr>Calibri</vt:lpstr>
      <vt:lpstr>Cambria Math</vt:lpstr>
      <vt:lpstr>Helvetica Neue</vt:lpstr>
      <vt:lpstr>Times New Roman</vt:lpstr>
      <vt:lpstr>TUM Neue Helvetica 75 Bold</vt:lpstr>
      <vt:lpstr>Wingdings</vt:lpstr>
      <vt:lpstr>Slides sebis 2013 2</vt:lpstr>
      <vt:lpstr>Assessing the Resilience of Word-Level Differential Privacy Mechanisms: An Adversarial Approach</vt:lpstr>
      <vt:lpstr>Outline</vt:lpstr>
      <vt:lpstr>Motivation</vt:lpstr>
      <vt:lpstr>Motivation</vt:lpstr>
      <vt:lpstr>Motivation</vt:lpstr>
      <vt:lpstr>Outline</vt:lpstr>
      <vt:lpstr>Research Questions</vt:lpstr>
      <vt:lpstr>Outline</vt:lpstr>
      <vt:lpstr>Methodology – Model Train Phase</vt:lpstr>
      <vt:lpstr>Methodology – Model Train Phase</vt:lpstr>
      <vt:lpstr>Methodology – Testing Phase with 3 Attacker Model</vt:lpstr>
      <vt:lpstr>Outline</vt:lpstr>
      <vt:lpstr>Current Progress</vt:lpstr>
      <vt:lpstr>Rouge-N</vt:lpstr>
      <vt:lpstr>Initial Findings</vt:lpstr>
      <vt:lpstr>Expected Outcome</vt:lpstr>
      <vt:lpstr>Outline</vt:lpstr>
      <vt:lpstr>Timeline</vt:lpstr>
      <vt:lpstr>PowerPoint Presentation</vt:lpstr>
      <vt:lpstr>Attackers</vt:lpstr>
      <vt:lpstr>Stick to the good sebis traditions</vt:lpstr>
      <vt:lpstr>Use the sebis visual language  (shapes, fonts, colors, sizes)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Furkan Yılmaz</dc:creator>
  <dc:description>Copyright sebis</dc:description>
  <cp:lastModifiedBy>Furkan Yılmaz</cp:lastModifiedBy>
  <cp:revision>173</cp:revision>
  <dcterms:created xsi:type="dcterms:W3CDTF">2023-11-25T19:25:00Z</dcterms:created>
  <dcterms:modified xsi:type="dcterms:W3CDTF">2024-06-17T11:23:56Z</dcterms:modified>
</cp:coreProperties>
</file>