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25" r:id="rId1"/>
  </p:sldMasterIdLst>
  <p:notesMasterIdLst>
    <p:notesMasterId r:id="rId18"/>
  </p:notesMasterIdLst>
  <p:handoutMasterIdLst>
    <p:handoutMasterId r:id="rId19"/>
  </p:handoutMasterIdLst>
  <p:sldIdLst>
    <p:sldId id="324" r:id="rId2"/>
    <p:sldId id="330" r:id="rId3"/>
    <p:sldId id="348" r:id="rId4"/>
    <p:sldId id="338" r:id="rId5"/>
    <p:sldId id="336" r:id="rId6"/>
    <p:sldId id="345" r:id="rId7"/>
    <p:sldId id="332" r:id="rId8"/>
    <p:sldId id="329" r:id="rId9"/>
    <p:sldId id="334" r:id="rId10"/>
    <p:sldId id="344" r:id="rId11"/>
    <p:sldId id="349" r:id="rId12"/>
    <p:sldId id="342" r:id="rId13"/>
    <p:sldId id="340" r:id="rId14"/>
    <p:sldId id="327" r:id="rId15"/>
    <p:sldId id="333" r:id="rId16"/>
    <p:sldId id="347" r:id="rId17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Helvetica Neue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lexander Schneider" initials="AS" lastIdx="6" clrIdx="0"/>
  <p:cmAuthor id="1" name="Max" initials="M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78C0"/>
    <a:srgbClr val="CA213F"/>
    <a:srgbClr val="ECE8C2"/>
    <a:srgbClr val="91AC6B"/>
    <a:srgbClr val="074FB0"/>
    <a:srgbClr val="B5CA82"/>
    <a:srgbClr val="41BEFF"/>
    <a:srgbClr val="0099FF"/>
    <a:srgbClr val="E5341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195" autoAdjust="0"/>
    <p:restoredTop sz="88110" autoAdjust="0"/>
  </p:normalViewPr>
  <p:slideViewPr>
    <p:cSldViewPr>
      <p:cViewPr>
        <p:scale>
          <a:sx n="80" d="100"/>
          <a:sy n="80" d="100"/>
        </p:scale>
        <p:origin x="-1260" y="-78"/>
      </p:cViewPr>
      <p:guideLst>
        <p:guide orient="horz" pos="2160"/>
        <p:guide orient="horz" pos="4020"/>
        <p:guide orient="horz" pos="527"/>
        <p:guide orient="horz" pos="482"/>
        <p:guide orient="horz" pos="618"/>
        <p:guide orient="horz" pos="4110"/>
        <p:guide orient="horz" pos="4292"/>
        <p:guide orient="horz" pos="28"/>
        <p:guide pos="288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1" d="100"/>
          <a:sy n="101" d="100"/>
        </p:scale>
        <p:origin x="-2532" y="-108"/>
      </p:cViewPr>
      <p:guideLst>
        <p:guide orient="horz" pos="3224"/>
        <p:guide pos="223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ppe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plotArea>
      <c:layout/>
      <c:lineChart>
        <c:grouping val="standard"/>
        <c:ser>
          <c:idx val="0"/>
          <c:order val="0"/>
          <c:tx>
            <c:strRef>
              <c:f>Tabelle1!$B$1</c:f>
              <c:strCache>
                <c:ptCount val="1"/>
                <c:pt idx="0">
                  <c:v>Wert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cat>
            <c:numRef>
              <c:f>Tabelle1!$A$2:$A$16</c:f>
              <c:numCache>
                <c:formatCode>dd/mm/yyyy</c:formatCode>
                <c:ptCount val="15"/>
                <c:pt idx="1">
                  <c:v>41348</c:v>
                </c:pt>
                <c:pt idx="2">
                  <c:v>41365</c:v>
                </c:pt>
                <c:pt idx="3">
                  <c:v>41379</c:v>
                </c:pt>
                <c:pt idx="4">
                  <c:v>41395</c:v>
                </c:pt>
                <c:pt idx="5">
                  <c:v>41409</c:v>
                </c:pt>
                <c:pt idx="6">
                  <c:v>41425</c:v>
                </c:pt>
                <c:pt idx="7">
                  <c:v>41440</c:v>
                </c:pt>
                <c:pt idx="8">
                  <c:v>41455</c:v>
                </c:pt>
                <c:pt idx="9">
                  <c:v>41470</c:v>
                </c:pt>
                <c:pt idx="10">
                  <c:v>41486</c:v>
                </c:pt>
                <c:pt idx="11">
                  <c:v>41501</c:v>
                </c:pt>
                <c:pt idx="12">
                  <c:v>41517</c:v>
                </c:pt>
                <c:pt idx="13">
                  <c:v>41532</c:v>
                </c:pt>
              </c:numCache>
            </c:numRef>
          </c:cat>
          <c:val>
            <c:numRef>
              <c:f>Tabelle1!$B$2:$B$16</c:f>
              <c:numCache>
                <c:formatCode>General</c:formatCode>
                <c:ptCount val="15"/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</c:numCache>
            </c:numRef>
          </c:val>
        </c:ser>
        <c:marker val="1"/>
        <c:axId val="75111424"/>
        <c:axId val="75895552"/>
      </c:lineChart>
      <c:dateAx>
        <c:axId val="75111424"/>
        <c:scaling>
          <c:orientation val="minMax"/>
          <c:max val="41532"/>
          <c:min val="41348"/>
        </c:scaling>
        <c:axPos val="b"/>
        <c:majorGridlines/>
        <c:numFmt formatCode="[$-407]d/\ mmm/\ yy;@" sourceLinked="0"/>
        <c:majorTickMark val="none"/>
        <c:tickLblPos val="nextTo"/>
        <c:txPr>
          <a:bodyPr rot="-2580000" vert="horz"/>
          <a:lstStyle/>
          <a:p>
            <a:pPr>
              <a:defRPr/>
            </a:pPr>
            <a:endParaRPr lang="de-DE"/>
          </a:p>
        </c:txPr>
        <c:crossAx val="75895552"/>
        <c:crosses val="autoZero"/>
        <c:auto val="1"/>
        <c:lblOffset val="100"/>
        <c:baseTimeUnit val="days"/>
        <c:majorUnit val="14"/>
        <c:majorTimeUnit val="days"/>
      </c:dateAx>
      <c:valAx>
        <c:axId val="75895552"/>
        <c:scaling>
          <c:orientation val="minMax"/>
        </c:scaling>
        <c:delete val="1"/>
        <c:axPos val="l"/>
        <c:majorGridlines/>
        <c:numFmt formatCode="General" sourceLinked="1"/>
        <c:majorTickMark val="none"/>
        <c:tickLblPos val="none"/>
        <c:crossAx val="75111424"/>
        <c:crosses val="autoZero"/>
        <c:crossBetween val="between"/>
      </c:valAx>
    </c:plotArea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DECB17A-D526-4776-A39E-AD19BD14C8CE}" type="doc">
      <dgm:prSet loTypeId="urn:microsoft.com/office/officeart/2005/8/layout/process3" loCatId="process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de-DE"/>
        </a:p>
      </dgm:t>
    </dgm:pt>
    <dgm:pt modelId="{7BFDA0A8-F7E0-4DFC-B4EF-11149FA2A23C}">
      <dgm:prSet phldrT="[Text]" custT="1"/>
      <dgm:spPr>
        <a:xfrm>
          <a:off x="3031" y="13178"/>
          <a:ext cx="1378565" cy="2332800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/>
        <a:lstStyle/>
        <a:p>
          <a:pPr algn="ctr"/>
          <a:r>
            <a:rPr lang="en-US" sz="1400" b="1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Environment</a:t>
          </a:r>
          <a:r>
            <a:rPr lang="en-US" sz="14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/>
          </a:r>
          <a:br>
            <a:rPr lang="en-US" sz="14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</a:br>
          <a:r>
            <a:rPr lang="en-US" sz="14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(Application Domain)</a:t>
          </a:r>
          <a:endParaRPr lang="en-US" sz="1400" noProof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gm:t>
    </dgm:pt>
    <dgm:pt modelId="{4A2A83A9-1604-4600-87FE-A9406A18FA26}" type="parTrans" cxnId="{2D5C814D-FEC5-45D3-913E-ECDB337E6A05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E426647-095C-474E-B809-13E62AE1FFA6}" type="sibTrans" cxnId="{2D5C814D-FEC5-45D3-913E-ECDB337E6A05}">
      <dgm:prSet custT="1"/>
      <dgm:spPr>
        <a:xfrm>
          <a:off x="1621365" y="117280"/>
          <a:ext cx="508309" cy="343222"/>
        </a:xfrm>
        <a:prstGeom prst="circularArrow">
          <a:avLst/>
        </a:prstGeom>
        <a:noFill/>
        <a:ln>
          <a:noFill/>
        </a:ln>
        <a:effectLst/>
      </dgm:spPr>
      <dgm:t>
        <a:bodyPr/>
        <a:lstStyle/>
        <a:p>
          <a:endParaRPr lang="de-DE" sz="130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gm:t>
    </dgm:pt>
    <dgm:pt modelId="{A5619FF4-7B46-4FDA-B155-0D0B0A276F55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People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340E67E6-E226-4316-BC5E-BB08D5F6DE64}" type="parTrans" cxnId="{3425D453-B3EA-4255-9647-DF3171BEAD5E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B715F06D-685B-48A9-9F9E-71D3D398A9B0}" type="sibTrans" cxnId="{3425D453-B3EA-4255-9647-DF3171BEAD5E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F7453AC8-2E5C-4FF5-B4E4-F3D4B39C35C1}">
      <dgm:prSet phldrT="[Text]" custT="1"/>
      <dgm:spPr>
        <a:xfrm>
          <a:off x="2340672" y="13178"/>
          <a:ext cx="1378565" cy="2332800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/>
        <a:lstStyle/>
        <a:p>
          <a:pPr algn="ctr"/>
          <a:r>
            <a:rPr lang="de-DE" sz="1400" b="1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Design</a:t>
          </a:r>
          <a:r>
            <a:rPr lang="de-DE" sz="1300" b="1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 Science Research</a:t>
          </a:r>
          <a:endParaRPr lang="de-DE" sz="1300" b="1" dirty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gm:t>
    </dgm:pt>
    <dgm:pt modelId="{4723E5B7-E964-415E-AA67-296B8224FBD6}" type="parTrans" cxnId="{FA1BB3C1-EB77-47E8-BB45-28555EE00EEE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FA516BB6-3D2A-495E-AF1D-F7CCB4A4E2BC}" type="sibTrans" cxnId="{FA1BB3C1-EB77-47E8-BB45-28555EE00EEE}">
      <dgm:prSet custT="1"/>
      <dgm:spPr>
        <a:xfrm>
          <a:off x="3960216" y="117280"/>
          <a:ext cx="510874" cy="343222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gm:spPr>
      <dgm:t>
        <a:bodyPr/>
        <a:lstStyle/>
        <a:p>
          <a:endParaRPr lang="de-DE" sz="130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gm:t>
    </dgm:pt>
    <dgm:pt modelId="{6E4A3F4E-402C-4CC0-8045-4E8C6CE12BC5}">
      <dgm:prSet phldrT="[Text]" custT="1"/>
      <dgm:spPr>
        <a:xfrm>
          <a:off x="2339885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/>
        <a:lstStyle/>
        <a:p>
          <a:endParaRPr lang="de-DE" sz="13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DEF01ADE-66C5-459F-B35E-DA1B4C9EB994}" type="parTrans" cxnId="{CA10AA12-7224-41CE-B45B-ABA828A8985D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8B3C443C-0A94-4151-A60E-58709E49AADB}" type="sibTrans" cxnId="{CA10AA12-7224-41CE-B45B-ABA828A8985D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765D8F29-42F4-457F-8E29-25FBD3F91C61}">
      <dgm:prSet phldrT="[Text]" custT="1"/>
      <dgm:spPr>
        <a:xfrm>
          <a:off x="4683151" y="13178"/>
          <a:ext cx="1378565" cy="2332800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/>
        <a:lstStyle/>
        <a:p>
          <a:pPr algn="ctr"/>
          <a:r>
            <a:rPr lang="en-US" sz="1400" b="1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Knowledge Base</a:t>
          </a:r>
          <a:br>
            <a:rPr lang="en-US" sz="1400" b="1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</a:br>
          <a:r>
            <a:rPr lang="en-US" sz="1400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(Foundations)</a:t>
          </a:r>
          <a:endParaRPr lang="en-US" sz="1400" noProof="0" dirty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gm:t>
    </dgm:pt>
    <dgm:pt modelId="{58628476-7EF3-4830-AAE3-C8E302BCDAAC}" type="parTrans" cxnId="{E018FB9B-64B9-448D-A3F4-B919C06C2574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BD5B6045-912A-4AED-B8C7-524BBFAB63C6}" type="sibTrans" cxnId="{E018FB9B-64B9-448D-A3F4-B919C06C2574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72523CB-2638-4638-9BCB-294E30874E1A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Scientific Theories &amp; Methods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90A3FC2C-9386-4ECF-BDA2-FB426A073258}" type="parTrans" cxnId="{C47BC3A9-9847-40B8-B995-22BD6381DB4F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7CE4ECEF-7BFB-4A1E-88AB-508059C34954}" type="sibTrans" cxnId="{C47BC3A9-9847-40B8-B995-22BD6381DB4F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CDC9FC91-E8A9-4ADD-B8B1-78156E4E056F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Organizational Systems</a:t>
          </a:r>
          <a:endParaRPr lang="en-US" sz="14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C1D3C1CE-9ED8-40D2-91A8-C20089E220A0}" type="parTrans" cxnId="{1B163B30-19A1-48CB-815A-90A4400AD45E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A5317601-A0A9-4AD2-BBDC-1C3A6AB39752}" type="sibTrans" cxnId="{1B163B30-19A1-48CB-815A-90A4400AD45E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19408966-C430-46A6-9C38-65A69DD0E0BC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Technical Systems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D6C3D895-CFDD-439D-B77C-A1E1F2B82E62}" type="parTrans" cxnId="{0B847A63-A7CE-426A-89C9-0FCA30F1DB1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27B8523D-531F-4A6E-B9F7-D0ACCEEF2665}" type="sibTrans" cxnId="{0B847A63-A7CE-426A-89C9-0FCA30F1DB1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C2FB6465-AE89-41B9-94B7-E1C21FDC15A3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Problems &amp; Opportunities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1B52A68D-1838-4666-80EB-6D2CA96DDEA1}" type="parTrans" cxnId="{F2B99D59-B641-46CD-B400-9E7B3C02747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481F5D78-A432-4024-BDDD-610888218294}" type="sibTrans" cxnId="{F2B99D59-B641-46CD-B400-9E7B3C02747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2BE26AA8-9E98-4448-B82F-A0F94497E18D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Experience &amp; Expertise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9370AB89-FD52-40C5-9565-E6E2E633C946}" type="parTrans" cxnId="{BC9AC989-5FF1-425A-94A1-AF1072BC9A53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9E6695CB-AA0E-49FA-905C-3E2D6A840D35}" type="sibTrans" cxnId="{BC9AC989-5FF1-425A-94A1-AF1072BC9A53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85831284-3C39-4F8E-B209-BF00B0760537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r>
            <a:rPr lang="en-US" sz="14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Meta-Artifacts (Design Products &amp; Design Processes)</a:t>
          </a:r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C3D31921-DDEB-4549-ADF4-A54B320D6540}" type="parTrans" cxnId="{24AA0B85-B938-4556-84EE-0219A0C9F6A9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1B7185E0-56C9-4AB6-B535-53FAC6DE5ACE}" type="sibTrans" cxnId="{24AA0B85-B938-4556-84EE-0219A0C9F6A9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0E26808-C031-4C7B-85C6-2A6EEBCCAABE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D0248EC1-D587-4656-9C04-2EB1D595F4B7}" type="parTrans" cxnId="{88734582-92A0-491D-B734-EA7BC45F63B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71A264E2-0139-4BBD-992D-CB1682E35F08}" type="sibTrans" cxnId="{88734582-92A0-491D-B734-EA7BC45F63B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EA402577-FBB5-449D-89D6-4FCAE6F4057D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D441156F-9FC4-4BEE-B0C1-2B60E0540A3B}" type="parTrans" cxnId="{DC17B884-F696-4186-B8E9-1932ECC993A6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CC525C50-E933-422A-B0C3-A7D3B3257688}" type="sibTrans" cxnId="{DC17B884-F696-4186-B8E9-1932ECC993A6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B79DA8EA-DD90-4513-A7D2-717B3AC61F8A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7B05EDAB-9216-49A0-8562-CD5472E46E9A}" type="parTrans" cxnId="{F1361DE1-0584-4504-8353-949AF3378492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1648559-6774-4B0A-85D6-AC28BA28D4F5}" type="sibTrans" cxnId="{F1361DE1-0584-4504-8353-949AF3378492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04918C0-3F4A-432D-86D6-CC60599CB6C4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39DE0C7E-0DB2-4C00-AAA2-3DFF56C7190C}" type="parTrans" cxnId="{E7DE7176-EB77-4D77-B1E8-5584002DF730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85D2C0D9-36F7-4CFD-8BC9-5A2735B92E59}" type="sibTrans" cxnId="{E7DE7176-EB77-4D77-B1E8-5584002DF730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A35E54D0-BDA6-475A-9B36-A75E88BE85C7}">
      <dgm:prSet phldrT="[Text]" custT="1"/>
      <dgm:spPr>
        <a:xfrm>
          <a:off x="37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F96FD676-9AE6-48D3-8D21-02F2B7692024}" type="parTrans" cxnId="{0924EC37-35A8-4E2B-8820-FA255F809E7A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52BB572B-3B82-45FF-BF8D-019BC7F990A6}" type="sibTrans" cxnId="{0924EC37-35A8-4E2B-8820-FA255F809E7A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958CE97D-4685-4A76-8DC6-118188BF261C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A1D6F2FB-B425-41A8-B202-A13D53A5FAEE}" type="parTrans" cxnId="{63DF642E-B761-45F8-BA4F-F667729A8F99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22251630-0C1C-4D6C-A67D-BB4EEB5DAFAB}" type="sibTrans" cxnId="{63DF642E-B761-45F8-BA4F-F667729A8F99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46F4446-5F18-4892-9889-AE5349C33FBD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7723C047-C71A-4DBF-BAE3-A0F9A4F03B78}" type="parTrans" cxnId="{B5957363-678E-44A6-901C-09317C045C77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A2CDD43C-32B2-425D-AC81-326A29686B54}" type="sibTrans" cxnId="{B5957363-678E-44A6-901C-09317C045C77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C4113B47-1673-48CE-825C-2F6B982B9D1D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4CF74F28-0196-4AF9-AEA0-3116D7A7E0E4}" type="parTrans" cxnId="{0EE28305-FB40-4DC0-8881-A94C4EA75A2F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CFCF69B7-4613-4FFB-B73E-E38691BD6062}" type="sibTrans" cxnId="{0EE28305-FB40-4DC0-8881-A94C4EA75A2F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5E34BFBA-EC2F-4539-824F-0922625BE2F4}">
      <dgm:prSet phldrT="[Text]" custT="1"/>
      <dgm:spPr>
        <a:xfrm>
          <a:off x="4683150" y="564605"/>
          <a:ext cx="1378565" cy="3110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gm:spPr>
      <dgm:t>
        <a:bodyPr anchor="ctr"/>
        <a:lstStyle/>
        <a:p>
          <a:endParaRPr lang="en-US" sz="14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gm:t>
    </dgm:pt>
    <dgm:pt modelId="{7C1D8CC8-9831-41E3-A3DD-C89B7B808598}" type="parTrans" cxnId="{AC50DC55-B19F-48E6-8295-3EDB2214250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D350D79C-5E26-49E4-B30D-65BE0C2CF245}" type="sibTrans" cxnId="{AC50DC55-B19F-48E6-8295-3EDB22142501}">
      <dgm:prSet/>
      <dgm:spPr/>
      <dgm:t>
        <a:bodyPr/>
        <a:lstStyle/>
        <a:p>
          <a:endParaRPr lang="de-DE" sz="1300">
            <a:latin typeface="+mj-lt"/>
          </a:endParaRPr>
        </a:p>
      </dgm:t>
    </dgm:pt>
    <dgm:pt modelId="{87B9B6A1-9F19-4583-8D1B-9439ADA216BA}" type="pres">
      <dgm:prSet presAssocID="{2DECB17A-D526-4776-A39E-AD19BD14C8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225C6AC-3FFE-4C47-80A3-E9FE5013BA2E}" type="pres">
      <dgm:prSet presAssocID="{7BFDA0A8-F7E0-4DFC-B4EF-11149FA2A23C}" presName="composite" presStyleCnt="0"/>
      <dgm:spPr/>
    </dgm:pt>
    <dgm:pt modelId="{482C4CFC-E061-4338-A168-15B3E048F27E}" type="pres">
      <dgm:prSet presAssocID="{7BFDA0A8-F7E0-4DFC-B4EF-11149FA2A23C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3BF1C3-9B93-417B-89AA-E6764DF6AA5B}" type="pres">
      <dgm:prSet presAssocID="{7BFDA0A8-F7E0-4DFC-B4EF-11149FA2A23C}" presName="parSh" presStyleLbl="node1" presStyleIdx="0" presStyleCnt="3"/>
      <dgm:spPr/>
      <dgm:t>
        <a:bodyPr/>
        <a:lstStyle/>
        <a:p>
          <a:endParaRPr lang="de-DE"/>
        </a:p>
      </dgm:t>
    </dgm:pt>
    <dgm:pt modelId="{5D7F10ED-982F-4F21-A2C1-8627136A9449}" type="pres">
      <dgm:prSet presAssocID="{7BFDA0A8-F7E0-4DFC-B4EF-11149FA2A23C}" presName="desTx" presStyleLbl="fgAcc1" presStyleIdx="0" presStyleCnt="3" custLinFactNeighborX="-2067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22FA712-93E1-4FCE-A92F-7E6EBC76A779}" type="pres">
      <dgm:prSet presAssocID="{DE426647-095C-474E-B809-13E62AE1FFA6}" presName="sibTrans" presStyleLbl="sibTrans2D1" presStyleIdx="0" presStyleCnt="2"/>
      <dgm:spPr>
        <a:prstGeom prst="circularArrow">
          <a:avLst/>
        </a:prstGeom>
      </dgm:spPr>
      <dgm:t>
        <a:bodyPr/>
        <a:lstStyle/>
        <a:p>
          <a:endParaRPr lang="de-DE"/>
        </a:p>
      </dgm:t>
    </dgm:pt>
    <dgm:pt modelId="{5664459F-2A45-482B-81C3-DC27074AE36A}" type="pres">
      <dgm:prSet presAssocID="{DE426647-095C-474E-B809-13E62AE1FFA6}" presName="connTx" presStyleLbl="sibTrans2D1" presStyleIdx="0" presStyleCnt="2"/>
      <dgm:spPr/>
      <dgm:t>
        <a:bodyPr/>
        <a:lstStyle/>
        <a:p>
          <a:endParaRPr lang="de-DE"/>
        </a:p>
      </dgm:t>
    </dgm:pt>
    <dgm:pt modelId="{2C0700E5-19C8-424D-A0BB-5C204FD3A775}" type="pres">
      <dgm:prSet presAssocID="{F7453AC8-2E5C-4FF5-B4E4-F3D4B39C35C1}" presName="composite" presStyleCnt="0"/>
      <dgm:spPr/>
    </dgm:pt>
    <dgm:pt modelId="{97233859-6D17-44BF-81F0-CA38609EFFB7}" type="pres">
      <dgm:prSet presAssocID="{F7453AC8-2E5C-4FF5-B4E4-F3D4B39C35C1}" presName="parTx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6E06322-F8D6-4235-93B6-F018B90D7B0F}" type="pres">
      <dgm:prSet presAssocID="{F7453AC8-2E5C-4FF5-B4E4-F3D4B39C35C1}" presName="parSh" presStyleLbl="node1" presStyleIdx="1" presStyleCnt="3" custLinFactNeighborX="8932"/>
      <dgm:spPr/>
      <dgm:t>
        <a:bodyPr/>
        <a:lstStyle/>
        <a:p>
          <a:endParaRPr lang="de-DE"/>
        </a:p>
      </dgm:t>
    </dgm:pt>
    <dgm:pt modelId="{D60D01E5-B800-4C1B-AC46-320CCD67EB53}" type="pres">
      <dgm:prSet presAssocID="{F7453AC8-2E5C-4FF5-B4E4-F3D4B39C35C1}" presName="desTx" presStyleLbl="fgAcc1" presStyleIdx="1" presStyleCnt="3" custLinFactNeighborX="-1160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F2287D-C8D5-47AB-B4B4-F289BBCB9F93}" type="pres">
      <dgm:prSet presAssocID="{FA516BB6-3D2A-495E-AF1D-F7CCB4A4E2BC}" presName="sibTrans" presStyleLbl="sibTrans2D1" presStyleIdx="1" presStyleCnt="2"/>
      <dgm:spPr/>
      <dgm:t>
        <a:bodyPr/>
        <a:lstStyle/>
        <a:p>
          <a:endParaRPr lang="de-DE"/>
        </a:p>
      </dgm:t>
    </dgm:pt>
    <dgm:pt modelId="{6E2DFFD7-4F78-48C6-AD4B-D6139E38E449}" type="pres">
      <dgm:prSet presAssocID="{FA516BB6-3D2A-495E-AF1D-F7CCB4A4E2BC}" presName="connTx" presStyleLbl="sibTrans2D1" presStyleIdx="1" presStyleCnt="2"/>
      <dgm:spPr/>
      <dgm:t>
        <a:bodyPr/>
        <a:lstStyle/>
        <a:p>
          <a:endParaRPr lang="de-DE"/>
        </a:p>
      </dgm:t>
    </dgm:pt>
    <dgm:pt modelId="{A5AE3947-A7BC-4EDC-B54A-45CC1B2BBB0C}" type="pres">
      <dgm:prSet presAssocID="{765D8F29-42F4-457F-8E29-25FBD3F91C61}" presName="composite" presStyleCnt="0"/>
      <dgm:spPr/>
    </dgm:pt>
    <dgm:pt modelId="{12B4C06A-C844-4E32-B338-5A8713E00140}" type="pres">
      <dgm:prSet presAssocID="{765D8F29-42F4-457F-8E29-25FBD3F91C61}" presName="parTx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196D298-2059-4930-9602-F63A1AB65901}" type="pres">
      <dgm:prSet presAssocID="{765D8F29-42F4-457F-8E29-25FBD3F91C61}" presName="parSh" presStyleLbl="node1" presStyleIdx="2" presStyleCnt="3" custLinFactNeighborX="18215"/>
      <dgm:spPr/>
      <dgm:t>
        <a:bodyPr/>
        <a:lstStyle/>
        <a:p>
          <a:endParaRPr lang="de-DE"/>
        </a:p>
      </dgm:t>
    </dgm:pt>
    <dgm:pt modelId="{12C4C8CF-1EB9-4194-B4CC-51622D8B8736}" type="pres">
      <dgm:prSet presAssocID="{765D8F29-42F4-457F-8E29-25FBD3F91C61}" presName="desTx" presStyleLbl="fgAcc1" presStyleIdx="2" presStyleCnt="3" custLinFactNeighborX="-226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790EC22-7C06-464C-BE79-8288D1FA4C9F}" type="presOf" srcId="{F7453AC8-2E5C-4FF5-B4E4-F3D4B39C35C1}" destId="{96E06322-F8D6-4235-93B6-F018B90D7B0F}" srcOrd="1" destOrd="0" presId="urn:microsoft.com/office/officeart/2005/8/layout/process3"/>
    <dgm:cxn modelId="{0EE28305-FB40-4DC0-8881-A94C4EA75A2F}" srcId="{765D8F29-42F4-457F-8E29-25FBD3F91C61}" destId="{C4113B47-1673-48CE-825C-2F6B982B9D1D}" srcOrd="4" destOrd="0" parTransId="{4CF74F28-0196-4AF9-AEA0-3116D7A7E0E4}" sibTransId="{CFCF69B7-4613-4FFB-B73E-E38691BD6062}"/>
    <dgm:cxn modelId="{DC17B884-F696-4186-B8E9-1932ECC993A6}" srcId="{7BFDA0A8-F7E0-4DFC-B4EF-11149FA2A23C}" destId="{EA402577-FBB5-449D-89D6-4FCAE6F4057D}" srcOrd="2" destOrd="0" parTransId="{D441156F-9FC4-4BEE-B0C1-2B60E0540A3B}" sibTransId="{CC525C50-E933-422A-B0C3-A7D3B3257688}"/>
    <dgm:cxn modelId="{BC9AC989-5FF1-425A-94A1-AF1072BC9A53}" srcId="{765D8F29-42F4-457F-8E29-25FBD3F91C61}" destId="{2BE26AA8-9E98-4448-B82F-A0F94497E18D}" srcOrd="3" destOrd="0" parTransId="{9370AB89-FD52-40C5-9565-E6E2E633C946}" sibTransId="{9E6695CB-AA0E-49FA-905C-3E2D6A840D35}"/>
    <dgm:cxn modelId="{BAA264D1-0B02-4E7E-9A00-18EBDB26B1E7}" type="presOf" srcId="{FA516BB6-3D2A-495E-AF1D-F7CCB4A4E2BC}" destId="{6E2DFFD7-4F78-48C6-AD4B-D6139E38E449}" srcOrd="1" destOrd="0" presId="urn:microsoft.com/office/officeart/2005/8/layout/process3"/>
    <dgm:cxn modelId="{1B6EBD49-F3CA-4D25-A6F4-2F8BB946F362}" type="presOf" srcId="{5E34BFBA-EC2F-4539-824F-0922625BE2F4}" destId="{12C4C8CF-1EB9-4194-B4CC-51622D8B8736}" srcOrd="0" destOrd="6" presId="urn:microsoft.com/office/officeart/2005/8/layout/process3"/>
    <dgm:cxn modelId="{435BAE19-312D-4DD1-B6B4-569706C2779E}" type="presOf" srcId="{958CE97D-4685-4A76-8DC6-118188BF261C}" destId="{12C4C8CF-1EB9-4194-B4CC-51622D8B8736}" srcOrd="0" destOrd="0" presId="urn:microsoft.com/office/officeart/2005/8/layout/process3"/>
    <dgm:cxn modelId="{1D9ECA84-4BFF-45B4-B668-ACF78C49ADE1}" type="presOf" srcId="{7BFDA0A8-F7E0-4DFC-B4EF-11149FA2A23C}" destId="{083BF1C3-9B93-417B-89AA-E6764DF6AA5B}" srcOrd="1" destOrd="0" presId="urn:microsoft.com/office/officeart/2005/8/layout/process3"/>
    <dgm:cxn modelId="{00BEA27A-3257-4620-A754-CD7F899A634F}" type="presOf" srcId="{D04918C0-3F4A-432D-86D6-CC60599CB6C4}" destId="{5D7F10ED-982F-4F21-A2C1-8627136A9449}" srcOrd="0" destOrd="6" presId="urn:microsoft.com/office/officeart/2005/8/layout/process3"/>
    <dgm:cxn modelId="{C47BC3A9-9847-40B8-B995-22BD6381DB4F}" srcId="{765D8F29-42F4-457F-8E29-25FBD3F91C61}" destId="{D72523CB-2638-4638-9BCB-294E30874E1A}" srcOrd="1" destOrd="0" parTransId="{90A3FC2C-9386-4ECF-BDA2-FB426A073258}" sibTransId="{7CE4ECEF-7BFB-4A1E-88AB-508059C34954}"/>
    <dgm:cxn modelId="{5094D2F3-DCCE-4332-A610-AD2C7B006872}" type="presOf" srcId="{D0E26808-C031-4C7B-85C6-2A6EEBCCAABE}" destId="{5D7F10ED-982F-4F21-A2C1-8627136A9449}" srcOrd="0" destOrd="0" presId="urn:microsoft.com/office/officeart/2005/8/layout/process3"/>
    <dgm:cxn modelId="{B74F2D2D-EA78-49D8-BF3F-D7CB11E6F9EB}" type="presOf" srcId="{F7453AC8-2E5C-4FF5-B4E4-F3D4B39C35C1}" destId="{97233859-6D17-44BF-81F0-CA38609EFFB7}" srcOrd="0" destOrd="0" presId="urn:microsoft.com/office/officeart/2005/8/layout/process3"/>
    <dgm:cxn modelId="{C287EC31-1448-4792-BA55-8A9B27C02298}" type="presOf" srcId="{A5619FF4-7B46-4FDA-B155-0D0B0A276F55}" destId="{5D7F10ED-982F-4F21-A2C1-8627136A9449}" srcOrd="0" destOrd="1" presId="urn:microsoft.com/office/officeart/2005/8/layout/process3"/>
    <dgm:cxn modelId="{ACA93C03-1C03-4393-AC3B-A115C6CA481B}" type="presOf" srcId="{D46F4446-5F18-4892-9889-AE5349C33FBD}" destId="{12C4C8CF-1EB9-4194-B4CC-51622D8B8736}" srcOrd="0" destOrd="2" presId="urn:microsoft.com/office/officeart/2005/8/layout/process3"/>
    <dgm:cxn modelId="{B5957363-678E-44A6-901C-09317C045C77}" srcId="{765D8F29-42F4-457F-8E29-25FBD3F91C61}" destId="{D46F4446-5F18-4892-9889-AE5349C33FBD}" srcOrd="2" destOrd="0" parTransId="{7723C047-C71A-4DBF-BAE3-A0F9A4F03B78}" sibTransId="{A2CDD43C-32B2-425D-AC81-326A29686B54}"/>
    <dgm:cxn modelId="{CA10AA12-7224-41CE-B45B-ABA828A8985D}" srcId="{F7453AC8-2E5C-4FF5-B4E4-F3D4B39C35C1}" destId="{6E4A3F4E-402C-4CC0-8045-4E8C6CE12BC5}" srcOrd="0" destOrd="0" parTransId="{DEF01ADE-66C5-459F-B35E-DA1B4C9EB994}" sibTransId="{8B3C443C-0A94-4151-A60E-58709E49AADB}"/>
    <dgm:cxn modelId="{63DF642E-B761-45F8-BA4F-F667729A8F99}" srcId="{765D8F29-42F4-457F-8E29-25FBD3F91C61}" destId="{958CE97D-4685-4A76-8DC6-118188BF261C}" srcOrd="0" destOrd="0" parTransId="{A1D6F2FB-B425-41A8-B202-A13D53A5FAEE}" sibTransId="{22251630-0C1C-4D6C-A67D-BB4EEB5DAFAB}"/>
    <dgm:cxn modelId="{FA1BB3C1-EB77-47E8-BB45-28555EE00EEE}" srcId="{2DECB17A-D526-4776-A39E-AD19BD14C8CE}" destId="{F7453AC8-2E5C-4FF5-B4E4-F3D4B39C35C1}" srcOrd="1" destOrd="0" parTransId="{4723E5B7-E964-415E-AA67-296B8224FBD6}" sibTransId="{FA516BB6-3D2A-495E-AF1D-F7CCB4A4E2BC}"/>
    <dgm:cxn modelId="{E018FB9B-64B9-448D-A3F4-B919C06C2574}" srcId="{2DECB17A-D526-4776-A39E-AD19BD14C8CE}" destId="{765D8F29-42F4-457F-8E29-25FBD3F91C61}" srcOrd="2" destOrd="0" parTransId="{58628476-7EF3-4830-AAE3-C8E302BCDAAC}" sibTransId="{BD5B6045-912A-4AED-B8C7-524BBFAB63C6}"/>
    <dgm:cxn modelId="{0924EC37-35A8-4E2B-8820-FA255F809E7A}" srcId="{7BFDA0A8-F7E0-4DFC-B4EF-11149FA2A23C}" destId="{A35E54D0-BDA6-475A-9B36-A75E88BE85C7}" srcOrd="8" destOrd="0" parTransId="{F96FD676-9AE6-48D3-8D21-02F2B7692024}" sibTransId="{52BB572B-3B82-45FF-BF8D-019BC7F990A6}"/>
    <dgm:cxn modelId="{2913E34B-C522-4A15-800C-D90153980521}" type="presOf" srcId="{B79DA8EA-DD90-4513-A7D2-717B3AC61F8A}" destId="{5D7F10ED-982F-4F21-A2C1-8627136A9449}" srcOrd="0" destOrd="4" presId="urn:microsoft.com/office/officeart/2005/8/layout/process3"/>
    <dgm:cxn modelId="{6AE7F762-ABF5-42E6-944A-DBDDB9521593}" type="presOf" srcId="{765D8F29-42F4-457F-8E29-25FBD3F91C61}" destId="{C196D298-2059-4930-9602-F63A1AB65901}" srcOrd="1" destOrd="0" presId="urn:microsoft.com/office/officeart/2005/8/layout/process3"/>
    <dgm:cxn modelId="{D9846132-12D2-4382-B6C1-83F106AC963D}" type="presOf" srcId="{EA402577-FBB5-449D-89D6-4FCAE6F4057D}" destId="{5D7F10ED-982F-4F21-A2C1-8627136A9449}" srcOrd="0" destOrd="2" presId="urn:microsoft.com/office/officeart/2005/8/layout/process3"/>
    <dgm:cxn modelId="{318D119B-17FD-49B7-A7FD-A8BE15A813E5}" type="presOf" srcId="{85831284-3C39-4F8E-B209-BF00B0760537}" destId="{12C4C8CF-1EB9-4194-B4CC-51622D8B8736}" srcOrd="0" destOrd="5" presId="urn:microsoft.com/office/officeart/2005/8/layout/process3"/>
    <dgm:cxn modelId="{3BD23BD9-A697-4AA2-BE93-A534AAB68141}" type="presOf" srcId="{2BE26AA8-9E98-4448-B82F-A0F94497E18D}" destId="{12C4C8CF-1EB9-4194-B4CC-51622D8B8736}" srcOrd="0" destOrd="3" presId="urn:microsoft.com/office/officeart/2005/8/layout/process3"/>
    <dgm:cxn modelId="{E7DE7176-EB77-4D77-B1E8-5584002DF730}" srcId="{7BFDA0A8-F7E0-4DFC-B4EF-11149FA2A23C}" destId="{D04918C0-3F4A-432D-86D6-CC60599CB6C4}" srcOrd="6" destOrd="0" parTransId="{39DE0C7E-0DB2-4C00-AAA2-3DFF56C7190C}" sibTransId="{85D2C0D9-36F7-4CFD-8BC9-5A2735B92E59}"/>
    <dgm:cxn modelId="{AC50DC55-B19F-48E6-8295-3EDB22142501}" srcId="{765D8F29-42F4-457F-8E29-25FBD3F91C61}" destId="{5E34BFBA-EC2F-4539-824F-0922625BE2F4}" srcOrd="6" destOrd="0" parTransId="{7C1D8CC8-9831-41E3-A3DD-C89B7B808598}" sibTransId="{D350D79C-5E26-49E4-B30D-65BE0C2CF245}"/>
    <dgm:cxn modelId="{2D5C814D-FEC5-45D3-913E-ECDB337E6A05}" srcId="{2DECB17A-D526-4776-A39E-AD19BD14C8CE}" destId="{7BFDA0A8-F7E0-4DFC-B4EF-11149FA2A23C}" srcOrd="0" destOrd="0" parTransId="{4A2A83A9-1604-4600-87FE-A9406A18FA26}" sibTransId="{DE426647-095C-474E-B809-13E62AE1FFA6}"/>
    <dgm:cxn modelId="{44160E83-3726-4F1F-AC05-2F5E4C506DC2}" type="presOf" srcId="{C2FB6465-AE89-41B9-94B7-E1C21FDC15A3}" destId="{5D7F10ED-982F-4F21-A2C1-8627136A9449}" srcOrd="0" destOrd="7" presId="urn:microsoft.com/office/officeart/2005/8/layout/process3"/>
    <dgm:cxn modelId="{E29642B5-39DB-444C-9C95-113DC7BE2A98}" type="presOf" srcId="{765D8F29-42F4-457F-8E29-25FBD3F91C61}" destId="{12B4C06A-C844-4E32-B338-5A8713E00140}" srcOrd="0" destOrd="0" presId="urn:microsoft.com/office/officeart/2005/8/layout/process3"/>
    <dgm:cxn modelId="{006E813A-688A-4E74-B644-FD798F56DAAD}" type="presOf" srcId="{6E4A3F4E-402C-4CC0-8045-4E8C6CE12BC5}" destId="{D60D01E5-B800-4C1B-AC46-320CCD67EB53}" srcOrd="0" destOrd="0" presId="urn:microsoft.com/office/officeart/2005/8/layout/process3"/>
    <dgm:cxn modelId="{0B847A63-A7CE-426A-89C9-0FCA30F1DB11}" srcId="{7BFDA0A8-F7E0-4DFC-B4EF-11149FA2A23C}" destId="{19408966-C430-46A6-9C38-65A69DD0E0BC}" srcOrd="5" destOrd="0" parTransId="{D6C3D895-CFDD-439D-B77C-A1E1F2B82E62}" sibTransId="{27B8523D-531F-4A6E-B9F7-D0ACCEEF2665}"/>
    <dgm:cxn modelId="{7CEAABD1-32A1-40E1-B0A9-1497D9669164}" type="presOf" srcId="{DE426647-095C-474E-B809-13E62AE1FFA6}" destId="{022FA712-93E1-4FCE-A92F-7E6EBC76A779}" srcOrd="0" destOrd="0" presId="urn:microsoft.com/office/officeart/2005/8/layout/process3"/>
    <dgm:cxn modelId="{C72CF27E-D6E5-4A45-B2C0-252DFD78C954}" type="presOf" srcId="{FA516BB6-3D2A-495E-AF1D-F7CCB4A4E2BC}" destId="{14F2287D-C8D5-47AB-B4B4-F289BBCB9F93}" srcOrd="0" destOrd="0" presId="urn:microsoft.com/office/officeart/2005/8/layout/process3"/>
    <dgm:cxn modelId="{F2B99D59-B641-46CD-B400-9E7B3C027471}" srcId="{7BFDA0A8-F7E0-4DFC-B4EF-11149FA2A23C}" destId="{C2FB6465-AE89-41B9-94B7-E1C21FDC15A3}" srcOrd="7" destOrd="0" parTransId="{1B52A68D-1838-4666-80EB-6D2CA96DDEA1}" sibTransId="{481F5D78-A432-4024-BDDD-610888218294}"/>
    <dgm:cxn modelId="{BA3F0A2E-3A66-4DBB-ACE5-B92A23491B0D}" type="presOf" srcId="{7BFDA0A8-F7E0-4DFC-B4EF-11149FA2A23C}" destId="{482C4CFC-E061-4338-A168-15B3E048F27E}" srcOrd="0" destOrd="0" presId="urn:microsoft.com/office/officeart/2005/8/layout/process3"/>
    <dgm:cxn modelId="{821F2992-552F-4FC5-8D9D-522A9F5FC764}" type="presOf" srcId="{A35E54D0-BDA6-475A-9B36-A75E88BE85C7}" destId="{5D7F10ED-982F-4F21-A2C1-8627136A9449}" srcOrd="0" destOrd="8" presId="urn:microsoft.com/office/officeart/2005/8/layout/process3"/>
    <dgm:cxn modelId="{F0410923-E185-4EAD-88AE-9C8D1BCAF1FA}" type="presOf" srcId="{DE426647-095C-474E-B809-13E62AE1FFA6}" destId="{5664459F-2A45-482B-81C3-DC27074AE36A}" srcOrd="1" destOrd="0" presId="urn:microsoft.com/office/officeart/2005/8/layout/process3"/>
    <dgm:cxn modelId="{F1361DE1-0584-4504-8353-949AF3378492}" srcId="{7BFDA0A8-F7E0-4DFC-B4EF-11149FA2A23C}" destId="{B79DA8EA-DD90-4513-A7D2-717B3AC61F8A}" srcOrd="4" destOrd="0" parTransId="{7B05EDAB-9216-49A0-8562-CD5472E46E9A}" sibTransId="{D1648559-6774-4B0A-85D6-AC28BA28D4F5}"/>
    <dgm:cxn modelId="{4ADAC6DE-6709-4D8E-AA1A-E58456CB620E}" type="presOf" srcId="{19408966-C430-46A6-9C38-65A69DD0E0BC}" destId="{5D7F10ED-982F-4F21-A2C1-8627136A9449}" srcOrd="0" destOrd="5" presId="urn:microsoft.com/office/officeart/2005/8/layout/process3"/>
    <dgm:cxn modelId="{AF88A364-1741-469D-BB2D-BC3D52C7AF61}" type="presOf" srcId="{CDC9FC91-E8A9-4ADD-B8B1-78156E4E056F}" destId="{5D7F10ED-982F-4F21-A2C1-8627136A9449}" srcOrd="0" destOrd="3" presId="urn:microsoft.com/office/officeart/2005/8/layout/process3"/>
    <dgm:cxn modelId="{3D415032-D00C-4B7C-8498-59830D8C12A9}" type="presOf" srcId="{C4113B47-1673-48CE-825C-2F6B982B9D1D}" destId="{12C4C8CF-1EB9-4194-B4CC-51622D8B8736}" srcOrd="0" destOrd="4" presId="urn:microsoft.com/office/officeart/2005/8/layout/process3"/>
    <dgm:cxn modelId="{730552AE-380F-41E0-B000-FA209E4F390F}" type="presOf" srcId="{D72523CB-2638-4638-9BCB-294E30874E1A}" destId="{12C4C8CF-1EB9-4194-B4CC-51622D8B8736}" srcOrd="0" destOrd="1" presId="urn:microsoft.com/office/officeart/2005/8/layout/process3"/>
    <dgm:cxn modelId="{24AA0B85-B938-4556-84EE-0219A0C9F6A9}" srcId="{765D8F29-42F4-457F-8E29-25FBD3F91C61}" destId="{85831284-3C39-4F8E-B209-BF00B0760537}" srcOrd="5" destOrd="0" parTransId="{C3D31921-DDEB-4549-ADF4-A54B320D6540}" sibTransId="{1B7185E0-56C9-4AB6-B535-53FAC6DE5ACE}"/>
    <dgm:cxn modelId="{48CE8DA5-854C-4E5B-AEA1-6E570F70A925}" type="presOf" srcId="{2DECB17A-D526-4776-A39E-AD19BD14C8CE}" destId="{87B9B6A1-9F19-4583-8D1B-9439ADA216BA}" srcOrd="0" destOrd="0" presId="urn:microsoft.com/office/officeart/2005/8/layout/process3"/>
    <dgm:cxn modelId="{88734582-92A0-491D-B734-EA7BC45F63B1}" srcId="{7BFDA0A8-F7E0-4DFC-B4EF-11149FA2A23C}" destId="{D0E26808-C031-4C7B-85C6-2A6EEBCCAABE}" srcOrd="0" destOrd="0" parTransId="{D0248EC1-D587-4656-9C04-2EB1D595F4B7}" sibTransId="{71A264E2-0139-4BBD-992D-CB1682E35F08}"/>
    <dgm:cxn modelId="{3425D453-B3EA-4255-9647-DF3171BEAD5E}" srcId="{7BFDA0A8-F7E0-4DFC-B4EF-11149FA2A23C}" destId="{A5619FF4-7B46-4FDA-B155-0D0B0A276F55}" srcOrd="1" destOrd="0" parTransId="{340E67E6-E226-4316-BC5E-BB08D5F6DE64}" sibTransId="{B715F06D-685B-48A9-9F9E-71D3D398A9B0}"/>
    <dgm:cxn modelId="{1B163B30-19A1-48CB-815A-90A4400AD45E}" srcId="{7BFDA0A8-F7E0-4DFC-B4EF-11149FA2A23C}" destId="{CDC9FC91-E8A9-4ADD-B8B1-78156E4E056F}" srcOrd="3" destOrd="0" parTransId="{C1D3C1CE-9ED8-40D2-91A8-C20089E220A0}" sibTransId="{A5317601-A0A9-4AD2-BBDC-1C3A6AB39752}"/>
    <dgm:cxn modelId="{719995C1-A079-41CE-BAEC-FD881586A350}" type="presParOf" srcId="{87B9B6A1-9F19-4583-8D1B-9439ADA216BA}" destId="{A225C6AC-3FFE-4C47-80A3-E9FE5013BA2E}" srcOrd="0" destOrd="0" presId="urn:microsoft.com/office/officeart/2005/8/layout/process3"/>
    <dgm:cxn modelId="{7C7390EA-0E34-4EEF-8227-45140701406E}" type="presParOf" srcId="{A225C6AC-3FFE-4C47-80A3-E9FE5013BA2E}" destId="{482C4CFC-E061-4338-A168-15B3E048F27E}" srcOrd="0" destOrd="0" presId="urn:microsoft.com/office/officeart/2005/8/layout/process3"/>
    <dgm:cxn modelId="{3D317DC7-49D5-483A-AB13-4453E84A2770}" type="presParOf" srcId="{A225C6AC-3FFE-4C47-80A3-E9FE5013BA2E}" destId="{083BF1C3-9B93-417B-89AA-E6764DF6AA5B}" srcOrd="1" destOrd="0" presId="urn:microsoft.com/office/officeart/2005/8/layout/process3"/>
    <dgm:cxn modelId="{A4686D42-CE68-4048-A4C6-EAAD67B8D2A8}" type="presParOf" srcId="{A225C6AC-3FFE-4C47-80A3-E9FE5013BA2E}" destId="{5D7F10ED-982F-4F21-A2C1-8627136A9449}" srcOrd="2" destOrd="0" presId="urn:microsoft.com/office/officeart/2005/8/layout/process3"/>
    <dgm:cxn modelId="{1472DCB0-271D-4D9F-B60F-CE3C94A1D178}" type="presParOf" srcId="{87B9B6A1-9F19-4583-8D1B-9439ADA216BA}" destId="{022FA712-93E1-4FCE-A92F-7E6EBC76A779}" srcOrd="1" destOrd="0" presId="urn:microsoft.com/office/officeart/2005/8/layout/process3"/>
    <dgm:cxn modelId="{122A1DAE-4F1B-40C4-85F8-8F223DFC0EBC}" type="presParOf" srcId="{022FA712-93E1-4FCE-A92F-7E6EBC76A779}" destId="{5664459F-2A45-482B-81C3-DC27074AE36A}" srcOrd="0" destOrd="0" presId="urn:microsoft.com/office/officeart/2005/8/layout/process3"/>
    <dgm:cxn modelId="{292DC888-5341-4BB6-A8FC-EF82E0296755}" type="presParOf" srcId="{87B9B6A1-9F19-4583-8D1B-9439ADA216BA}" destId="{2C0700E5-19C8-424D-A0BB-5C204FD3A775}" srcOrd="2" destOrd="0" presId="urn:microsoft.com/office/officeart/2005/8/layout/process3"/>
    <dgm:cxn modelId="{FA67C440-C7EA-4F44-A555-F13F5D681391}" type="presParOf" srcId="{2C0700E5-19C8-424D-A0BB-5C204FD3A775}" destId="{97233859-6D17-44BF-81F0-CA38609EFFB7}" srcOrd="0" destOrd="0" presId="urn:microsoft.com/office/officeart/2005/8/layout/process3"/>
    <dgm:cxn modelId="{DA998A7C-599F-43CE-9D5C-EB0F2F227033}" type="presParOf" srcId="{2C0700E5-19C8-424D-A0BB-5C204FD3A775}" destId="{96E06322-F8D6-4235-93B6-F018B90D7B0F}" srcOrd="1" destOrd="0" presId="urn:microsoft.com/office/officeart/2005/8/layout/process3"/>
    <dgm:cxn modelId="{16B24D9E-D264-4F6F-8C90-160FC7966883}" type="presParOf" srcId="{2C0700E5-19C8-424D-A0BB-5C204FD3A775}" destId="{D60D01E5-B800-4C1B-AC46-320CCD67EB53}" srcOrd="2" destOrd="0" presId="urn:microsoft.com/office/officeart/2005/8/layout/process3"/>
    <dgm:cxn modelId="{7E423919-879D-4B67-AD51-AD5596784878}" type="presParOf" srcId="{87B9B6A1-9F19-4583-8D1B-9439ADA216BA}" destId="{14F2287D-C8D5-47AB-B4B4-F289BBCB9F93}" srcOrd="3" destOrd="0" presId="urn:microsoft.com/office/officeart/2005/8/layout/process3"/>
    <dgm:cxn modelId="{9EEE0924-CE57-44C3-9E80-6A8EEA5E399C}" type="presParOf" srcId="{14F2287D-C8D5-47AB-B4B4-F289BBCB9F93}" destId="{6E2DFFD7-4F78-48C6-AD4B-D6139E38E449}" srcOrd="0" destOrd="0" presId="urn:microsoft.com/office/officeart/2005/8/layout/process3"/>
    <dgm:cxn modelId="{EC42A0B0-8CD7-4FEE-AB89-3368600F692E}" type="presParOf" srcId="{87B9B6A1-9F19-4583-8D1B-9439ADA216BA}" destId="{A5AE3947-A7BC-4EDC-B54A-45CC1B2BBB0C}" srcOrd="4" destOrd="0" presId="urn:microsoft.com/office/officeart/2005/8/layout/process3"/>
    <dgm:cxn modelId="{9EB6163A-7FF8-459F-A35C-6460A1BA2BC0}" type="presParOf" srcId="{A5AE3947-A7BC-4EDC-B54A-45CC1B2BBB0C}" destId="{12B4C06A-C844-4E32-B338-5A8713E00140}" srcOrd="0" destOrd="0" presId="urn:microsoft.com/office/officeart/2005/8/layout/process3"/>
    <dgm:cxn modelId="{AE09FCED-CF7F-422E-9AA0-5B3880F7E082}" type="presParOf" srcId="{A5AE3947-A7BC-4EDC-B54A-45CC1B2BBB0C}" destId="{C196D298-2059-4930-9602-F63A1AB65901}" srcOrd="1" destOrd="0" presId="urn:microsoft.com/office/officeart/2005/8/layout/process3"/>
    <dgm:cxn modelId="{B48C4CCF-749C-4455-A823-3749C84CDFCC}" type="presParOf" srcId="{A5AE3947-A7BC-4EDC-B54A-45CC1B2BBB0C}" destId="{12C4C8CF-1EB9-4194-B4CC-51622D8B8736}" srcOrd="2" destOrd="0" presId="urn:microsoft.com/office/officeart/2005/8/layout/process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A631D6-674F-4C28-9739-8F14969EDB2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E0B1983-3559-46A3-994B-787C070C3808}">
      <dgm:prSet phldrT="[Text]"/>
      <dgm:spPr>
        <a:xfrm>
          <a:off x="1071427" y="860895"/>
          <a:ext cx="655379" cy="6553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B972DA4-82ED-43A5-BCC8-3A0387A5ACF9}" type="parTrans" cxnId="{9783668C-A127-4E12-AD83-D9134F90666C}">
      <dgm:prSet/>
      <dgm:spPr/>
      <dgm:t>
        <a:bodyPr/>
        <a:lstStyle/>
        <a:p>
          <a:endParaRPr lang="de-DE"/>
        </a:p>
      </dgm:t>
    </dgm:pt>
    <dgm:pt modelId="{669F7977-901A-4E48-8699-696C95B1DAC4}" type="sibTrans" cxnId="{9783668C-A127-4E12-AD83-D9134F90666C}">
      <dgm:prSet/>
      <dgm:spPr>
        <a:xfrm rot="10800000">
          <a:off x="189868" y="514736"/>
          <a:ext cx="1347697" cy="1347697"/>
        </a:xfrm>
        <a:prstGeom prst="circularArrow">
          <a:avLst>
            <a:gd name="adj1" fmla="val 9483"/>
            <a:gd name="adj2" fmla="val 684952"/>
            <a:gd name="adj3" fmla="val 7850793"/>
            <a:gd name="adj4" fmla="val 22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de-DE"/>
        </a:p>
      </dgm:t>
    </dgm:pt>
    <dgm:pt modelId="{667932B5-D813-4656-A010-3794E2D2C119}">
      <dgm:prSet phldrT="[Text]"/>
      <dgm:spPr>
        <a:xfrm>
          <a:off x="627" y="860895"/>
          <a:ext cx="655379" cy="6553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C742D70-322B-432D-BDD5-FB7747566010}" type="parTrans" cxnId="{AD76E7ED-3FBC-4F3D-85E9-07577151571D}">
      <dgm:prSet/>
      <dgm:spPr/>
      <dgm:t>
        <a:bodyPr/>
        <a:lstStyle/>
        <a:p>
          <a:endParaRPr lang="de-DE"/>
        </a:p>
      </dgm:t>
    </dgm:pt>
    <dgm:pt modelId="{5826582A-3FAC-4B72-B5D8-ED55F0E85991}" type="sibTrans" cxnId="{AD76E7ED-3FBC-4F3D-85E9-07577151571D}">
      <dgm:prSet/>
      <dgm:spPr>
        <a:xfrm rot="10800000">
          <a:off x="189868" y="1015109"/>
          <a:ext cx="1347697" cy="1347697"/>
        </a:xfrm>
        <a:prstGeom prst="circularArrow">
          <a:avLst>
            <a:gd name="adj1" fmla="val 9483"/>
            <a:gd name="adj2" fmla="val 684952"/>
            <a:gd name="adj3" fmla="val 18650793"/>
            <a:gd name="adj4" fmla="val 130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de-DE"/>
        </a:p>
      </dgm:t>
    </dgm:pt>
    <dgm:pt modelId="{79CF5020-C14C-4104-A986-52C095843976}" type="pres">
      <dgm:prSet presAssocID="{27A631D6-674F-4C28-9739-8F14969EDB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0A4AC83-4F29-46F4-BCEA-B5B73D70B5E9}" type="pres">
      <dgm:prSet presAssocID="{0E0B1983-3559-46A3-994B-787C070C3808}" presName="dummy" presStyleCnt="0"/>
      <dgm:spPr/>
    </dgm:pt>
    <dgm:pt modelId="{978C6605-8715-4BB6-AF0A-6130E55B1ADA}" type="pres">
      <dgm:prSet presAssocID="{0E0B1983-3559-46A3-994B-787C070C3808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9E52263-4CA2-47EC-8BBD-7303542BFDE8}" type="pres">
      <dgm:prSet presAssocID="{669F7977-901A-4E48-8699-696C95B1DAC4}" presName="sibTrans" presStyleLbl="node1" presStyleIdx="0" presStyleCnt="2" custAng="10800000"/>
      <dgm:spPr/>
      <dgm:t>
        <a:bodyPr/>
        <a:lstStyle/>
        <a:p>
          <a:endParaRPr lang="de-DE"/>
        </a:p>
      </dgm:t>
    </dgm:pt>
    <dgm:pt modelId="{7CFEF55E-28BA-4912-A1AE-3CF428942F67}" type="pres">
      <dgm:prSet presAssocID="{667932B5-D813-4656-A010-3794E2D2C119}" presName="dummy" presStyleCnt="0"/>
      <dgm:spPr/>
    </dgm:pt>
    <dgm:pt modelId="{70B87D79-525C-47EA-A146-F9ABD2FE0D8F}" type="pres">
      <dgm:prSet presAssocID="{667932B5-D813-4656-A010-3794E2D2C119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70DB28-FFDE-4689-96B4-EBC2A2CB7035}" type="pres">
      <dgm:prSet presAssocID="{5826582A-3FAC-4B72-B5D8-ED55F0E85991}" presName="sibTrans" presStyleLbl="node1" presStyleIdx="1" presStyleCnt="2" custAng="10800000" custLinFactNeighborY="41323"/>
      <dgm:spPr/>
      <dgm:t>
        <a:bodyPr/>
        <a:lstStyle/>
        <a:p>
          <a:endParaRPr lang="de-DE"/>
        </a:p>
      </dgm:t>
    </dgm:pt>
  </dgm:ptLst>
  <dgm:cxnLst>
    <dgm:cxn modelId="{C31F8C12-BA7D-4968-B29D-4C57062721BA}" type="presOf" srcId="{0E0B1983-3559-46A3-994B-787C070C3808}" destId="{978C6605-8715-4BB6-AF0A-6130E55B1ADA}" srcOrd="0" destOrd="0" presId="urn:microsoft.com/office/officeart/2005/8/layout/cycle1"/>
    <dgm:cxn modelId="{6A6F3FEC-595C-4FD7-813C-A76FE4E3E4C5}" type="presOf" srcId="{5826582A-3FAC-4B72-B5D8-ED55F0E85991}" destId="{6B70DB28-FFDE-4689-96B4-EBC2A2CB7035}" srcOrd="0" destOrd="0" presId="urn:microsoft.com/office/officeart/2005/8/layout/cycle1"/>
    <dgm:cxn modelId="{C48F9CD4-EE82-44CC-B5FD-7F6EA94F20BE}" type="presOf" srcId="{669F7977-901A-4E48-8699-696C95B1DAC4}" destId="{69E52263-4CA2-47EC-8BBD-7303542BFDE8}" srcOrd="0" destOrd="0" presId="urn:microsoft.com/office/officeart/2005/8/layout/cycle1"/>
    <dgm:cxn modelId="{AD76E7ED-3FBC-4F3D-85E9-07577151571D}" srcId="{27A631D6-674F-4C28-9739-8F14969EDB2E}" destId="{667932B5-D813-4656-A010-3794E2D2C119}" srcOrd="1" destOrd="0" parTransId="{5C742D70-322B-432D-BDD5-FB7747566010}" sibTransId="{5826582A-3FAC-4B72-B5D8-ED55F0E85991}"/>
    <dgm:cxn modelId="{63F80291-F2C5-4B29-87F7-02158012BA40}" type="presOf" srcId="{27A631D6-674F-4C28-9739-8F14969EDB2E}" destId="{79CF5020-C14C-4104-A986-52C095843976}" srcOrd="0" destOrd="0" presId="urn:microsoft.com/office/officeart/2005/8/layout/cycle1"/>
    <dgm:cxn modelId="{9783668C-A127-4E12-AD83-D9134F90666C}" srcId="{27A631D6-674F-4C28-9739-8F14969EDB2E}" destId="{0E0B1983-3559-46A3-994B-787C070C3808}" srcOrd="0" destOrd="0" parTransId="{DB972DA4-82ED-43A5-BCC8-3A0387A5ACF9}" sibTransId="{669F7977-901A-4E48-8699-696C95B1DAC4}"/>
    <dgm:cxn modelId="{3923655F-C015-4775-B8BF-3FD235CB4A8B}" type="presOf" srcId="{667932B5-D813-4656-A010-3794E2D2C119}" destId="{70B87D79-525C-47EA-A146-F9ABD2FE0D8F}" srcOrd="0" destOrd="0" presId="urn:microsoft.com/office/officeart/2005/8/layout/cycle1"/>
    <dgm:cxn modelId="{4D931CFB-8CF8-40B3-AD88-B03AABEA4BC0}" type="presParOf" srcId="{79CF5020-C14C-4104-A986-52C095843976}" destId="{70A4AC83-4F29-46F4-BCEA-B5B73D70B5E9}" srcOrd="0" destOrd="0" presId="urn:microsoft.com/office/officeart/2005/8/layout/cycle1"/>
    <dgm:cxn modelId="{2AE333DC-DD88-4145-9166-76CB31454C07}" type="presParOf" srcId="{79CF5020-C14C-4104-A986-52C095843976}" destId="{978C6605-8715-4BB6-AF0A-6130E55B1ADA}" srcOrd="1" destOrd="0" presId="urn:microsoft.com/office/officeart/2005/8/layout/cycle1"/>
    <dgm:cxn modelId="{21BCB953-4F44-4B3A-A30E-C64B5DBAC576}" type="presParOf" srcId="{79CF5020-C14C-4104-A986-52C095843976}" destId="{69E52263-4CA2-47EC-8BBD-7303542BFDE8}" srcOrd="2" destOrd="0" presId="urn:microsoft.com/office/officeart/2005/8/layout/cycle1"/>
    <dgm:cxn modelId="{F3133F6A-86EF-4E72-AEE0-E8BBFDCB0415}" type="presParOf" srcId="{79CF5020-C14C-4104-A986-52C095843976}" destId="{7CFEF55E-28BA-4912-A1AE-3CF428942F67}" srcOrd="3" destOrd="0" presId="urn:microsoft.com/office/officeart/2005/8/layout/cycle1"/>
    <dgm:cxn modelId="{F0B91AB8-548E-470B-9E27-70CD8D1AC46B}" type="presParOf" srcId="{79CF5020-C14C-4104-A986-52C095843976}" destId="{70B87D79-525C-47EA-A146-F9ABD2FE0D8F}" srcOrd="4" destOrd="0" presId="urn:microsoft.com/office/officeart/2005/8/layout/cycle1"/>
    <dgm:cxn modelId="{E6E259BA-73BC-4457-BB10-6D8D0D2DDE66}" type="presParOf" srcId="{79CF5020-C14C-4104-A986-52C095843976}" destId="{6B70DB28-FFDE-4689-96B4-EBC2A2CB7035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7A631D6-674F-4C28-9739-8F14969EDB2E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0E0B1983-3559-46A3-994B-787C070C3808}">
      <dgm:prSet phldrT="[Text]"/>
      <dgm:spPr>
        <a:xfrm>
          <a:off x="1071427" y="860895"/>
          <a:ext cx="655379" cy="6553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DB972DA4-82ED-43A5-BCC8-3A0387A5ACF9}" type="parTrans" cxnId="{9783668C-A127-4E12-AD83-D9134F90666C}">
      <dgm:prSet/>
      <dgm:spPr/>
      <dgm:t>
        <a:bodyPr/>
        <a:lstStyle/>
        <a:p>
          <a:endParaRPr lang="de-DE"/>
        </a:p>
      </dgm:t>
    </dgm:pt>
    <dgm:pt modelId="{669F7977-901A-4E48-8699-696C95B1DAC4}" type="sibTrans" cxnId="{9783668C-A127-4E12-AD83-D9134F90666C}">
      <dgm:prSet/>
      <dgm:spPr>
        <a:xfrm rot="10800000">
          <a:off x="189868" y="514736"/>
          <a:ext cx="1347697" cy="1347697"/>
        </a:xfrm>
        <a:prstGeom prst="circularArrow">
          <a:avLst>
            <a:gd name="adj1" fmla="val 9483"/>
            <a:gd name="adj2" fmla="val 684952"/>
            <a:gd name="adj3" fmla="val 7850793"/>
            <a:gd name="adj4" fmla="val 22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de-DE"/>
        </a:p>
      </dgm:t>
    </dgm:pt>
    <dgm:pt modelId="{667932B5-D813-4656-A010-3794E2D2C119}">
      <dgm:prSet phldrT="[Text]"/>
      <dgm:spPr>
        <a:xfrm>
          <a:off x="627" y="860895"/>
          <a:ext cx="655379" cy="655379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r>
            <a:rPr lang="de-DE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gm:t>
    </dgm:pt>
    <dgm:pt modelId="{5C742D70-322B-432D-BDD5-FB7747566010}" type="parTrans" cxnId="{AD76E7ED-3FBC-4F3D-85E9-07577151571D}">
      <dgm:prSet/>
      <dgm:spPr/>
      <dgm:t>
        <a:bodyPr/>
        <a:lstStyle/>
        <a:p>
          <a:endParaRPr lang="de-DE"/>
        </a:p>
      </dgm:t>
    </dgm:pt>
    <dgm:pt modelId="{5826582A-3FAC-4B72-B5D8-ED55F0E85991}" type="sibTrans" cxnId="{AD76E7ED-3FBC-4F3D-85E9-07577151571D}">
      <dgm:prSet/>
      <dgm:spPr>
        <a:xfrm rot="10800000">
          <a:off x="189868" y="1015109"/>
          <a:ext cx="1347697" cy="1347697"/>
        </a:xfrm>
        <a:prstGeom prst="circularArrow">
          <a:avLst>
            <a:gd name="adj1" fmla="val 9483"/>
            <a:gd name="adj2" fmla="val 684952"/>
            <a:gd name="adj3" fmla="val 18650793"/>
            <a:gd name="adj4" fmla="val 130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de-DE"/>
        </a:p>
      </dgm:t>
    </dgm:pt>
    <dgm:pt modelId="{79CF5020-C14C-4104-A986-52C095843976}" type="pres">
      <dgm:prSet presAssocID="{27A631D6-674F-4C28-9739-8F14969EDB2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70A4AC83-4F29-46F4-BCEA-B5B73D70B5E9}" type="pres">
      <dgm:prSet presAssocID="{0E0B1983-3559-46A3-994B-787C070C3808}" presName="dummy" presStyleCnt="0"/>
      <dgm:spPr/>
    </dgm:pt>
    <dgm:pt modelId="{978C6605-8715-4BB6-AF0A-6130E55B1ADA}" type="pres">
      <dgm:prSet presAssocID="{0E0B1983-3559-46A3-994B-787C070C3808}" presName="node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9E52263-4CA2-47EC-8BBD-7303542BFDE8}" type="pres">
      <dgm:prSet presAssocID="{669F7977-901A-4E48-8699-696C95B1DAC4}" presName="sibTrans" presStyleLbl="node1" presStyleIdx="0" presStyleCnt="2" custAng="10800000" custLinFactNeighborX="-12562"/>
      <dgm:spPr/>
      <dgm:t>
        <a:bodyPr/>
        <a:lstStyle/>
        <a:p>
          <a:endParaRPr lang="de-DE"/>
        </a:p>
      </dgm:t>
    </dgm:pt>
    <dgm:pt modelId="{7CFEF55E-28BA-4912-A1AE-3CF428942F67}" type="pres">
      <dgm:prSet presAssocID="{667932B5-D813-4656-A010-3794E2D2C119}" presName="dummy" presStyleCnt="0"/>
      <dgm:spPr/>
    </dgm:pt>
    <dgm:pt modelId="{70B87D79-525C-47EA-A146-F9ABD2FE0D8F}" type="pres">
      <dgm:prSet presAssocID="{667932B5-D813-4656-A010-3794E2D2C119}" presName="node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B70DB28-FFDE-4689-96B4-EBC2A2CB7035}" type="pres">
      <dgm:prSet presAssocID="{5826582A-3FAC-4B72-B5D8-ED55F0E85991}" presName="sibTrans" presStyleLbl="node1" presStyleIdx="1" presStyleCnt="2" custAng="10800000" custLinFactNeighborX="-12562" custLinFactNeighborY="41323"/>
      <dgm:spPr/>
      <dgm:t>
        <a:bodyPr/>
        <a:lstStyle/>
        <a:p>
          <a:endParaRPr lang="de-DE"/>
        </a:p>
      </dgm:t>
    </dgm:pt>
  </dgm:ptLst>
  <dgm:cxnLst>
    <dgm:cxn modelId="{4D066B92-EC36-417E-9823-4A8B15DA5ED4}" type="presOf" srcId="{27A631D6-674F-4C28-9739-8F14969EDB2E}" destId="{79CF5020-C14C-4104-A986-52C095843976}" srcOrd="0" destOrd="0" presId="urn:microsoft.com/office/officeart/2005/8/layout/cycle1"/>
    <dgm:cxn modelId="{0CC38426-6948-469B-B1DC-BCF3D5EC7EC7}" type="presOf" srcId="{5826582A-3FAC-4B72-B5D8-ED55F0E85991}" destId="{6B70DB28-FFDE-4689-96B4-EBC2A2CB7035}" srcOrd="0" destOrd="0" presId="urn:microsoft.com/office/officeart/2005/8/layout/cycle1"/>
    <dgm:cxn modelId="{DF61E56E-EE7A-42EC-8896-C03F6806E59B}" type="presOf" srcId="{0E0B1983-3559-46A3-994B-787C070C3808}" destId="{978C6605-8715-4BB6-AF0A-6130E55B1ADA}" srcOrd="0" destOrd="0" presId="urn:microsoft.com/office/officeart/2005/8/layout/cycle1"/>
    <dgm:cxn modelId="{E4145C44-C4B2-408C-BF36-96475EAAC6BC}" type="presOf" srcId="{667932B5-D813-4656-A010-3794E2D2C119}" destId="{70B87D79-525C-47EA-A146-F9ABD2FE0D8F}" srcOrd="0" destOrd="0" presId="urn:microsoft.com/office/officeart/2005/8/layout/cycle1"/>
    <dgm:cxn modelId="{AD76E7ED-3FBC-4F3D-85E9-07577151571D}" srcId="{27A631D6-674F-4C28-9739-8F14969EDB2E}" destId="{667932B5-D813-4656-A010-3794E2D2C119}" srcOrd="1" destOrd="0" parTransId="{5C742D70-322B-432D-BDD5-FB7747566010}" sibTransId="{5826582A-3FAC-4B72-B5D8-ED55F0E85991}"/>
    <dgm:cxn modelId="{C816D2A1-645F-4832-8652-B0EEC13DA35D}" type="presOf" srcId="{669F7977-901A-4E48-8699-696C95B1DAC4}" destId="{69E52263-4CA2-47EC-8BBD-7303542BFDE8}" srcOrd="0" destOrd="0" presId="urn:microsoft.com/office/officeart/2005/8/layout/cycle1"/>
    <dgm:cxn modelId="{9783668C-A127-4E12-AD83-D9134F90666C}" srcId="{27A631D6-674F-4C28-9739-8F14969EDB2E}" destId="{0E0B1983-3559-46A3-994B-787C070C3808}" srcOrd="0" destOrd="0" parTransId="{DB972DA4-82ED-43A5-BCC8-3A0387A5ACF9}" sibTransId="{669F7977-901A-4E48-8699-696C95B1DAC4}"/>
    <dgm:cxn modelId="{D185154B-0C64-4086-B5DB-B082DE385795}" type="presParOf" srcId="{79CF5020-C14C-4104-A986-52C095843976}" destId="{70A4AC83-4F29-46F4-BCEA-B5B73D70B5E9}" srcOrd="0" destOrd="0" presId="urn:microsoft.com/office/officeart/2005/8/layout/cycle1"/>
    <dgm:cxn modelId="{A9B19895-4F0B-4CAF-9E39-4F1D1D92EE99}" type="presParOf" srcId="{79CF5020-C14C-4104-A986-52C095843976}" destId="{978C6605-8715-4BB6-AF0A-6130E55B1ADA}" srcOrd="1" destOrd="0" presId="urn:microsoft.com/office/officeart/2005/8/layout/cycle1"/>
    <dgm:cxn modelId="{1C560A55-577E-495A-9B71-17583635AACB}" type="presParOf" srcId="{79CF5020-C14C-4104-A986-52C095843976}" destId="{69E52263-4CA2-47EC-8BBD-7303542BFDE8}" srcOrd="2" destOrd="0" presId="urn:microsoft.com/office/officeart/2005/8/layout/cycle1"/>
    <dgm:cxn modelId="{FC2D48D2-4B58-4BA0-84ED-18587E51FFF9}" type="presParOf" srcId="{79CF5020-C14C-4104-A986-52C095843976}" destId="{7CFEF55E-28BA-4912-A1AE-3CF428942F67}" srcOrd="3" destOrd="0" presId="urn:microsoft.com/office/officeart/2005/8/layout/cycle1"/>
    <dgm:cxn modelId="{B2ABB7A4-A976-4BC2-AEC4-CAF9B15D56FF}" type="presParOf" srcId="{79CF5020-C14C-4104-A986-52C095843976}" destId="{70B87D79-525C-47EA-A146-F9ABD2FE0D8F}" srcOrd="4" destOrd="0" presId="urn:microsoft.com/office/officeart/2005/8/layout/cycle1"/>
    <dgm:cxn modelId="{A82E8AEC-08D1-4BDD-BE2E-2BB2171B88A6}" type="presParOf" srcId="{79CF5020-C14C-4104-A986-52C095843976}" destId="{6B70DB28-FFDE-4689-96B4-EBC2A2CB7035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xmlns="" relId="rId1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83BF1C3-9B93-417B-89AA-E6764DF6AA5B}">
      <dsp:nvSpPr>
        <dsp:cNvPr id="0" name=""/>
        <dsp:cNvSpPr/>
      </dsp:nvSpPr>
      <dsp:spPr>
        <a:xfrm>
          <a:off x="3664" y="207686"/>
          <a:ext cx="1666327" cy="2764799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Environment</a:t>
          </a:r>
          <a:r>
            <a:rPr lang="en-US" sz="1400" kern="12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/>
          </a:r>
          <a:br>
            <a:rPr lang="en-US" sz="1400" kern="12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</a:br>
          <a:r>
            <a:rPr lang="en-US" sz="1400" kern="1200" noProof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(Application Domain)</a:t>
          </a:r>
          <a:endParaRPr lang="en-US" sz="1400" kern="1200" noProof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sp:txBody>
      <dsp:txXfrm>
        <a:off x="3664" y="207686"/>
        <a:ext cx="1666327" cy="666530"/>
      </dsp:txXfrm>
    </dsp:sp>
    <dsp:sp modelId="{5D7F10ED-982F-4F21-A2C1-8627136A9449}">
      <dsp:nvSpPr>
        <dsp:cNvPr id="0" name=""/>
        <dsp:cNvSpPr/>
      </dsp:nvSpPr>
      <dsp:spPr>
        <a:xfrm>
          <a:off x="447" y="874217"/>
          <a:ext cx="1666327" cy="3686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People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Organizational Systems</a:t>
          </a:r>
          <a:endParaRPr lang="en-US" sz="1400" kern="1200" noProof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Technical Systems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Problems &amp; Opportunities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sp:txBody>
      <dsp:txXfrm>
        <a:off x="447" y="874217"/>
        <a:ext cx="1666327" cy="3686400"/>
      </dsp:txXfrm>
    </dsp:sp>
    <dsp:sp modelId="{022FA712-93E1-4FCE-A92F-7E6EBC76A779}">
      <dsp:nvSpPr>
        <dsp:cNvPr id="0" name=""/>
        <dsp:cNvSpPr/>
      </dsp:nvSpPr>
      <dsp:spPr>
        <a:xfrm>
          <a:off x="1959810" y="333518"/>
          <a:ext cx="614414" cy="414867"/>
        </a:xfrm>
        <a:prstGeom prst="circularArrow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300" kern="120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sp:txBody>
      <dsp:txXfrm>
        <a:off x="1959810" y="333518"/>
        <a:ext cx="614414" cy="414867"/>
      </dsp:txXfrm>
    </dsp:sp>
    <dsp:sp modelId="{96E06322-F8D6-4235-93B6-F018B90D7B0F}">
      <dsp:nvSpPr>
        <dsp:cNvPr id="0" name=""/>
        <dsp:cNvSpPr/>
      </dsp:nvSpPr>
      <dsp:spPr>
        <a:xfrm>
          <a:off x="2829264" y="207686"/>
          <a:ext cx="1666327" cy="2764799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Design</a:t>
          </a:r>
          <a:r>
            <a:rPr lang="de-DE" sz="1300" b="1" kern="120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 Science Research</a:t>
          </a:r>
          <a:endParaRPr lang="de-DE" sz="1300" b="1" kern="1200" dirty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sp:txBody>
      <dsp:txXfrm>
        <a:off x="2829264" y="207686"/>
        <a:ext cx="1666327" cy="666530"/>
      </dsp:txXfrm>
    </dsp:sp>
    <dsp:sp modelId="{D60D01E5-B800-4C1B-AC46-320CCD67EB53}">
      <dsp:nvSpPr>
        <dsp:cNvPr id="0" name=""/>
        <dsp:cNvSpPr/>
      </dsp:nvSpPr>
      <dsp:spPr>
        <a:xfrm>
          <a:off x="2828313" y="874217"/>
          <a:ext cx="1666327" cy="3686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2456" tIns="92456" rIns="92456" bIns="92456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3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sp:txBody>
      <dsp:txXfrm>
        <a:off x="2828313" y="874217"/>
        <a:ext cx="1666327" cy="3686400"/>
      </dsp:txXfrm>
    </dsp:sp>
    <dsp:sp modelId="{14F2287D-C8D5-47AB-B4B4-F289BBCB9F93}">
      <dsp:nvSpPr>
        <dsp:cNvPr id="0" name=""/>
        <dsp:cNvSpPr/>
      </dsp:nvSpPr>
      <dsp:spPr>
        <a:xfrm>
          <a:off x="4786872" y="333518"/>
          <a:ext cx="617514" cy="414867"/>
        </a:xfrm>
        <a:prstGeom prst="rightArrow">
          <a:avLst>
            <a:gd name="adj1" fmla="val 60000"/>
            <a:gd name="adj2" fmla="val 50000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1300" kern="120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sp:txBody>
      <dsp:txXfrm>
        <a:off x="4786872" y="333518"/>
        <a:ext cx="617514" cy="414867"/>
      </dsp:txXfrm>
    </dsp:sp>
    <dsp:sp modelId="{C196D298-2059-4930-9602-F63A1AB65901}">
      <dsp:nvSpPr>
        <dsp:cNvPr id="0" name=""/>
        <dsp:cNvSpPr/>
      </dsp:nvSpPr>
      <dsp:spPr>
        <a:xfrm>
          <a:off x="5660713" y="207686"/>
          <a:ext cx="1666327" cy="2764799"/>
        </a:xfrm>
        <a:prstGeom prst="roundRect">
          <a:avLst>
            <a:gd name="adj" fmla="val 10000"/>
          </a:avLst>
        </a:prstGeom>
        <a:solidFill>
          <a:srgbClr val="0078C0"/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53340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Knowledge Base</a:t>
          </a:r>
          <a:br>
            <a:rPr lang="en-US" sz="1400" b="1" kern="1200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</a:br>
          <a:r>
            <a:rPr lang="en-US" sz="1400" kern="1200" noProof="0" dirty="0" smtClean="0">
              <a:solidFill>
                <a:sysClr val="window" lastClr="FFFFFF"/>
              </a:solidFill>
              <a:latin typeface="+mj-lt"/>
              <a:ea typeface="+mn-ea"/>
              <a:cs typeface="+mn-cs"/>
            </a:rPr>
            <a:t>(Foundations)</a:t>
          </a:r>
          <a:endParaRPr lang="en-US" sz="1400" kern="1200" noProof="0" dirty="0">
            <a:solidFill>
              <a:sysClr val="window" lastClr="FFFFFF"/>
            </a:solidFill>
            <a:latin typeface="+mj-lt"/>
            <a:ea typeface="+mn-ea"/>
            <a:cs typeface="+mn-cs"/>
          </a:endParaRPr>
        </a:p>
      </dsp:txBody>
      <dsp:txXfrm>
        <a:off x="5660713" y="207686"/>
        <a:ext cx="1666327" cy="666530"/>
      </dsp:txXfrm>
    </dsp:sp>
    <dsp:sp modelId="{12C4C8CF-1EB9-4194-B4CC-51622D8B8736}">
      <dsp:nvSpPr>
        <dsp:cNvPr id="0" name=""/>
        <dsp:cNvSpPr/>
      </dsp:nvSpPr>
      <dsp:spPr>
        <a:xfrm>
          <a:off x="5660712" y="874217"/>
          <a:ext cx="1666327" cy="3686400"/>
        </a:xfrm>
        <a:prstGeom prst="roundRect">
          <a:avLst>
            <a:gd name="adj" fmla="val 10000"/>
          </a:avLst>
        </a:prstGeom>
        <a:solidFill>
          <a:sysClr val="window" lastClr="FFFFFF">
            <a:hueOff val="0"/>
            <a:satOff val="0"/>
            <a:lumOff val="0"/>
          </a:sysClr>
        </a:solidFill>
        <a:ln w="25400" cap="flat" cmpd="sng" algn="ctr">
          <a:solidFill>
            <a:srgbClr val="0078C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Scientific Theories &amp; Methods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Experience &amp; Expertise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noProof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j-lt"/>
              <a:ea typeface="+mn-ea"/>
              <a:cs typeface="+mn-cs"/>
            </a:rPr>
            <a:t> Meta-Artifacts (Design Products &amp; Design Processes)</a:t>
          </a: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400" kern="1200" noProof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j-lt"/>
            <a:ea typeface="+mn-ea"/>
            <a:cs typeface="+mn-cs"/>
          </a:endParaRPr>
        </a:p>
      </dsp:txBody>
      <dsp:txXfrm>
        <a:off x="5660712" y="874217"/>
        <a:ext cx="1666327" cy="36864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8C6605-8715-4BB6-AF0A-6130E55B1ADA}">
      <dsp:nvSpPr>
        <dsp:cNvPr id="0" name=""/>
        <dsp:cNvSpPr/>
      </dsp:nvSpPr>
      <dsp:spPr>
        <a:xfrm>
          <a:off x="1295077" y="1140582"/>
          <a:ext cx="792182" cy="792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sz="4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295077" y="1140582"/>
        <a:ext cx="792182" cy="792182"/>
      </dsp:txXfrm>
    </dsp:sp>
    <dsp:sp modelId="{69E52263-4CA2-47EC-8BBD-7303542BFDE8}">
      <dsp:nvSpPr>
        <dsp:cNvPr id="0" name=""/>
        <dsp:cNvSpPr/>
      </dsp:nvSpPr>
      <dsp:spPr>
        <a:xfrm rot="10800000">
          <a:off x="229501" y="722165"/>
          <a:ext cx="1629016" cy="1629016"/>
        </a:xfrm>
        <a:prstGeom prst="circularArrow">
          <a:avLst>
            <a:gd name="adj1" fmla="val 9483"/>
            <a:gd name="adj2" fmla="val 684952"/>
            <a:gd name="adj3" fmla="val 7850793"/>
            <a:gd name="adj4" fmla="val 22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87D79-525C-47EA-A146-F9ABD2FE0D8F}">
      <dsp:nvSpPr>
        <dsp:cNvPr id="0" name=""/>
        <dsp:cNvSpPr/>
      </dsp:nvSpPr>
      <dsp:spPr>
        <a:xfrm>
          <a:off x="758" y="1140582"/>
          <a:ext cx="792182" cy="792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sz="4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758" y="1140582"/>
        <a:ext cx="792182" cy="792182"/>
      </dsp:txXfrm>
    </dsp:sp>
    <dsp:sp modelId="{6B70DB28-FFDE-4689-96B4-EBC2A2CB7035}">
      <dsp:nvSpPr>
        <dsp:cNvPr id="0" name=""/>
        <dsp:cNvSpPr/>
      </dsp:nvSpPr>
      <dsp:spPr>
        <a:xfrm rot="10800000">
          <a:off x="229501" y="1395324"/>
          <a:ext cx="1629016" cy="1629016"/>
        </a:xfrm>
        <a:prstGeom prst="circularArrow">
          <a:avLst>
            <a:gd name="adj1" fmla="val 9483"/>
            <a:gd name="adj2" fmla="val 684952"/>
            <a:gd name="adj3" fmla="val 18650793"/>
            <a:gd name="adj4" fmla="val 130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78C6605-8715-4BB6-AF0A-6130E55B1ADA}">
      <dsp:nvSpPr>
        <dsp:cNvPr id="0" name=""/>
        <dsp:cNvSpPr/>
      </dsp:nvSpPr>
      <dsp:spPr>
        <a:xfrm>
          <a:off x="1295077" y="1140582"/>
          <a:ext cx="792182" cy="792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sz="4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1295077" y="1140582"/>
        <a:ext cx="792182" cy="792182"/>
      </dsp:txXfrm>
    </dsp:sp>
    <dsp:sp modelId="{69E52263-4CA2-47EC-8BBD-7303542BFDE8}">
      <dsp:nvSpPr>
        <dsp:cNvPr id="0" name=""/>
        <dsp:cNvSpPr/>
      </dsp:nvSpPr>
      <dsp:spPr>
        <a:xfrm rot="10800000">
          <a:off x="24864" y="722165"/>
          <a:ext cx="1629016" cy="1629016"/>
        </a:xfrm>
        <a:prstGeom prst="circularArrow">
          <a:avLst>
            <a:gd name="adj1" fmla="val 9483"/>
            <a:gd name="adj2" fmla="val 684952"/>
            <a:gd name="adj3" fmla="val 7850793"/>
            <a:gd name="adj4" fmla="val 22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B87D79-525C-47EA-A146-F9ABD2FE0D8F}">
      <dsp:nvSpPr>
        <dsp:cNvPr id="0" name=""/>
        <dsp:cNvSpPr/>
      </dsp:nvSpPr>
      <dsp:spPr>
        <a:xfrm>
          <a:off x="758" y="1140582"/>
          <a:ext cx="792182" cy="79218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48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/>
              <a:ea typeface="+mn-ea"/>
              <a:cs typeface="+mn-cs"/>
            </a:rPr>
            <a:t> </a:t>
          </a:r>
          <a:endParaRPr lang="de-DE" sz="48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Calibri"/>
            <a:ea typeface="+mn-ea"/>
            <a:cs typeface="+mn-cs"/>
          </a:endParaRPr>
        </a:p>
      </dsp:txBody>
      <dsp:txXfrm>
        <a:off x="758" y="1140582"/>
        <a:ext cx="792182" cy="792182"/>
      </dsp:txXfrm>
    </dsp:sp>
    <dsp:sp modelId="{6B70DB28-FFDE-4689-96B4-EBC2A2CB7035}">
      <dsp:nvSpPr>
        <dsp:cNvPr id="0" name=""/>
        <dsp:cNvSpPr/>
      </dsp:nvSpPr>
      <dsp:spPr>
        <a:xfrm rot="10800000">
          <a:off x="24864" y="1395324"/>
          <a:ext cx="1629016" cy="1629016"/>
        </a:xfrm>
        <a:prstGeom prst="circularArrow">
          <a:avLst>
            <a:gd name="adj1" fmla="val 9483"/>
            <a:gd name="adj2" fmla="val 684952"/>
            <a:gd name="adj3" fmla="val 18650793"/>
            <a:gd name="adj4" fmla="val 13064255"/>
            <a:gd name="adj5" fmla="val 11063"/>
          </a:avLst>
        </a:prstGeom>
        <a:solidFill>
          <a:srgbClr val="0078C0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3">
  <dgm:title val=""/>
  <dgm:desc val=""/>
  <dgm:catLst>
    <dgm:cat type="process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3" destOrd="0"/>
        <dgm:cxn modelId="12" srcId="1" destId="11" srcOrd="0" destOrd="0"/>
        <dgm:cxn modelId="23" srcId="2" destId="21" srcOrd="0" destOrd="0"/>
        <dgm:cxn modelId="34" srcId="3" destId="3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" refType="w"/>
      <dgm:constr type="w" for="ch" ptType="sibTrans" refType="w" refFor="ch" refForName="composite" fact="0.3333"/>
      <dgm:constr type="w" for="des" forName="parTx"/>
      <dgm:constr type="h" for="des" forName="parTx" op="equ"/>
      <dgm:constr type="h" for="des" forName="parSh" op="equ"/>
      <dgm:constr type="w" for="des" forName="desTx"/>
      <dgm:constr type="h" for="des" forName="desTx" op="equ"/>
      <dgm:constr type="w" for="des" forName="parSh"/>
      <dgm:constr type="primFontSz" for="des" forName="parTx" val="65"/>
      <dgm:constr type="secFontSz" for="des" forName="desTx" refType="primFontSz" refFor="des" refForName="parTx" op="equ"/>
      <dgm:constr type="primFontSz" for="des" forName="connTx" refType="primFontSz" refFor="des" refForName="parTx" fact="0.8"/>
      <dgm:constr type="primFontSz" for="des" forName="connTx" refType="primFontSz" refFor="des" refForName="parTx" op="lte" fact="0.8"/>
      <dgm:constr type="h" for="des" forName="parTx" refType="primFontSz" refFor="des" refForName="parTx" fact="0.8"/>
      <dgm:constr type="h" for="des" forName="parSh" refType="primFontSz" refFor="des" refForName="parTx" fact="1.2"/>
      <dgm:constr type="h" for="des" forName="desTx" refType="primFontSz" refFor="des" refForName="parTx" fact="1.6"/>
      <dgm:constr type="h" for="des" forName="parSh" refType="h" refFor="des" refForName="parTx" op="lte" fact="1.5"/>
      <dgm:constr type="h" for="des" forName="parSh" refType="h" refFor="des" refForName="parTx" op="gte" fact="1.5"/>
    </dgm:constrLst>
    <dgm:ruleLst>
      <dgm:rule type="w" for="ch" forName="composite" val="0" fact="NaN" max="NaN"/>
      <dgm:rule type="primFontSz" for="des" forName="parTx" val="5" fact="NaN" max="NaN"/>
    </dgm:ruleLst>
    <dgm:forEach name="Name3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func="var" arg="dir" op="equ" val="norm">
            <dgm:constrLst>
              <dgm:constr type="h" refType="w" fact="1000"/>
              <dgm:constr type="l" for="ch" forName="parTx"/>
              <dgm:constr type="w" for="ch" forName="parTx" refType="w" fact="0.83"/>
              <dgm:constr type="t" for="ch" forName="parTx"/>
              <dgm:constr type="l" for="ch" forName="parSh"/>
              <dgm:constr type="w" for="ch" forName="parSh" refType="w" refFor="ch" refForName="parTx"/>
              <dgm:constr type="t" for="ch" forName="parSh"/>
              <dgm:constr type="l" for="ch" forName="desTx" refType="w" fact="0.17"/>
              <dgm:constr type="w" for="ch" forName="desTx" refType="w" refFor="ch" refForName="parTx"/>
              <dgm:constr type="t" for="ch" forName="desTx" refType="h" refFor="ch" refForName="parTx"/>
            </dgm:constrLst>
          </dgm:if>
          <dgm:else name="Name6">
            <dgm:constrLst>
              <dgm:constr type="h" refType="w" fact="1000"/>
              <dgm:constr type="l" for="ch" forName="parTx" refType="w" fact="0.17"/>
              <dgm:constr type="w" for="ch" forName="parTx" refType="w" fact="0.83"/>
              <dgm:constr type="t" for="ch" forName="parTx"/>
              <dgm:constr type="l" for="ch" forName="parSh" refType="w" fact="0.15"/>
              <dgm:constr type="w" for="ch" forName="parSh" refType="w" refFor="ch" refForName="parTx"/>
              <dgm:constr type="t" for="ch" forName="parSh"/>
              <dgm:constr type="l" for="ch" forName="desTx"/>
              <dgm:constr type="w" for="ch" forName="desTx" refType="w" refFor="ch" refForName="parTx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>
          <dgm:varLst>
            <dgm:chMax val="0"/>
            <dgm:chPref val="0"/>
            <dgm:bulletEnabled val="1"/>
          </dgm:varLst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 zOrderOff="1" hideGeom="1">
            <dgm:adjLst>
              <dgm:adj idx="1" val="0.1"/>
            </dgm:adjLst>
          </dgm:shape>
          <dgm:presOf axis="self" ptType="node"/>
          <dgm:constrLst>
            <dgm:constr type="h" refType="w" op="lte" fact="0.4"/>
            <dgm:constr type="bMarg" refType="primFontSz" fact="0.3"/>
            <dgm:constr type="h"/>
          </dgm:constrLst>
          <dgm:ruleLst>
            <dgm:rule type="h" val="INF" fact="NaN" max="NaN"/>
          </dgm:ruleLst>
        </dgm:layoutNode>
        <dgm:layoutNode name="parSh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 ptType="node"/>
          <dgm:constrLst>
            <dgm:constr type="h"/>
          </dgm:constrLst>
          <dgm:ruleLst/>
        </dgm:layoutNode>
        <dgm:layoutNode name="desTx" styleLbl="f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Rect" r:blip="">
            <dgm:adjLst>
              <dgm:adj idx="1" val="0.1"/>
            </dgm:adjLst>
          </dgm:shape>
          <dgm:presOf axis="des" ptType="node"/>
          <dgm:constrLst>
            <dgm:constr type="secFontSz" val="65"/>
            <dgm:constr type="primFontSz" refType="secFontSz"/>
            <dgm:constr type="h"/>
          </dgm:constrLst>
          <dgm:ruleLst>
            <dgm:rule type="h" val="INF" fact="NaN" max="NaN"/>
          </dgm:ruleLst>
        </dgm:layoutNode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  <dgm:param type="srcNode" val="parTx"/>
            <dgm:param type="dstNode" val="parTx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Tx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25463" y="190500"/>
            <a:ext cx="349726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338638" y="190500"/>
            <a:ext cx="2208212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FA746E40-668F-4008-A999-DEE2BD90848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7240448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2513"/>
            <a:ext cx="5207000" cy="4605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Mastertextformat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070" tIns="47535" rIns="95070" bIns="4753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UM Neue Helvetica 55 Regular" charset="0"/>
                <a:cs typeface="+mn-cs"/>
              </a:defRPr>
            </a:lvl1pPr>
          </a:lstStyle>
          <a:p>
            <a:pPr>
              <a:defRPr/>
            </a:pPr>
            <a:fld id="{A96478AD-9F12-4B72-AD9F-D73D2457734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16107900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UM Neue Helvetica 55 Regular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1.      IT-Abteilungen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performen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nicht wie von Unternehmen gewünscht (System Außenwahrnehmung). kostet viel, ist langsam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2.      Business IT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Alignment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soll dieses Problem lösen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3.      EAM hat es sich zum Ziel gemacht,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business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it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alignment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herzustellen (Quellen)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4.      Aktuelle Architekturbeschreibungen: Statische Sicht somit nur auf Struktur (Zeitpunktbetrachtung), Hoffnung: Rückschlüsse auf Außenwahrnehmung möglich, jedoch keine Literatur vorhanden (muss man zeigen, ist aber dann auch der Gap)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5.      Änderungen erfolgen in Form von Projekten -&gt; Strukturänderung mit dem Ziel die Gesamtperformance zu verbessern -&gt; besseres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alignment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6.     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Complexity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Theory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: Ursache für notwendige Änderung kann auch Zunahme der  Environment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complexity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sein, die betrachtet jedoch das Unternehmen und damit auch die AWL als System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7.      System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Theory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sagt uns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structure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&amp;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behavior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8.      </a:t>
            </a:r>
            <a:r>
              <a:rPr lang="de-DE" sz="1200" kern="120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Behavior</a:t>
            </a:r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heute nicht in EA Modellen modelliert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9.      Zusammenhang zwischen System-Performance und System-Struktur jedoch nicht vollständig erkennbar (ausschmücken) Beispiele: Projektmethode wird nicht betrachtet (agile), da evtl. keine Auswirkung auf Struktur auch bisher nicht modelliert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10.   Hypothese:  Modellierung des Verhaltens des Systems (mit Beteiligung Menschen) schließt diese Lücke ein wenig</a:t>
            </a:r>
            <a:endParaRPr lang="de-DE" dirty="0" smtClean="0"/>
          </a:p>
          <a:p>
            <a:pPr lvl="0"/>
            <a:r>
              <a:rPr lang="de-DE" sz="1200" kern="120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11.   Darum allgemeines Modell entwickeln und anhand von Beispielen den Zusammenhang zeigen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• a system boundary, defining what is part of the system itself and what is outside of</a:t>
            </a:r>
          </a:p>
          <a:p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system</a:t>
            </a:r>
            <a:endParaRPr lang="de-DE" sz="1200" kern="1200" baseline="0" dirty="0" smtClean="0">
              <a:solidFill>
                <a:schemeClr val="tx1"/>
              </a:solidFill>
              <a:latin typeface="TUM Neue Helvetica 55 Regular" charset="0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• an interface (determined by the system boundary), defining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 kinds of interaction between the system and the environment is possible</a:t>
            </a:r>
          </a:p>
          <a:p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(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static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/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syntactic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interface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 behavior of the system seen from outside (interface behavior, dynamic interface,</a:t>
            </a:r>
          </a:p>
          <a:p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interaction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 </a:t>
            </a:r>
            <a:r>
              <a:rPr lang="de-DE" sz="1200" kern="1200" baseline="0" dirty="0" err="1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view</a:t>
            </a:r>
            <a:r>
              <a:rPr lang="de-DE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• an inside setup consisting of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 structure and division in subsystems (architecture)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the states and state transitions (state view).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• The interaction and state views are build upon a data model.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TUM Neue Helvetica 55 Regular" charset="0"/>
                <a:ea typeface="+mn-ea"/>
                <a:cs typeface="+mn-cs"/>
              </a:rPr>
              <a:t>• Views can be documented by means of feasible models.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Related</a:t>
            </a:r>
            <a:r>
              <a:rPr lang="de-DE" dirty="0" smtClean="0"/>
              <a:t> Work:</a:t>
            </a:r>
          </a:p>
          <a:p>
            <a:endParaRPr lang="de-DE" dirty="0" smtClean="0"/>
          </a:p>
          <a:p>
            <a:pPr marL="342900" indent="-342900">
              <a:buFont typeface="+mj-lt"/>
              <a:buAutoNum type="arabicParenR"/>
            </a:pPr>
            <a:r>
              <a:rPr lang="de-DE" dirty="0" smtClean="0"/>
              <a:t>Dynamics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change</a:t>
            </a:r>
            <a:r>
              <a:rPr lang="de-DE" dirty="0" smtClean="0"/>
              <a:t> </a:t>
            </a:r>
            <a:r>
              <a:rPr lang="de-DE" dirty="0" err="1" smtClean="0"/>
              <a:t>management</a:t>
            </a:r>
            <a:endParaRPr lang="de-DE" dirty="0" smtClean="0"/>
          </a:p>
          <a:p>
            <a:pPr marL="800100" lvl="1" indent="-342900">
              <a:buFont typeface="+mj-lt"/>
              <a:buNone/>
            </a:pPr>
            <a:r>
              <a:rPr lang="de-DE" dirty="0" smtClean="0"/>
              <a:t>- </a:t>
            </a:r>
            <a:r>
              <a:rPr lang="de-DE" dirty="0" err="1" smtClean="0"/>
              <a:t>Evolving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Philosophers</a:t>
            </a:r>
            <a:r>
              <a:rPr lang="de-DE" baseline="0" dirty="0" smtClean="0"/>
              <a:t> (Kramer), Dynamic Systems (</a:t>
            </a:r>
            <a:r>
              <a:rPr lang="de-DE" baseline="0" dirty="0" err="1" smtClean="0"/>
              <a:t>Luenberger</a:t>
            </a:r>
            <a:r>
              <a:rPr lang="de-DE" baseline="0" dirty="0" smtClean="0"/>
              <a:t>), </a:t>
            </a:r>
            <a:r>
              <a:rPr lang="de-DE" baseline="0" dirty="0" err="1" smtClean="0"/>
              <a:t>Ecosystem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states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Holling</a:t>
            </a:r>
            <a:r>
              <a:rPr lang="de-DE" baseline="0" dirty="0" smtClean="0"/>
              <a:t>)</a:t>
            </a:r>
            <a:endParaRPr lang="de-DE" dirty="0" smtClean="0"/>
          </a:p>
          <a:p>
            <a:pPr marL="342900" indent="-342900">
              <a:buFont typeface="+mj-lt"/>
              <a:buAutoNum type="arabicParenR"/>
            </a:pPr>
            <a:r>
              <a:rPr lang="de-DE" dirty="0" smtClean="0"/>
              <a:t>Models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r>
              <a:rPr lang="de-DE" dirty="0" smtClean="0"/>
              <a:t> </a:t>
            </a:r>
            <a:r>
              <a:rPr lang="de-DE" dirty="0" err="1" smtClean="0"/>
              <a:t>landscapes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EA </a:t>
            </a:r>
            <a:r>
              <a:rPr lang="de-DE" dirty="0" err="1" smtClean="0"/>
              <a:t>evolution</a:t>
            </a:r>
            <a:endParaRPr lang="de-DE" dirty="0" smtClean="0"/>
          </a:p>
          <a:p>
            <a:pPr marL="800100" lvl="1" indent="-342900">
              <a:buFont typeface="+mj-lt"/>
              <a:buNone/>
            </a:pPr>
            <a:r>
              <a:rPr lang="de-DE" dirty="0" smtClean="0"/>
              <a:t>-</a:t>
            </a:r>
            <a:r>
              <a:rPr lang="de-DE" baseline="0" dirty="0" smtClean="0"/>
              <a:t> SE (</a:t>
            </a:r>
            <a:r>
              <a:rPr lang="de-DE" baseline="0" dirty="0" err="1" smtClean="0"/>
              <a:t>Breu</a:t>
            </a:r>
            <a:r>
              <a:rPr lang="de-DE" baseline="0" dirty="0" smtClean="0"/>
              <a:t>), EAM (</a:t>
            </a:r>
            <a:r>
              <a:rPr lang="de-DE" baseline="0" dirty="0" err="1" smtClean="0"/>
              <a:t>Buckl</a:t>
            </a:r>
            <a:r>
              <a:rPr lang="de-DE" baseline="0" dirty="0" smtClean="0"/>
              <a:t>), Co-</a:t>
            </a:r>
            <a:r>
              <a:rPr lang="de-DE" baseline="0" dirty="0" err="1" smtClean="0"/>
              <a:t>evolution</a:t>
            </a:r>
            <a:r>
              <a:rPr lang="de-DE" baseline="0" dirty="0" smtClean="0"/>
              <a:t> (</a:t>
            </a:r>
            <a:r>
              <a:rPr lang="de-DE" baseline="0" dirty="0" err="1" smtClean="0"/>
              <a:t>Kandjani</a:t>
            </a:r>
            <a:r>
              <a:rPr lang="de-DE" baseline="0" dirty="0" smtClean="0"/>
              <a:t>) </a:t>
            </a:r>
            <a:endParaRPr lang="de-DE" dirty="0" smtClean="0"/>
          </a:p>
          <a:p>
            <a:pPr marL="342900" indent="-342900">
              <a:buFont typeface="+mj-lt"/>
              <a:buAutoNum type="arabicParenR"/>
            </a:pPr>
            <a:r>
              <a:rPr lang="de-DE" dirty="0" err="1" smtClean="0"/>
              <a:t>Complex</a:t>
            </a:r>
            <a:r>
              <a:rPr lang="de-DE" dirty="0" smtClean="0"/>
              <a:t> Adaptive Systems</a:t>
            </a:r>
          </a:p>
          <a:p>
            <a:pPr marL="800100" lvl="1" indent="-342900">
              <a:buFont typeface="+mj-lt"/>
              <a:buNone/>
            </a:pPr>
            <a:r>
              <a:rPr lang="de-DE" dirty="0" smtClean="0"/>
              <a:t>- </a:t>
            </a:r>
            <a:r>
              <a:rPr lang="de-DE" dirty="0" err="1" smtClean="0"/>
              <a:t>Introduction</a:t>
            </a:r>
            <a:r>
              <a:rPr lang="de-DE" dirty="0" smtClean="0"/>
              <a:t> (Holland), </a:t>
            </a:r>
            <a:r>
              <a:rPr lang="de-DE" dirty="0" err="1" smtClean="0"/>
              <a:t>Biosphere</a:t>
            </a:r>
            <a:r>
              <a:rPr lang="de-DE" dirty="0" smtClean="0"/>
              <a:t> (Levin), Heroin Market (</a:t>
            </a:r>
            <a:r>
              <a:rPr lang="de-DE" dirty="0" err="1" smtClean="0"/>
              <a:t>Hoffer</a:t>
            </a:r>
            <a:r>
              <a:rPr lang="de-DE" dirty="0" smtClean="0"/>
              <a:t>), </a:t>
            </a:r>
            <a:r>
              <a:rPr lang="de-DE" dirty="0" err="1" smtClean="0"/>
              <a:t>Supply</a:t>
            </a:r>
            <a:r>
              <a:rPr lang="de-DE" dirty="0" smtClean="0"/>
              <a:t> Chains (</a:t>
            </a:r>
            <a:r>
              <a:rPr lang="de-DE" dirty="0" err="1" smtClean="0"/>
              <a:t>Langdon</a:t>
            </a:r>
            <a:r>
              <a:rPr lang="de-DE" dirty="0" smtClean="0"/>
              <a:t>)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</a:t>
            </a:r>
            <a:r>
              <a:rPr lang="de-DE" baseline="0" dirty="0" smtClean="0"/>
              <a:t> Person kann z.B. durch Vererbung spezifiziert werden oder durch den Status, oder durch entsprechende Beziehungen (Links)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96478AD-9F12-4B72-AD9F-D73D24577342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wwwmatthes.in.tum.de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070726-sebis-Lehrstuhl-SoftwareCartography-SAP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1F8500-13B9-4545-8357-7F4EBD070CFD}" type="slidenum">
              <a:rPr lang="de-DE" smtClean="0"/>
              <a:pPr>
                <a:defRPr/>
              </a:pPr>
              <a:t>11</a:t>
            </a:fld>
            <a:endParaRPr lang="de-DE" smtClean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UM Neue Helvetica 55 Regular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wwwmatthes.in.tum.de</a:t>
            </a:r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© sebis</a:t>
            </a:r>
          </a:p>
        </p:txBody>
      </p:sp>
      <p:sp>
        <p:nvSpPr>
          <p:cNvPr id="5632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070726-sebis-Lehrstuhl-SoftwareCartography-SAP</a:t>
            </a:r>
          </a:p>
        </p:txBody>
      </p:sp>
      <p:sp>
        <p:nvSpPr>
          <p:cNvPr id="5632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B1F8500-13B9-4545-8357-7F4EBD070CFD}" type="slidenum">
              <a:rPr lang="de-DE" smtClean="0"/>
              <a:pPr>
                <a:defRPr/>
              </a:pPr>
              <a:t>14</a:t>
            </a:fld>
            <a:endParaRPr lang="de-DE" smtClean="0"/>
          </a:p>
        </p:txBody>
      </p:sp>
      <p:sp>
        <p:nvSpPr>
          <p:cNvPr id="102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6513" cy="3836988"/>
          </a:xfrm>
          <a:ln/>
        </p:spPr>
      </p:sp>
      <p:sp>
        <p:nvSpPr>
          <p:cNvPr id="102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TUM Neue Helvetica 55 Regular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8" descr="http://www.in.tum.de/images/Fakultaet_logo_102.png"/>
          <p:cNvPicPr>
            <a:picLocks noChangeAspect="1" noChangeArrowheads="1"/>
          </p:cNvPicPr>
          <p:nvPr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75" y="342900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9" descr="C:\Users\Alexander Ernst\Documents\SEBIS\Vorlagen\Logo 2007\TUMLogo_RGB\TUMLogo_oZ_Outl_RGB.t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813" y="350838"/>
            <a:ext cx="614362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8" descr="http://www.in.tum.de/images/Fakultaet_logo_102.png"/>
          <p:cNvPicPr>
            <a:picLocks noChangeAspect="1" noChangeArrowheads="1"/>
          </p:cNvPicPr>
          <p:nvPr userDrawn="1"/>
        </p:nvPicPr>
        <p:blipFill>
          <a:blip r:embed="rId2" cstate="print"/>
          <a:srcRect l="70589"/>
          <a:stretch>
            <a:fillRect/>
          </a:stretch>
        </p:blipFill>
        <p:spPr bwMode="auto">
          <a:xfrm>
            <a:off x="7750175" y="342900"/>
            <a:ext cx="357188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C:\Users\Alexander Ernst\Documents\SEBIS\Vorlagen\Logo 2007\TUMLogo_RGB\TUMLogo_oZ_Outl_RGB.tif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8813" y="350838"/>
            <a:ext cx="614362" cy="32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250825" y="44450"/>
            <a:ext cx="2535238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0" rIns="90000" bIns="0" anchor="b"/>
          <a:lstStyle/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>
                <a:solidFill>
                  <a:srgbClr val="074FB0"/>
                </a:solidFill>
                <a:latin typeface="Arial" pitchFamily="34" charset="0"/>
              </a:rPr>
              <a:t>Fakultät für Informatik </a:t>
            </a:r>
          </a:p>
          <a:p>
            <a:pPr eaLnBrk="0" hangingPunct="0">
              <a:lnSpc>
                <a:spcPct val="50000"/>
              </a:lnSpc>
              <a:spcBef>
                <a:spcPct val="50000"/>
              </a:spcBef>
              <a:defRPr/>
            </a:pPr>
            <a:r>
              <a:rPr lang="de-DE" sz="1200" dirty="0">
                <a:solidFill>
                  <a:srgbClr val="074FB0"/>
                </a:solidFill>
                <a:latin typeface="Arial" pitchFamily="34" charset="0"/>
              </a:rPr>
              <a:t>Technische Universität München</a:t>
            </a:r>
          </a:p>
        </p:txBody>
      </p:sp>
      <p:sp>
        <p:nvSpPr>
          <p:cNvPr id="10" name="Rechteck 9"/>
          <p:cNvSpPr/>
          <p:nvPr userDrawn="1"/>
        </p:nvSpPr>
        <p:spPr bwMode="auto">
          <a:xfrm rot="5400000">
            <a:off x="4564856" y="-3728243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/>
          <p:cNvSpPr/>
          <p:nvPr userDrawn="1"/>
        </p:nvSpPr>
        <p:spPr bwMode="auto">
          <a:xfrm rot="5400000">
            <a:off x="4564856" y="1945482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50825" y="981075"/>
            <a:ext cx="8642350" cy="1733546"/>
          </a:xfrm>
        </p:spPr>
        <p:txBody>
          <a:bodyPr/>
          <a:lstStyle>
            <a:lvl1pPr algn="l">
              <a:defRPr sz="32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50825" y="2714620"/>
            <a:ext cx="8642350" cy="1285884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8" name="Textplatzhalter 17"/>
          <p:cNvSpPr>
            <a:spLocks noGrp="1"/>
          </p:cNvSpPr>
          <p:nvPr>
            <p:ph type="body" sz="quarter" idx="13"/>
          </p:nvPr>
        </p:nvSpPr>
        <p:spPr>
          <a:xfrm>
            <a:off x="250825" y="4000504"/>
            <a:ext cx="8642350" cy="2381246"/>
          </a:xfrm>
        </p:spPr>
        <p:txBody>
          <a:bodyPr anchor="b"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2" name="Rectangle 6"/>
          <p:cNvSpPr>
            <a:spLocks noGrp="1" noChangeArrowheads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0F62A7-EE74-4A3F-A19D-87F6126A27D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ftr" sz="quarter" idx="15"/>
          </p:nvPr>
        </p:nvSpPr>
        <p:spPr/>
        <p:txBody>
          <a:bodyPr/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Master's Thesis - Maximilian Burger</a:t>
            </a:r>
            <a:endParaRPr lang="de-DE" dirty="0"/>
          </a:p>
        </p:txBody>
      </p:sp>
      <p:sp>
        <p:nvSpPr>
          <p:cNvPr id="14" name="Datumsplatzhalter 1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10D87B-55F5-45B6-8D58-A2E6C589A79E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terat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15" name="Bildplatzhalter 2"/>
          <p:cNvSpPr>
            <a:spLocks noGrp="1"/>
          </p:cNvSpPr>
          <p:nvPr>
            <p:ph type="pic" idx="1"/>
          </p:nvPr>
        </p:nvSpPr>
        <p:spPr>
          <a:xfrm>
            <a:off x="250825" y="981075"/>
            <a:ext cx="1963721" cy="244792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2500297" y="981075"/>
            <a:ext cx="6392877" cy="3233743"/>
          </a:xfrm>
        </p:spPr>
        <p:txBody>
          <a:bodyPr/>
          <a:lstStyle>
            <a:lvl2pPr marL="88900" indent="9525">
              <a:buNone/>
              <a:defRPr sz="1400"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19" name="Textplatzhalter 18"/>
          <p:cNvSpPr>
            <a:spLocks noGrp="1"/>
          </p:cNvSpPr>
          <p:nvPr>
            <p:ph type="body" sz="quarter" idx="14"/>
          </p:nvPr>
        </p:nvSpPr>
        <p:spPr>
          <a:xfrm>
            <a:off x="2500298" y="5524494"/>
            <a:ext cx="6392877" cy="857256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5"/>
          </p:nvPr>
        </p:nvSpPr>
        <p:spPr>
          <a:xfrm>
            <a:off x="2500298" y="4429132"/>
            <a:ext cx="6392877" cy="856800"/>
          </a:xfrm>
        </p:spPr>
        <p:txBody>
          <a:bodyPr/>
          <a:lstStyle>
            <a:lvl2pPr marL="88900" indent="9525">
              <a:buNone/>
              <a:defRPr sz="1600"/>
            </a:lvl2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6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ED6FD-91F3-4D7D-8987-21715BDA8223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7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8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7917E-DADD-46C6-AC0D-CDF990C9C04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851" y="355600"/>
            <a:ext cx="7211157" cy="336550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23851" y="981076"/>
            <a:ext cx="4177811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2339" y="981076"/>
            <a:ext cx="4177812" cy="5400675"/>
          </a:xfr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9F566-5804-4BAD-82A3-166A07CA7626}" type="datetime4">
              <a:rPr lang="en-US" smtClean="0"/>
              <a:pPr>
                <a:defRPr/>
              </a:pPr>
              <a:t>June 24, 2013</a:t>
            </a:fld>
            <a:endParaRPr lang="de-DE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/>
          <a:lstStyle/>
          <a:p>
            <a:r>
              <a:rPr lang="en-US" noProof="0" dirty="0" err="1" smtClean="0"/>
              <a:t>Titelmasterformat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durch</a:t>
            </a:r>
            <a:r>
              <a:rPr lang="en-US" noProof="0" dirty="0" smtClean="0"/>
              <a:t> </a:t>
            </a:r>
            <a:r>
              <a:rPr lang="en-US" noProof="0" dirty="0" err="1" smtClean="0"/>
              <a:t>Klicken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noProof="0" smtClean="0"/>
              <a:t>Textmasterformate durch Klicken bearbeiten</a:t>
            </a:r>
          </a:p>
          <a:p>
            <a:pPr lvl="1"/>
            <a:r>
              <a:rPr lang="en-US" noProof="0" smtClean="0"/>
              <a:t>Zweite Ebene</a:t>
            </a:r>
          </a:p>
          <a:p>
            <a:pPr lvl="2"/>
            <a:r>
              <a:rPr lang="en-US" noProof="0" smtClean="0"/>
              <a:t>Dritte Ebene</a:t>
            </a:r>
          </a:p>
          <a:p>
            <a:pPr lvl="3"/>
            <a:r>
              <a:rPr lang="en-US" noProof="0" smtClean="0"/>
              <a:t>Vierte Ebene</a:t>
            </a:r>
          </a:p>
          <a:p>
            <a:pPr lvl="4"/>
            <a:r>
              <a:rPr lang="en-US" noProof="0" smtClean="0"/>
              <a:t>Fünfte Ebene</a:t>
            </a:r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C4C0A-D774-4066-819F-10F62CFE268B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Master's Thesis - Maximilian Burger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529724-3C19-4EDE-BC24-E0E737BE58D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0825" y="981075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199" y="981075"/>
            <a:ext cx="4244975" cy="540067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98AD5-1149-4A7B-B646-B3DEE1A502C2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Master's Thesis - Maximilian Burger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9C87DF-24B1-48B2-978F-3655C9C62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825" y="981074"/>
            <a:ext cx="4246563" cy="661976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0825" y="1643050"/>
            <a:ext cx="4246563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981074"/>
            <a:ext cx="4248150" cy="661975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643050"/>
            <a:ext cx="4248150" cy="473870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312E42-9A79-4FD1-B02E-DEB114219252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B9E46-7F58-4617-B938-420FDCDF797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3038D5-5542-445A-A2F1-3B8480FDB9F8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C1E98F-1F50-40D0-983D-1C9A40CB3FC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002F43-DC6E-4C75-9D66-22C4DFCC5DD2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DD9900-F17A-4189-B32A-5E9994AD481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>
            <a:normAutofit/>
          </a:bodyPr>
          <a:lstStyle>
            <a:lvl1pPr algn="l">
              <a:defRPr sz="2400" b="1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50825" y="981075"/>
            <a:ext cx="8642350" cy="5400675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EBEA30-83F2-4864-B801-5A25C3245036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18EAC4-2901-489E-9A42-F92E5971BD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Glieder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0824" y="981075"/>
            <a:ext cx="8642351" cy="5400675"/>
          </a:xfrm>
        </p:spPr>
        <p:txBody>
          <a:bodyPr>
            <a:normAutofit/>
          </a:bodyPr>
          <a:lstStyle>
            <a:lvl2pPr>
              <a:defRPr lang="de-DE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44449"/>
            <a:ext cx="7535885" cy="7207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691AF-F536-49C3-9DD7-BBE77F249E6B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B32B4-EF61-422F-9F47-8A4FC4EBD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4357668"/>
            <a:ext cx="7772400" cy="1879620"/>
          </a:xfrm>
        </p:spPr>
        <p:txBody>
          <a:bodyPr anchor="t">
            <a:normAutofit/>
          </a:bodyPr>
          <a:lstStyle>
            <a:lvl1pPr algn="l">
              <a:defRPr sz="3200" b="1" cap="all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85800" y="285749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980C36-ED49-4106-BAD6-C336D24F8EE1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7F34A2-FBC3-40D3-BE25-A567AD4115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44450"/>
            <a:ext cx="7535863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000" tIns="0" rIns="9000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Mastertitelformat bearbeiten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 err="1" smtClean="0"/>
              <a:t>Mastertextformat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  <a:p>
            <a:pPr lvl="1"/>
            <a:r>
              <a:rPr lang="en-US" noProof="0" dirty="0" err="1" smtClean="0"/>
              <a:t>Zweite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Dritte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3"/>
            <a:r>
              <a:rPr lang="en-US" noProof="0" dirty="0" err="1" smtClean="0"/>
              <a:t>Vierte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Fünfte</a:t>
            </a:r>
            <a:r>
              <a:rPr lang="en-US" noProof="0" dirty="0" smtClean="0"/>
              <a:t> </a:t>
            </a:r>
            <a:r>
              <a:rPr lang="en-US" noProof="0" dirty="0" err="1" smtClean="0"/>
              <a:t>Ebene</a:t>
            </a:r>
            <a:endParaRPr lang="en-US" noProof="0" dirty="0" smtClean="0"/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68725" y="6524625"/>
            <a:ext cx="16065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7CEB6234-B68A-4BC9-8B8F-AFAB5BFF3469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0825" y="6524625"/>
            <a:ext cx="4321175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Master's Thesis - Maximilian Burger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43938" y="6524625"/>
            <a:ext cx="249237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CEEAF2BF-722F-429A-9005-5024EE60744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4103" name="Picture 6" descr="sebis-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869238" y="377825"/>
            <a:ext cx="1023937" cy="32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hteck 9"/>
          <p:cNvSpPr/>
          <p:nvPr/>
        </p:nvSpPr>
        <p:spPr bwMode="auto">
          <a:xfrm rot="5400000">
            <a:off x="4564856" y="-3728243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 rot="5400000">
            <a:off x="4564856" y="1945482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5" r:id="rId11"/>
  </p:sldLayoutIdLst>
  <p:transition/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1"/>
          </a:solidFill>
          <a:latin typeface="TUM Neue Helvetica 75 Bold" charset="0"/>
        </a:defRPr>
      </a:lvl9pPr>
    </p:titleStyle>
    <p:bodyStyle>
      <a:lvl1pPr marL="1588" indent="-158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8775" indent="-26035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801688" indent="-228600" algn="l" defTabSz="803275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1160463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16129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2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9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gif"/><Relationship Id="rId7" Type="http://schemas.openxmlformats.org/officeDocument/2006/relationships/image" Target="../media/image8.png"/><Relationship Id="rId12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Modeling </a:t>
            </a:r>
            <a:br>
              <a:rPr lang="en-US" dirty="0" smtClean="0"/>
            </a:br>
            <a:r>
              <a:rPr lang="en-US" dirty="0" smtClean="0"/>
              <a:t>Application Landscapes as </a:t>
            </a:r>
            <a:br>
              <a:rPr lang="en-US" dirty="0" smtClean="0"/>
            </a:br>
            <a:r>
              <a:rPr lang="en-US" dirty="0" smtClean="0"/>
              <a:t>Dynamic Systems</a:t>
            </a:r>
          </a:p>
        </p:txBody>
      </p:sp>
      <p:sp>
        <p:nvSpPr>
          <p:cNvPr id="11" name="Untertitel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Master’s Thesis | SS2013</a:t>
            </a:r>
            <a:endParaRPr lang="en-US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1">
              <a:buNone/>
            </a:pPr>
            <a:r>
              <a:rPr lang="en-US" dirty="0" smtClean="0"/>
              <a:t>Supervisor: 	Prof. Dr. </a:t>
            </a:r>
            <a:r>
              <a:rPr lang="en-US" dirty="0" err="1" smtClean="0"/>
              <a:t>Florian</a:t>
            </a:r>
            <a:r>
              <a:rPr lang="en-US" dirty="0" smtClean="0"/>
              <a:t> </a:t>
            </a:r>
            <a:r>
              <a:rPr lang="en-US" dirty="0" err="1" smtClean="0"/>
              <a:t>Matthes</a:t>
            </a:r>
            <a:r>
              <a:rPr lang="en-US" dirty="0" smtClean="0"/>
              <a:t>		</a:t>
            </a:r>
          </a:p>
          <a:p>
            <a:pPr lvl="1">
              <a:buNone/>
            </a:pPr>
            <a:r>
              <a:rPr lang="en-US" dirty="0" smtClean="0"/>
              <a:t>Advisor:	Alexander W. Schneider, M.Sc.</a:t>
            </a:r>
          </a:p>
          <a:p>
            <a:pPr lvl="1">
              <a:buNone/>
            </a:pPr>
            <a:r>
              <a:rPr lang="en-US" dirty="0" smtClean="0"/>
              <a:t>Author: 		Maximilian Burger, B.Sc.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F618EAC4-2901-489E-9A42-F92E5971BDE6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7" name="Fußzeilenplatzhalt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en-US" dirty="0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pPr>
              <a:defRPr/>
            </a:pPr>
            <a:fld id="{8378C93C-0BF0-4589-A2C2-D59BC8774667}" type="datetime4">
              <a:rPr lang="en-US" smtClean="0"/>
              <a:pPr>
                <a:defRPr/>
              </a:pPr>
              <a:t>June 24, 2013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Motivation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Scope and Definition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Dynamics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Structure to Success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Thesis overview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First modeling approach</a:t>
            </a:r>
          </a:p>
          <a:p>
            <a:pPr marL="441325" lvl="1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References</a:t>
            </a:r>
          </a:p>
          <a:p>
            <a:pPr marL="441325" lvl="1" indent="-342900">
              <a:buFont typeface="+mj-lt"/>
              <a:buAutoNum type="arabicPeriod"/>
            </a:pPr>
            <a:endParaRPr lang="en-US" sz="1500" dirty="0" smtClean="0"/>
          </a:p>
          <a:p>
            <a:pPr marL="441325" lvl="1" indent="-342900">
              <a:buFont typeface="+mj-lt"/>
              <a:buAutoNum type="arabicPeriod"/>
            </a:pPr>
            <a:endParaRPr lang="en-US" sz="1500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B8A538-3798-4E66-B324-D82F06FC2BDE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Classification of Systems</a:t>
            </a:r>
          </a:p>
        </p:txBody>
      </p:sp>
      <p:sp>
        <p:nvSpPr>
          <p:cNvPr id="7172" name="Datumsplatzhalt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7DBD773-844E-4343-9D21-FBD3F54EAD01}" type="datetime4">
              <a:rPr lang="en-US" smtClean="0"/>
              <a:pPr>
                <a:defRPr/>
              </a:pPr>
              <a:t>June 24, 2013</a:t>
            </a:fld>
            <a:endParaRPr lang="de-DE"/>
          </a:p>
        </p:txBody>
      </p:sp>
      <p:sp>
        <p:nvSpPr>
          <p:cNvPr id="7171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9263" y="1781175"/>
            <a:ext cx="5705475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feld 26"/>
          <p:cNvSpPr txBox="1"/>
          <p:nvPr/>
        </p:nvSpPr>
        <p:spPr>
          <a:xfrm>
            <a:off x="6996749" y="6260554"/>
            <a:ext cx="2140330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</a:rPr>
              <a:t>Adopted from </a:t>
            </a:r>
            <a:r>
              <a:rPr lang="en-US" sz="1000" dirty="0" err="1" smtClean="0">
                <a:latin typeface="Arial" pitchFamily="34" charset="0"/>
              </a:rPr>
              <a:t>GablerVerlag</a:t>
            </a:r>
            <a:r>
              <a:rPr lang="en-US" sz="1000" dirty="0" smtClean="0">
                <a:latin typeface="Arial" pitchFamily="34" charset="0"/>
              </a:rPr>
              <a:t> (2013)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Co-</a:t>
            </a:r>
            <a:r>
              <a:rPr lang="de-DE" dirty="0" err="1" smtClean="0"/>
              <a:t>evolving</a:t>
            </a:r>
            <a:r>
              <a:rPr lang="de-DE" dirty="0" smtClean="0"/>
              <a:t> System Path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B5623-5324-41F9-A069-BAF6C6106138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pic>
        <p:nvPicPr>
          <p:cNvPr id="1026" name="Picture 2" descr="C:\Users\Max\Documents\Uni\Master\Masterarbeit\Testdokument\figures\1_3_kandjani_co-evolving_viable_system_path.png"/>
          <p:cNvPicPr>
            <a:picLocks noChangeAspect="1" noChangeArrowheads="1"/>
          </p:cNvPicPr>
          <p:nvPr/>
        </p:nvPicPr>
        <p:blipFill>
          <a:blip r:embed="rId2" cstate="print"/>
          <a:srcRect r="43803"/>
          <a:stretch>
            <a:fillRect/>
          </a:stretch>
        </p:blipFill>
        <p:spPr bwMode="auto">
          <a:xfrm>
            <a:off x="125382" y="1196752"/>
            <a:ext cx="3666944" cy="3384376"/>
          </a:xfrm>
          <a:prstGeom prst="rect">
            <a:avLst/>
          </a:prstGeom>
          <a:noFill/>
        </p:spPr>
      </p:pic>
      <p:pic>
        <p:nvPicPr>
          <p:cNvPr id="1027" name="Picture 3" descr="C:\Users\Max\Documents\Uni\Master\Masterarbeit\Schaubilder\co-evolving system path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1052736"/>
            <a:ext cx="3191485" cy="3393115"/>
          </a:xfrm>
          <a:prstGeom prst="rect">
            <a:avLst/>
          </a:prstGeom>
          <a:noFill/>
        </p:spPr>
      </p:pic>
      <p:pic>
        <p:nvPicPr>
          <p:cNvPr id="1028" name="Picture 4" descr="C:\Users\Max\Documents\Uni\Master\Masterarbeit\Testdokument\figures\1_3_kandjani_co-evolving_viable_system_path.png"/>
          <p:cNvPicPr>
            <a:picLocks noChangeAspect="1" noChangeArrowheads="1"/>
          </p:cNvPicPr>
          <p:nvPr/>
        </p:nvPicPr>
        <p:blipFill>
          <a:blip r:embed="rId2" cstate="print"/>
          <a:srcRect l="59339" t="16983" b="19157"/>
          <a:stretch>
            <a:fillRect/>
          </a:stretch>
        </p:blipFill>
        <p:spPr bwMode="auto">
          <a:xfrm>
            <a:off x="3275856" y="4384263"/>
            <a:ext cx="2540019" cy="2069073"/>
          </a:xfrm>
          <a:prstGeom prst="rect">
            <a:avLst/>
          </a:prstGeom>
          <a:noFill/>
        </p:spPr>
      </p:pic>
      <p:sp>
        <p:nvSpPr>
          <p:cNvPr id="60" name="Textfeld 59"/>
          <p:cNvSpPr txBox="1"/>
          <p:nvPr/>
        </p:nvSpPr>
        <p:spPr>
          <a:xfrm>
            <a:off x="7742145" y="6260554"/>
            <a:ext cx="1394934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dirty="0" err="1" smtClean="0">
                <a:latin typeface="Arial" pitchFamily="34" charset="0"/>
              </a:rPr>
              <a:t>Kandjani</a:t>
            </a:r>
            <a:r>
              <a:rPr lang="en-US" sz="1000" dirty="0" smtClean="0">
                <a:latin typeface="Arial" pitchFamily="34" charset="0"/>
              </a:rPr>
              <a:t> et al. (2013)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Complexity</a:t>
            </a:r>
            <a:r>
              <a:rPr lang="de-DE" dirty="0" smtClean="0"/>
              <a:t> Surplus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B5623-5324-41F9-A069-BAF6C6106138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pic>
        <p:nvPicPr>
          <p:cNvPr id="1026" name="Picture 2" descr="C:\Users\Max\Documents\Uni\Master\Masterarbeit\Schaubilder\KomplexitaetImVergleich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390" y="1556792"/>
            <a:ext cx="8973221" cy="410445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Methodology</a:t>
            </a:r>
          </a:p>
        </p:txBody>
      </p:sp>
      <p:sp>
        <p:nvSpPr>
          <p:cNvPr id="7172" name="Datumsplatzhalter 4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37DBD773-844E-4343-9D21-FBD3F54EAD01}" type="datetime4">
              <a:rPr lang="en-US" smtClean="0"/>
              <a:pPr>
                <a:defRPr/>
              </a:pPr>
              <a:t>June 24, 2013</a:t>
            </a:fld>
            <a:endParaRPr lang="de-DE"/>
          </a:p>
        </p:txBody>
      </p:sp>
      <p:sp>
        <p:nvSpPr>
          <p:cNvPr id="7171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23" name="Foliennummernplatzhalt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grpSp>
        <p:nvGrpSpPr>
          <p:cNvPr id="32" name="Gruppieren 31"/>
          <p:cNvGrpSpPr/>
          <p:nvPr/>
        </p:nvGrpSpPr>
        <p:grpSpPr>
          <a:xfrm>
            <a:off x="887760" y="1324992"/>
            <a:ext cx="7368480" cy="4768304"/>
            <a:chOff x="251520" y="1397000"/>
            <a:chExt cx="7368480" cy="4768304"/>
          </a:xfrm>
        </p:grpSpPr>
        <p:graphicFrame>
          <p:nvGraphicFramePr>
            <p:cNvPr id="16" name="Diagramm 15"/>
            <p:cNvGraphicFramePr/>
            <p:nvPr/>
          </p:nvGraphicFramePr>
          <p:xfrm>
            <a:off x="251520" y="1397000"/>
            <a:ext cx="7368480" cy="476830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8" name="Abgerundetes Rechteck 17"/>
            <p:cNvSpPr/>
            <p:nvPr/>
          </p:nvSpPr>
          <p:spPr>
            <a:xfrm>
              <a:off x="3347864" y="2420888"/>
              <a:ext cx="1094280" cy="1117155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hueOff val="0"/>
                <a:satOff val="0"/>
                <a:lumOff val="0"/>
              </a:sysClr>
            </a:solidFill>
            <a:ln w="25400" cap="flat" cmpd="sng" algn="ctr">
              <a:solidFill>
                <a:srgbClr val="0078C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dirty="0" smtClean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TUM Neue Helvetica 55 Regular" pitchFamily="34" charset="0"/>
                  <a:ea typeface="+mn-ea"/>
                  <a:cs typeface="+mn-cs"/>
                </a:rPr>
                <a:t>Build Design Artifacts &amp; Processes</a:t>
              </a: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UM Neue Helvetica 55 Regular" pitchFamily="34" charset="0"/>
                <a:ea typeface="+mn-ea"/>
                <a:cs typeface="+mn-cs"/>
              </a:endParaRPr>
            </a:p>
          </p:txBody>
        </p:sp>
        <p:sp>
          <p:nvSpPr>
            <p:cNvPr id="19" name="Abgerundetes Rechteck 18"/>
            <p:cNvSpPr/>
            <p:nvPr/>
          </p:nvSpPr>
          <p:spPr>
            <a:xfrm>
              <a:off x="3362739" y="4616101"/>
              <a:ext cx="1094280" cy="1117155"/>
            </a:xfrm>
            <a:prstGeom prst="roundRect">
              <a:avLst>
                <a:gd name="adj" fmla="val 10000"/>
              </a:avLst>
            </a:prstGeom>
            <a:solidFill>
              <a:sysClr val="window" lastClr="FFFFFF">
                <a:hueOff val="0"/>
                <a:satOff val="0"/>
                <a:lumOff val="0"/>
              </a:sysClr>
            </a:solidFill>
            <a:ln w="25400" cap="flat" cmpd="sng" algn="ctr">
              <a:solidFill>
                <a:srgbClr val="0078C0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dirty="0" smtClean="0">
                  <a:ln>
                    <a:noFill/>
                  </a:ln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effectLst/>
                  <a:uLnTx/>
                  <a:uFillTx/>
                  <a:latin typeface="TUM Neue Helvetica 55 Regular" pitchFamily="34" charset="0"/>
                  <a:ea typeface="+mn-ea"/>
                  <a:cs typeface="+mn-cs"/>
                </a:rPr>
                <a:t>Evaluate</a:t>
              </a:r>
              <a:endParaRPr kumimoji="0" lang="en-US" sz="1400" b="0" i="0" u="none" strike="noStrike" kern="0" cap="none" spc="0" normalizeH="0" baseline="0" dirty="0">
                <a:ln>
                  <a:noFill/>
                </a:ln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effectLst/>
                <a:uLnTx/>
                <a:uFillTx/>
                <a:latin typeface="TUM Neue Helvetica 55 Regular" pitchFamily="34" charset="0"/>
                <a:ea typeface="+mn-ea"/>
                <a:cs typeface="+mn-cs"/>
              </a:endParaRPr>
            </a:p>
          </p:txBody>
        </p:sp>
        <p:graphicFrame>
          <p:nvGraphicFramePr>
            <p:cNvPr id="20" name="Diagramm 19"/>
            <p:cNvGraphicFramePr/>
            <p:nvPr/>
          </p:nvGraphicFramePr>
          <p:xfrm>
            <a:off x="1446841" y="2060848"/>
            <a:ext cx="2088019" cy="30733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8" r:lo="rId9" r:qs="rId10" r:cs="rId11"/>
            </a:graphicData>
          </a:graphic>
        </p:graphicFrame>
        <p:graphicFrame>
          <p:nvGraphicFramePr>
            <p:cNvPr id="21" name="Diagramm 20"/>
            <p:cNvGraphicFramePr/>
            <p:nvPr/>
          </p:nvGraphicFramePr>
          <p:xfrm>
            <a:off x="4502298" y="2060848"/>
            <a:ext cx="2088019" cy="3073348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13" r:lo="rId14" r:qs="rId15" r:cs="rId16"/>
            </a:graphicData>
          </a:graphic>
        </p:graphicFrame>
        <p:sp>
          <p:nvSpPr>
            <p:cNvPr id="28" name="Freihandform 27"/>
            <p:cNvSpPr/>
            <p:nvPr/>
          </p:nvSpPr>
          <p:spPr>
            <a:xfrm>
              <a:off x="4647911" y="3195517"/>
              <a:ext cx="825553" cy="883005"/>
            </a:xfrm>
            <a:custGeom>
              <a:avLst/>
              <a:gdLst>
                <a:gd name="connsiteX0" fmla="*/ 0 w 682986"/>
                <a:gd name="connsiteY0" fmla="*/ 0 h 682986"/>
                <a:gd name="connsiteX1" fmla="*/ 682986 w 682986"/>
                <a:gd name="connsiteY1" fmla="*/ 0 h 682986"/>
                <a:gd name="connsiteX2" fmla="*/ 682986 w 682986"/>
                <a:gd name="connsiteY2" fmla="*/ 682986 h 682986"/>
                <a:gd name="connsiteX3" fmla="*/ 0 w 682986"/>
                <a:gd name="connsiteY3" fmla="*/ 682986 h 682986"/>
                <a:gd name="connsiteX4" fmla="*/ 0 w 682986"/>
                <a:gd name="connsiteY4" fmla="*/ 0 h 68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986" h="682986">
                  <a:moveTo>
                    <a:pt x="0" y="0"/>
                  </a:moveTo>
                  <a:lnTo>
                    <a:pt x="682986" y="0"/>
                  </a:lnTo>
                  <a:lnTo>
                    <a:pt x="682986" y="682986"/>
                  </a:lnTo>
                  <a:lnTo>
                    <a:pt x="0" y="6829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070" tIns="52070" rIns="52070" bIns="5207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endParaRPr lang="en-US" sz="1400" kern="120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Gebogener Pfeil 28"/>
            <p:cNvSpPr/>
            <p:nvPr/>
          </p:nvSpPr>
          <p:spPr>
            <a:xfrm rot="10800000">
              <a:off x="3059832" y="3484642"/>
              <a:ext cx="1698372" cy="1816566"/>
            </a:xfrm>
            <a:prstGeom prst="circularArrow">
              <a:avLst>
                <a:gd name="adj1" fmla="val 9479"/>
                <a:gd name="adj2" fmla="val 684577"/>
                <a:gd name="adj3" fmla="val 7852617"/>
                <a:gd name="adj4" fmla="val 2262805"/>
                <a:gd name="adj5" fmla="val 11058"/>
              </a:avLst>
            </a:prstGeom>
            <a:solidFill>
              <a:srgbClr val="0078C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30" name="Freihandform 29"/>
            <p:cNvSpPr/>
            <p:nvPr/>
          </p:nvSpPr>
          <p:spPr>
            <a:xfrm>
              <a:off x="2994907" y="3699574"/>
              <a:ext cx="825553" cy="883005"/>
            </a:xfrm>
            <a:custGeom>
              <a:avLst/>
              <a:gdLst>
                <a:gd name="connsiteX0" fmla="*/ 0 w 682986"/>
                <a:gd name="connsiteY0" fmla="*/ 0 h 682986"/>
                <a:gd name="connsiteX1" fmla="*/ 682986 w 682986"/>
                <a:gd name="connsiteY1" fmla="*/ 0 h 682986"/>
                <a:gd name="connsiteX2" fmla="*/ 682986 w 682986"/>
                <a:gd name="connsiteY2" fmla="*/ 682986 h 682986"/>
                <a:gd name="connsiteX3" fmla="*/ 0 w 682986"/>
                <a:gd name="connsiteY3" fmla="*/ 682986 h 682986"/>
                <a:gd name="connsiteX4" fmla="*/ 0 w 682986"/>
                <a:gd name="connsiteY4" fmla="*/ 0 h 68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2986" h="682986">
                  <a:moveTo>
                    <a:pt x="0" y="0"/>
                  </a:moveTo>
                  <a:lnTo>
                    <a:pt x="682986" y="0"/>
                  </a:lnTo>
                  <a:lnTo>
                    <a:pt x="682986" y="682986"/>
                  </a:lnTo>
                  <a:lnTo>
                    <a:pt x="0" y="682986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2070" tIns="52070" rIns="52070" bIns="5207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400" kern="1200" smtClean="0">
                  <a:solidFill>
                    <a:sysClr val="windowText" lastClr="000000">
                      <a:hueOff val="0"/>
                      <a:satOff val="0"/>
                      <a:lumOff val="0"/>
                      <a:alphaOff val="0"/>
                    </a:sysClr>
                  </a:solidFill>
                  <a:latin typeface="Calibri"/>
                  <a:ea typeface="+mn-ea"/>
                  <a:cs typeface="+mn-cs"/>
                </a:rPr>
                <a:t> </a:t>
              </a:r>
              <a:endParaRPr lang="en-US" sz="1400" kern="1200">
                <a:solidFill>
                  <a:sysClr val="windowText" lastClr="000000">
                    <a:hueOff val="0"/>
                    <a:satOff val="0"/>
                    <a:lumOff val="0"/>
                    <a:alphaOff val="0"/>
                  </a:sysClr>
                </a:solidFill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1" name="Gebogener Pfeil 30"/>
            <p:cNvSpPr/>
            <p:nvPr/>
          </p:nvSpPr>
          <p:spPr>
            <a:xfrm rot="10800000">
              <a:off x="3017644" y="2836570"/>
              <a:ext cx="1698372" cy="1816566"/>
            </a:xfrm>
            <a:prstGeom prst="circularArrow">
              <a:avLst>
                <a:gd name="adj1" fmla="val 9479"/>
                <a:gd name="adj2" fmla="val 684577"/>
                <a:gd name="adj3" fmla="val 18652617"/>
                <a:gd name="adj4" fmla="val 13062805"/>
                <a:gd name="adj5" fmla="val 11058"/>
              </a:avLst>
            </a:prstGeom>
            <a:solidFill>
              <a:srgbClr val="0078C0"/>
            </a:solidFill>
            <a:ln w="254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4" name="Textfeld 23"/>
            <p:cNvSpPr txBox="1"/>
            <p:nvPr/>
          </p:nvSpPr>
          <p:spPr>
            <a:xfrm>
              <a:off x="1796711" y="3212976"/>
              <a:ext cx="1479145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Relevance Cycle</a:t>
              </a:r>
              <a:b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</a:br>
              <a:endParaRPr kumimoji="0" lang="en-US" sz="1400" b="1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Requirements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+mj-lt"/>
                </a:rPr>
                <a:t>Field Testing</a:t>
              </a:r>
              <a:endParaRPr kumimoji="0" lang="en-US" sz="14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3208412" y="3862209"/>
              <a:ext cx="139262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Design </a:t>
              </a:r>
              <a:b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</a:br>
              <a: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Cycle</a:t>
              </a:r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4572000" y="3212976"/>
              <a:ext cx="1536639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Rigor </a:t>
              </a:r>
              <a:b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</a:br>
              <a: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Cycle</a:t>
              </a:r>
              <a:br>
                <a:rPr kumimoji="0" lang="en-US" sz="1400" b="1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</a:br>
              <a:endParaRPr kumimoji="0" lang="en-US" sz="1400" b="1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UM Neue Helvetica 55 Regular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Grounding</a:t>
              </a:r>
              <a:b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</a:br>
              <a:endParaRPr kumimoji="0" lang="en-US" sz="1400" b="0" i="0" u="none" strike="noStrike" kern="0" cap="none" spc="0" normalizeH="0" baseline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UM Neue Helvetica 55 Regular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Additions </a:t>
              </a:r>
              <a:b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</a:br>
              <a:r>
                <a:rPr kumimoji="0" lang="en-US" sz="1400" b="0" i="0" u="none" strike="noStrike" kern="0" cap="none" spc="0" normalizeH="0" baseline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TUM Neue Helvetica 55 Regular" pitchFamily="34" charset="0"/>
                </a:rPr>
                <a:t>to KB</a:t>
              </a:r>
              <a:endParaRPr kumimoji="0" lang="en-US" sz="1400" b="0" i="0" u="none" strike="noStrike" kern="0" cap="none" spc="0" normalizeH="0" baseline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UM Neue Helvetica 55 Regular" pitchFamily="34" charset="0"/>
              </a:endParaRPr>
            </a:p>
          </p:txBody>
        </p:sp>
      </p:grpSp>
      <p:sp>
        <p:nvSpPr>
          <p:cNvPr id="22" name="Textfeld 21"/>
          <p:cNvSpPr txBox="1"/>
          <p:nvPr/>
        </p:nvSpPr>
        <p:spPr>
          <a:xfrm>
            <a:off x="6634471" y="6260554"/>
            <a:ext cx="2502608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</a:rPr>
              <a:t>Own illustration, based on </a:t>
            </a:r>
            <a:r>
              <a:rPr lang="en-US" sz="1000" dirty="0" err="1" smtClean="0">
                <a:latin typeface="Arial" pitchFamily="34" charset="0"/>
              </a:rPr>
              <a:t>Hevner</a:t>
            </a:r>
            <a:r>
              <a:rPr lang="en-US" sz="1000" dirty="0" smtClean="0">
                <a:latin typeface="Arial" pitchFamily="34" charset="0"/>
              </a:rPr>
              <a:t> (2007)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Research Schedule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03B5623-5324-41F9-A069-BAF6C6106138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graphicFrame>
        <p:nvGraphicFramePr>
          <p:cNvPr id="8" name="Diagramm 7"/>
          <p:cNvGraphicFramePr/>
          <p:nvPr/>
        </p:nvGraphicFramePr>
        <p:xfrm>
          <a:off x="107504" y="1556792"/>
          <a:ext cx="8857431" cy="3843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Abgerundetes Rechteck 10"/>
          <p:cNvSpPr/>
          <p:nvPr/>
        </p:nvSpPr>
        <p:spPr bwMode="auto">
          <a:xfrm>
            <a:off x="694201" y="1732707"/>
            <a:ext cx="612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Problem</a:t>
            </a:r>
          </a:p>
        </p:txBody>
      </p:sp>
      <p:sp>
        <p:nvSpPr>
          <p:cNvPr id="15" name="Abgerundetes Rechteck 14"/>
          <p:cNvSpPr/>
          <p:nvPr/>
        </p:nvSpPr>
        <p:spPr bwMode="auto">
          <a:xfrm>
            <a:off x="1007736" y="1936990"/>
            <a:ext cx="72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Relevance</a:t>
            </a:r>
          </a:p>
        </p:txBody>
      </p:sp>
      <p:sp>
        <p:nvSpPr>
          <p:cNvPr id="16" name="Abgerundetes Rechteck 15"/>
          <p:cNvSpPr/>
          <p:nvPr/>
        </p:nvSpPr>
        <p:spPr bwMode="auto">
          <a:xfrm>
            <a:off x="971600" y="3870573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Introduction</a:t>
            </a:r>
          </a:p>
        </p:txBody>
      </p:sp>
      <p:sp>
        <p:nvSpPr>
          <p:cNvPr id="17" name="Abgerundetes Rechteck 16"/>
          <p:cNvSpPr/>
          <p:nvPr/>
        </p:nvSpPr>
        <p:spPr bwMode="auto">
          <a:xfrm>
            <a:off x="1331728" y="2154122"/>
            <a:ext cx="792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</p:txBody>
      </p:sp>
      <p:sp>
        <p:nvSpPr>
          <p:cNvPr id="18" name="Abgerundetes Rechteck 17"/>
          <p:cNvSpPr/>
          <p:nvPr/>
        </p:nvSpPr>
        <p:spPr bwMode="auto">
          <a:xfrm>
            <a:off x="1314818" y="4068613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Related Work</a:t>
            </a:r>
          </a:p>
        </p:txBody>
      </p:sp>
      <p:sp>
        <p:nvSpPr>
          <p:cNvPr id="19" name="Abgerundetes Rechteck 18"/>
          <p:cNvSpPr/>
          <p:nvPr/>
        </p:nvSpPr>
        <p:spPr bwMode="auto">
          <a:xfrm>
            <a:off x="1907840" y="4302621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Research Questions</a:t>
            </a:r>
          </a:p>
        </p:txBody>
      </p:sp>
      <p:sp>
        <p:nvSpPr>
          <p:cNvPr id="20" name="Abgerundetes Rechteck 19"/>
          <p:cNvSpPr/>
          <p:nvPr/>
        </p:nvSpPr>
        <p:spPr bwMode="auto">
          <a:xfrm>
            <a:off x="2195736" y="4500661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Methodology</a:t>
            </a:r>
          </a:p>
        </p:txBody>
      </p:sp>
      <p:sp>
        <p:nvSpPr>
          <p:cNvPr id="21" name="Abgerundetes Rechteck 20"/>
          <p:cNvSpPr/>
          <p:nvPr/>
        </p:nvSpPr>
        <p:spPr bwMode="auto">
          <a:xfrm>
            <a:off x="3347864" y="3870573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Theory and Concepts</a:t>
            </a:r>
          </a:p>
        </p:txBody>
      </p:sp>
      <p:sp>
        <p:nvSpPr>
          <p:cNvPr id="22" name="Abgerundetes Rechteck 21"/>
          <p:cNvSpPr/>
          <p:nvPr/>
        </p:nvSpPr>
        <p:spPr bwMode="auto">
          <a:xfrm>
            <a:off x="4044194" y="4068613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Possible Models</a:t>
            </a:r>
          </a:p>
        </p:txBody>
      </p:sp>
      <p:sp>
        <p:nvSpPr>
          <p:cNvPr id="24" name="Abgerundetes Rechteck 23"/>
          <p:cNvSpPr/>
          <p:nvPr/>
        </p:nvSpPr>
        <p:spPr bwMode="auto">
          <a:xfrm>
            <a:off x="2087856" y="5733256"/>
            <a:ext cx="1188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Artifact / Thesis</a:t>
            </a:r>
          </a:p>
        </p:txBody>
      </p:sp>
      <p:sp>
        <p:nvSpPr>
          <p:cNvPr id="25" name="Abgerundetes Rechteck 24"/>
          <p:cNvSpPr/>
          <p:nvPr/>
        </p:nvSpPr>
        <p:spPr bwMode="auto">
          <a:xfrm>
            <a:off x="791712" y="5733256"/>
            <a:ext cx="1188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Proceeding</a:t>
            </a:r>
          </a:p>
        </p:txBody>
      </p:sp>
      <p:sp>
        <p:nvSpPr>
          <p:cNvPr id="26" name="Abgerundetes Rechteck 25"/>
          <p:cNvSpPr/>
          <p:nvPr/>
        </p:nvSpPr>
        <p:spPr bwMode="auto">
          <a:xfrm>
            <a:off x="2123728" y="2358405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Presentation</a:t>
            </a:r>
          </a:p>
        </p:txBody>
      </p:sp>
      <p:sp>
        <p:nvSpPr>
          <p:cNvPr id="27" name="Abgerundetes Rechteck 26"/>
          <p:cNvSpPr/>
          <p:nvPr/>
        </p:nvSpPr>
        <p:spPr bwMode="auto">
          <a:xfrm>
            <a:off x="2807904" y="2151906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Grounding Th.</a:t>
            </a:r>
          </a:p>
        </p:txBody>
      </p:sp>
      <p:sp>
        <p:nvSpPr>
          <p:cNvPr id="28" name="Abgerundetes Rechteck 27"/>
          <p:cNvSpPr/>
          <p:nvPr/>
        </p:nvSpPr>
        <p:spPr bwMode="auto">
          <a:xfrm>
            <a:off x="4248064" y="1926357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Model </a:t>
            </a:r>
            <a:r>
              <a:rPr lang="en-US" sz="8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Applic</a:t>
            </a: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9" name="Abgerundetes Rechteck 28"/>
          <p:cNvSpPr/>
          <p:nvPr/>
        </p:nvSpPr>
        <p:spPr bwMode="auto">
          <a:xfrm>
            <a:off x="4947034" y="4500661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Use Cases</a:t>
            </a:r>
          </a:p>
        </p:txBody>
      </p:sp>
      <p:sp>
        <p:nvSpPr>
          <p:cNvPr id="31" name="Geschweifte Klammer links 30"/>
          <p:cNvSpPr/>
          <p:nvPr/>
        </p:nvSpPr>
        <p:spPr bwMode="auto">
          <a:xfrm rot="5400000" flipV="1">
            <a:off x="1320099" y="800788"/>
            <a:ext cx="216024" cy="1440000"/>
          </a:xfrm>
          <a:prstGeom prst="leftBrace">
            <a:avLst/>
          </a:prstGeom>
          <a:ln w="19050">
            <a:solidFill>
              <a:srgbClr val="0078C0"/>
            </a:solidFill>
            <a:headEnd type="none" w="med" len="med"/>
            <a:tailEnd type="non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2" name="Textfeld 31"/>
          <p:cNvSpPr txBox="1"/>
          <p:nvPr/>
        </p:nvSpPr>
        <p:spPr>
          <a:xfrm>
            <a:off x="719176" y="1196752"/>
            <a:ext cx="1404552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000" smtClean="0">
                <a:latin typeface="Arial" pitchFamily="34" charset="0"/>
              </a:rPr>
              <a:t>Problem identification</a:t>
            </a:r>
          </a:p>
        </p:txBody>
      </p:sp>
      <p:sp>
        <p:nvSpPr>
          <p:cNvPr id="33" name="Geschweifte Klammer links 32"/>
          <p:cNvSpPr/>
          <p:nvPr/>
        </p:nvSpPr>
        <p:spPr bwMode="auto">
          <a:xfrm rot="5400000" flipV="1">
            <a:off x="3573413" y="44624"/>
            <a:ext cx="216024" cy="2952328"/>
          </a:xfrm>
          <a:prstGeom prst="leftBrace">
            <a:avLst/>
          </a:prstGeom>
          <a:ln w="19050">
            <a:solidFill>
              <a:srgbClr val="0078C0"/>
            </a:solidFill>
            <a:headEnd type="none" w="med" len="med"/>
            <a:tailEnd type="non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4" name="Textfeld 33"/>
          <p:cNvSpPr txBox="1"/>
          <p:nvPr/>
        </p:nvSpPr>
        <p:spPr>
          <a:xfrm>
            <a:off x="3166388" y="1196752"/>
            <a:ext cx="105509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000" smtClean="0">
                <a:latin typeface="Arial" pitchFamily="34" charset="0"/>
              </a:rPr>
              <a:t>Solution design</a:t>
            </a:r>
          </a:p>
        </p:txBody>
      </p:sp>
      <p:sp>
        <p:nvSpPr>
          <p:cNvPr id="36" name="Geschweifte Klammer links 35"/>
          <p:cNvSpPr/>
          <p:nvPr/>
        </p:nvSpPr>
        <p:spPr bwMode="auto">
          <a:xfrm rot="5400000" flipV="1">
            <a:off x="6012260" y="620788"/>
            <a:ext cx="216024" cy="1800000"/>
          </a:xfrm>
          <a:prstGeom prst="leftBrace">
            <a:avLst/>
          </a:prstGeom>
          <a:ln w="19050">
            <a:solidFill>
              <a:srgbClr val="0078C0"/>
            </a:solidFill>
            <a:headEnd type="none" w="med" len="med"/>
            <a:tailEnd type="non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7" name="Textfeld 36"/>
          <p:cNvSpPr txBox="1"/>
          <p:nvPr/>
        </p:nvSpPr>
        <p:spPr>
          <a:xfrm>
            <a:off x="5736835" y="1196752"/>
            <a:ext cx="779381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smtClean="0">
                <a:latin typeface="Arial" pitchFamily="34" charset="0"/>
              </a:rPr>
              <a:t>Evaluation</a:t>
            </a:r>
          </a:p>
        </p:txBody>
      </p:sp>
      <p:sp>
        <p:nvSpPr>
          <p:cNvPr id="38" name="Geschweifte Klammer links 37"/>
          <p:cNvSpPr/>
          <p:nvPr/>
        </p:nvSpPr>
        <p:spPr bwMode="auto">
          <a:xfrm rot="5400000" flipV="1">
            <a:off x="7694903" y="800788"/>
            <a:ext cx="216024" cy="1440000"/>
          </a:xfrm>
          <a:prstGeom prst="leftBrace">
            <a:avLst/>
          </a:prstGeom>
          <a:ln w="19050">
            <a:solidFill>
              <a:srgbClr val="0078C0"/>
            </a:solidFill>
            <a:headEnd type="none" w="med" len="med"/>
            <a:tailEnd type="none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Textfeld 38"/>
          <p:cNvSpPr txBox="1"/>
          <p:nvPr/>
        </p:nvSpPr>
        <p:spPr>
          <a:xfrm>
            <a:off x="7251574" y="1196752"/>
            <a:ext cx="1136850" cy="246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000" smtClean="0">
                <a:latin typeface="Arial" pitchFamily="34" charset="0"/>
              </a:rPr>
              <a:t>Thesis &amp; Review</a:t>
            </a:r>
          </a:p>
        </p:txBody>
      </p:sp>
      <p:sp>
        <p:nvSpPr>
          <p:cNvPr id="40" name="Abgerundetes Rechteck 39"/>
          <p:cNvSpPr/>
          <p:nvPr/>
        </p:nvSpPr>
        <p:spPr bwMode="auto">
          <a:xfrm>
            <a:off x="5220072" y="2151906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Rigor Cycle</a:t>
            </a:r>
          </a:p>
        </p:txBody>
      </p:sp>
      <p:sp>
        <p:nvSpPr>
          <p:cNvPr id="41" name="Abgerundetes Rechteck 40"/>
          <p:cNvSpPr/>
          <p:nvPr/>
        </p:nvSpPr>
        <p:spPr bwMode="auto">
          <a:xfrm>
            <a:off x="6120272" y="2358405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Evaluation</a:t>
            </a:r>
          </a:p>
        </p:txBody>
      </p:sp>
      <p:sp>
        <p:nvSpPr>
          <p:cNvPr id="42" name="Abgerundetes Rechteck 41"/>
          <p:cNvSpPr/>
          <p:nvPr/>
        </p:nvSpPr>
        <p:spPr bwMode="auto">
          <a:xfrm>
            <a:off x="5570587" y="3870573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Least </a:t>
            </a:r>
            <a:r>
              <a:rPr lang="en-US" sz="8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c,u</a:t>
            </a: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Model</a:t>
            </a:r>
          </a:p>
        </p:txBody>
      </p:sp>
      <p:sp>
        <p:nvSpPr>
          <p:cNvPr id="43" name="Abgerundetes Rechteck 42"/>
          <p:cNvSpPr/>
          <p:nvPr/>
        </p:nvSpPr>
        <p:spPr bwMode="auto">
          <a:xfrm>
            <a:off x="6175226" y="4067547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Results &amp; Evaluation</a:t>
            </a:r>
          </a:p>
        </p:txBody>
      </p:sp>
      <p:sp>
        <p:nvSpPr>
          <p:cNvPr id="44" name="Abgerundetes Rechteck 43"/>
          <p:cNvSpPr/>
          <p:nvPr/>
        </p:nvSpPr>
        <p:spPr bwMode="auto">
          <a:xfrm>
            <a:off x="3707904" y="1729383"/>
            <a:ext cx="900000" cy="162000"/>
          </a:xfrm>
          <a:prstGeom prst="roundRect">
            <a:avLst/>
          </a:prstGeom>
          <a:solidFill>
            <a:srgbClr val="0078C0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Model design</a:t>
            </a:r>
          </a:p>
        </p:txBody>
      </p:sp>
      <p:sp>
        <p:nvSpPr>
          <p:cNvPr id="45" name="Abgerundetes Rechteck 44"/>
          <p:cNvSpPr/>
          <p:nvPr/>
        </p:nvSpPr>
        <p:spPr bwMode="auto">
          <a:xfrm>
            <a:off x="6516216" y="4302621"/>
            <a:ext cx="122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Benefits &amp; Limitations</a:t>
            </a:r>
          </a:p>
        </p:txBody>
      </p:sp>
      <p:sp>
        <p:nvSpPr>
          <p:cNvPr id="46" name="Abgerundetes Rechteck 45"/>
          <p:cNvSpPr/>
          <p:nvPr/>
        </p:nvSpPr>
        <p:spPr bwMode="auto">
          <a:xfrm>
            <a:off x="7130380" y="4509120"/>
            <a:ext cx="86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Conclusion</a:t>
            </a:r>
          </a:p>
        </p:txBody>
      </p:sp>
      <p:sp>
        <p:nvSpPr>
          <p:cNvPr id="47" name="Abgerundetes Rechteck 46"/>
          <p:cNvSpPr/>
          <p:nvPr/>
        </p:nvSpPr>
        <p:spPr bwMode="auto">
          <a:xfrm>
            <a:off x="7408887" y="3861048"/>
            <a:ext cx="864000" cy="162000"/>
          </a:xfrm>
          <a:prstGeom prst="roundRect">
            <a:avLst/>
          </a:prstGeom>
          <a:solidFill>
            <a:schemeClr val="bg1"/>
          </a:solidFill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 eaLnBrk="0" hangingPunct="0"/>
            <a:r>
              <a:rPr lang="en-US" sz="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Future Work</a:t>
            </a:r>
          </a:p>
        </p:txBody>
      </p:sp>
      <p:sp>
        <p:nvSpPr>
          <p:cNvPr id="48" name="Raute 47"/>
          <p:cNvSpPr/>
          <p:nvPr/>
        </p:nvSpPr>
        <p:spPr bwMode="auto">
          <a:xfrm>
            <a:off x="3626371" y="2833886"/>
            <a:ext cx="216024" cy="288032"/>
          </a:xfrm>
          <a:prstGeom prst="diamond">
            <a:avLst/>
          </a:prstGeom>
          <a:solidFill>
            <a:srgbClr val="0078C0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3367170" y="3198168"/>
            <a:ext cx="753732" cy="3385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</a:rPr>
              <a:t>Inaugural </a:t>
            </a:r>
            <a:br>
              <a:rPr lang="en-US" sz="800" dirty="0" smtClean="0">
                <a:latin typeface="Arial" pitchFamily="34" charset="0"/>
              </a:rPr>
            </a:br>
            <a:r>
              <a:rPr lang="en-US" sz="800" dirty="0" smtClean="0">
                <a:latin typeface="Arial" pitchFamily="34" charset="0"/>
              </a:rPr>
              <a:t>presentation</a:t>
            </a:r>
          </a:p>
        </p:txBody>
      </p:sp>
      <p:cxnSp>
        <p:nvCxnSpPr>
          <p:cNvPr id="51" name="Gerade Verbindung mit Pfeil 50"/>
          <p:cNvCxnSpPr/>
          <p:nvPr/>
        </p:nvCxnSpPr>
        <p:spPr bwMode="auto">
          <a:xfrm>
            <a:off x="3981078" y="2968377"/>
            <a:ext cx="36004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Gerade Verbindung mit Pfeil 51"/>
          <p:cNvCxnSpPr/>
          <p:nvPr/>
        </p:nvCxnSpPr>
        <p:spPr bwMode="auto">
          <a:xfrm flipH="1">
            <a:off x="3118123" y="2968377"/>
            <a:ext cx="36004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3" name="Raute 52"/>
          <p:cNvSpPr/>
          <p:nvPr/>
        </p:nvSpPr>
        <p:spPr bwMode="auto">
          <a:xfrm>
            <a:off x="7888560" y="2839169"/>
            <a:ext cx="216024" cy="288032"/>
          </a:xfrm>
          <a:prstGeom prst="diamond">
            <a:avLst/>
          </a:prstGeom>
          <a:solidFill>
            <a:srgbClr val="0078C0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7629360" y="3203451"/>
            <a:ext cx="753731" cy="33855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</a:rPr>
              <a:t>Final </a:t>
            </a:r>
            <a:br>
              <a:rPr lang="en-US" sz="800" dirty="0" smtClean="0">
                <a:latin typeface="Arial" pitchFamily="34" charset="0"/>
              </a:rPr>
            </a:br>
            <a:r>
              <a:rPr lang="en-US" sz="800" dirty="0" smtClean="0">
                <a:latin typeface="Arial" pitchFamily="34" charset="0"/>
              </a:rPr>
              <a:t>presentation</a:t>
            </a:r>
          </a:p>
        </p:txBody>
      </p:sp>
      <p:cxnSp>
        <p:nvCxnSpPr>
          <p:cNvPr id="55" name="Gerade Verbindung mit Pfeil 54"/>
          <p:cNvCxnSpPr/>
          <p:nvPr/>
        </p:nvCxnSpPr>
        <p:spPr bwMode="auto">
          <a:xfrm>
            <a:off x="8243267" y="2973660"/>
            <a:ext cx="36004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Gerade Verbindung mit Pfeil 55"/>
          <p:cNvCxnSpPr/>
          <p:nvPr/>
        </p:nvCxnSpPr>
        <p:spPr bwMode="auto">
          <a:xfrm flipH="1">
            <a:off x="7380312" y="2973660"/>
            <a:ext cx="36004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57" name="Raute 56"/>
          <p:cNvSpPr/>
          <p:nvPr/>
        </p:nvSpPr>
        <p:spPr bwMode="auto">
          <a:xfrm>
            <a:off x="3419872" y="5661248"/>
            <a:ext cx="216024" cy="288032"/>
          </a:xfrm>
          <a:prstGeom prst="diamond">
            <a:avLst/>
          </a:prstGeom>
          <a:solidFill>
            <a:srgbClr val="0078C0"/>
          </a:solidFill>
          <a:ln>
            <a:solidFill>
              <a:schemeClr val="bg1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3663030" y="5699348"/>
            <a:ext cx="764954" cy="215444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800" dirty="0" smtClean="0">
                <a:latin typeface="Arial" pitchFamily="34" charset="0"/>
              </a:rPr>
              <a:t>Presentation</a:t>
            </a:r>
          </a:p>
        </p:txBody>
      </p:sp>
      <p:sp>
        <p:nvSpPr>
          <p:cNvPr id="59" name="Textfeld 58"/>
          <p:cNvSpPr txBox="1"/>
          <p:nvPr/>
        </p:nvSpPr>
        <p:spPr>
          <a:xfrm>
            <a:off x="6138063" y="6260554"/>
            <a:ext cx="3004349" cy="2462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</a:rPr>
              <a:t>Own illustration, based on </a:t>
            </a:r>
            <a:r>
              <a:rPr lang="en-US" sz="1000" dirty="0" err="1" smtClean="0">
                <a:latin typeface="Arial" pitchFamily="34" charset="0"/>
              </a:rPr>
              <a:t>Offermann</a:t>
            </a:r>
            <a:r>
              <a:rPr lang="en-US" sz="1000" dirty="0" smtClean="0">
                <a:latin typeface="Arial" pitchFamily="34" charset="0"/>
              </a:rPr>
              <a:t> et al. (2009)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Backup References</a:t>
            </a:r>
          </a:p>
        </p:txBody>
      </p:sp>
      <p:sp>
        <p:nvSpPr>
          <p:cNvPr id="22" name="Inhaltsplatzhalter 2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 smtClean="0"/>
              <a:t>GablerVerlag</a:t>
            </a:r>
            <a:r>
              <a:rPr lang="en-US" sz="1600" dirty="0" smtClean="0"/>
              <a:t>. (2013, May). System (10th ed.). </a:t>
            </a:r>
            <a:r>
              <a:rPr lang="en-US" sz="1600" dirty="0" err="1" smtClean="0"/>
              <a:t>Gabler</a:t>
            </a:r>
            <a:r>
              <a:rPr lang="en-US" sz="1600" dirty="0" smtClean="0"/>
              <a:t>. Retrieved from http://</a:t>
            </a:r>
          </a:p>
          <a:p>
            <a:r>
              <a:rPr lang="de-DE" sz="1600" dirty="0" smtClean="0"/>
              <a:t>		wirtschaftslexikon.gabler.de/Archiv/3210/system-v10.html</a:t>
            </a:r>
            <a:endParaRPr lang="en-US" sz="1600" dirty="0" smtClean="0"/>
          </a:p>
          <a:p>
            <a:pPr>
              <a:defRPr/>
            </a:pPr>
            <a:r>
              <a:rPr lang="en-US" sz="1600" dirty="0" err="1" smtClean="0"/>
              <a:t>Hevner</a:t>
            </a:r>
            <a:r>
              <a:rPr lang="en-US" sz="1600" dirty="0" smtClean="0"/>
              <a:t>, A.R. (2007): A three cycle view of design science research. In: Scandinavian Journal 	of Information Systems, Vol. 19 (2007) No. 2.</a:t>
            </a:r>
          </a:p>
          <a:p>
            <a:pPr>
              <a:defRPr/>
            </a:pPr>
            <a:r>
              <a:rPr lang="en-US" sz="1600" dirty="0" err="1" smtClean="0"/>
              <a:t>Hevner</a:t>
            </a:r>
            <a:r>
              <a:rPr lang="en-US" sz="1600" dirty="0" smtClean="0"/>
              <a:t>, A.R.; March, S.T.; Park, J.; Ram, S. (2004): Design science in information systems 	research. In: </a:t>
            </a:r>
            <a:r>
              <a:rPr lang="en-US" sz="1600" dirty="0" err="1" smtClean="0"/>
              <a:t>Mis</a:t>
            </a:r>
            <a:r>
              <a:rPr lang="en-US" sz="1600" dirty="0" smtClean="0"/>
              <a:t> Quarterly, Vol. 28 (2004) No. 1, pp. 75-105.</a:t>
            </a:r>
          </a:p>
          <a:p>
            <a:pPr>
              <a:defRPr/>
            </a:pPr>
            <a:r>
              <a:rPr lang="en-US" sz="1600" dirty="0" err="1" smtClean="0"/>
              <a:t>Offermann</a:t>
            </a:r>
            <a:r>
              <a:rPr lang="en-US" sz="1600" dirty="0" smtClean="0"/>
              <a:t>, P.; </a:t>
            </a:r>
            <a:r>
              <a:rPr lang="en-US" sz="1600" dirty="0" err="1" smtClean="0"/>
              <a:t>Levina</a:t>
            </a:r>
            <a:r>
              <a:rPr lang="en-US" sz="1600" dirty="0" smtClean="0"/>
              <a:t>, O.; </a:t>
            </a:r>
            <a:r>
              <a:rPr lang="en-US" sz="1600" dirty="0" err="1" smtClean="0"/>
              <a:t>Schönherr</a:t>
            </a:r>
            <a:r>
              <a:rPr lang="en-US" sz="1600" dirty="0" smtClean="0"/>
              <a:t>, M.; </a:t>
            </a:r>
            <a:r>
              <a:rPr lang="en-US" sz="1600" dirty="0" err="1" smtClean="0"/>
              <a:t>Bub</a:t>
            </a:r>
            <a:r>
              <a:rPr lang="en-US" sz="1600" dirty="0" smtClean="0"/>
              <a:t>, U. (2009): Outline of a design science 	research process. In: Proceedings of the 4th International Conference on Design 	Science Research in Information Systems and Technology (DESRIST '09). ACM, 	New York, NY, USA, Article 7, pp. 1-11.</a:t>
            </a:r>
          </a:p>
          <a:p>
            <a:r>
              <a:rPr lang="en-US" sz="1600" dirty="0" err="1" smtClean="0"/>
              <a:t>Kandjani</a:t>
            </a:r>
            <a:r>
              <a:rPr lang="en-US" sz="1600" dirty="0" smtClean="0"/>
              <a:t>, H., </a:t>
            </a:r>
            <a:r>
              <a:rPr lang="en-US" sz="1600" dirty="0" err="1" smtClean="0"/>
              <a:t>Bernus</a:t>
            </a:r>
            <a:r>
              <a:rPr lang="en-US" sz="1600" dirty="0" smtClean="0"/>
              <a:t>, P., &amp; Nielsen, S. (2013). Enterprise architecture cybernetics and</a:t>
            </a:r>
          </a:p>
          <a:p>
            <a:r>
              <a:rPr lang="en-US" sz="1600" dirty="0" smtClean="0"/>
              <a:t>		the edge of chaos: Sustaining enterprises as complex systems in complex business</a:t>
            </a:r>
          </a:p>
          <a:p>
            <a:r>
              <a:rPr lang="en-US" sz="1600" dirty="0" smtClean="0"/>
              <a:t>		environments. In System sciences (HICSS), 2013 46th </a:t>
            </a:r>
            <a:r>
              <a:rPr lang="en-US" sz="1600" dirty="0" err="1" smtClean="0"/>
              <a:t>hawaii</a:t>
            </a:r>
            <a:r>
              <a:rPr lang="en-US" sz="1600" dirty="0" smtClean="0"/>
              <a:t> international 	conference on (p. 3858–3867). Retrieved 2013-04-28, from 	http://ieeexplore.ieee.org/</a:t>
            </a:r>
            <a:r>
              <a:rPr lang="de-DE" sz="1600" dirty="0" err="1" smtClean="0"/>
              <a:t>xpls</a:t>
            </a:r>
            <a:r>
              <a:rPr lang="de-DE" sz="1600" dirty="0" smtClean="0"/>
              <a:t>/</a:t>
            </a:r>
            <a:r>
              <a:rPr lang="de-DE" sz="1600" dirty="0" err="1" smtClean="0"/>
              <a:t>abs</a:t>
            </a:r>
            <a:r>
              <a:rPr lang="de-DE" sz="1600" dirty="0" smtClean="0"/>
              <a:t> </a:t>
            </a:r>
            <a:r>
              <a:rPr lang="de-DE" sz="1600" dirty="0" err="1" smtClean="0"/>
              <a:t>all.jsp?arnumber</a:t>
            </a:r>
            <a:r>
              <a:rPr lang="de-DE" sz="1600" dirty="0" smtClean="0"/>
              <a:t>=6480311</a:t>
            </a:r>
            <a:endParaRPr lang="en-US" sz="1600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A44391-36D8-49EE-AC82-F3F70942C4E6}" type="datetime4">
              <a:rPr lang="en-US" smtClean="0"/>
              <a:pPr>
                <a:defRPr/>
              </a:pPr>
              <a:t>June 24, 2013</a:t>
            </a:fld>
            <a:endParaRPr lang="de-DE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cs typeface="Arial" pitchFamily="34" charset="0"/>
              </a:rPr>
              <a:t>Master's Thesis - Maximilian Burger</a:t>
            </a:r>
            <a:endParaRPr lang="de-DE">
              <a:cs typeface="Arial" pitchFamily="34" charset="0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Motivation: A system theoretic perspective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441325" lvl="1" indent="-342900">
              <a:buNone/>
            </a:pPr>
            <a:r>
              <a:rPr lang="en-US" b="1" dirty="0" smtClean="0"/>
              <a:t>Increased competitive environment</a:t>
            </a:r>
          </a:p>
          <a:p>
            <a:pPr marL="884238" lvl="2" indent="-342900">
              <a:buFont typeface="Wingdings" pitchFamily="2" charset="2"/>
              <a:buChar char="Ø"/>
            </a:pPr>
            <a:r>
              <a:rPr lang="en-US" dirty="0" smtClean="0"/>
              <a:t>External sources for change: business, law, and technology evolution</a:t>
            </a:r>
          </a:p>
          <a:p>
            <a:pPr marL="884238" lvl="2" indent="-342900">
              <a:buFont typeface="Wingdings" pitchFamily="2" charset="2"/>
              <a:buChar char="Ø"/>
            </a:pPr>
            <a:r>
              <a:rPr lang="en-US" dirty="0" smtClean="0"/>
              <a:t>Constant change is needed to adapt to the complexity of the environment</a:t>
            </a:r>
          </a:p>
          <a:p>
            <a:pPr marL="441325" lvl="1" indent="-342900">
              <a:buNone/>
            </a:pPr>
            <a:r>
              <a:rPr lang="en-US" b="1" dirty="0" smtClean="0"/>
              <a:t>Increased importance of IT and business IT alignment</a:t>
            </a:r>
          </a:p>
          <a:p>
            <a:pPr marL="884238" lvl="2" indent="-342900">
              <a:buFont typeface="Wingdings" pitchFamily="2" charset="2"/>
              <a:buChar char="Ø"/>
            </a:pPr>
            <a:r>
              <a:rPr lang="en-US" dirty="0" smtClean="0"/>
              <a:t>Internal sources for change: BPR, M&amp;A, IT and company transformation</a:t>
            </a:r>
          </a:p>
          <a:p>
            <a:pPr marL="884238" lvl="2" indent="-342900">
              <a:buFont typeface="Wingdings" pitchFamily="2" charset="2"/>
              <a:buChar char="Ø"/>
            </a:pPr>
            <a:r>
              <a:rPr lang="en-US" dirty="0" smtClean="0"/>
              <a:t>Constant change is necessary to adapt to the needs of the business</a:t>
            </a:r>
          </a:p>
          <a:p>
            <a:pPr marL="441325" lvl="1" indent="-342900">
              <a:buNone/>
            </a:pPr>
            <a:endParaRPr lang="en-US" b="1" dirty="0" smtClean="0"/>
          </a:p>
          <a:p>
            <a:pPr marL="441325" lvl="1" indent="-342900">
              <a:buNone/>
            </a:pPr>
            <a:r>
              <a:rPr lang="en-US" b="1" dirty="0" smtClean="0"/>
              <a:t>Problem: </a:t>
            </a:r>
          </a:p>
          <a:p>
            <a:pPr marL="441325" lvl="1" indent="-342900">
              <a:buNone/>
            </a:pPr>
            <a:r>
              <a:rPr lang="en-US" dirty="0" smtClean="0"/>
              <a:t>Uncertainty of change processes: </a:t>
            </a:r>
          </a:p>
          <a:p>
            <a:pPr marL="441325" lvl="1" indent="-342900">
              <a:buNone/>
            </a:pPr>
            <a:r>
              <a:rPr lang="en-US" dirty="0" smtClean="0"/>
              <a:t>outcome often unexpected </a:t>
            </a:r>
          </a:p>
          <a:p>
            <a:pPr marL="441325" lvl="1" indent="-342900">
              <a:buNone/>
            </a:pPr>
            <a:r>
              <a:rPr lang="en-US" dirty="0" smtClean="0"/>
              <a:t>through omitting important </a:t>
            </a:r>
          </a:p>
          <a:p>
            <a:pPr marL="441325" lvl="1" indent="-342900">
              <a:buNone/>
            </a:pPr>
            <a:r>
              <a:rPr lang="en-US" dirty="0" smtClean="0"/>
              <a:t>influence factors like people </a:t>
            </a:r>
          </a:p>
          <a:p>
            <a:pPr marL="441325" lvl="1" indent="-342900">
              <a:buNone/>
            </a:pPr>
            <a:r>
              <a:rPr lang="en-US" dirty="0" smtClean="0"/>
              <a:t>and the behavioral aspect </a:t>
            </a:r>
          </a:p>
          <a:p>
            <a:pPr marL="441325" lvl="1" indent="-342900">
              <a:buNone/>
            </a:pPr>
            <a:r>
              <a:rPr lang="en-US" dirty="0" smtClean="0"/>
              <a:t>and a system’s dynamics.</a:t>
            </a:r>
          </a:p>
          <a:p>
            <a:pPr lvl="1">
              <a:buFontTx/>
              <a:buChar char="-"/>
            </a:pP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B8A538-3798-4E66-B324-D82F06FC2BDE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grpSp>
        <p:nvGrpSpPr>
          <p:cNvPr id="23" name="Gruppieren 22"/>
          <p:cNvGrpSpPr/>
          <p:nvPr/>
        </p:nvGrpSpPr>
        <p:grpSpPr>
          <a:xfrm>
            <a:off x="3419872" y="3140968"/>
            <a:ext cx="5652628" cy="3312368"/>
            <a:chOff x="1756719" y="2708920"/>
            <a:chExt cx="6199657" cy="3672408"/>
          </a:xfrm>
        </p:grpSpPr>
        <p:sp>
          <p:nvSpPr>
            <p:cNvPr id="7" name="Wolke 6"/>
            <p:cNvSpPr/>
            <p:nvPr/>
          </p:nvSpPr>
          <p:spPr>
            <a:xfrm>
              <a:off x="1756719" y="2708920"/>
              <a:ext cx="6199657" cy="3672408"/>
            </a:xfrm>
            <a:prstGeom prst="cloud">
              <a:avLst/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" name="Rechteck 7"/>
            <p:cNvSpPr/>
            <p:nvPr/>
          </p:nvSpPr>
          <p:spPr>
            <a:xfrm>
              <a:off x="3347863" y="3674881"/>
              <a:ext cx="3600401" cy="1938198"/>
            </a:xfrm>
            <a:prstGeom prst="rect">
              <a:avLst/>
            </a:prstGeom>
            <a:solidFill>
              <a:schemeClr val="bg1"/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" name="Textfeld 8"/>
            <p:cNvSpPr txBox="1"/>
            <p:nvPr/>
          </p:nvSpPr>
          <p:spPr>
            <a:xfrm>
              <a:off x="6084168" y="3068960"/>
              <a:ext cx="11256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Environment</a:t>
              </a:r>
              <a:endPara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" name="Textfeld 9"/>
            <p:cNvSpPr txBox="1"/>
            <p:nvPr/>
          </p:nvSpPr>
          <p:spPr>
            <a:xfrm>
              <a:off x="4932040" y="4020474"/>
              <a:ext cx="187102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Application</a:t>
              </a:r>
              <a:r>
                <a:rPr kumimoji="0" lang="de-DE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 </a:t>
              </a:r>
              <a:r>
                <a:rPr kumimoji="0" lang="de-DE" sz="12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Landscape</a:t>
              </a:r>
              <a:endPara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Rechteck 10"/>
            <p:cNvSpPr/>
            <p:nvPr/>
          </p:nvSpPr>
          <p:spPr>
            <a:xfrm>
              <a:off x="5389639" y="4581128"/>
              <a:ext cx="1018465" cy="283336"/>
            </a:xfrm>
            <a:prstGeom prst="rect">
              <a:avLst/>
            </a:prstGeom>
            <a:solidFill>
              <a:sysClr val="window" lastClr="FFFFFF"/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Application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2" name="Gewinkelte Verbindung 16"/>
            <p:cNvCxnSpPr/>
            <p:nvPr/>
          </p:nvCxnSpPr>
          <p:spPr>
            <a:xfrm flipH="1" flipV="1">
              <a:off x="6003923" y="4509120"/>
              <a:ext cx="435571" cy="131722"/>
            </a:xfrm>
            <a:prstGeom prst="bentConnector4">
              <a:avLst>
                <a:gd name="adj1" fmla="val -52483"/>
                <a:gd name="adj2" fmla="val 273547"/>
              </a:avLst>
            </a:prstGeom>
            <a:noFill/>
            <a:ln w="9525" cap="rnd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sp>
          <p:nvSpPr>
            <p:cNvPr id="13" name="Textfeld 12"/>
            <p:cNvSpPr txBox="1"/>
            <p:nvPr/>
          </p:nvSpPr>
          <p:spPr>
            <a:xfrm>
              <a:off x="2416458" y="3674881"/>
              <a:ext cx="8499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Business 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Evolution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Textfeld 13"/>
            <p:cNvSpPr txBox="1"/>
            <p:nvPr/>
          </p:nvSpPr>
          <p:spPr>
            <a:xfrm>
              <a:off x="2222870" y="4157861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Law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Textfeld 14"/>
            <p:cNvSpPr txBox="1"/>
            <p:nvPr/>
          </p:nvSpPr>
          <p:spPr>
            <a:xfrm>
              <a:off x="2280725" y="4465213"/>
              <a:ext cx="976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Technology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Evolution</a:t>
              </a:r>
              <a:endParaRPr kumimoji="0" lang="de-DE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Rechteck 15"/>
            <p:cNvSpPr/>
            <p:nvPr/>
          </p:nvSpPr>
          <p:spPr>
            <a:xfrm>
              <a:off x="4932040" y="4020474"/>
              <a:ext cx="1958153" cy="1284949"/>
            </a:xfrm>
            <a:prstGeom prst="rect">
              <a:avLst/>
            </a:prstGeom>
            <a:noFill/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7" name="Textfeld 16"/>
            <p:cNvSpPr txBox="1"/>
            <p:nvPr/>
          </p:nvSpPr>
          <p:spPr>
            <a:xfrm>
              <a:off x="6012160" y="3712818"/>
              <a:ext cx="8675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de-DE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rPr>
                <a:t>Business</a:t>
              </a:r>
              <a:endParaRPr kumimoji="0" lang="de-DE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Rechteck 17"/>
            <p:cNvSpPr/>
            <p:nvPr/>
          </p:nvSpPr>
          <p:spPr>
            <a:xfrm>
              <a:off x="3635896" y="4581128"/>
              <a:ext cx="900000" cy="263444"/>
            </a:xfrm>
            <a:prstGeom prst="rect">
              <a:avLst/>
            </a:prstGeom>
            <a:solidFill>
              <a:sysClr val="window" lastClr="FFFFFF"/>
            </a:solidFill>
            <a:ln w="25400" cap="rnd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Person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9" name="Gewinkelte Verbindung 16"/>
            <p:cNvCxnSpPr/>
            <p:nvPr/>
          </p:nvCxnSpPr>
          <p:spPr>
            <a:xfrm flipH="1" flipV="1">
              <a:off x="4136429" y="4509120"/>
              <a:ext cx="435571" cy="131722"/>
            </a:xfrm>
            <a:prstGeom prst="bentConnector4">
              <a:avLst>
                <a:gd name="adj1" fmla="val -52483"/>
                <a:gd name="adj2" fmla="val 273547"/>
              </a:avLst>
            </a:prstGeom>
            <a:noFill/>
            <a:ln w="9525" cap="rnd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</p:cxnSp>
        <p:cxnSp>
          <p:nvCxnSpPr>
            <p:cNvPr id="20" name="Gewinkelte Verbindung 19"/>
            <p:cNvCxnSpPr>
              <a:stCxn id="11" idx="1"/>
              <a:endCxn id="18" idx="3"/>
            </p:cNvCxnSpPr>
            <p:nvPr/>
          </p:nvCxnSpPr>
          <p:spPr bwMode="auto">
            <a:xfrm rot="10800000">
              <a:off x="4535897" y="4722796"/>
              <a:ext cx="853743" cy="0"/>
            </a:xfrm>
            <a:prstGeom prst="bentConnector3">
              <a:avLst>
                <a:gd name="adj1" fmla="val 50000"/>
              </a:avLst>
            </a:prstGeom>
            <a:ln>
              <a:solidFill>
                <a:srgbClr val="0078C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Gewinkelte Verbindung 63"/>
            <p:cNvCxnSpPr>
              <a:stCxn id="11" idx="2"/>
              <a:endCxn id="11" idx="3"/>
            </p:cNvCxnSpPr>
            <p:nvPr/>
          </p:nvCxnSpPr>
          <p:spPr bwMode="auto">
            <a:xfrm rot="5400000" flipH="1" flipV="1">
              <a:off x="6082653" y="4539014"/>
              <a:ext cx="141668" cy="509232"/>
            </a:xfrm>
            <a:prstGeom prst="bentConnector4">
              <a:avLst>
                <a:gd name="adj1" fmla="val -178903"/>
                <a:gd name="adj2" fmla="val 149235"/>
              </a:avLst>
            </a:prstGeom>
            <a:ln>
              <a:solidFill>
                <a:srgbClr val="0078C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Gewinkelte Verbindung 64"/>
            <p:cNvCxnSpPr>
              <a:stCxn id="18" idx="1"/>
              <a:endCxn id="18" idx="2"/>
            </p:cNvCxnSpPr>
            <p:nvPr/>
          </p:nvCxnSpPr>
          <p:spPr bwMode="auto">
            <a:xfrm rot="10800000" flipH="1" flipV="1">
              <a:off x="3635896" y="4712850"/>
              <a:ext cx="450000" cy="131722"/>
            </a:xfrm>
            <a:prstGeom prst="bentConnector4">
              <a:avLst>
                <a:gd name="adj1" fmla="val -50800"/>
                <a:gd name="adj2" fmla="val 273547"/>
              </a:avLst>
            </a:prstGeom>
            <a:ln>
              <a:solidFill>
                <a:srgbClr val="0078C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Definitions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None/>
            </a:pPr>
            <a:r>
              <a:rPr lang="en-US" b="1" dirty="0" smtClean="0"/>
              <a:t>Enterprise Architecture (EA) </a:t>
            </a:r>
            <a:r>
              <a:rPr lang="en-US" dirty="0" smtClean="0"/>
              <a:t>is a coherent whole of principles, methods, and models that are used in the </a:t>
            </a:r>
            <a:r>
              <a:rPr lang="en-US" b="1" dirty="0" smtClean="0"/>
              <a:t>design</a:t>
            </a:r>
            <a:r>
              <a:rPr lang="en-US" dirty="0" smtClean="0"/>
              <a:t> and </a:t>
            </a:r>
            <a:r>
              <a:rPr lang="en-US" b="1" dirty="0" smtClean="0"/>
              <a:t>realization</a:t>
            </a:r>
            <a:r>
              <a:rPr lang="en-US" dirty="0" smtClean="0"/>
              <a:t> of an </a:t>
            </a:r>
            <a:r>
              <a:rPr lang="en-US" b="1" dirty="0" smtClean="0"/>
              <a:t>enterprise’s organizational structure, business processes, information systems, and infrastructure</a:t>
            </a:r>
            <a:r>
              <a:rPr lang="en-US" dirty="0" smtClean="0"/>
              <a:t>. (</a:t>
            </a:r>
            <a:r>
              <a:rPr lang="en-US" dirty="0" err="1" smtClean="0"/>
              <a:t>Lankhorst</a:t>
            </a:r>
            <a:r>
              <a:rPr lang="en-US" dirty="0" smtClean="0"/>
              <a:t> 2005)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None/>
            </a:pPr>
            <a:r>
              <a:rPr lang="en-US" b="1" dirty="0" smtClean="0"/>
              <a:t>EA management (EAM)</a:t>
            </a:r>
            <a:r>
              <a:rPr lang="en-US" dirty="0" smtClean="0"/>
              <a:t> is a continuous management function seeking to </a:t>
            </a:r>
            <a:r>
              <a:rPr lang="en-US" b="1" dirty="0" smtClean="0"/>
              <a:t>improve the alignment of business and IT </a:t>
            </a:r>
            <a:r>
              <a:rPr lang="en-US" dirty="0" smtClean="0"/>
              <a:t>and to guide the </a:t>
            </a:r>
            <a:r>
              <a:rPr lang="en-US" b="1" dirty="0" smtClean="0"/>
              <a:t>managed evolution of an organization</a:t>
            </a:r>
            <a:r>
              <a:rPr lang="en-US" dirty="0" smtClean="0"/>
              <a:t>. Based on a holistic perspective on the organization the EA management function is concerned with the management, i.e., the documentation, analysis, planning, and enactment, of the EA. (</a:t>
            </a:r>
            <a:r>
              <a:rPr lang="en-US" dirty="0" err="1" smtClean="0"/>
              <a:t>Buckl</a:t>
            </a:r>
            <a:r>
              <a:rPr lang="en-US" dirty="0" smtClean="0"/>
              <a:t> 2011)</a:t>
            </a:r>
          </a:p>
          <a:p>
            <a:pPr lvl="1">
              <a:buFontTx/>
              <a:buChar char="-"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A </a:t>
            </a:r>
            <a:r>
              <a:rPr lang="en-US" b="1" dirty="0" smtClean="0"/>
              <a:t>system</a:t>
            </a:r>
            <a:r>
              <a:rPr lang="en-US" dirty="0" smtClean="0"/>
              <a:t> consists of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 </a:t>
            </a:r>
            <a:r>
              <a:rPr lang="en-US" b="1" dirty="0" smtClean="0"/>
              <a:t>boundary</a:t>
            </a:r>
            <a:r>
              <a:rPr lang="en-US" i="1" dirty="0" smtClean="0"/>
              <a:t> </a:t>
            </a:r>
            <a:r>
              <a:rPr lang="en-US" dirty="0" smtClean="0"/>
              <a:t>delineating the environment from the system parts,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 </a:t>
            </a:r>
            <a:r>
              <a:rPr lang="en-US" b="1" dirty="0" smtClean="0"/>
              <a:t>interface</a:t>
            </a:r>
            <a:r>
              <a:rPr lang="en-US" dirty="0" smtClean="0"/>
              <a:t> defining the interaction and behavior of the system and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 </a:t>
            </a:r>
            <a:r>
              <a:rPr lang="en-US" b="1" dirty="0" smtClean="0"/>
              <a:t>inside setup </a:t>
            </a:r>
            <a:r>
              <a:rPr lang="en-US" dirty="0" smtClean="0"/>
              <a:t>with the structure, states and state transitions. (</a:t>
            </a:r>
            <a:r>
              <a:rPr lang="en-US" dirty="0" err="1" smtClean="0"/>
              <a:t>Broy</a:t>
            </a:r>
            <a:r>
              <a:rPr lang="en-US" dirty="0" smtClean="0"/>
              <a:t> 2012)</a:t>
            </a:r>
            <a:endParaRPr lang="en-US" i="1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B8A538-3798-4E66-B324-D82F06FC2BDE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Max\Desktop\aust-st-l.gif"/>
          <p:cNvPicPr>
            <a:picLocks noChangeAspect="1" noChangeArrowheads="1"/>
          </p:cNvPicPr>
          <p:nvPr/>
        </p:nvPicPr>
        <p:blipFill>
          <a:blip r:embed="rId3" cstate="print"/>
          <a:srcRect l="1851" t="4000" r="1921" b="11391"/>
          <a:stretch>
            <a:fillRect/>
          </a:stretch>
        </p:blipFill>
        <p:spPr bwMode="auto">
          <a:xfrm>
            <a:off x="98489" y="861380"/>
            <a:ext cx="1593191" cy="129598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Dynamics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B8A538-3798-4E66-B324-D82F06FC2BDE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9621" y="908720"/>
            <a:ext cx="1816875" cy="1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feld 36"/>
          <p:cNvSpPr txBox="1"/>
          <p:nvPr/>
        </p:nvSpPr>
        <p:spPr>
          <a:xfrm>
            <a:off x="1055483" y="2178007"/>
            <a:ext cx="296908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smtClean="0">
                <a:latin typeface="Arial" pitchFamily="34" charset="0"/>
              </a:rPr>
              <a:t>Poor </a:t>
            </a:r>
            <a:r>
              <a:rPr lang="de-DE" sz="1400" dirty="0" err="1" smtClean="0">
                <a:latin typeface="Arial" pitchFamily="34" charset="0"/>
              </a:rPr>
              <a:t>crop</a:t>
            </a:r>
            <a:r>
              <a:rPr lang="de-DE" sz="1400" dirty="0" smtClean="0">
                <a:latin typeface="Arial" pitchFamily="34" charset="0"/>
              </a:rPr>
              <a:t> on </a:t>
            </a:r>
            <a:r>
              <a:rPr lang="de-DE" sz="1400" dirty="0" err="1" smtClean="0">
                <a:latin typeface="Arial" pitchFamily="34" charset="0"/>
              </a:rPr>
              <a:t>sugar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cane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plantation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146243" y="2178007"/>
            <a:ext cx="85151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smtClean="0">
                <a:latin typeface="Arial" pitchFamily="34" charset="0"/>
              </a:rPr>
              <a:t>Problem</a:t>
            </a:r>
          </a:p>
        </p:txBody>
      </p:sp>
      <p:sp>
        <p:nvSpPr>
          <p:cNvPr id="44" name="Textfeld 43"/>
          <p:cNvSpPr txBox="1"/>
          <p:nvPr/>
        </p:nvSpPr>
        <p:spPr>
          <a:xfrm>
            <a:off x="5111681" y="2185119"/>
            <a:ext cx="2353529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</a:rPr>
              <a:t>High </a:t>
            </a:r>
            <a:r>
              <a:rPr lang="de-DE" sz="1400" dirty="0" err="1" smtClean="0">
                <a:latin typeface="Arial" pitchFamily="34" charset="0"/>
              </a:rPr>
              <a:t>functional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redundancy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2305774" y="2636912"/>
            <a:ext cx="171713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smtClean="0">
                <a:latin typeface="Arial" pitchFamily="34" charset="0"/>
              </a:rPr>
              <a:t>Distribution </a:t>
            </a:r>
            <a:r>
              <a:rPr lang="de-DE" sz="1400" dirty="0" err="1" smtClean="0">
                <a:latin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bugs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4219127" y="2636912"/>
            <a:ext cx="70243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Cause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5110026" y="2644024"/>
            <a:ext cx="312938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Unmanaged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application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introductions</a:t>
            </a:r>
            <a:endParaRPr lang="de-DE" sz="1400" dirty="0" smtClean="0">
              <a:latin typeface="Arial" pitchFamily="34" charset="0"/>
            </a:endParaRPr>
          </a:p>
        </p:txBody>
      </p:sp>
      <p:pic>
        <p:nvPicPr>
          <p:cNvPr id="1028" name="Picture 4" descr="C:\Users\Max\Desktop\15825489-nashornkafer-auf-zuckerrohr-auf-weissem-hintergr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2420888"/>
            <a:ext cx="856449" cy="576064"/>
          </a:xfrm>
          <a:prstGeom prst="rect">
            <a:avLst/>
          </a:prstGeom>
          <a:noFill/>
        </p:spPr>
      </p:pic>
      <p:sp>
        <p:nvSpPr>
          <p:cNvPr id="50" name="Textfeld 49"/>
          <p:cNvSpPr txBox="1"/>
          <p:nvPr/>
        </p:nvSpPr>
        <p:spPr>
          <a:xfrm>
            <a:off x="2376614" y="1340768"/>
            <a:ext cx="164795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err="1" smtClean="0">
                <a:latin typeface="Arial" pitchFamily="34" charset="0"/>
              </a:rPr>
              <a:t>Mainland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Australia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4180709" y="1340768"/>
            <a:ext cx="78258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smtClean="0">
                <a:latin typeface="Arial" pitchFamily="34" charset="0"/>
              </a:rPr>
              <a:t>System</a:t>
            </a:r>
          </a:p>
        </p:txBody>
      </p:sp>
      <p:sp>
        <p:nvSpPr>
          <p:cNvPr id="52" name="Textfeld 51"/>
          <p:cNvSpPr txBox="1"/>
          <p:nvPr/>
        </p:nvSpPr>
        <p:spPr>
          <a:xfrm>
            <a:off x="5111681" y="1347880"/>
            <a:ext cx="1986441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Application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Landscape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53" name="Rechteck 52"/>
          <p:cNvSpPr/>
          <p:nvPr/>
        </p:nvSpPr>
        <p:spPr bwMode="auto">
          <a:xfrm>
            <a:off x="1331640" y="1412776"/>
            <a:ext cx="144016" cy="144016"/>
          </a:xfrm>
          <a:prstGeom prst="rect">
            <a:avLst/>
          </a:prstGeom>
          <a:solidFill>
            <a:srgbClr val="CA213F"/>
          </a:solidFill>
          <a:ln>
            <a:solidFill>
              <a:srgbClr val="CA213F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924744" y="3114111"/>
            <a:ext cx="309892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err="1" smtClean="0">
                <a:latin typeface="Arial" pitchFamily="34" charset="0"/>
              </a:rPr>
              <a:t>Introduction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cane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toad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to</a:t>
            </a:r>
            <a:r>
              <a:rPr lang="de-DE" sz="1400" dirty="0" smtClean="0">
                <a:latin typeface="Arial" pitchFamily="34" charset="0"/>
              </a:rPr>
              <a:t> kill </a:t>
            </a:r>
            <a:r>
              <a:rPr lang="de-DE" sz="1400" dirty="0" err="1" smtClean="0">
                <a:latin typeface="Arial" pitchFamily="34" charset="0"/>
              </a:rPr>
              <a:t>bugs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4130920" y="3114111"/>
            <a:ext cx="88037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Measure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5110784" y="3121223"/>
            <a:ext cx="142859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Standardization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3021673" y="3618167"/>
            <a:ext cx="100059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err="1" smtClean="0">
                <a:latin typeface="Arial" pitchFamily="34" charset="0"/>
              </a:rPr>
              <a:t>Less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bugs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4039750" y="3618167"/>
            <a:ext cx="105990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Outcome</a:t>
            </a:r>
            <a:r>
              <a:rPr lang="de-DE" sz="1400" dirty="0" smtClean="0">
                <a:latin typeface="Arial" pitchFamily="34" charset="0"/>
              </a:rPr>
              <a:t> 1</a:t>
            </a:r>
          </a:p>
        </p:txBody>
      </p:sp>
      <p:sp>
        <p:nvSpPr>
          <p:cNvPr id="63" name="Textfeld 62"/>
          <p:cNvSpPr txBox="1"/>
          <p:nvPr/>
        </p:nvSpPr>
        <p:spPr>
          <a:xfrm>
            <a:off x="5109382" y="3625279"/>
            <a:ext cx="2363147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Less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functional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redundancy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66" name="Textfeld 65"/>
          <p:cNvSpPr txBox="1"/>
          <p:nvPr/>
        </p:nvSpPr>
        <p:spPr>
          <a:xfrm>
            <a:off x="-32048" y="6077556"/>
            <a:ext cx="405431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r"/>
            <a:r>
              <a:rPr lang="de-DE" sz="1400" dirty="0" err="1" smtClean="0">
                <a:latin typeface="Arial" pitchFamily="34" charset="0"/>
              </a:rPr>
              <a:t>No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consideration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behavioral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aspects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over</a:t>
            </a:r>
            <a:r>
              <a:rPr lang="de-DE" sz="1400" dirty="0" smtClean="0">
                <a:latin typeface="Arial" pitchFamily="34" charset="0"/>
              </a:rPr>
              <a:t> time</a:t>
            </a:r>
          </a:p>
        </p:txBody>
      </p:sp>
      <p:sp>
        <p:nvSpPr>
          <p:cNvPr id="67" name="Textfeld 66"/>
          <p:cNvSpPr txBox="1"/>
          <p:nvPr/>
        </p:nvSpPr>
        <p:spPr>
          <a:xfrm>
            <a:off x="4168792" y="6077556"/>
            <a:ext cx="801822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Reason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68" name="Textfeld 67"/>
          <p:cNvSpPr txBox="1"/>
          <p:nvPr/>
        </p:nvSpPr>
        <p:spPr>
          <a:xfrm>
            <a:off x="5109382" y="6084668"/>
            <a:ext cx="4054315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No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consideration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of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behavioral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aspects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over</a:t>
            </a:r>
            <a:r>
              <a:rPr lang="de-DE" sz="1400" dirty="0" smtClean="0">
                <a:latin typeface="Arial" pitchFamily="34" charset="0"/>
              </a:rPr>
              <a:t> time</a:t>
            </a:r>
          </a:p>
        </p:txBody>
      </p:sp>
      <p:pic>
        <p:nvPicPr>
          <p:cNvPr id="69" name="Picture 4" descr="C:\Users\Max\Desktop\15825489-nashornkafer-auf-zuckerrohr-auf-weissem-hintergrund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9167" y="3465383"/>
            <a:ext cx="856449" cy="576064"/>
          </a:xfrm>
          <a:prstGeom prst="rect">
            <a:avLst/>
          </a:prstGeom>
          <a:noFill/>
        </p:spPr>
      </p:pic>
      <p:pic>
        <p:nvPicPr>
          <p:cNvPr id="1030" name="Picture 6" descr="C:\Users\Max\Desktop\totenkop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832" y="3657657"/>
            <a:ext cx="599292" cy="422228"/>
          </a:xfrm>
          <a:prstGeom prst="rect">
            <a:avLst/>
          </a:prstGeom>
          <a:noFill/>
        </p:spPr>
      </p:pic>
      <p:sp>
        <p:nvSpPr>
          <p:cNvPr id="71" name="Textfeld 70"/>
          <p:cNvSpPr txBox="1"/>
          <p:nvPr/>
        </p:nvSpPr>
        <p:spPr>
          <a:xfrm>
            <a:off x="4042285" y="4122223"/>
            <a:ext cx="1059906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Outcome</a:t>
            </a:r>
            <a:r>
              <a:rPr lang="de-DE" sz="1400" dirty="0" smtClean="0">
                <a:latin typeface="Arial" pitchFamily="34" charset="0"/>
              </a:rPr>
              <a:t> 2</a:t>
            </a:r>
          </a:p>
        </p:txBody>
      </p:sp>
      <p:sp>
        <p:nvSpPr>
          <p:cNvPr id="72" name="Textfeld 71"/>
          <p:cNvSpPr txBox="1"/>
          <p:nvPr/>
        </p:nvSpPr>
        <p:spPr>
          <a:xfrm>
            <a:off x="5111916" y="4129335"/>
            <a:ext cx="2508957" cy="2031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smtClean="0">
                <a:latin typeface="Arial" pitchFamily="34" charset="0"/>
              </a:rPr>
              <a:t>Less</a:t>
            </a:r>
            <a:r>
              <a:rPr lang="en-US" sz="1400" smtClean="0">
                <a:latin typeface="Arial" pitchFamily="34" charset="0"/>
              </a:rPr>
              <a:t> business IT alignment </a:t>
            </a:r>
            <a:r>
              <a:rPr lang="en-US" sz="1400" smtClean="0">
                <a:latin typeface="Arial" pitchFamily="34" charset="0"/>
              </a:rPr>
              <a:t>?</a:t>
            </a:r>
            <a:endParaRPr lang="en-US" sz="1400" smtClean="0">
              <a:latin typeface="Arial" pitchFamily="34" charset="0"/>
            </a:endParaRPr>
          </a:p>
          <a:p>
            <a:r>
              <a:rPr lang="en-US" sz="1400" smtClean="0">
                <a:latin typeface="Arial" pitchFamily="34" charset="0"/>
              </a:rPr>
              <a:t>Shadow IT </a:t>
            </a:r>
            <a:r>
              <a:rPr lang="en-US" sz="1400" smtClean="0">
                <a:latin typeface="Arial" pitchFamily="34" charset="0"/>
              </a:rPr>
              <a:t>?</a:t>
            </a:r>
            <a:endParaRPr lang="en-US" sz="1400" smtClean="0">
              <a:latin typeface="Arial" pitchFamily="34" charset="0"/>
            </a:endParaRPr>
          </a:p>
          <a:p>
            <a:endParaRPr lang="en-US" sz="1400" smtClean="0">
              <a:latin typeface="Arial" pitchFamily="34" charset="0"/>
            </a:endParaRPr>
          </a:p>
          <a:p>
            <a:endParaRPr lang="en-US" sz="1400" smtClean="0">
              <a:latin typeface="Arial" pitchFamily="34" charset="0"/>
            </a:endParaRPr>
          </a:p>
          <a:p>
            <a:endParaRPr lang="en-US" sz="1400" smtClean="0">
              <a:latin typeface="Arial" pitchFamily="34" charset="0"/>
            </a:endParaRPr>
          </a:p>
          <a:p>
            <a:r>
              <a:rPr lang="en-US" sz="1400" smtClean="0">
                <a:latin typeface="Arial" pitchFamily="34" charset="0"/>
              </a:rPr>
              <a:t>Inconsistent business </a:t>
            </a:r>
            <a:r>
              <a:rPr lang="en-US" sz="1400" smtClean="0">
                <a:latin typeface="Arial" pitchFamily="34" charset="0"/>
              </a:rPr>
              <a:t>logic</a:t>
            </a:r>
            <a:r>
              <a:rPr lang="en-US" sz="1400" smtClean="0">
                <a:latin typeface="Arial" pitchFamily="34" charset="0"/>
              </a:rPr>
              <a:t> </a:t>
            </a:r>
            <a:r>
              <a:rPr lang="en-US" sz="1400" smtClean="0">
                <a:latin typeface="Arial" pitchFamily="34" charset="0"/>
              </a:rPr>
              <a:t>?</a:t>
            </a:r>
            <a:endParaRPr lang="en-US" sz="1400" smtClean="0">
              <a:latin typeface="Arial" pitchFamily="34" charset="0"/>
            </a:endParaRPr>
          </a:p>
          <a:p>
            <a:r>
              <a:rPr lang="en-US" sz="1400" smtClean="0">
                <a:latin typeface="Arial" pitchFamily="34" charset="0"/>
              </a:rPr>
              <a:t>Security issues </a:t>
            </a:r>
            <a:r>
              <a:rPr lang="en-US" sz="1400" smtClean="0">
                <a:latin typeface="Arial" pitchFamily="34" charset="0"/>
              </a:rPr>
              <a:t>?</a:t>
            </a:r>
            <a:endParaRPr lang="en-US" sz="1400" smtClean="0">
              <a:latin typeface="Arial" pitchFamily="34" charset="0"/>
            </a:endParaRPr>
          </a:p>
          <a:p>
            <a:r>
              <a:rPr lang="en-US" sz="1400" smtClean="0">
                <a:latin typeface="Arial" pitchFamily="34" charset="0"/>
              </a:rPr>
              <a:t>Inefficiencies </a:t>
            </a:r>
            <a:r>
              <a:rPr lang="en-US" sz="1400" smtClean="0">
                <a:latin typeface="Arial" pitchFamily="34" charset="0"/>
              </a:rPr>
              <a:t>?</a:t>
            </a:r>
            <a:endParaRPr lang="en-US" sz="1400" smtClean="0">
              <a:latin typeface="Arial" pitchFamily="34" charset="0"/>
            </a:endParaRPr>
          </a:p>
          <a:p>
            <a:r>
              <a:rPr lang="en-US" sz="1400" smtClean="0">
                <a:latin typeface="Arial" pitchFamily="34" charset="0"/>
              </a:rPr>
              <a:t>…</a:t>
            </a:r>
            <a:endParaRPr lang="en-US" sz="1400" smtClean="0">
              <a:latin typeface="Arial" pitchFamily="34" charset="0"/>
            </a:endParaRPr>
          </a:p>
        </p:txBody>
      </p:sp>
      <p:pic>
        <p:nvPicPr>
          <p:cNvPr id="73" name="Picture 2" descr="C:\Users\Max\Desktop\aust-st-l.gif"/>
          <p:cNvPicPr>
            <a:picLocks noChangeAspect="1" noChangeArrowheads="1"/>
          </p:cNvPicPr>
          <p:nvPr/>
        </p:nvPicPr>
        <p:blipFill>
          <a:blip r:embed="rId3" cstate="print"/>
          <a:srcRect l="1851" t="4000" r="1921" b="11391"/>
          <a:stretch>
            <a:fillRect/>
          </a:stretch>
        </p:blipFill>
        <p:spPr bwMode="auto">
          <a:xfrm>
            <a:off x="107504" y="4293096"/>
            <a:ext cx="1593191" cy="1295984"/>
          </a:xfrm>
          <a:prstGeom prst="rect">
            <a:avLst/>
          </a:prstGeom>
          <a:noFill/>
        </p:spPr>
      </p:pic>
      <p:pic>
        <p:nvPicPr>
          <p:cNvPr id="1032" name="Picture 8" descr="C:\Users\Max\Desktop\agakroete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866" y="2924944"/>
            <a:ext cx="1080000" cy="720000"/>
          </a:xfrm>
          <a:prstGeom prst="rect">
            <a:avLst/>
          </a:prstGeom>
          <a:noFill/>
        </p:spPr>
      </p:pic>
      <p:pic>
        <p:nvPicPr>
          <p:cNvPr id="75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4653136"/>
            <a:ext cx="540000" cy="360000"/>
          </a:xfrm>
          <a:prstGeom prst="rect">
            <a:avLst/>
          </a:prstGeom>
          <a:noFill/>
        </p:spPr>
      </p:pic>
      <p:pic>
        <p:nvPicPr>
          <p:cNvPr id="76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52400" y="4805536"/>
            <a:ext cx="540000" cy="360000"/>
          </a:xfrm>
          <a:prstGeom prst="rect">
            <a:avLst/>
          </a:prstGeom>
          <a:noFill/>
        </p:spPr>
      </p:pic>
      <p:pic>
        <p:nvPicPr>
          <p:cNvPr id="77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4957936"/>
            <a:ext cx="540000" cy="360000"/>
          </a:xfrm>
          <a:prstGeom prst="rect">
            <a:avLst/>
          </a:prstGeom>
          <a:noFill/>
        </p:spPr>
      </p:pic>
      <p:pic>
        <p:nvPicPr>
          <p:cNvPr id="78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4509120"/>
            <a:ext cx="540000" cy="360000"/>
          </a:xfrm>
          <a:prstGeom prst="rect">
            <a:avLst/>
          </a:prstGeom>
          <a:noFill/>
        </p:spPr>
      </p:pic>
      <p:pic>
        <p:nvPicPr>
          <p:cNvPr id="79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7544" y="4653136"/>
            <a:ext cx="540000" cy="360000"/>
          </a:xfrm>
          <a:prstGeom prst="rect">
            <a:avLst/>
          </a:prstGeom>
          <a:noFill/>
        </p:spPr>
      </p:pic>
      <p:pic>
        <p:nvPicPr>
          <p:cNvPr id="80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4797152"/>
            <a:ext cx="540000" cy="360000"/>
          </a:xfrm>
          <a:prstGeom prst="rect">
            <a:avLst/>
          </a:prstGeom>
          <a:noFill/>
        </p:spPr>
      </p:pic>
      <p:pic>
        <p:nvPicPr>
          <p:cNvPr id="81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4941168"/>
            <a:ext cx="540000" cy="360000"/>
          </a:xfrm>
          <a:prstGeom prst="rect">
            <a:avLst/>
          </a:prstGeom>
          <a:noFill/>
        </p:spPr>
      </p:pic>
      <p:pic>
        <p:nvPicPr>
          <p:cNvPr id="82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5085184"/>
            <a:ext cx="540000" cy="360000"/>
          </a:xfrm>
          <a:prstGeom prst="rect">
            <a:avLst/>
          </a:prstGeom>
          <a:noFill/>
        </p:spPr>
      </p:pic>
      <p:pic>
        <p:nvPicPr>
          <p:cNvPr id="83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5229200"/>
            <a:ext cx="540000" cy="360000"/>
          </a:xfrm>
          <a:prstGeom prst="rect">
            <a:avLst/>
          </a:prstGeom>
          <a:noFill/>
        </p:spPr>
      </p:pic>
      <p:pic>
        <p:nvPicPr>
          <p:cNvPr id="84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1560" y="4365104"/>
            <a:ext cx="540000" cy="360000"/>
          </a:xfrm>
          <a:prstGeom prst="rect">
            <a:avLst/>
          </a:prstGeom>
          <a:noFill/>
        </p:spPr>
      </p:pic>
      <p:pic>
        <p:nvPicPr>
          <p:cNvPr id="85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5576" y="4509120"/>
            <a:ext cx="540000" cy="360000"/>
          </a:xfrm>
          <a:prstGeom prst="rect">
            <a:avLst/>
          </a:prstGeom>
          <a:noFill/>
        </p:spPr>
      </p:pic>
      <p:pic>
        <p:nvPicPr>
          <p:cNvPr id="86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99592" y="4653136"/>
            <a:ext cx="540000" cy="360000"/>
          </a:xfrm>
          <a:prstGeom prst="rect">
            <a:avLst/>
          </a:prstGeom>
          <a:noFill/>
        </p:spPr>
      </p:pic>
      <p:pic>
        <p:nvPicPr>
          <p:cNvPr id="87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4797152"/>
            <a:ext cx="540000" cy="360000"/>
          </a:xfrm>
          <a:prstGeom prst="rect">
            <a:avLst/>
          </a:prstGeom>
          <a:noFill/>
        </p:spPr>
      </p:pic>
      <p:pic>
        <p:nvPicPr>
          <p:cNvPr id="88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4941168"/>
            <a:ext cx="540000" cy="360000"/>
          </a:xfrm>
          <a:prstGeom prst="rect">
            <a:avLst/>
          </a:prstGeom>
          <a:noFill/>
        </p:spPr>
      </p:pic>
      <p:pic>
        <p:nvPicPr>
          <p:cNvPr id="90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43608" y="4437112"/>
            <a:ext cx="540000" cy="360000"/>
          </a:xfrm>
          <a:prstGeom prst="rect">
            <a:avLst/>
          </a:prstGeom>
          <a:noFill/>
        </p:spPr>
      </p:pic>
      <p:pic>
        <p:nvPicPr>
          <p:cNvPr id="91" name="Picture 8" descr="C:\Users\Max\Desktop\agakroete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5085184"/>
            <a:ext cx="540000" cy="360000"/>
          </a:xfrm>
          <a:prstGeom prst="rect">
            <a:avLst/>
          </a:prstGeom>
          <a:noFill/>
        </p:spPr>
      </p:pic>
      <p:pic>
        <p:nvPicPr>
          <p:cNvPr id="1033" name="Picture 9" descr="C:\Users\Max\Desktop\canstock10677302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63688" y="4052564"/>
            <a:ext cx="689652" cy="1112342"/>
          </a:xfrm>
          <a:prstGeom prst="rect">
            <a:avLst/>
          </a:prstGeom>
          <a:noFill/>
        </p:spPr>
      </p:pic>
      <p:pic>
        <p:nvPicPr>
          <p:cNvPr id="1034" name="Picture 10" descr="C:\Users\Max\Desktop\biene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555776" y="4149080"/>
            <a:ext cx="638100" cy="720000"/>
          </a:xfrm>
          <a:prstGeom prst="rect">
            <a:avLst/>
          </a:prstGeom>
          <a:noFill/>
        </p:spPr>
      </p:pic>
      <p:pic>
        <p:nvPicPr>
          <p:cNvPr id="1035" name="Picture 11" descr="C:\Users\Max\Desktop\Fotolia_Hund_freigestellt_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347864" y="4221088"/>
            <a:ext cx="575854" cy="747862"/>
          </a:xfrm>
          <a:prstGeom prst="rect">
            <a:avLst/>
          </a:prstGeom>
          <a:noFill/>
        </p:spPr>
      </p:pic>
      <p:pic>
        <p:nvPicPr>
          <p:cNvPr id="92" name="Picture 6" descr="C:\Users\Max\Desktop\totenkop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79712" y="4149080"/>
            <a:ext cx="599292" cy="422228"/>
          </a:xfrm>
          <a:prstGeom prst="rect">
            <a:avLst/>
          </a:prstGeom>
          <a:noFill/>
        </p:spPr>
      </p:pic>
      <p:pic>
        <p:nvPicPr>
          <p:cNvPr id="93" name="Picture 6" descr="C:\Users\Max\Desktop\totenkop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4653136"/>
            <a:ext cx="599292" cy="422228"/>
          </a:xfrm>
          <a:prstGeom prst="rect">
            <a:avLst/>
          </a:prstGeom>
          <a:noFill/>
        </p:spPr>
      </p:pic>
      <p:pic>
        <p:nvPicPr>
          <p:cNvPr id="94" name="Picture 6" descr="C:\Users\Max\Desktop\totenkop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581128"/>
            <a:ext cx="599292" cy="422228"/>
          </a:xfrm>
          <a:prstGeom prst="rect">
            <a:avLst/>
          </a:prstGeom>
          <a:noFill/>
        </p:spPr>
      </p:pic>
      <p:cxnSp>
        <p:nvCxnSpPr>
          <p:cNvPr id="96" name="Gerade Verbindung mit Pfeil 95"/>
          <p:cNvCxnSpPr>
            <a:stCxn id="93" idx="2"/>
          </p:cNvCxnSpPr>
          <p:nvPr/>
        </p:nvCxnSpPr>
        <p:spPr bwMode="auto">
          <a:xfrm flipH="1">
            <a:off x="3059832" y="5075364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1036" name="Picture 12" descr="C:\Users\Max\Desktop\c04924d57889004f81abada837eb2f98.jpg"/>
          <p:cNvPicPr>
            <a:picLocks noChangeAspect="1" noChangeArrowheads="1"/>
          </p:cNvPicPr>
          <p:nvPr/>
        </p:nvPicPr>
        <p:blipFill>
          <a:blip r:embed="rId12" cstate="print"/>
          <a:srcRect l="18031" r="15141" b="14941"/>
          <a:stretch>
            <a:fillRect/>
          </a:stretch>
        </p:blipFill>
        <p:spPr bwMode="auto">
          <a:xfrm>
            <a:off x="2843808" y="5517232"/>
            <a:ext cx="636387" cy="540000"/>
          </a:xfrm>
          <a:prstGeom prst="rect">
            <a:avLst/>
          </a:prstGeom>
          <a:noFill/>
        </p:spPr>
      </p:pic>
      <p:pic>
        <p:nvPicPr>
          <p:cNvPr id="97" name="Picture 6" descr="C:\Users\Max\Desktop\totenkopf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5661248"/>
            <a:ext cx="599292" cy="422228"/>
          </a:xfrm>
          <a:prstGeom prst="rect">
            <a:avLst/>
          </a:prstGeom>
          <a:noFill/>
        </p:spPr>
      </p:pic>
      <p:cxnSp>
        <p:nvCxnSpPr>
          <p:cNvPr id="98" name="Gerade Verbindung mit Pfeil 97"/>
          <p:cNvCxnSpPr/>
          <p:nvPr/>
        </p:nvCxnSpPr>
        <p:spPr bwMode="auto">
          <a:xfrm flipH="1">
            <a:off x="3851920" y="5085184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99" name="Gerade Verbindung mit Pfeil 98"/>
          <p:cNvCxnSpPr/>
          <p:nvPr/>
        </p:nvCxnSpPr>
        <p:spPr bwMode="auto">
          <a:xfrm flipH="1">
            <a:off x="2195736" y="5157192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0" name="Gerade Verbindung mit Pfeil 99"/>
          <p:cNvCxnSpPr/>
          <p:nvPr/>
        </p:nvCxnSpPr>
        <p:spPr bwMode="auto">
          <a:xfrm flipH="1">
            <a:off x="1979712" y="5157192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01" name="Gerade Verbindung mit Pfeil 100"/>
          <p:cNvCxnSpPr/>
          <p:nvPr/>
        </p:nvCxnSpPr>
        <p:spPr bwMode="auto">
          <a:xfrm rot="5400000" flipH="1">
            <a:off x="2560686" y="5728346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1856928" y="5540982"/>
            <a:ext cx="48282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</a:rPr>
              <a:t>???</a:t>
            </a:r>
          </a:p>
        </p:txBody>
      </p:sp>
      <p:sp>
        <p:nvSpPr>
          <p:cNvPr id="103" name="Textfeld 102"/>
          <p:cNvSpPr txBox="1"/>
          <p:nvPr/>
        </p:nvSpPr>
        <p:spPr>
          <a:xfrm>
            <a:off x="3597753" y="5468974"/>
            <a:ext cx="48282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</a:rPr>
              <a:t>???</a:t>
            </a:r>
          </a:p>
        </p:txBody>
      </p:sp>
      <p:sp>
        <p:nvSpPr>
          <p:cNvPr id="104" name="Textfeld 103"/>
          <p:cNvSpPr txBox="1"/>
          <p:nvPr/>
        </p:nvSpPr>
        <p:spPr>
          <a:xfrm>
            <a:off x="1860204" y="5785519"/>
            <a:ext cx="48282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400" dirty="0" smtClean="0">
                <a:latin typeface="Arial" pitchFamily="34" charset="0"/>
              </a:rPr>
              <a:t>???</a:t>
            </a:r>
          </a:p>
        </p:txBody>
      </p:sp>
      <p:sp>
        <p:nvSpPr>
          <p:cNvPr id="105" name="Rechteck 104"/>
          <p:cNvSpPr/>
          <p:nvPr/>
        </p:nvSpPr>
        <p:spPr bwMode="auto">
          <a:xfrm rot="5400000">
            <a:off x="4565364" y="-2420125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6" name="Rechteck 105"/>
          <p:cNvSpPr/>
          <p:nvPr/>
        </p:nvSpPr>
        <p:spPr bwMode="auto">
          <a:xfrm rot="5400000">
            <a:off x="4565364" y="-2014240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8" name="Rechteck 107"/>
          <p:cNvSpPr/>
          <p:nvPr/>
        </p:nvSpPr>
        <p:spPr bwMode="auto">
          <a:xfrm rot="5400000">
            <a:off x="4565364" y="-991840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0" name="Rechteck 109"/>
          <p:cNvSpPr/>
          <p:nvPr/>
        </p:nvSpPr>
        <p:spPr bwMode="auto">
          <a:xfrm rot="5400000">
            <a:off x="4565364" y="-1582192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11" name="Rechteck 110"/>
          <p:cNvSpPr/>
          <p:nvPr/>
        </p:nvSpPr>
        <p:spPr bwMode="auto">
          <a:xfrm rot="5400000">
            <a:off x="4565364" y="-487784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89" name="Rechteck 88"/>
          <p:cNvSpPr/>
          <p:nvPr/>
        </p:nvSpPr>
        <p:spPr bwMode="auto">
          <a:xfrm>
            <a:off x="4053657" y="836712"/>
            <a:ext cx="14287" cy="568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95" name="Rechteck 94"/>
          <p:cNvSpPr/>
          <p:nvPr/>
        </p:nvSpPr>
        <p:spPr bwMode="auto">
          <a:xfrm>
            <a:off x="5061769" y="836712"/>
            <a:ext cx="14287" cy="568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sp>
        <p:nvSpPr>
          <p:cNvPr id="107" name="Rechteck 106"/>
          <p:cNvSpPr/>
          <p:nvPr/>
        </p:nvSpPr>
        <p:spPr bwMode="auto">
          <a:xfrm>
            <a:off x="8141473" y="1004478"/>
            <a:ext cx="612000" cy="360000"/>
          </a:xfrm>
          <a:prstGeom prst="rect">
            <a:avLst/>
          </a:prstGeom>
          <a:solidFill>
            <a:srgbClr val="CA213F"/>
          </a:solidFill>
          <a:ln>
            <a:solidFill>
              <a:srgbClr val="CA213F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Rechteck 108"/>
          <p:cNvSpPr/>
          <p:nvPr/>
        </p:nvSpPr>
        <p:spPr bwMode="auto">
          <a:xfrm rot="5400000">
            <a:off x="4600353" y="1528440"/>
            <a:ext cx="14287" cy="91440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</a:schemeClr>
              </a:gs>
              <a:gs pos="35000">
                <a:schemeClr val="accent1">
                  <a:lumMod val="75000"/>
                </a:schemeClr>
              </a:gs>
              <a:gs pos="100000">
                <a:schemeClr val="accent1">
                  <a:lumMod val="20000"/>
                  <a:lumOff val="80000"/>
                </a:schemeClr>
              </a:gs>
            </a:gsLst>
            <a:lin ang="16200000" scaled="1"/>
            <a:tileRect/>
          </a:gra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de-DE" dirty="0">
              <a:solidFill>
                <a:schemeClr val="tx1"/>
              </a:solidFill>
              <a:cs typeface="Arial" pitchFamily="34" charset="0"/>
            </a:endParaRPr>
          </a:p>
        </p:txBody>
      </p:sp>
      <p:cxnSp>
        <p:nvCxnSpPr>
          <p:cNvPr id="112" name="Gerade Verbindung mit Pfeil 111"/>
          <p:cNvCxnSpPr/>
          <p:nvPr/>
        </p:nvCxnSpPr>
        <p:spPr bwMode="auto">
          <a:xfrm flipH="1">
            <a:off x="5364088" y="4724388"/>
            <a:ext cx="0" cy="441868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8" grpId="0"/>
      <p:bldP spid="52" grpId="0"/>
      <p:bldP spid="57" grpId="0"/>
      <p:bldP spid="63" grpId="0"/>
      <p:bldP spid="66" grpId="0"/>
      <p:bldP spid="67" grpId="0"/>
      <p:bldP spid="68" grpId="1"/>
      <p:bldP spid="72" grpId="1"/>
      <p:bldP spid="102" grpId="0"/>
      <p:bldP spid="103" grpId="0"/>
      <p:bldP spid="104" grpId="0"/>
      <p:bldP spid="10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4. </a:t>
            </a:r>
            <a:r>
              <a:rPr lang="de-DE" dirty="0" err="1" smtClean="0"/>
              <a:t>Layers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EA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IT </a:t>
            </a:r>
            <a:r>
              <a:rPr lang="de-DE" dirty="0" err="1" smtClean="0"/>
              <a:t>Success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9C4C0A-D774-4066-819F-10F62CFE268B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37" name="Positionsrahmen 36"/>
          <p:cNvSpPr/>
          <p:nvPr/>
        </p:nvSpPr>
        <p:spPr>
          <a:xfrm>
            <a:off x="323528" y="3564328"/>
            <a:ext cx="8496944" cy="1333690"/>
          </a:xfrm>
          <a:prstGeom prst="frame">
            <a:avLst>
              <a:gd name="adj1" fmla="val 5067"/>
            </a:avLst>
          </a:prstGeom>
          <a:solidFill>
            <a:sysClr val="windowText" lastClr="000000"/>
          </a:solidFill>
          <a:ln w="2540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" name="Rechteck 37"/>
          <p:cNvSpPr/>
          <p:nvPr/>
        </p:nvSpPr>
        <p:spPr>
          <a:xfrm>
            <a:off x="491181" y="4966198"/>
            <a:ext cx="8160671" cy="1067071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8112303" y="5036788"/>
            <a:ext cx="430887" cy="925894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Structure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Rechteck 39"/>
          <p:cNvSpPr/>
          <p:nvPr/>
        </p:nvSpPr>
        <p:spPr>
          <a:xfrm>
            <a:off x="1030730" y="5166312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Static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AL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Architecture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1" name="Pfeil nach rechts 40"/>
          <p:cNvSpPr/>
          <p:nvPr/>
        </p:nvSpPr>
        <p:spPr>
          <a:xfrm>
            <a:off x="3323811" y="5232966"/>
            <a:ext cx="1888419" cy="533535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Changes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2" name="Rechteck 41"/>
          <p:cNvSpPr/>
          <p:nvPr/>
        </p:nvSpPr>
        <p:spPr>
          <a:xfrm>
            <a:off x="5482229" y="5166312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Static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AL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Architecture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3" name="Rechteck 42"/>
          <p:cNvSpPr/>
          <p:nvPr/>
        </p:nvSpPr>
        <p:spPr>
          <a:xfrm>
            <a:off x="491181" y="3685713"/>
            <a:ext cx="8160671" cy="1067071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8112303" y="3769128"/>
            <a:ext cx="430887" cy="900246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Behavior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hteck 44"/>
          <p:cNvSpPr/>
          <p:nvPr/>
        </p:nvSpPr>
        <p:spPr>
          <a:xfrm>
            <a:off x="1030730" y="3885827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System Dynamics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6" name="Rechteck 45"/>
          <p:cNvSpPr/>
          <p:nvPr/>
        </p:nvSpPr>
        <p:spPr>
          <a:xfrm>
            <a:off x="5482229" y="3885827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System Dynamics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47" name="Rechteck 46"/>
          <p:cNvSpPr/>
          <p:nvPr/>
        </p:nvSpPr>
        <p:spPr>
          <a:xfrm>
            <a:off x="491181" y="2405228"/>
            <a:ext cx="8160671" cy="1067071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8112303" y="2437346"/>
            <a:ext cx="430887" cy="100283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Alignment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hteck 48"/>
          <p:cNvSpPr/>
          <p:nvPr/>
        </p:nvSpPr>
        <p:spPr>
          <a:xfrm>
            <a:off x="1030730" y="2605341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Business </a:t>
            </a:r>
            <a:r>
              <a:rPr kumimoji="0" lang="de-DE" sz="16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rocess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de-DE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upport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0" name="Rechteck 49"/>
          <p:cNvSpPr/>
          <p:nvPr/>
        </p:nvSpPr>
        <p:spPr>
          <a:xfrm>
            <a:off x="5482229" y="2605341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Business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Process</a:t>
            </a: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Support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1" name="Rechteck 50"/>
          <p:cNvSpPr/>
          <p:nvPr/>
        </p:nvSpPr>
        <p:spPr>
          <a:xfrm>
            <a:off x="491181" y="1124743"/>
            <a:ext cx="8160671" cy="1067071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8112303" y="1104764"/>
            <a:ext cx="430887" cy="110703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IT </a:t>
            </a:r>
            <a:r>
              <a:rPr kumimoji="0" lang="de-DE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Success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Rechteck 52"/>
          <p:cNvSpPr/>
          <p:nvPr/>
        </p:nvSpPr>
        <p:spPr>
          <a:xfrm>
            <a:off x="1030730" y="1324856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KPIs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4" name="Pfeil nach rechts 53"/>
          <p:cNvSpPr/>
          <p:nvPr/>
        </p:nvSpPr>
        <p:spPr>
          <a:xfrm>
            <a:off x="3323811" y="1391511"/>
            <a:ext cx="1888419" cy="533535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Goals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5" name="Rechteck 54"/>
          <p:cNvSpPr/>
          <p:nvPr/>
        </p:nvSpPr>
        <p:spPr>
          <a:xfrm>
            <a:off x="5482229" y="1324856"/>
            <a:ext cx="2023082" cy="666846"/>
          </a:xfrm>
          <a:prstGeom prst="rect">
            <a:avLst/>
          </a:prstGeom>
          <a:noFill/>
          <a:ln w="28575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KPIs</a:t>
            </a:r>
            <a:endParaRPr kumimoji="0" lang="de-DE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6" name="Pfeil nach rechts 55"/>
          <p:cNvSpPr/>
          <p:nvPr/>
        </p:nvSpPr>
        <p:spPr>
          <a:xfrm rot="16200000">
            <a:off x="1672772" y="4523554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7" name="Pfeil nach rechts 56"/>
          <p:cNvSpPr/>
          <p:nvPr/>
        </p:nvSpPr>
        <p:spPr>
          <a:xfrm rot="16200000">
            <a:off x="1672772" y="3243069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8" name="Pfeil nach rechts 57"/>
          <p:cNvSpPr/>
          <p:nvPr/>
        </p:nvSpPr>
        <p:spPr>
          <a:xfrm rot="16200000">
            <a:off x="1672772" y="1962583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9" name="Pfeil nach rechts 58"/>
          <p:cNvSpPr/>
          <p:nvPr/>
        </p:nvSpPr>
        <p:spPr>
          <a:xfrm rot="16200000">
            <a:off x="6108767" y="4523554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0" name="Pfeil nach rechts 59"/>
          <p:cNvSpPr/>
          <p:nvPr/>
        </p:nvSpPr>
        <p:spPr>
          <a:xfrm rot="16200000">
            <a:off x="6108730" y="3243069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1" name="Pfeil nach rechts 60"/>
          <p:cNvSpPr/>
          <p:nvPr/>
        </p:nvSpPr>
        <p:spPr>
          <a:xfrm rot="16200000">
            <a:off x="6108693" y="1962584"/>
            <a:ext cx="748800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Implies</a:t>
            </a:r>
            <a:endParaRPr kumimoji="0" lang="de-DE" sz="10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62" name="Pfeil nach rechts 61"/>
          <p:cNvSpPr/>
          <p:nvPr/>
        </p:nvSpPr>
        <p:spPr>
          <a:xfrm rot="5400000">
            <a:off x="2414202" y="3334029"/>
            <a:ext cx="3467596" cy="509817"/>
          </a:xfrm>
          <a:prstGeom prst="rightArrow">
            <a:avLst/>
          </a:prstGeom>
          <a:gradFill flip="none" rotWithShape="1">
            <a:gsLst>
              <a:gs pos="0">
                <a:srgbClr val="0078C0"/>
              </a:gs>
              <a:gs pos="50000">
                <a:schemeClr val="bg1">
                  <a:lumMod val="85000"/>
                </a:schemeClr>
              </a:gs>
              <a:gs pos="100000">
                <a:srgbClr val="0078C0"/>
              </a:gs>
            </a:gsLst>
            <a:lin ang="16200000" scaled="1"/>
            <a:tileRect/>
          </a:gradFill>
          <a:ln w="19050" cap="flat" cmpd="sng" algn="ctr">
            <a:solidFill>
              <a:srgbClr val="0078C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Induce</a:t>
            </a:r>
            <a:endParaRPr kumimoji="0" lang="de-DE" sz="16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63" name="Gerade Verbindung mit Pfeil 62"/>
          <p:cNvCxnSpPr/>
          <p:nvPr/>
        </p:nvCxnSpPr>
        <p:spPr>
          <a:xfrm>
            <a:off x="526526" y="6148764"/>
            <a:ext cx="8157073" cy="0"/>
          </a:xfrm>
          <a:prstGeom prst="straightConnector1">
            <a:avLst/>
          </a:prstGeom>
          <a:noFill/>
          <a:ln w="28575" cap="flat" cmpd="sng" algn="ctr">
            <a:solidFill>
              <a:schemeClr val="tx1"/>
            </a:solidFill>
            <a:prstDash val="solid"/>
            <a:tailEnd type="arrow"/>
          </a:ln>
          <a:effectLst/>
        </p:spPr>
      </p:cxnSp>
      <p:sp>
        <p:nvSpPr>
          <p:cNvPr id="64" name="Textfeld 63"/>
          <p:cNvSpPr txBox="1"/>
          <p:nvPr/>
        </p:nvSpPr>
        <p:spPr>
          <a:xfrm>
            <a:off x="1043608" y="6206512"/>
            <a:ext cx="7638789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   </a:t>
            </a:r>
            <a:r>
              <a:rPr kumimoji="0" lang="de-DE" sz="1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as-is</a:t>
            </a: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			             	</a:t>
            </a:r>
            <a:r>
              <a:rPr kumimoji="0" lang="de-DE" sz="14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         </a:t>
            </a:r>
            <a:r>
              <a:rPr kumimoji="0" lang="de-DE" sz="14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to-be</a:t>
            </a:r>
            <a:r>
              <a:rPr kumimoji="0" lang="de-DE" sz="1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 pitchFamily="34" charset="0"/>
                <a:cs typeface="Arial" pitchFamily="34" charset="0"/>
              </a:rPr>
              <a:t>			t</a:t>
            </a:r>
            <a:endParaRPr kumimoji="0" lang="de-DE" sz="1400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1" grpId="0" animBg="1"/>
      <p:bldP spid="42" grpId="0" animBg="1"/>
      <p:bldP spid="46" grpId="0" animBg="1"/>
      <p:bldP spid="50" grpId="0" animBg="1"/>
      <p:bldP spid="54" grpId="0" animBg="1"/>
      <p:bldP spid="55" grpId="0" animBg="1"/>
      <p:bldP spid="59" grpId="0" animBg="1"/>
      <p:bldP spid="60" grpId="0" animBg="1"/>
      <p:bldP spid="6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Thesis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1">
              <a:buNone/>
            </a:pPr>
            <a:r>
              <a:rPr lang="en-US" dirty="0" smtClean="0"/>
              <a:t>Research Question: 	How can application landscapes be modeled as 				dynamic systems in order to increase predictability of 				possible outcomes of structural change?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Methodology:		Design Science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Evaluation:		Qualitative interviews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Outcomes:		Least complicated useful model; </a:t>
            </a:r>
          </a:p>
          <a:p>
            <a:pPr lvl="1">
              <a:buNone/>
            </a:pPr>
            <a:r>
              <a:rPr lang="en-US" dirty="0" smtClean="0"/>
              <a:t>				Examples of use;</a:t>
            </a:r>
          </a:p>
          <a:p>
            <a:pPr lvl="1">
              <a:buNone/>
            </a:pPr>
            <a:r>
              <a:rPr lang="en-US" dirty="0" smtClean="0"/>
              <a:t>				Providing a base and motivations for further research.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dirty="0" smtClean="0"/>
              <a:t>Scope:			Environmental change and software / EA evolution 				have an impact on behavior but are not meant by the 				term dynamics in this context.</a:t>
            </a:r>
          </a:p>
          <a:p>
            <a:pPr lvl="1">
              <a:buNone/>
            </a:pPr>
            <a:r>
              <a:rPr lang="en-US" dirty="0" smtClean="0"/>
              <a:t>				Dynamics and behavior can be found in the whole EA, 			but this thesis is about application landscapes only.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46440-E0DA-4831-A805-59E0860149AA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/>
        </p:nvSpPr>
        <p:spPr bwMode="auto">
          <a:xfrm>
            <a:off x="107504" y="908720"/>
            <a:ext cx="8892480" cy="151216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Elements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Possible Components of the Model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46440-E0DA-4831-A805-59E0860149AA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Rechteck 7"/>
          <p:cNvSpPr/>
          <p:nvPr/>
        </p:nvSpPr>
        <p:spPr bwMode="auto">
          <a:xfrm>
            <a:off x="323528" y="134076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Application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hteck 9"/>
          <p:cNvSpPr/>
          <p:nvPr/>
        </p:nvSpPr>
        <p:spPr bwMode="auto">
          <a:xfrm>
            <a:off x="4788024" y="134076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Person</a:t>
            </a:r>
          </a:p>
        </p:txBody>
      </p:sp>
      <p:sp>
        <p:nvSpPr>
          <p:cNvPr id="11" name="Rechteck 10"/>
          <p:cNvSpPr/>
          <p:nvPr/>
        </p:nvSpPr>
        <p:spPr bwMode="auto">
          <a:xfrm>
            <a:off x="323528" y="1988840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User</a:t>
            </a:r>
          </a:p>
        </p:txBody>
      </p:sp>
      <p:cxnSp>
        <p:nvCxnSpPr>
          <p:cNvPr id="16" name="Form 15"/>
          <p:cNvCxnSpPr>
            <a:stCxn id="11" idx="0"/>
            <a:endCxn id="10" idx="2"/>
          </p:cNvCxnSpPr>
          <p:nvPr/>
        </p:nvCxnSpPr>
        <p:spPr bwMode="auto">
          <a:xfrm rot="5400000" flipH="1" flipV="1">
            <a:off x="3266740" y="-432444"/>
            <a:ext cx="378072" cy="4464496"/>
          </a:xfrm>
          <a:prstGeom prst="bentConnector3">
            <a:avLst>
              <a:gd name="adj1" fmla="val 50000"/>
            </a:avLst>
          </a:prstGeom>
          <a:ln cap="rnd">
            <a:solidFill>
              <a:srgbClr val="0078C0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Rechteck 17"/>
          <p:cNvSpPr/>
          <p:nvPr/>
        </p:nvSpPr>
        <p:spPr bwMode="auto">
          <a:xfrm>
            <a:off x="2555776" y="1988840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Owner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/>
        </p:nvSpPr>
        <p:spPr bwMode="auto">
          <a:xfrm>
            <a:off x="4788024" y="1988840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Developer</a:t>
            </a:r>
          </a:p>
        </p:txBody>
      </p:sp>
      <p:sp>
        <p:nvSpPr>
          <p:cNvPr id="20" name="Rechteck 19"/>
          <p:cNvSpPr/>
          <p:nvPr/>
        </p:nvSpPr>
        <p:spPr bwMode="auto">
          <a:xfrm>
            <a:off x="7020272" y="1988840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Other </a:t>
            </a: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Stakeholder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Rechteck 20"/>
          <p:cNvSpPr/>
          <p:nvPr/>
        </p:nvSpPr>
        <p:spPr bwMode="auto">
          <a:xfrm>
            <a:off x="2555776" y="134076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</a:t>
            </a: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Process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" name="Form 15"/>
          <p:cNvCxnSpPr>
            <a:stCxn id="18" idx="0"/>
            <a:endCxn id="10" idx="2"/>
          </p:cNvCxnSpPr>
          <p:nvPr/>
        </p:nvCxnSpPr>
        <p:spPr bwMode="auto">
          <a:xfrm rot="5400000" flipH="1" flipV="1">
            <a:off x="4382864" y="683680"/>
            <a:ext cx="378072" cy="2232248"/>
          </a:xfrm>
          <a:prstGeom prst="bentConnector3">
            <a:avLst>
              <a:gd name="adj1" fmla="val 50000"/>
            </a:avLst>
          </a:prstGeom>
          <a:ln cap="rnd">
            <a:solidFill>
              <a:srgbClr val="0078C0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9" name="Form 15"/>
          <p:cNvCxnSpPr>
            <a:stCxn id="19" idx="0"/>
            <a:endCxn id="10" idx="2"/>
          </p:cNvCxnSpPr>
          <p:nvPr/>
        </p:nvCxnSpPr>
        <p:spPr bwMode="auto">
          <a:xfrm rot="5400000" flipH="1" flipV="1">
            <a:off x="5498988" y="1799804"/>
            <a:ext cx="378072" cy="12700"/>
          </a:xfrm>
          <a:prstGeom prst="bentConnector3">
            <a:avLst>
              <a:gd name="adj1" fmla="val 50000"/>
            </a:avLst>
          </a:prstGeom>
          <a:ln cap="rnd">
            <a:solidFill>
              <a:srgbClr val="0078C0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2" name="Form 15"/>
          <p:cNvCxnSpPr>
            <a:stCxn id="20" idx="0"/>
            <a:endCxn id="10" idx="2"/>
          </p:cNvCxnSpPr>
          <p:nvPr/>
        </p:nvCxnSpPr>
        <p:spPr bwMode="auto">
          <a:xfrm rot="16200000" flipV="1">
            <a:off x="6615112" y="683680"/>
            <a:ext cx="378072" cy="2232248"/>
          </a:xfrm>
          <a:prstGeom prst="bentConnector3">
            <a:avLst>
              <a:gd name="adj1" fmla="val 50000"/>
            </a:avLst>
          </a:prstGeom>
          <a:ln cap="rnd">
            <a:solidFill>
              <a:srgbClr val="0078C0"/>
            </a:solidFill>
            <a:headEnd type="none" w="med" len="med"/>
            <a:tailEnd type="triangle" w="lg" len="lg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5" name="Rechteck 34"/>
          <p:cNvSpPr/>
          <p:nvPr/>
        </p:nvSpPr>
        <p:spPr bwMode="auto">
          <a:xfrm>
            <a:off x="107504" y="2564904"/>
            <a:ext cx="8892480" cy="122413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Links</a:t>
            </a:r>
          </a:p>
        </p:txBody>
      </p:sp>
      <p:cxnSp>
        <p:nvCxnSpPr>
          <p:cNvPr id="37" name="Gerade Verbindung mit Pfeil 36"/>
          <p:cNvCxnSpPr/>
          <p:nvPr/>
        </p:nvCxnSpPr>
        <p:spPr bwMode="auto">
          <a:xfrm>
            <a:off x="251520" y="2841061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8" name="Textfeld 37"/>
          <p:cNvSpPr txBox="1"/>
          <p:nvPr/>
        </p:nvSpPr>
        <p:spPr>
          <a:xfrm>
            <a:off x="251520" y="2564904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supports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54" name="Raute 53"/>
          <p:cNvSpPr/>
          <p:nvPr/>
        </p:nvSpPr>
        <p:spPr bwMode="auto">
          <a:xfrm rot="16200000" flipH="1">
            <a:off x="7924104" y="2978921"/>
            <a:ext cx="410344" cy="410344"/>
          </a:xfrm>
          <a:prstGeom prst="diamond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de-D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6" name="Gerade Verbindung mit Pfeil 55"/>
          <p:cNvCxnSpPr>
            <a:stCxn id="54" idx="2"/>
          </p:cNvCxnSpPr>
          <p:nvPr/>
        </p:nvCxnSpPr>
        <p:spPr bwMode="auto">
          <a:xfrm rot="16200000" flipH="1">
            <a:off x="8469448" y="3049093"/>
            <a:ext cx="0" cy="27000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0" name="Gerade Verbindung mit Pfeil 59"/>
          <p:cNvCxnSpPr>
            <a:stCxn id="54" idx="3"/>
          </p:cNvCxnSpPr>
          <p:nvPr/>
        </p:nvCxnSpPr>
        <p:spPr bwMode="auto">
          <a:xfrm flipH="1">
            <a:off x="8127986" y="3389264"/>
            <a:ext cx="1290" cy="27000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3" name="Gerade Verbindung mit Pfeil 62"/>
          <p:cNvCxnSpPr>
            <a:stCxn id="54" idx="1"/>
          </p:cNvCxnSpPr>
          <p:nvPr/>
        </p:nvCxnSpPr>
        <p:spPr bwMode="auto">
          <a:xfrm rot="16200000">
            <a:off x="7994276" y="2843921"/>
            <a:ext cx="27000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67" name="Textfeld 66"/>
          <p:cNvSpPr txBox="1"/>
          <p:nvPr/>
        </p:nvSpPr>
        <p:spPr>
          <a:xfrm>
            <a:off x="6663984" y="2794976"/>
            <a:ext cx="1440160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needs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coordination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with</a:t>
            </a:r>
            <a:r>
              <a:rPr lang="de-DE" sz="1400" dirty="0" smtClean="0">
                <a:latin typeface="Arial" pitchFamily="34" charset="0"/>
              </a:rPr>
              <a:t> .. </a:t>
            </a:r>
            <a:r>
              <a:rPr lang="de-DE" sz="1400" dirty="0" err="1" smtClean="0">
                <a:latin typeface="Arial" pitchFamily="34" charset="0"/>
              </a:rPr>
              <a:t>about</a:t>
            </a:r>
            <a:r>
              <a:rPr lang="de-DE" sz="1400" dirty="0" smtClean="0">
                <a:latin typeface="Arial" pitchFamily="34" charset="0"/>
              </a:rPr>
              <a:t> ..</a:t>
            </a:r>
          </a:p>
        </p:txBody>
      </p:sp>
      <p:sp>
        <p:nvSpPr>
          <p:cNvPr id="69" name="Rechteck 68"/>
          <p:cNvSpPr/>
          <p:nvPr/>
        </p:nvSpPr>
        <p:spPr bwMode="auto">
          <a:xfrm>
            <a:off x="7020472" y="134076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</a:t>
            </a:r>
          </a:p>
        </p:txBody>
      </p:sp>
      <p:sp>
        <p:nvSpPr>
          <p:cNvPr id="71" name="Rechteck 70"/>
          <p:cNvSpPr/>
          <p:nvPr/>
        </p:nvSpPr>
        <p:spPr bwMode="auto">
          <a:xfrm>
            <a:off x="107504" y="5228444"/>
            <a:ext cx="8892480" cy="1152884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Functions</a:t>
            </a:r>
            <a:endParaRPr lang="de-DE" b="1" i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feld 74"/>
          <p:cNvSpPr txBox="1"/>
          <p:nvPr/>
        </p:nvSpPr>
        <p:spPr>
          <a:xfrm>
            <a:off x="3131840" y="5797394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itchFamily="34" charset="0"/>
              </a:rPr>
              <a:t>link (element1, element2, link)</a:t>
            </a:r>
          </a:p>
        </p:txBody>
      </p:sp>
      <p:sp>
        <p:nvSpPr>
          <p:cNvPr id="76" name="Textfeld 75"/>
          <p:cNvSpPr txBox="1"/>
          <p:nvPr/>
        </p:nvSpPr>
        <p:spPr>
          <a:xfrm>
            <a:off x="3131840" y="6073551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unlink</a:t>
            </a:r>
            <a:r>
              <a:rPr lang="de-DE" sz="1400" dirty="0" smtClean="0">
                <a:latin typeface="Arial" pitchFamily="34" charset="0"/>
              </a:rPr>
              <a:t> (element1, element2, link)</a:t>
            </a:r>
          </a:p>
        </p:txBody>
      </p:sp>
      <p:sp>
        <p:nvSpPr>
          <p:cNvPr id="77" name="Textfeld 76"/>
          <p:cNvSpPr txBox="1"/>
          <p:nvPr/>
        </p:nvSpPr>
        <p:spPr>
          <a:xfrm>
            <a:off x="251520" y="5217325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create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251520" y="6045038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delete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79" name="Textfeld 78"/>
          <p:cNvSpPr txBox="1"/>
          <p:nvPr/>
        </p:nvSpPr>
        <p:spPr>
          <a:xfrm>
            <a:off x="251520" y="5769639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passivate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80" name="Textfeld 79"/>
          <p:cNvSpPr txBox="1"/>
          <p:nvPr/>
        </p:nvSpPr>
        <p:spPr>
          <a:xfrm>
            <a:off x="250762" y="5493482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activate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81" name="Textfeld 80"/>
          <p:cNvSpPr txBox="1"/>
          <p:nvPr/>
        </p:nvSpPr>
        <p:spPr>
          <a:xfrm>
            <a:off x="6732998" y="5516474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assign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state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83" name="Textfeld 82"/>
          <p:cNvSpPr txBox="1"/>
          <p:nvPr/>
        </p:nvSpPr>
        <p:spPr>
          <a:xfrm>
            <a:off x="6732998" y="6068788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change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state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84" name="Textfeld 83"/>
          <p:cNvSpPr txBox="1"/>
          <p:nvPr/>
        </p:nvSpPr>
        <p:spPr>
          <a:xfrm>
            <a:off x="6732240" y="5792631"/>
            <a:ext cx="2736304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assert</a:t>
            </a:r>
            <a:r>
              <a:rPr lang="de-DE" sz="1400" dirty="0" smtClean="0">
                <a:latin typeface="Arial" pitchFamily="34" charset="0"/>
              </a:rPr>
              <a:t> (</a:t>
            </a:r>
            <a:r>
              <a:rPr lang="de-DE" sz="1400" dirty="0" err="1" smtClean="0">
                <a:latin typeface="Arial" pitchFamily="34" charset="0"/>
              </a:rPr>
              <a:t>element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state</a:t>
            </a:r>
            <a:r>
              <a:rPr lang="de-DE" sz="1400" dirty="0" smtClean="0">
                <a:latin typeface="Arial" pitchFamily="34" charset="0"/>
              </a:rPr>
              <a:t>)</a:t>
            </a:r>
          </a:p>
        </p:txBody>
      </p:sp>
      <p:sp>
        <p:nvSpPr>
          <p:cNvPr id="89" name="Rechteck 88"/>
          <p:cNvSpPr/>
          <p:nvPr/>
        </p:nvSpPr>
        <p:spPr bwMode="auto">
          <a:xfrm>
            <a:off x="107504" y="3913892"/>
            <a:ext cx="8892480" cy="1152128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noFill/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States</a:t>
            </a:r>
          </a:p>
        </p:txBody>
      </p:sp>
      <p:sp>
        <p:nvSpPr>
          <p:cNvPr id="91" name="Rechteck 90"/>
          <p:cNvSpPr/>
          <p:nvPr/>
        </p:nvSpPr>
        <p:spPr bwMode="auto">
          <a:xfrm>
            <a:off x="323528" y="405790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Application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Rechteck 91"/>
          <p:cNvSpPr/>
          <p:nvPr/>
        </p:nvSpPr>
        <p:spPr bwMode="auto">
          <a:xfrm>
            <a:off x="4788024" y="4291964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Person</a:t>
            </a:r>
          </a:p>
        </p:txBody>
      </p:sp>
      <p:sp>
        <p:nvSpPr>
          <p:cNvPr id="93" name="Rechteck 92"/>
          <p:cNvSpPr/>
          <p:nvPr/>
        </p:nvSpPr>
        <p:spPr bwMode="auto">
          <a:xfrm>
            <a:off x="7020472" y="4057908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Project</a:t>
            </a:r>
          </a:p>
        </p:txBody>
      </p:sp>
      <p:sp>
        <p:nvSpPr>
          <p:cNvPr id="94" name="Rechteck 93"/>
          <p:cNvSpPr/>
          <p:nvPr/>
        </p:nvSpPr>
        <p:spPr bwMode="auto">
          <a:xfrm>
            <a:off x="2555776" y="4298984"/>
            <a:ext cx="1800000" cy="270000"/>
          </a:xfrm>
          <a:prstGeom prst="rect">
            <a:avLst/>
          </a:prstGeom>
          <a:noFill/>
          <a:ln w="19050">
            <a:solidFill>
              <a:srgbClr val="0078C0"/>
            </a:solidFill>
            <a:headEnd type="none" w="med" len="med"/>
            <a:tailEnd type="none" w="med" len="med"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Business </a:t>
            </a:r>
            <a:r>
              <a:rPr lang="de-DE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Process</a:t>
            </a:r>
            <a:endParaRPr lang="de-DE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feld 94"/>
          <p:cNvSpPr txBox="1"/>
          <p:nvPr/>
        </p:nvSpPr>
        <p:spPr>
          <a:xfrm>
            <a:off x="251520" y="4326195"/>
            <a:ext cx="2736304" cy="738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running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maintenance</a:t>
            </a:r>
            <a:r>
              <a:rPr lang="de-DE" sz="1400" dirty="0" smtClean="0">
                <a:latin typeface="Arial" pitchFamily="34" charset="0"/>
              </a:rPr>
              <a:t>,</a:t>
            </a:r>
          </a:p>
          <a:p>
            <a:r>
              <a:rPr lang="de-DE" sz="1400" dirty="0" err="1" smtClean="0">
                <a:latin typeface="Arial" pitchFamily="34" charset="0"/>
              </a:rPr>
              <a:t>expiring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defect</a:t>
            </a:r>
            <a:r>
              <a:rPr lang="de-DE" sz="1400" dirty="0" smtClean="0">
                <a:latin typeface="Arial" pitchFamily="34" charset="0"/>
              </a:rPr>
              <a:t>, </a:t>
            </a:r>
          </a:p>
          <a:p>
            <a:r>
              <a:rPr lang="de-DE" sz="1400" dirty="0" err="1" smtClean="0">
                <a:latin typeface="Arial" pitchFamily="34" charset="0"/>
              </a:rPr>
              <a:t>deprecated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96" name="Textfeld 95"/>
          <p:cNvSpPr txBox="1"/>
          <p:nvPr/>
        </p:nvSpPr>
        <p:spPr>
          <a:xfrm>
            <a:off x="6948264" y="4418528"/>
            <a:ext cx="273630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initiated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started</a:t>
            </a:r>
            <a:r>
              <a:rPr lang="de-DE" sz="1400" dirty="0" smtClean="0">
                <a:latin typeface="Arial" pitchFamily="34" charset="0"/>
              </a:rPr>
              <a:t>, </a:t>
            </a:r>
          </a:p>
          <a:p>
            <a:r>
              <a:rPr lang="de-DE" sz="1400" dirty="0" err="1" smtClean="0">
                <a:latin typeface="Arial" pitchFamily="34" charset="0"/>
              </a:rPr>
              <a:t>declined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finished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97" name="Textfeld 96"/>
          <p:cNvSpPr txBox="1"/>
          <p:nvPr/>
        </p:nvSpPr>
        <p:spPr>
          <a:xfrm>
            <a:off x="4716016" y="4561964"/>
            <a:ext cx="273630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owning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developing</a:t>
            </a:r>
            <a:r>
              <a:rPr lang="de-DE" sz="1400" dirty="0" smtClean="0">
                <a:latin typeface="Arial" pitchFamily="34" charset="0"/>
              </a:rPr>
              <a:t>,</a:t>
            </a:r>
          </a:p>
          <a:p>
            <a:r>
              <a:rPr lang="de-DE" sz="1400" dirty="0" err="1" smtClean="0">
                <a:latin typeface="Arial" pitchFamily="34" charset="0"/>
              </a:rPr>
              <a:t>using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rejecting</a:t>
            </a:r>
            <a:endParaRPr lang="de-DE" sz="1400" dirty="0" smtClean="0">
              <a:latin typeface="Arial" pitchFamily="34" charset="0"/>
            </a:endParaRPr>
          </a:p>
        </p:txBody>
      </p:sp>
      <p:sp>
        <p:nvSpPr>
          <p:cNvPr id="98" name="Textfeld 97"/>
          <p:cNvSpPr txBox="1"/>
          <p:nvPr/>
        </p:nvSpPr>
        <p:spPr>
          <a:xfrm>
            <a:off x="2483768" y="4555326"/>
            <a:ext cx="2736304" cy="52322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itchFamily="34" charset="0"/>
              </a:rPr>
              <a:t>initiated</a:t>
            </a:r>
            <a:r>
              <a:rPr lang="de-DE" sz="1400" dirty="0" smtClean="0">
                <a:latin typeface="Arial" pitchFamily="34" charset="0"/>
              </a:rPr>
              <a:t>, </a:t>
            </a:r>
            <a:r>
              <a:rPr lang="de-DE" sz="1400" dirty="0" err="1" smtClean="0">
                <a:latin typeface="Arial" pitchFamily="34" charset="0"/>
              </a:rPr>
              <a:t>supported</a:t>
            </a:r>
            <a:r>
              <a:rPr lang="de-DE" sz="1400" dirty="0" smtClean="0">
                <a:latin typeface="Arial" pitchFamily="34" charset="0"/>
              </a:rPr>
              <a:t>,</a:t>
            </a:r>
          </a:p>
          <a:p>
            <a:r>
              <a:rPr lang="de-DE" sz="1400" dirty="0" err="1" smtClean="0">
                <a:latin typeface="Arial" pitchFamily="34" charset="0"/>
              </a:rPr>
              <a:t>deprecated</a:t>
            </a:r>
            <a:r>
              <a:rPr lang="de-DE" sz="1400" dirty="0" smtClean="0">
                <a:latin typeface="Arial" pitchFamily="34" charset="0"/>
              </a:rPr>
              <a:t> </a:t>
            </a:r>
          </a:p>
        </p:txBody>
      </p:sp>
      <p:cxnSp>
        <p:nvCxnSpPr>
          <p:cNvPr id="99" name="Gerade Verbindung mit Pfeil 98"/>
          <p:cNvCxnSpPr/>
          <p:nvPr/>
        </p:nvCxnSpPr>
        <p:spPr bwMode="auto">
          <a:xfrm>
            <a:off x="251520" y="3109348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0" name="Textfeld 99"/>
          <p:cNvSpPr txBox="1"/>
          <p:nvPr/>
        </p:nvSpPr>
        <p:spPr>
          <a:xfrm>
            <a:off x="251520" y="2833191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is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viable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to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01" name="Gerade Verbindung mit Pfeil 100"/>
          <p:cNvCxnSpPr/>
          <p:nvPr/>
        </p:nvCxnSpPr>
        <p:spPr bwMode="auto">
          <a:xfrm>
            <a:off x="251520" y="3377635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2" name="Textfeld 101"/>
          <p:cNvSpPr txBox="1"/>
          <p:nvPr/>
        </p:nvSpPr>
        <p:spPr>
          <a:xfrm>
            <a:off x="251520" y="3101478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develops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03" name="Gerade Verbindung mit Pfeil 102"/>
          <p:cNvCxnSpPr/>
          <p:nvPr/>
        </p:nvCxnSpPr>
        <p:spPr bwMode="auto">
          <a:xfrm>
            <a:off x="251520" y="3645922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4" name="Textfeld 103"/>
          <p:cNvSpPr txBox="1"/>
          <p:nvPr/>
        </p:nvSpPr>
        <p:spPr>
          <a:xfrm>
            <a:off x="251520" y="3369765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waits</a:t>
            </a:r>
            <a:r>
              <a:rPr lang="de-DE" sz="1400" dirty="0" smtClean="0">
                <a:latin typeface="Arial" pitchFamily="34" charset="0"/>
              </a:rPr>
              <a:t> </a:t>
            </a:r>
            <a:r>
              <a:rPr lang="de-DE" sz="1400" dirty="0" err="1" smtClean="0">
                <a:latin typeface="Arial" pitchFamily="34" charset="0"/>
              </a:rPr>
              <a:t>for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06" name="Gerade Verbindung mit Pfeil 105"/>
          <p:cNvCxnSpPr/>
          <p:nvPr/>
        </p:nvCxnSpPr>
        <p:spPr bwMode="auto">
          <a:xfrm>
            <a:off x="2411760" y="3110738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7" name="Textfeld 106"/>
          <p:cNvSpPr txBox="1"/>
          <p:nvPr/>
        </p:nvSpPr>
        <p:spPr>
          <a:xfrm>
            <a:off x="2411760" y="2834581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uses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08" name="Gerade Verbindung mit Pfeil 107"/>
          <p:cNvCxnSpPr/>
          <p:nvPr/>
        </p:nvCxnSpPr>
        <p:spPr bwMode="auto">
          <a:xfrm>
            <a:off x="2411760" y="3379025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2411760" y="3102868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excludes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10" name="Gerade Verbindung mit Pfeil 109"/>
          <p:cNvCxnSpPr/>
          <p:nvPr/>
        </p:nvCxnSpPr>
        <p:spPr bwMode="auto">
          <a:xfrm>
            <a:off x="2411760" y="3647312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1" name="Textfeld 110"/>
          <p:cNvSpPr txBox="1"/>
          <p:nvPr/>
        </p:nvSpPr>
        <p:spPr>
          <a:xfrm>
            <a:off x="2411760" y="3371155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authorizes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12" name="Gerade Verbindung mit Pfeil 111"/>
          <p:cNvCxnSpPr/>
          <p:nvPr/>
        </p:nvCxnSpPr>
        <p:spPr bwMode="auto">
          <a:xfrm>
            <a:off x="4572000" y="3110738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3" name="Textfeld 112"/>
          <p:cNvSpPr txBox="1"/>
          <p:nvPr/>
        </p:nvSpPr>
        <p:spPr>
          <a:xfrm>
            <a:off x="4572000" y="2834581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communicate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14" name="Gerade Verbindung mit Pfeil 113"/>
          <p:cNvCxnSpPr/>
          <p:nvPr/>
        </p:nvCxnSpPr>
        <p:spPr bwMode="auto">
          <a:xfrm>
            <a:off x="4572000" y="3379025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5" name="Textfeld 114"/>
          <p:cNvSpPr txBox="1"/>
          <p:nvPr/>
        </p:nvSpPr>
        <p:spPr>
          <a:xfrm>
            <a:off x="4572000" y="3102868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includes</a:t>
            </a:r>
            <a:endParaRPr lang="de-DE" sz="1400" dirty="0" smtClean="0">
              <a:latin typeface="Arial" pitchFamily="34" charset="0"/>
            </a:endParaRPr>
          </a:p>
        </p:txBody>
      </p:sp>
      <p:cxnSp>
        <p:nvCxnSpPr>
          <p:cNvPr id="116" name="Gerade Verbindung mit Pfeil 115"/>
          <p:cNvCxnSpPr/>
          <p:nvPr/>
        </p:nvCxnSpPr>
        <p:spPr bwMode="auto">
          <a:xfrm>
            <a:off x="4572000" y="3647312"/>
            <a:ext cx="1440160" cy="0"/>
          </a:xfrm>
          <a:prstGeom prst="straightConnector1">
            <a:avLst/>
          </a:prstGeom>
          <a:ln>
            <a:solidFill>
              <a:srgbClr val="0078C0"/>
            </a:solidFill>
            <a:headEnd type="none" w="med" len="med"/>
            <a:tailEnd type="arrow"/>
          </a:ln>
          <a:effectLst/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17" name="Textfeld 116"/>
          <p:cNvSpPr txBox="1"/>
          <p:nvPr/>
        </p:nvSpPr>
        <p:spPr>
          <a:xfrm>
            <a:off x="4572000" y="3371155"/>
            <a:ext cx="1440160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de-DE" sz="1400" dirty="0" err="1" smtClean="0">
                <a:latin typeface="Arial" pitchFamily="34" charset="0"/>
              </a:rPr>
              <a:t>depends</a:t>
            </a:r>
            <a:r>
              <a:rPr lang="de-DE" sz="1400" dirty="0" smtClean="0">
                <a:latin typeface="Arial" pitchFamily="34" charset="0"/>
              </a:rPr>
              <a:t> 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8" grpId="0"/>
      <p:bldP spid="54" grpId="0" animBg="1"/>
      <p:bldP spid="67" grpId="0"/>
      <p:bldP spid="71" grpId="0" animBg="1"/>
      <p:bldP spid="75" grpId="0"/>
      <p:bldP spid="76" grpId="0"/>
      <p:bldP spid="77" grpId="0"/>
      <p:bldP spid="78" grpId="0"/>
      <p:bldP spid="79" grpId="0"/>
      <p:bldP spid="80" grpId="0"/>
      <p:bldP spid="81" grpId="0"/>
      <p:bldP spid="83" grpId="0"/>
      <p:bldP spid="84" grpId="0"/>
      <p:bldP spid="89" grpId="0" animBg="1"/>
      <p:bldP spid="91" grpId="0" animBg="1"/>
      <p:bldP spid="92" grpId="0" animBg="1"/>
      <p:bldP spid="93" grpId="0" animBg="1"/>
      <p:bldP spid="94" grpId="0" animBg="1"/>
      <p:bldP spid="95" grpId="0"/>
      <p:bldP spid="96" grpId="0"/>
      <p:bldP spid="97" grpId="0"/>
      <p:bldP spid="98" grpId="0"/>
      <p:bldP spid="100" grpId="0"/>
      <p:bldP spid="102" grpId="0"/>
      <p:bldP spid="104" grpId="0"/>
      <p:bldP spid="107" grpId="0"/>
      <p:bldP spid="109" grpId="0"/>
      <p:bldP spid="111" grpId="0"/>
      <p:bldP spid="113" grpId="0"/>
      <p:bldP spid="115" grpId="0"/>
      <p:bldP spid="1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de-DE" dirty="0" smtClean="0"/>
              <a:t>7. References</a:t>
            </a:r>
          </a:p>
        </p:txBody>
      </p:sp>
      <p:sp>
        <p:nvSpPr>
          <p:cNvPr id="22" name="Inhaltsplatzhalter 2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err="1" smtClean="0"/>
              <a:t>Buckl</a:t>
            </a:r>
            <a:r>
              <a:rPr lang="en-US" sz="1600" dirty="0" smtClean="0"/>
              <a:t>, S. (2011). </a:t>
            </a:r>
            <a:r>
              <a:rPr lang="en-US" sz="1600" i="1" dirty="0" smtClean="0"/>
              <a:t>Developing Organization-Specific Enterprise Architecture Management 	Functions Using a Method Base. </a:t>
            </a:r>
            <a:r>
              <a:rPr lang="en-US" sz="1600" dirty="0" smtClean="0"/>
              <a:t>PhD Thesis, </a:t>
            </a:r>
            <a:r>
              <a:rPr lang="en-US" sz="1600" dirty="0" err="1" smtClean="0"/>
              <a:t>Technische</a:t>
            </a:r>
            <a:r>
              <a:rPr lang="en-US" sz="1600" dirty="0" smtClean="0"/>
              <a:t> </a:t>
            </a:r>
            <a:r>
              <a:rPr lang="en-US" sz="1600" dirty="0" err="1" smtClean="0"/>
              <a:t>Universität</a:t>
            </a:r>
            <a:r>
              <a:rPr lang="en-US" sz="1600" dirty="0" smtClean="0"/>
              <a:t> </a:t>
            </a:r>
            <a:r>
              <a:rPr lang="en-US" sz="1600" dirty="0" err="1" smtClean="0"/>
              <a:t>München</a:t>
            </a:r>
            <a:r>
              <a:rPr lang="en-US" sz="1600" i="1" dirty="0" smtClean="0"/>
              <a:t>. </a:t>
            </a:r>
            <a:endParaRPr lang="en-US" sz="1600" dirty="0" smtClean="0"/>
          </a:p>
          <a:p>
            <a:r>
              <a:rPr lang="en-US" sz="1600" dirty="0" err="1" smtClean="0"/>
              <a:t>Broy</a:t>
            </a:r>
            <a:r>
              <a:rPr lang="en-US" sz="1600" dirty="0" smtClean="0"/>
              <a:t>, M. (2012). Software engineering, Lecture Script, Munich.</a:t>
            </a:r>
          </a:p>
          <a:p>
            <a:r>
              <a:rPr lang="en-US" sz="1600" dirty="0" err="1" smtClean="0"/>
              <a:t>GablerVerlag</a:t>
            </a:r>
            <a:r>
              <a:rPr lang="en-US" sz="1600" dirty="0" smtClean="0"/>
              <a:t>. (2013, May). System (10th ed.). </a:t>
            </a:r>
            <a:r>
              <a:rPr lang="en-US" sz="1600" dirty="0" err="1" smtClean="0"/>
              <a:t>Gabler</a:t>
            </a:r>
            <a:r>
              <a:rPr lang="en-US" sz="1600" dirty="0" smtClean="0"/>
              <a:t>. Retrieved from http://</a:t>
            </a:r>
          </a:p>
          <a:p>
            <a:r>
              <a:rPr lang="de-DE" sz="1600" dirty="0" smtClean="0"/>
              <a:t>		wirtschaftslexikon.gabler.de/Archiv/3210/system-v10.html</a:t>
            </a:r>
            <a:endParaRPr lang="en-US" sz="1600" dirty="0" smtClean="0"/>
          </a:p>
          <a:p>
            <a:pPr>
              <a:defRPr/>
            </a:pPr>
            <a:r>
              <a:rPr lang="en-US" sz="1600" dirty="0" err="1" smtClean="0"/>
              <a:t>Hevner</a:t>
            </a:r>
            <a:r>
              <a:rPr lang="en-US" sz="1600" dirty="0" smtClean="0"/>
              <a:t>, A.R. (2007): A three cycle view of design science research. In: Scandinavian Journal 	of Information Systems, Vol. 19 (2007) No. 2.</a:t>
            </a:r>
          </a:p>
          <a:p>
            <a:pPr>
              <a:defRPr/>
            </a:pPr>
            <a:r>
              <a:rPr lang="en-US" sz="1600" dirty="0" err="1" smtClean="0"/>
              <a:t>Hevner</a:t>
            </a:r>
            <a:r>
              <a:rPr lang="en-US" sz="1600" dirty="0" smtClean="0"/>
              <a:t>, A.R.; March, S.T.; Park, J.; Ram, S. (2004): Design science in information systems 	research. In: </a:t>
            </a:r>
            <a:r>
              <a:rPr lang="en-US" sz="1600" dirty="0" err="1" smtClean="0"/>
              <a:t>Mis</a:t>
            </a:r>
            <a:r>
              <a:rPr lang="en-US" sz="1600" dirty="0" smtClean="0"/>
              <a:t> Quarterly, Vol. 28 (2004) No. 1, pp. 75-105.</a:t>
            </a:r>
          </a:p>
          <a:p>
            <a:pPr>
              <a:defRPr/>
            </a:pPr>
            <a:r>
              <a:rPr lang="en-US" sz="1600" dirty="0" err="1" smtClean="0"/>
              <a:t>Offermann</a:t>
            </a:r>
            <a:r>
              <a:rPr lang="en-US" sz="1600" dirty="0" smtClean="0"/>
              <a:t>, P.; </a:t>
            </a:r>
            <a:r>
              <a:rPr lang="en-US" sz="1600" dirty="0" err="1" smtClean="0"/>
              <a:t>Levina</a:t>
            </a:r>
            <a:r>
              <a:rPr lang="en-US" sz="1600" dirty="0" smtClean="0"/>
              <a:t>, O.; </a:t>
            </a:r>
            <a:r>
              <a:rPr lang="en-US" sz="1600" dirty="0" err="1" smtClean="0"/>
              <a:t>Schönherr</a:t>
            </a:r>
            <a:r>
              <a:rPr lang="en-US" sz="1600" dirty="0" smtClean="0"/>
              <a:t>, M.; </a:t>
            </a:r>
            <a:r>
              <a:rPr lang="en-US" sz="1600" dirty="0" err="1" smtClean="0"/>
              <a:t>Bub</a:t>
            </a:r>
            <a:r>
              <a:rPr lang="en-US" sz="1600" dirty="0" smtClean="0"/>
              <a:t>, U. (2009): Outline of a design science 	research process. In: Proceedings of the 4th International Conference on Design 	Science Research in Information Systems and Technology (DESRIST '09). ACM, 	New York, NY, USA, Article 7, pp. 1-11.</a:t>
            </a:r>
          </a:p>
          <a:p>
            <a:r>
              <a:rPr lang="en-US" sz="1600" dirty="0" err="1" smtClean="0"/>
              <a:t>Lankhorst</a:t>
            </a:r>
            <a:r>
              <a:rPr lang="en-US" sz="1600" dirty="0" smtClean="0"/>
              <a:t>, M. (2005). Enterprise architecture at work: </a:t>
            </a:r>
            <a:r>
              <a:rPr lang="en-US" sz="1600" dirty="0" err="1" smtClean="0"/>
              <a:t>Modelling</a:t>
            </a:r>
            <a:r>
              <a:rPr lang="en-US" sz="1600" dirty="0" smtClean="0"/>
              <a:t>, communication and analysis.</a:t>
            </a:r>
          </a:p>
          <a:p>
            <a:r>
              <a:rPr lang="de-DE" sz="1600" dirty="0" smtClean="0"/>
              <a:t>		Springer.</a:t>
            </a:r>
            <a:endParaRPr lang="en-US" sz="1600" dirty="0" smtClean="0"/>
          </a:p>
          <a:p>
            <a:r>
              <a:rPr lang="en-US" sz="1600" dirty="0" err="1" smtClean="0"/>
              <a:t>Kandjani</a:t>
            </a:r>
            <a:r>
              <a:rPr lang="en-US" sz="1600" dirty="0" smtClean="0"/>
              <a:t>, H., </a:t>
            </a:r>
            <a:r>
              <a:rPr lang="en-US" sz="1600" dirty="0" err="1" smtClean="0"/>
              <a:t>Bernus</a:t>
            </a:r>
            <a:r>
              <a:rPr lang="en-US" sz="1600" dirty="0" smtClean="0"/>
              <a:t>, P., &amp; Nielsen, S. (2013). Enterprise architecture cybernetics and</a:t>
            </a:r>
          </a:p>
          <a:p>
            <a:r>
              <a:rPr lang="en-US" sz="1600" dirty="0" smtClean="0"/>
              <a:t>		the edge of chaos: Sustaining enterprises as complex systems in complex business</a:t>
            </a:r>
          </a:p>
          <a:p>
            <a:r>
              <a:rPr lang="en-US" sz="1600" dirty="0" smtClean="0"/>
              <a:t>		environments. In System sciences (HICSS), 2013 46th </a:t>
            </a:r>
            <a:r>
              <a:rPr lang="en-US" sz="1600" dirty="0" err="1" smtClean="0"/>
              <a:t>hawaii</a:t>
            </a:r>
            <a:r>
              <a:rPr lang="en-US" sz="1600" dirty="0" smtClean="0"/>
              <a:t> international 	conference on (p. 3858–3867).</a:t>
            </a:r>
          </a:p>
          <a:p>
            <a:endParaRPr lang="en-US" sz="1600" dirty="0" smtClean="0"/>
          </a:p>
        </p:txBody>
      </p:sp>
      <p:sp>
        <p:nvSpPr>
          <p:cNvPr id="9219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A44391-36D8-49EE-AC82-F3F70942C4E6}" type="datetime4">
              <a:rPr lang="en-US" smtClean="0"/>
              <a:pPr>
                <a:defRPr/>
              </a:pPr>
              <a:t>June 24, 2013</a:t>
            </a:fld>
            <a:endParaRPr lang="de-DE"/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cs typeface="Arial" pitchFamily="34" charset="0"/>
              </a:rPr>
              <a:t>Master's Thesis - Maximilian Burger</a:t>
            </a:r>
            <a:endParaRPr lang="de-DE">
              <a:cs typeface="Arial" pitchFamily="34" charset="0"/>
            </a:endParaRP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C1E98F-1F50-40D0-983D-1C9A40CB3FCD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9C4C0A-D774-4066-819F-10F62CFE268B}" type="datetime4">
              <a:rPr lang="en-US" smtClean="0"/>
              <a:pPr>
                <a:defRPr/>
              </a:pPr>
              <a:t>June 24, 2013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Master's Thesis - Maximilian Burger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529724-3C19-4EDE-BC24-E0E737BE58D3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071005-Vorlage_sebis">
  <a:themeElements>
    <a:clrScheme name="sebis">
      <a:dk1>
        <a:srgbClr val="333333"/>
      </a:dk1>
      <a:lt1>
        <a:srgbClr val="FFFFFF"/>
      </a:lt1>
      <a:dk2>
        <a:srgbClr val="00279F"/>
      </a:dk2>
      <a:lt2>
        <a:srgbClr val="A8BDCA"/>
      </a:lt2>
      <a:accent1>
        <a:srgbClr val="007DC2"/>
      </a:accent1>
      <a:accent2>
        <a:srgbClr val="C21014"/>
      </a:accent2>
      <a:accent3>
        <a:srgbClr val="848588"/>
      </a:accent3>
      <a:accent4>
        <a:srgbClr val="A8AAAD"/>
      </a:accent4>
      <a:accent5>
        <a:srgbClr val="ECE8C2"/>
      </a:accent5>
      <a:accent6>
        <a:srgbClr val="89D38D"/>
      </a:accent6>
      <a:hlink>
        <a:srgbClr val="074FB0"/>
      </a:hlink>
      <a:folHlink>
        <a:srgbClr val="428FF7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dirty="0" smtClean="0">
            <a:solidFill>
              <a:schemeClr val="tx1"/>
            </a:solidFill>
            <a:latin typeface="Arial" pitchFamily="34" charset="0"/>
            <a:cs typeface="Arial" pitchFamily="34" charset="0"/>
          </a:defRPr>
        </a:defPPr>
      </a:lstStyle>
      <a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a:style>
    </a:spDef>
    <a:lnDef>
      <a:spPr bwMode="auto">
        <a:ln>
          <a:headEnd type="none" w="med" len="med"/>
          <a:tailEnd type="none"/>
        </a:ln>
      </a:spPr>
      <a:bodyPr/>
      <a:lstStyle/>
      <a:style>
        <a:lnRef idx="2">
          <a:schemeClr val="accent3"/>
        </a:lnRef>
        <a:fillRef idx="0">
          <a:schemeClr val="accent3"/>
        </a:fillRef>
        <a:effectRef idx="1">
          <a:schemeClr val="accent3"/>
        </a:effectRef>
        <a:fontRef idx="minor">
          <a:schemeClr val="tx1"/>
        </a:fontRef>
      </a:style>
    </a:lnDef>
    <a:txDef>
      <a:spPr/>
      <a:bodyPr wrap="square" rtlCol="0">
        <a:spAutoFit/>
      </a:bodyPr>
      <a:lstStyle>
        <a:defPPr>
          <a:defRPr dirty="0" smtClean="0">
            <a:latin typeface="Arial" pitchFamily="34" charset="0"/>
          </a:defRPr>
        </a:defPPr>
      </a:lstStyle>
      <a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a:style>
    </a:tx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071005-Vorlage_sebis</Template>
  <TotalTime>0</TotalTime>
  <Words>1052</Words>
  <Application>Microsoft Office PowerPoint</Application>
  <PresentationFormat>Bildschirmpräsentation (4:3)</PresentationFormat>
  <Paragraphs>344</Paragraphs>
  <Slides>16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17" baseType="lpstr">
      <vt:lpstr>071005-Vorlage_sebis</vt:lpstr>
      <vt:lpstr>Modeling  Application Landscapes as  Dynamic Systems</vt:lpstr>
      <vt:lpstr>1. Motivation: A system theoretic perspective</vt:lpstr>
      <vt:lpstr>2. Definitions</vt:lpstr>
      <vt:lpstr>3. Dynamics</vt:lpstr>
      <vt:lpstr>4. Layers from EA Structure to IT Success</vt:lpstr>
      <vt:lpstr>5. Thesis</vt:lpstr>
      <vt:lpstr>6. Possible Components of the Model</vt:lpstr>
      <vt:lpstr>7. References</vt:lpstr>
      <vt:lpstr>Backup</vt:lpstr>
      <vt:lpstr>Agenda</vt:lpstr>
      <vt:lpstr>Classification of Systems</vt:lpstr>
      <vt:lpstr>Co-evolving System Path</vt:lpstr>
      <vt:lpstr>Complexity Surplus</vt:lpstr>
      <vt:lpstr>Research Methodology</vt:lpstr>
      <vt:lpstr>Research Schedule</vt:lpstr>
      <vt:lpstr>Backup References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Softwarekartographie</dc:title>
  <dc:creator>Florian Matthes</dc:creator>
  <cp:lastModifiedBy>Max</cp:lastModifiedBy>
  <cp:revision>234</cp:revision>
  <dcterms:created xsi:type="dcterms:W3CDTF">2007-10-24T13:05:23Z</dcterms:created>
  <dcterms:modified xsi:type="dcterms:W3CDTF">2013-06-24T11:17:43Z</dcterms:modified>
</cp:coreProperties>
</file>