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62" r:id="rId4"/>
    <p:sldId id="259" r:id="rId5"/>
    <p:sldId id="260" r:id="rId6"/>
    <p:sldId id="261" r:id="rId7"/>
    <p:sldId id="263" r:id="rId8"/>
    <p:sldId id="264" r:id="rId9"/>
    <p:sldId id="267" r:id="rId10"/>
    <p:sldId id="268" r:id="rId11"/>
    <p:sldId id="272" r:id="rId12"/>
    <p:sldId id="265" r:id="rId13"/>
    <p:sldId id="271" r:id="rId14"/>
  </p:sldIdLst>
  <p:sldSz cx="9144000" cy="6858000" type="screen4x3"/>
  <p:notesSz cx="6858000" cy="9144000"/>
  <p:embeddedFontLst>
    <p:embeddedFont>
      <p:font typeface="Bosch Office Sans" pitchFamily="34" charset="0"/>
      <p:regular r:id="rId17"/>
      <p:bold r:id="rId18"/>
      <p:italic r:id="rId19"/>
      <p:boldItalic r:id="rId20"/>
    </p:embeddedFont>
    <p:embeddedFont>
      <p:font typeface="Calibri" pitchFamily="34" charset="0"/>
      <p:regular r:id="rId21"/>
      <p:bold r:id="rId22"/>
      <p:italic r:id="rId23"/>
      <p:boldItalic r:id="rId24"/>
    </p:embeddedFont>
  </p:embeddedFont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-11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7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0751376-2EB8-4403-B858-305A8AAA6B01}" type="datetimeFigureOut">
              <a:rPr lang="en-GB"/>
              <a:pPr>
                <a:defRPr/>
              </a:pPr>
              <a:t>14/05/2013</a:t>
            </a:fld>
            <a:endParaRPr lang="en-GB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C15F7A-46C6-4AD2-BFEC-842DCCCC19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9C46BC9-2C9E-4670-A85A-6A588BA2D405}" type="datetimeFigureOut">
              <a:rPr lang="en-GB"/>
              <a:pPr>
                <a:defRPr/>
              </a:pPr>
              <a:t>14/05/2013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smtClean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AFC6D0-44D5-4EB7-828F-6F464F83D7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182563" indent="-182563" algn="l" rtl="0" fontAlgn="base">
      <a:spcBef>
        <a:spcPct val="30000"/>
      </a:spcBef>
      <a:spcAft>
        <a:spcPct val="0"/>
      </a:spcAft>
      <a:buFont typeface="Arial" charset="0"/>
      <a:buChar char="•"/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355600" indent="-173038" algn="l" rtl="0" fontAlgn="base">
      <a:spcBef>
        <a:spcPct val="30000"/>
      </a:spcBef>
      <a:spcAft>
        <a:spcPct val="0"/>
      </a:spcAft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538163" indent="-182563" algn="l" rtl="0" fontAlgn="base">
      <a:spcBef>
        <a:spcPct val="30000"/>
      </a:spcBef>
      <a:spcAft>
        <a:spcPct val="0"/>
      </a:spcAft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720725" indent="-182563" algn="l" rtl="0" fontAlgn="base">
      <a:spcBef>
        <a:spcPct val="30000"/>
      </a:spcBef>
      <a:spcAft>
        <a:spcPct val="0"/>
      </a:spcAft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platzhalter 1"/>
          <p:cNvSpPr>
            <a:spLocks noGrp="1"/>
          </p:cNvSpPr>
          <p:nvPr>
            <p:ph type="ctrTitle"/>
          </p:nvPr>
        </p:nvSpPr>
        <p:spPr>
          <a:xfrm>
            <a:off x="358775" y="2130425"/>
            <a:ext cx="8421688" cy="1470025"/>
          </a:xfrm>
        </p:spPr>
        <p:txBody>
          <a:bodyPr/>
          <a:lstStyle>
            <a:lvl1pPr>
              <a:defRPr sz="2800" smtClean="0"/>
            </a:lvl1pPr>
          </a:lstStyle>
          <a:p>
            <a:r>
              <a:rPr lang="en-US" noProof="0" smtClean="0"/>
              <a:t>Click to edit Master title style</a:t>
            </a:r>
            <a:endParaRPr lang="de-DE" noProof="0" smtClean="0"/>
          </a:p>
        </p:txBody>
      </p:sp>
      <p:sp>
        <p:nvSpPr>
          <p:cNvPr id="8195" name="Textplatzhalter 2"/>
          <p:cNvSpPr>
            <a:spLocks noGrp="1"/>
          </p:cNvSpPr>
          <p:nvPr>
            <p:ph type="subTitle" idx="1"/>
          </p:nvPr>
        </p:nvSpPr>
        <p:spPr>
          <a:xfrm>
            <a:off x="358775" y="3886200"/>
            <a:ext cx="8421688" cy="1752600"/>
          </a:xfrm>
        </p:spPr>
        <p:txBody>
          <a:bodyPr/>
          <a:lstStyle>
            <a:lvl1pPr>
              <a:defRPr sz="2400" smtClean="0"/>
            </a:lvl1pPr>
          </a:lstStyle>
          <a:p>
            <a:r>
              <a:rPr lang="en-US" noProof="0" smtClean="0"/>
              <a:t>Click to edit Master subtitle style</a:t>
            </a:r>
            <a:endParaRPr lang="de-DE" noProof="0" smtClean="0"/>
          </a:p>
        </p:txBody>
      </p:sp>
      <p:pic>
        <p:nvPicPr>
          <p:cNvPr id="8200" name="Picture 8" descr="TUMLogo_oZ_Vollfl_blau_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7838" y="358775"/>
            <a:ext cx="682625" cy="360363"/>
          </a:xfrm>
          <a:prstGeom prst="rect">
            <a:avLst/>
          </a:prstGeom>
          <a:noFill/>
        </p:spPr>
      </p:pic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13.05.2013</a:t>
            </a:r>
            <a:endParaRPr lang="de-DE" noProof="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08FB26A-4A1D-4CBA-95DD-CE808CCC0A38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de-DE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989495"/>
            <a:ext cx="7427913" cy="360000"/>
          </a:xfrm>
        </p:spPr>
        <p:txBody>
          <a:bodyPr>
            <a:noAutofit/>
          </a:bodyPr>
          <a:lstStyle>
            <a:lvl1pPr>
              <a:lnSpc>
                <a:spcPct val="125000"/>
              </a:lnSpc>
              <a:defRPr sz="2000"/>
            </a:lvl1pPr>
          </a:lstStyle>
          <a:p>
            <a:r>
              <a:rPr lang="en-US" noProof="0" smtClean="0"/>
              <a:t>Click to edit Master title style</a:t>
            </a:r>
            <a:endParaRPr lang="de-DE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8775" y="1850400"/>
            <a:ext cx="8421688" cy="4417200"/>
          </a:xfrm>
        </p:spPr>
        <p:txBody>
          <a:bodyPr>
            <a:normAutofit/>
          </a:bodyPr>
          <a:lstStyle>
            <a:lvl1pPr marL="0" indent="0">
              <a:lnSpc>
                <a:spcPct val="125000"/>
              </a:lnSpc>
              <a:spcBef>
                <a:spcPts val="0"/>
              </a:spcBef>
              <a:buNone/>
              <a:defRPr sz="1400"/>
            </a:lvl1pPr>
            <a:lvl2pPr marL="176213" indent="-176213">
              <a:lnSpc>
                <a:spcPct val="125000"/>
              </a:lnSpc>
              <a:spcBef>
                <a:spcPts val="0"/>
              </a:spcBef>
              <a:buFont typeface="Arial" pitchFamily="34" charset="0"/>
              <a:buChar char="•"/>
              <a:defRPr sz="1400"/>
            </a:lvl2pPr>
            <a:lvl3pPr marL="360363" indent="-184150">
              <a:lnSpc>
                <a:spcPct val="125000"/>
              </a:lnSpc>
              <a:spcBef>
                <a:spcPts val="0"/>
              </a:spcBef>
              <a:buFont typeface="Symbol" pitchFamily="18" charset="2"/>
              <a:buChar char="-"/>
              <a:defRPr sz="1400"/>
            </a:lvl3pPr>
            <a:lvl4pPr marL="538163" indent="-177800">
              <a:lnSpc>
                <a:spcPct val="125000"/>
              </a:lnSpc>
              <a:spcBef>
                <a:spcPts val="0"/>
              </a:spcBef>
              <a:buFont typeface="Symbol" pitchFamily="18" charset="2"/>
              <a:buChar char="-"/>
              <a:defRPr sz="1400"/>
            </a:lvl4pPr>
            <a:lvl5pPr marL="714375" indent="-176213">
              <a:lnSpc>
                <a:spcPct val="125000"/>
              </a:lnSpc>
              <a:spcBef>
                <a:spcPts val="0"/>
              </a:spcBef>
              <a:buFont typeface="Symbol" pitchFamily="18" charset="2"/>
              <a:buChar char="-"/>
              <a:defRPr sz="14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DE" noProof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 smtClean="0"/>
              <a:t>13.05.2013</a:t>
            </a:r>
            <a:endParaRPr lang="de-DE" noProof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65BFB-70D1-4552-B9D1-2665EEDC3C5E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  <p:sp>
        <p:nvSpPr>
          <p:cNvPr id="7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58775" y="1396168"/>
            <a:ext cx="7426800" cy="295200"/>
          </a:xfrm>
        </p:spPr>
        <p:txBody>
          <a:bodyPr>
            <a:noAutofit/>
          </a:bodyPr>
          <a:lstStyle>
            <a:lvl1pPr>
              <a:defRPr sz="1600"/>
            </a:lvl1pPr>
          </a:lstStyle>
          <a:p>
            <a:pPr lvl="0"/>
            <a:r>
              <a:rPr lang="de-DE" noProof="0" smtClean="0"/>
              <a:t>Untertitel durch Klicken hinzufügen</a:t>
            </a:r>
            <a:endParaRPr lang="de-DE" noProof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de-DE" noProof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848851"/>
            <a:ext cx="4140000" cy="4415591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DE" noProof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50400"/>
            <a:ext cx="4140000" cy="4417200"/>
          </a:xfrm>
        </p:spPr>
        <p:txBody>
          <a:bodyPr>
            <a:normAutofit/>
          </a:bodyPr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DE" noProof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 smtClean="0"/>
              <a:t>13.05.2013</a:t>
            </a:r>
            <a:endParaRPr lang="de-DE" noProof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DE" noProof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2CAAA-E400-486A-B891-EF523BE3AA0A}" type="slidenum">
              <a:rPr lang="de-DE" noProof="0" smtClean="0"/>
              <a:pPr>
                <a:defRPr/>
              </a:pPr>
              <a:t>‹#›</a:t>
            </a:fld>
            <a:endParaRPr lang="de-DE" noProof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58775" y="1396800"/>
            <a:ext cx="7426800" cy="295200"/>
          </a:xfrm>
        </p:spPr>
        <p:txBody>
          <a:bodyPr>
            <a:noAutofit/>
          </a:bodyPr>
          <a:lstStyle>
            <a:lvl1pPr>
              <a:defRPr sz="1600"/>
            </a:lvl1pPr>
          </a:lstStyle>
          <a:p>
            <a:pPr lvl="0"/>
            <a:r>
              <a:rPr lang="de-DE" noProof="0" smtClean="0"/>
              <a:t>Untertitel durch Klicken hinzufügen</a:t>
            </a:r>
            <a:endParaRPr lang="de-DE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358775" y="990000"/>
            <a:ext cx="7427913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358775" y="1850400"/>
            <a:ext cx="8421688" cy="441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5877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Bosch Office Sans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13.05.2013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261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Bosch Office Sans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646863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Bosch Office Sans" pitchFamily="34" charset="0"/>
                <a:cs typeface="+mn-cs"/>
              </a:defRPr>
            </a:lvl1pPr>
          </a:lstStyle>
          <a:p>
            <a:pPr>
              <a:defRPr/>
            </a:pPr>
            <a:fld id="{B08FB26A-4A1D-4CBA-95DD-CE808CCC0A38}" type="slidenum">
              <a:rPr lang="de-DE" smtClean="0"/>
              <a:pPr>
                <a:defRPr/>
              </a:pPr>
              <a:t>‹#›</a:t>
            </a:fld>
            <a:endParaRPr lang="de-DE"/>
          </a:p>
        </p:txBody>
      </p:sp>
      <p:pic>
        <p:nvPicPr>
          <p:cNvPr id="1033" name="Picture 9" descr="TUMLogo_oZ_Vollfl_blau_RG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97838" y="358775"/>
            <a:ext cx="682625" cy="360363"/>
          </a:xfrm>
          <a:prstGeom prst="rect">
            <a:avLst/>
          </a:prstGeom>
          <a:noFill/>
        </p:spPr>
      </p:pic>
      <p:pic>
        <p:nvPicPr>
          <p:cNvPr id="8" name="Grafik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1478" y="6366450"/>
            <a:ext cx="955228" cy="3405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</p:sldLayoutIdLst>
  <p:hf hdr="0" ftr="0"/>
  <p:txStyles>
    <p:title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2000" b="1" kern="1200">
          <a:solidFill>
            <a:schemeClr val="tx2"/>
          </a:solidFill>
          <a:latin typeface="Bosch Office Sans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defRPr sz="1400" kern="1200">
          <a:solidFill>
            <a:schemeClr val="tx1"/>
          </a:solidFill>
          <a:latin typeface="Bosch Office Sans" pitchFamily="34" charset="0"/>
          <a:ea typeface="+mn-ea"/>
          <a:cs typeface="+mn-cs"/>
        </a:defRPr>
      </a:lvl1pPr>
      <a:lvl2pPr marL="176213" indent="-176213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Bosch Office Sans" pitchFamily="34" charset="0"/>
          <a:ea typeface="+mn-ea"/>
          <a:cs typeface="+mn-cs"/>
        </a:defRPr>
      </a:lvl2pPr>
      <a:lvl3pPr marL="360363" indent="-18415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Bosch Office Sans" pitchFamily="34" charset="0"/>
          <a:ea typeface="+mn-ea"/>
          <a:cs typeface="+mn-cs"/>
        </a:defRPr>
      </a:lvl3pPr>
      <a:lvl4pPr marL="538163" indent="-177800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Bosch Office Sans" pitchFamily="34" charset="0"/>
          <a:ea typeface="+mn-ea"/>
          <a:cs typeface="+mn-cs"/>
        </a:defRPr>
      </a:lvl4pPr>
      <a:lvl5pPr marL="714375" indent="-176213" algn="l" rtl="0" eaLnBrk="1" fontAlgn="base" hangingPunct="1">
        <a:lnSpc>
          <a:spcPct val="125000"/>
        </a:lnSpc>
        <a:spcBef>
          <a:spcPct val="0"/>
        </a:spcBef>
        <a:spcAft>
          <a:spcPct val="0"/>
        </a:spcAft>
        <a:buFont typeface="Symbol" pitchFamily="18" charset="2"/>
        <a:buChar char="-"/>
        <a:defRPr sz="1400" kern="1200">
          <a:solidFill>
            <a:schemeClr val="tx1"/>
          </a:solidFill>
          <a:latin typeface="Bosch Office San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Developing a Framework for Managing Change Requests through Stand-Alone Workflows </a:t>
            </a:r>
            <a:endParaRPr lang="en-GB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 err="1"/>
              <a:t>Antrittspräsentation</a:t>
            </a:r>
            <a:r>
              <a:rPr lang="en-US" sz="2000" dirty="0"/>
              <a:t> </a:t>
            </a:r>
            <a:r>
              <a:rPr lang="en-US" sz="2000" dirty="0" err="1"/>
              <a:t>zur</a:t>
            </a:r>
            <a:r>
              <a:rPr lang="en-US" sz="2000" dirty="0"/>
              <a:t> </a:t>
            </a:r>
            <a:r>
              <a:rPr lang="en-US" sz="2000" dirty="0" err="1" smtClean="0"/>
              <a:t>Masterarbeit</a:t>
            </a:r>
            <a:r>
              <a:rPr lang="en-US" sz="2000" dirty="0" smtClean="0"/>
              <a:t>, 13.05.2013</a:t>
            </a:r>
            <a:endParaRPr lang="en-US" sz="2000" dirty="0"/>
          </a:p>
          <a:p>
            <a:pPr fontAlgn="t"/>
            <a:endParaRPr lang="de-DE" sz="2000" dirty="0" smtClean="0"/>
          </a:p>
          <a:p>
            <a:pPr fontAlgn="t">
              <a:lnSpc>
                <a:spcPct val="100000"/>
              </a:lnSpc>
            </a:pPr>
            <a:r>
              <a:rPr lang="de-DE" sz="2000" dirty="0" smtClean="0"/>
              <a:t>Bearbeiter: Annemarie Heuschild</a:t>
            </a:r>
            <a:endParaRPr lang="de-DE" sz="2000" dirty="0"/>
          </a:p>
          <a:p>
            <a:pPr fontAlgn="t">
              <a:lnSpc>
                <a:spcPct val="100000"/>
              </a:lnSpc>
            </a:pPr>
            <a:r>
              <a:rPr lang="de-DE" sz="2000" dirty="0" smtClean="0"/>
              <a:t>Aufgabensteller: Prof</a:t>
            </a:r>
            <a:r>
              <a:rPr lang="de-DE" sz="2000" dirty="0"/>
              <a:t>. </a:t>
            </a:r>
            <a:r>
              <a:rPr lang="de-DE" sz="2000" dirty="0" smtClean="0"/>
              <a:t>Dr. Florian </a:t>
            </a:r>
            <a:r>
              <a:rPr lang="de-DE" sz="2000" dirty="0"/>
              <a:t>Matthes</a:t>
            </a:r>
          </a:p>
          <a:p>
            <a:pPr fontAlgn="t">
              <a:lnSpc>
                <a:spcPct val="100000"/>
              </a:lnSpc>
            </a:pPr>
            <a:r>
              <a:rPr lang="de-DE" sz="2000" dirty="0" smtClean="0"/>
              <a:t>Betreuer: </a:t>
            </a:r>
            <a:r>
              <a:rPr lang="de-DE" sz="2000" dirty="0" err="1" smtClean="0"/>
              <a:t>M.Sc</a:t>
            </a:r>
            <a:r>
              <a:rPr lang="de-DE" sz="2000" dirty="0" smtClean="0"/>
              <a:t>. Matheus </a:t>
            </a:r>
            <a:r>
              <a:rPr lang="de-DE" sz="2000" dirty="0"/>
              <a:t>Hauder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work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13.05.2013</a:t>
            </a:r>
            <a:endParaRPr lang="de-DE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65BFB-70D1-4552-B9D1-2665EEDC3C5E}" type="slidenum">
              <a:rPr lang="de-DE" noProof="0" smtClean="0"/>
              <a:pPr>
                <a:defRPr/>
              </a:pPr>
              <a:t>10</a:t>
            </a:fld>
            <a:endParaRPr lang="de-DE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Modeling workflows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70332" y="1837944"/>
            <a:ext cx="8279892" cy="4471416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marL="173038" lvl="0" indent="-173038" eaLnBrk="0" hangingPunct="0">
              <a:buSzPct val="100000"/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Petri nets</a:t>
            </a:r>
          </a:p>
          <a:p>
            <a:pPr marL="173038" lvl="0" indent="-173038" eaLnBrk="0" hangingPunct="0">
              <a:buSzPct val="100000"/>
              <a:buFont typeface="Arial" pitchFamily="34" charset="0"/>
              <a:buChar char="•"/>
              <a:defRPr/>
            </a:pPr>
            <a:r>
              <a:rPr lang="en-GB" dirty="0" err="1" smtClean="0">
                <a:solidFill>
                  <a:schemeClr val="tx1"/>
                </a:solidFill>
                <a:latin typeface="Bosch Office Sans" pitchFamily="34" charset="0"/>
              </a:rPr>
              <a:t>Modeling</a:t>
            </a: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 languages such as YAWL, UML, BPMN</a:t>
            </a:r>
          </a:p>
          <a:p>
            <a:pPr marL="173038" lvl="0" indent="-173038" eaLnBrk="0" hangingPunct="0">
              <a:buSzPct val="100000"/>
              <a:buFont typeface="Arial" pitchFamily="34" charset="0"/>
              <a:buChar char="•"/>
              <a:defRPr/>
            </a:pPr>
            <a:endParaRPr lang="en-GB" dirty="0" smtClean="0">
              <a:solidFill>
                <a:schemeClr val="tx1"/>
              </a:solidFill>
              <a:latin typeface="Bosch Office Sans" pitchFamily="34" charset="0"/>
            </a:endParaRPr>
          </a:p>
          <a:p>
            <a:pPr marL="173038" lvl="0" indent="-173038" eaLnBrk="0" hangingPunct="0">
              <a:buSzPct val="100000"/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Encourage reuse through workflow patterns, CBR</a:t>
            </a:r>
          </a:p>
          <a:p>
            <a:pPr marL="173038" lvl="0" indent="-173038" eaLnBrk="0" hangingPunct="0">
              <a:buSzPct val="100000"/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More flexible as constraint based</a:t>
            </a:r>
          </a:p>
          <a:p>
            <a:pPr marL="173038" lvl="0" indent="-173038" eaLnBrk="0" hangingPunct="0">
              <a:buSzPct val="100000"/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Agile workflows</a:t>
            </a:r>
          </a:p>
          <a:p>
            <a:pPr marL="173038" lvl="0" indent="-173038" eaLnBrk="0" hangingPunct="0">
              <a:buSzPct val="100000"/>
              <a:buFont typeface="Arial" pitchFamily="34" charset="0"/>
              <a:buChar char="•"/>
              <a:defRPr/>
            </a:pPr>
            <a:endParaRPr lang="en-GB" dirty="0" smtClean="0">
              <a:solidFill>
                <a:schemeClr val="tx1"/>
              </a:solidFill>
              <a:latin typeface="Bosch Office Sans" pitchFamily="34" charset="0"/>
            </a:endParaRPr>
          </a:p>
          <a:p>
            <a:pPr marL="173038" lvl="0" indent="-173038" eaLnBrk="0" hangingPunct="0">
              <a:buSzPct val="100000"/>
              <a:defRPr/>
            </a:pPr>
            <a:endParaRPr lang="en-GB" dirty="0" smtClean="0">
              <a:solidFill>
                <a:schemeClr val="tx1"/>
              </a:solidFill>
              <a:latin typeface="Bosch Office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&amp; Outcome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13.05.2013</a:t>
            </a:r>
            <a:endParaRPr lang="de-DE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65BFB-70D1-4552-B9D1-2665EEDC3C5E}" type="slidenum">
              <a:rPr lang="de-DE" noProof="0" smtClean="0"/>
              <a:pPr>
                <a:defRPr/>
              </a:pPr>
              <a:t>11</a:t>
            </a:fld>
            <a:endParaRPr lang="de-DE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13.05.2013</a:t>
            </a:r>
            <a:endParaRPr lang="de-DE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65BFB-70D1-4552-B9D1-2665EEDC3C5E}" type="slidenum">
              <a:rPr lang="de-DE" noProof="0" smtClean="0"/>
              <a:pPr>
                <a:defRPr/>
              </a:pPr>
              <a:t>12</a:t>
            </a:fld>
            <a:endParaRPr lang="de-DE" noProof="0"/>
          </a:p>
        </p:txBody>
      </p:sp>
      <p:grpSp>
        <p:nvGrpSpPr>
          <p:cNvPr id="42" name="Group 41"/>
          <p:cNvGrpSpPr/>
          <p:nvPr/>
        </p:nvGrpSpPr>
        <p:grpSpPr>
          <a:xfrm>
            <a:off x="0" y="1709928"/>
            <a:ext cx="8636529" cy="4297680"/>
            <a:chOff x="0" y="1468141"/>
            <a:chExt cx="8636529" cy="4625128"/>
          </a:xfrm>
        </p:grpSpPr>
        <p:grpSp>
          <p:nvGrpSpPr>
            <p:cNvPr id="34" name="Group 33"/>
            <p:cNvGrpSpPr/>
            <p:nvPr/>
          </p:nvGrpSpPr>
          <p:grpSpPr>
            <a:xfrm>
              <a:off x="307967" y="1468141"/>
              <a:ext cx="8328562" cy="4625128"/>
              <a:chOff x="307967" y="1468141"/>
              <a:chExt cx="8328562" cy="4625128"/>
            </a:xfrm>
          </p:grpSpPr>
          <p:grpSp>
            <p:nvGrpSpPr>
              <p:cNvPr id="7" name="Gruppieren 32"/>
              <p:cNvGrpSpPr/>
              <p:nvPr/>
            </p:nvGrpSpPr>
            <p:grpSpPr>
              <a:xfrm>
                <a:off x="1258526" y="1476000"/>
                <a:ext cx="7378003" cy="4617269"/>
                <a:chOff x="976268" y="1476000"/>
                <a:chExt cx="7378003" cy="4617269"/>
              </a:xfrm>
            </p:grpSpPr>
            <p:grpSp>
              <p:nvGrpSpPr>
                <p:cNvPr id="8" name="Gruppieren 16"/>
                <p:cNvGrpSpPr/>
                <p:nvPr/>
              </p:nvGrpSpPr>
              <p:grpSpPr>
                <a:xfrm>
                  <a:off x="976268" y="1476000"/>
                  <a:ext cx="954107" cy="4617269"/>
                  <a:chOff x="576868" y="1524224"/>
                  <a:chExt cx="954107" cy="4617269"/>
                </a:xfrm>
              </p:grpSpPr>
              <p:cxnSp>
                <p:nvCxnSpPr>
                  <p:cNvPr id="27" name="Gerade Verbindung 5"/>
                  <p:cNvCxnSpPr/>
                  <p:nvPr/>
                </p:nvCxnSpPr>
                <p:spPr bwMode="auto">
                  <a:xfrm>
                    <a:off x="1159721" y="1924334"/>
                    <a:ext cx="0" cy="4217159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2700" cap="flat" cmpd="sng" algn="ctr">
                    <a:solidFill>
                      <a:srgbClr val="00206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28" name="Textfeld 14"/>
                  <p:cNvSpPr txBox="1"/>
                  <p:nvPr/>
                </p:nvSpPr>
                <p:spPr>
                  <a:xfrm>
                    <a:off x="576868" y="1524224"/>
                    <a:ext cx="954107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dirty="0" smtClean="0">
                        <a:latin typeface="Bosch Office Sans" pitchFamily="34" charset="0"/>
                      </a:rPr>
                      <a:t>May 15</a:t>
                    </a:r>
                    <a:endParaRPr lang="de-DE" dirty="0">
                      <a:latin typeface="Bosch Office Sans" pitchFamily="34" charset="0"/>
                    </a:endParaRPr>
                  </a:p>
                </p:txBody>
              </p:sp>
            </p:grpSp>
            <p:grpSp>
              <p:nvGrpSpPr>
                <p:cNvPr id="9" name="Gruppieren 36"/>
                <p:cNvGrpSpPr/>
                <p:nvPr/>
              </p:nvGrpSpPr>
              <p:grpSpPr>
                <a:xfrm>
                  <a:off x="6392298" y="1476000"/>
                  <a:ext cx="889987" cy="4617269"/>
                  <a:chOff x="592898" y="1524224"/>
                  <a:chExt cx="889987" cy="4617269"/>
                </a:xfrm>
              </p:grpSpPr>
              <p:cxnSp>
                <p:nvCxnSpPr>
                  <p:cNvPr id="25" name="Gerade Verbindung 37"/>
                  <p:cNvCxnSpPr/>
                  <p:nvPr/>
                </p:nvCxnSpPr>
                <p:spPr bwMode="auto">
                  <a:xfrm>
                    <a:off x="1159721" y="1924334"/>
                    <a:ext cx="0" cy="4217159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2700" cap="flat" cmpd="sng" algn="ctr">
                    <a:solidFill>
                      <a:srgbClr val="00206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26" name="Textfeld 38"/>
                  <p:cNvSpPr txBox="1"/>
                  <p:nvPr/>
                </p:nvSpPr>
                <p:spPr>
                  <a:xfrm>
                    <a:off x="592898" y="1524224"/>
                    <a:ext cx="889987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dirty="0" err="1" smtClean="0">
                        <a:latin typeface="Bosch Office Sans" pitchFamily="34" charset="0"/>
                      </a:rPr>
                      <a:t>Oct</a:t>
                    </a:r>
                    <a:r>
                      <a:rPr lang="de-DE" dirty="0" smtClean="0">
                        <a:latin typeface="Bosch Office Sans" pitchFamily="34" charset="0"/>
                      </a:rPr>
                      <a:t> 15</a:t>
                    </a:r>
                    <a:endParaRPr lang="de-DE" dirty="0">
                      <a:latin typeface="Bosch Office Sans" pitchFamily="34" charset="0"/>
                    </a:endParaRPr>
                  </a:p>
                </p:txBody>
              </p:sp>
            </p:grpSp>
            <p:grpSp>
              <p:nvGrpSpPr>
                <p:cNvPr id="10" name="Gruppieren 39"/>
                <p:cNvGrpSpPr/>
                <p:nvPr/>
              </p:nvGrpSpPr>
              <p:grpSpPr>
                <a:xfrm>
                  <a:off x="7412988" y="1476000"/>
                  <a:ext cx="941283" cy="4617269"/>
                  <a:chOff x="533588" y="1524224"/>
                  <a:chExt cx="941283" cy="4617269"/>
                </a:xfrm>
              </p:grpSpPr>
              <p:cxnSp>
                <p:nvCxnSpPr>
                  <p:cNvPr id="23" name="Gerade Verbindung 40"/>
                  <p:cNvCxnSpPr/>
                  <p:nvPr/>
                </p:nvCxnSpPr>
                <p:spPr bwMode="auto">
                  <a:xfrm>
                    <a:off x="1159721" y="1924334"/>
                    <a:ext cx="0" cy="4217159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2700" cap="flat" cmpd="sng" algn="ctr">
                    <a:solidFill>
                      <a:srgbClr val="00206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24" name="Textfeld 41"/>
                  <p:cNvSpPr txBox="1"/>
                  <p:nvPr/>
                </p:nvSpPr>
                <p:spPr>
                  <a:xfrm>
                    <a:off x="533588" y="1524224"/>
                    <a:ext cx="94128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dirty="0" smtClean="0">
                        <a:latin typeface="Bosch Office Sans" pitchFamily="34" charset="0"/>
                      </a:rPr>
                      <a:t>Nov 15</a:t>
                    </a:r>
                    <a:endParaRPr lang="de-DE" dirty="0">
                      <a:latin typeface="Bosch Office Sans" pitchFamily="34" charset="0"/>
                    </a:endParaRPr>
                  </a:p>
                </p:txBody>
              </p:sp>
            </p:grpSp>
            <p:grpSp>
              <p:nvGrpSpPr>
                <p:cNvPr id="11" name="Gruppieren 42"/>
                <p:cNvGrpSpPr/>
                <p:nvPr/>
              </p:nvGrpSpPr>
              <p:grpSpPr>
                <a:xfrm>
                  <a:off x="5252988" y="1476000"/>
                  <a:ext cx="928459" cy="4617269"/>
                  <a:chOff x="533588" y="1524224"/>
                  <a:chExt cx="928459" cy="4617269"/>
                </a:xfrm>
              </p:grpSpPr>
              <p:cxnSp>
                <p:nvCxnSpPr>
                  <p:cNvPr id="21" name="Gerade Verbindung 43"/>
                  <p:cNvCxnSpPr/>
                  <p:nvPr/>
                </p:nvCxnSpPr>
                <p:spPr bwMode="auto">
                  <a:xfrm>
                    <a:off x="1159721" y="1924334"/>
                    <a:ext cx="0" cy="4217159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2700" cap="flat" cmpd="sng" algn="ctr">
                    <a:solidFill>
                      <a:srgbClr val="00206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22" name="Textfeld 44"/>
                  <p:cNvSpPr txBox="1"/>
                  <p:nvPr/>
                </p:nvSpPr>
                <p:spPr>
                  <a:xfrm>
                    <a:off x="533588" y="1524224"/>
                    <a:ext cx="928459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dirty="0" smtClean="0">
                        <a:latin typeface="Bosch Office Sans" pitchFamily="34" charset="0"/>
                      </a:rPr>
                      <a:t>Sep 15</a:t>
                    </a:r>
                    <a:endParaRPr lang="de-DE" dirty="0">
                      <a:latin typeface="Bosch Office Sans" pitchFamily="34" charset="0"/>
                    </a:endParaRPr>
                  </a:p>
                </p:txBody>
              </p:sp>
            </p:grpSp>
            <p:grpSp>
              <p:nvGrpSpPr>
                <p:cNvPr id="12" name="Gruppieren 45"/>
                <p:cNvGrpSpPr/>
                <p:nvPr/>
              </p:nvGrpSpPr>
              <p:grpSpPr>
                <a:xfrm>
                  <a:off x="4187158" y="1476000"/>
                  <a:ext cx="915635" cy="4617269"/>
                  <a:chOff x="547758" y="1524224"/>
                  <a:chExt cx="915635" cy="4617269"/>
                </a:xfrm>
              </p:grpSpPr>
              <p:cxnSp>
                <p:nvCxnSpPr>
                  <p:cNvPr id="19" name="Gerade Verbindung 46"/>
                  <p:cNvCxnSpPr/>
                  <p:nvPr/>
                </p:nvCxnSpPr>
                <p:spPr bwMode="auto">
                  <a:xfrm>
                    <a:off x="1159721" y="1924334"/>
                    <a:ext cx="0" cy="4217159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2700" cap="flat" cmpd="sng" algn="ctr">
                    <a:solidFill>
                      <a:srgbClr val="00206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20" name="Textfeld 47"/>
                  <p:cNvSpPr txBox="1"/>
                  <p:nvPr/>
                </p:nvSpPr>
                <p:spPr>
                  <a:xfrm>
                    <a:off x="547758" y="1524224"/>
                    <a:ext cx="915635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dirty="0" smtClean="0">
                        <a:latin typeface="Bosch Office Sans" pitchFamily="34" charset="0"/>
                      </a:rPr>
                      <a:t>Aug 15</a:t>
                    </a:r>
                    <a:endParaRPr lang="de-DE" dirty="0">
                      <a:latin typeface="Bosch Office Sans" pitchFamily="34" charset="0"/>
                    </a:endParaRPr>
                  </a:p>
                </p:txBody>
              </p:sp>
            </p:grpSp>
            <p:grpSp>
              <p:nvGrpSpPr>
                <p:cNvPr id="13" name="Gruppieren 48"/>
                <p:cNvGrpSpPr/>
                <p:nvPr/>
              </p:nvGrpSpPr>
              <p:grpSpPr>
                <a:xfrm>
                  <a:off x="3163520" y="1476000"/>
                  <a:ext cx="915635" cy="4617269"/>
                  <a:chOff x="604120" y="1524224"/>
                  <a:chExt cx="915635" cy="4617269"/>
                </a:xfrm>
              </p:grpSpPr>
              <p:cxnSp>
                <p:nvCxnSpPr>
                  <p:cNvPr id="17" name="Gerade Verbindung 49"/>
                  <p:cNvCxnSpPr/>
                  <p:nvPr/>
                </p:nvCxnSpPr>
                <p:spPr bwMode="auto">
                  <a:xfrm>
                    <a:off x="1159721" y="1924334"/>
                    <a:ext cx="0" cy="4217159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2700" cap="flat" cmpd="sng" algn="ctr">
                    <a:solidFill>
                      <a:srgbClr val="00206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18" name="Textfeld 50"/>
                  <p:cNvSpPr txBox="1"/>
                  <p:nvPr/>
                </p:nvSpPr>
                <p:spPr>
                  <a:xfrm>
                    <a:off x="604120" y="1524224"/>
                    <a:ext cx="915635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dirty="0" err="1" smtClean="0">
                        <a:latin typeface="Bosch Office Sans" pitchFamily="34" charset="0"/>
                      </a:rPr>
                      <a:t>July</a:t>
                    </a:r>
                    <a:r>
                      <a:rPr lang="de-DE" dirty="0" smtClean="0">
                        <a:latin typeface="Bosch Office Sans" pitchFamily="34" charset="0"/>
                      </a:rPr>
                      <a:t> 15</a:t>
                    </a:r>
                    <a:endParaRPr lang="de-DE" dirty="0">
                      <a:latin typeface="Bosch Office Sans" pitchFamily="34" charset="0"/>
                    </a:endParaRPr>
                  </a:p>
                </p:txBody>
              </p:sp>
            </p:grpSp>
            <p:grpSp>
              <p:nvGrpSpPr>
                <p:cNvPr id="14" name="Gruppieren 51"/>
                <p:cNvGrpSpPr/>
                <p:nvPr/>
              </p:nvGrpSpPr>
              <p:grpSpPr>
                <a:xfrm>
                  <a:off x="1998560" y="1476000"/>
                  <a:ext cx="1043876" cy="4617269"/>
                  <a:chOff x="519160" y="1524224"/>
                  <a:chExt cx="1043876" cy="4617269"/>
                </a:xfrm>
              </p:grpSpPr>
              <p:cxnSp>
                <p:nvCxnSpPr>
                  <p:cNvPr id="15" name="Gerade Verbindung 52"/>
                  <p:cNvCxnSpPr/>
                  <p:nvPr/>
                </p:nvCxnSpPr>
                <p:spPr bwMode="auto">
                  <a:xfrm>
                    <a:off x="1159721" y="1924334"/>
                    <a:ext cx="0" cy="4217159"/>
                  </a:xfrm>
                  <a:prstGeom prst="line">
                    <a:avLst/>
                  </a:prstGeom>
                  <a:solidFill>
                    <a:schemeClr val="accent1"/>
                  </a:solidFill>
                  <a:ln w="12700" cap="flat" cmpd="sng" algn="ctr">
                    <a:solidFill>
                      <a:srgbClr val="002060"/>
                    </a:solidFill>
                    <a:prstDash val="dash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sp>
                <p:nvSpPr>
                  <p:cNvPr id="16" name="Textfeld 53"/>
                  <p:cNvSpPr txBox="1"/>
                  <p:nvPr/>
                </p:nvSpPr>
                <p:spPr>
                  <a:xfrm>
                    <a:off x="519160" y="1524224"/>
                    <a:ext cx="104387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DE" dirty="0" smtClean="0">
                        <a:latin typeface="Bosch Office Sans" pitchFamily="34" charset="0"/>
                      </a:rPr>
                      <a:t>June 15</a:t>
                    </a:r>
                    <a:endParaRPr lang="de-DE" dirty="0">
                      <a:latin typeface="Bosch Office Sans" pitchFamily="34" charset="0"/>
                    </a:endParaRPr>
                  </a:p>
                </p:txBody>
              </p:sp>
            </p:grpSp>
          </p:grpSp>
          <p:cxnSp>
            <p:nvCxnSpPr>
              <p:cNvPr id="31" name="Gerade Verbindung 5"/>
              <p:cNvCxnSpPr/>
              <p:nvPr/>
            </p:nvCxnSpPr>
            <p:spPr bwMode="auto">
              <a:xfrm>
                <a:off x="890820" y="1868251"/>
                <a:ext cx="0" cy="4217159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00206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32" name="Textfeld 14"/>
              <p:cNvSpPr txBox="1"/>
              <p:nvPr/>
            </p:nvSpPr>
            <p:spPr>
              <a:xfrm>
                <a:off x="307967" y="1468141"/>
                <a:ext cx="9669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>
                    <a:latin typeface="Bosch Office Sans" pitchFamily="34" charset="0"/>
                  </a:rPr>
                  <a:t>April 15</a:t>
                </a:r>
                <a:endParaRPr lang="de-DE" dirty="0">
                  <a:latin typeface="Bosch Office Sans" pitchFamily="34" charset="0"/>
                </a:endParaRPr>
              </a:p>
            </p:txBody>
          </p:sp>
        </p:grpSp>
        <p:sp>
          <p:nvSpPr>
            <p:cNvPr id="29" name="Rechteck 55"/>
            <p:cNvSpPr/>
            <p:nvPr/>
          </p:nvSpPr>
          <p:spPr bwMode="auto">
            <a:xfrm>
              <a:off x="0" y="5641392"/>
              <a:ext cx="7242048" cy="43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 smtClean="0">
                  <a:latin typeface="Bosch Office Sans" pitchFamily="34" charset="0"/>
                </a:rPr>
                <a:t>Literature </a:t>
              </a:r>
              <a:r>
                <a:rPr lang="de-DE" sz="1600" dirty="0" err="1" smtClean="0">
                  <a:latin typeface="Bosch Office Sans" pitchFamily="34" charset="0"/>
                </a:rPr>
                <a:t>research</a:t>
              </a:r>
              <a:endParaRPr kumimoji="0" lang="de-DE" sz="1600" i="0" u="none" strike="noStrike" cap="none" normalizeH="0" baseline="0" dirty="0" smtClean="0">
                <a:ln>
                  <a:noFill/>
                </a:ln>
                <a:effectLst/>
                <a:latin typeface="Bosch Office Sans" pitchFamily="34" charset="0"/>
              </a:endParaRPr>
            </a:p>
          </p:txBody>
        </p:sp>
        <p:sp>
          <p:nvSpPr>
            <p:cNvPr id="33" name="Rechteck 55_"/>
            <p:cNvSpPr/>
            <p:nvPr/>
          </p:nvSpPr>
          <p:spPr bwMode="auto">
            <a:xfrm>
              <a:off x="7260337" y="4650792"/>
              <a:ext cx="694943" cy="43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dirty="0" smtClean="0">
                  <a:latin typeface="Bosch Office Sans" pitchFamily="34" charset="0"/>
                </a:rPr>
                <a:t>Re-</a:t>
              </a:r>
              <a:r>
                <a:rPr lang="de-DE" sz="1400" dirty="0" err="1" smtClean="0">
                  <a:latin typeface="Bosch Office Sans" pitchFamily="34" charset="0"/>
                </a:rPr>
                <a:t>view</a:t>
              </a:r>
              <a:endParaRPr kumimoji="0" lang="de-DE" i="0" u="none" strike="noStrike" cap="none" normalizeH="0" baseline="0" dirty="0" smtClean="0">
                <a:ln>
                  <a:noFill/>
                </a:ln>
                <a:effectLst/>
                <a:latin typeface="Bosch Office Sans" pitchFamily="34" charset="0"/>
              </a:endParaRPr>
            </a:p>
          </p:txBody>
        </p:sp>
        <p:sp>
          <p:nvSpPr>
            <p:cNvPr id="35" name="Rechteck 55__"/>
            <p:cNvSpPr/>
            <p:nvPr/>
          </p:nvSpPr>
          <p:spPr bwMode="auto">
            <a:xfrm>
              <a:off x="191343" y="2044752"/>
              <a:ext cx="1527730" cy="43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 smtClean="0">
                  <a:latin typeface="Bosch Office Sans" pitchFamily="34" charset="0"/>
                </a:rPr>
                <a:t>Framework</a:t>
              </a:r>
              <a:endParaRPr kumimoji="0" lang="de-DE" i="0" u="none" strike="noStrike" cap="none" normalizeH="0" baseline="0" dirty="0" smtClean="0">
                <a:ln>
                  <a:noFill/>
                </a:ln>
                <a:effectLst/>
                <a:latin typeface="Bosch Office Sans" pitchFamily="34" charset="0"/>
              </a:endParaRPr>
            </a:p>
          </p:txBody>
        </p:sp>
        <p:sp>
          <p:nvSpPr>
            <p:cNvPr id="36" name="Rechteck 55___"/>
            <p:cNvSpPr/>
            <p:nvPr/>
          </p:nvSpPr>
          <p:spPr bwMode="auto">
            <a:xfrm>
              <a:off x="1682496" y="2535480"/>
              <a:ext cx="1207008" cy="43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dirty="0" smtClean="0">
                  <a:latin typeface="Bosch Office Sans" pitchFamily="34" charset="0"/>
                </a:rPr>
                <a:t>Tool</a:t>
              </a:r>
              <a:r>
                <a:rPr lang="de-DE" sz="1600" dirty="0" smtClean="0">
                  <a:latin typeface="Bosch Office Sans" pitchFamily="34" charset="0"/>
                </a:rPr>
                <a:t> </a:t>
              </a:r>
              <a:r>
                <a:rPr lang="de-DE" sz="1600" dirty="0" err="1" smtClean="0">
                  <a:latin typeface="Bosch Office Sans" pitchFamily="34" charset="0"/>
                </a:rPr>
                <a:t>search</a:t>
              </a:r>
              <a:endParaRPr kumimoji="0" lang="de-DE" sz="1600" i="0" u="none" strike="noStrike" cap="none" normalizeH="0" baseline="0" dirty="0" smtClean="0">
                <a:ln>
                  <a:noFill/>
                </a:ln>
                <a:effectLst/>
                <a:latin typeface="Bosch Office Sans" pitchFamily="34" charset="0"/>
              </a:endParaRPr>
            </a:p>
          </p:txBody>
        </p:sp>
        <p:sp>
          <p:nvSpPr>
            <p:cNvPr id="37" name="Rechteck 55____"/>
            <p:cNvSpPr/>
            <p:nvPr/>
          </p:nvSpPr>
          <p:spPr bwMode="auto">
            <a:xfrm>
              <a:off x="2889503" y="3081072"/>
              <a:ext cx="1170433" cy="43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dirty="0" err="1" smtClean="0">
                  <a:latin typeface="Bosch Office Sans" pitchFamily="34" charset="0"/>
                </a:rPr>
                <a:t>Implemen-tation</a:t>
              </a:r>
              <a:endParaRPr kumimoji="0" lang="de-DE" sz="1600" i="0" u="none" strike="noStrike" cap="none" normalizeH="0" baseline="0" dirty="0" smtClean="0">
                <a:ln>
                  <a:noFill/>
                </a:ln>
                <a:effectLst/>
                <a:latin typeface="Bosch Office Sans" pitchFamily="34" charset="0"/>
              </a:endParaRPr>
            </a:p>
          </p:txBody>
        </p:sp>
        <p:sp>
          <p:nvSpPr>
            <p:cNvPr id="38" name="Rechteck 55_____"/>
            <p:cNvSpPr/>
            <p:nvPr/>
          </p:nvSpPr>
          <p:spPr bwMode="auto">
            <a:xfrm>
              <a:off x="4011167" y="3617520"/>
              <a:ext cx="542545" cy="43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050" dirty="0" err="1" smtClean="0">
                  <a:latin typeface="Bosch Office Sans" pitchFamily="34" charset="0"/>
                </a:rPr>
                <a:t>Buffer</a:t>
              </a:r>
              <a:endParaRPr kumimoji="0" lang="de-DE" sz="1050" i="0" u="none" strike="noStrike" cap="none" normalizeH="0" baseline="0" dirty="0" smtClean="0">
                <a:ln>
                  <a:noFill/>
                </a:ln>
                <a:effectLst/>
                <a:latin typeface="Bosch Office Sans" pitchFamily="34" charset="0"/>
              </a:endParaRPr>
            </a:p>
          </p:txBody>
        </p:sp>
        <p:sp>
          <p:nvSpPr>
            <p:cNvPr id="39" name="Rechteck 55______"/>
            <p:cNvSpPr/>
            <p:nvPr/>
          </p:nvSpPr>
          <p:spPr bwMode="auto">
            <a:xfrm>
              <a:off x="4538471" y="4126536"/>
              <a:ext cx="2685289" cy="43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600" dirty="0" smtClean="0">
                  <a:latin typeface="Bosch Office Sans" pitchFamily="34" charset="0"/>
                </a:rPr>
                <a:t>Writing 3-7</a:t>
              </a:r>
              <a:endParaRPr kumimoji="0" lang="de-DE" sz="1600" i="0" u="none" strike="noStrike" cap="none" normalizeH="0" baseline="0" dirty="0" smtClean="0">
                <a:ln>
                  <a:noFill/>
                </a:ln>
                <a:effectLst/>
                <a:latin typeface="Bosch Office Sans" pitchFamily="34" charset="0"/>
              </a:endParaRPr>
            </a:p>
          </p:txBody>
        </p:sp>
        <p:sp>
          <p:nvSpPr>
            <p:cNvPr id="40" name="Rechteck 55_______"/>
            <p:cNvSpPr/>
            <p:nvPr/>
          </p:nvSpPr>
          <p:spPr bwMode="auto">
            <a:xfrm>
              <a:off x="7763256" y="5187240"/>
              <a:ext cx="545592" cy="43200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050" dirty="0" err="1" smtClean="0">
                  <a:latin typeface="Bosch Office Sans" pitchFamily="34" charset="0"/>
                </a:rPr>
                <a:t>Buffer</a:t>
              </a:r>
              <a:endParaRPr kumimoji="0" lang="de-DE" sz="1050" i="0" u="none" strike="noStrike" cap="none" normalizeH="0" baseline="0" dirty="0" smtClean="0">
                <a:ln>
                  <a:noFill/>
                </a:ln>
                <a:effectLst/>
                <a:latin typeface="Bosch Office Sans" pitchFamily="34" charset="0"/>
              </a:endParaRPr>
            </a:p>
          </p:txBody>
        </p:sp>
        <p:sp>
          <p:nvSpPr>
            <p:cNvPr id="41" name="Rechteck 55________"/>
            <p:cNvSpPr/>
            <p:nvPr/>
          </p:nvSpPr>
          <p:spPr bwMode="auto">
            <a:xfrm>
              <a:off x="0" y="4068624"/>
              <a:ext cx="929640" cy="432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de-DE" sz="1400" dirty="0" smtClean="0">
                  <a:latin typeface="Bosch Office Sans" pitchFamily="34" charset="0"/>
                </a:rPr>
                <a:t>Writing</a:t>
              </a:r>
              <a:r>
                <a:rPr lang="de-DE" sz="1600" dirty="0" smtClean="0">
                  <a:latin typeface="Bosch Office Sans" pitchFamily="34" charset="0"/>
                </a:rPr>
                <a:t> 1,2</a:t>
              </a:r>
              <a:endParaRPr kumimoji="0" lang="de-DE" sz="1600" i="0" u="none" strike="noStrike" cap="none" normalizeH="0" baseline="0" dirty="0" smtClean="0">
                <a:ln>
                  <a:noFill/>
                </a:ln>
                <a:effectLst/>
                <a:latin typeface="Bosch Office Sans" pitchFamily="34" charset="0"/>
              </a:endParaRPr>
            </a:p>
          </p:txBody>
        </p:sp>
      </p:grpSp>
      <p:sp>
        <p:nvSpPr>
          <p:cNvPr id="43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8775" y="1396168"/>
            <a:ext cx="7426800" cy="295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4" name="5-Point Star 43"/>
          <p:cNvSpPr/>
          <p:nvPr/>
        </p:nvSpPr>
        <p:spPr>
          <a:xfrm>
            <a:off x="4389120" y="3977640"/>
            <a:ext cx="320040" cy="283464"/>
          </a:xfrm>
          <a:prstGeom prst="star5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Line Callout 1 44"/>
          <p:cNvSpPr/>
          <p:nvPr/>
        </p:nvSpPr>
        <p:spPr>
          <a:xfrm>
            <a:off x="4965192" y="3639312"/>
            <a:ext cx="1051560" cy="338328"/>
          </a:xfrm>
          <a:prstGeom prst="borderCallout1">
            <a:avLst/>
          </a:prstGeom>
          <a:solidFill>
            <a:srgbClr val="0070C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/>
              <a:t>Hand over at RB SGP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400" dirty="0" smtClean="0"/>
              <a:t>Questions and Feedback?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13.05.2013</a:t>
            </a:r>
            <a:endParaRPr lang="de-DE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65BFB-70D1-4552-B9D1-2665EEDC3C5E}" type="slidenum">
              <a:rPr lang="de-DE" noProof="0" smtClean="0"/>
              <a:pPr>
                <a:defRPr/>
              </a:pPr>
              <a:t>13</a:t>
            </a:fld>
            <a:endParaRPr lang="de-DE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13.05.2013</a:t>
            </a:r>
            <a:endParaRPr lang="de-DE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65BFB-70D1-4552-B9D1-2665EEDC3C5E}" type="slidenum">
              <a:rPr lang="de-DE" noProof="0" smtClean="0"/>
              <a:pPr>
                <a:defRPr/>
              </a:pPr>
              <a:t>2</a:t>
            </a:fld>
            <a:endParaRPr lang="de-DE" noProof="0"/>
          </a:p>
        </p:txBody>
      </p:sp>
      <p:grpSp>
        <p:nvGrpSpPr>
          <p:cNvPr id="9" name="Group 8"/>
          <p:cNvGrpSpPr/>
          <p:nvPr/>
        </p:nvGrpSpPr>
        <p:grpSpPr>
          <a:xfrm>
            <a:off x="1068324" y="2121408"/>
            <a:ext cx="5422392" cy="566928"/>
            <a:chOff x="2057400" y="3063240"/>
            <a:chExt cx="5422392" cy="56692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" name="Rectangle 6"/>
            <p:cNvSpPr/>
            <p:nvPr/>
          </p:nvSpPr>
          <p:spPr>
            <a:xfrm>
              <a:off x="2286000" y="3063240"/>
              <a:ext cx="5193792" cy="56692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4163"/>
              <a:r>
                <a:rPr lang="en-US" b="1" dirty="0" smtClean="0">
                  <a:latin typeface="Bosch Office Sans" pitchFamily="34" charset="0"/>
                </a:rPr>
                <a:t>Motivation &amp; Background</a:t>
              </a:r>
              <a:endParaRPr lang="en-US" b="1" dirty="0">
                <a:latin typeface="Bosch Office Sans" pitchFamily="34" charset="0"/>
              </a:endParaRPr>
            </a:p>
          </p:txBody>
        </p:sp>
        <p:sp>
          <p:nvSpPr>
            <p:cNvPr id="8" name="Flowchart: Connector 7"/>
            <p:cNvSpPr/>
            <p:nvPr/>
          </p:nvSpPr>
          <p:spPr>
            <a:xfrm>
              <a:off x="2057400" y="3127248"/>
              <a:ext cx="448056" cy="429768"/>
            </a:xfrm>
            <a:prstGeom prst="flowChartConnector">
              <a:avLst/>
            </a:prstGeom>
            <a:solidFill>
              <a:srgbClr val="0070C0"/>
            </a:solidFill>
            <a:ln w="381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atin typeface="Bosch Office Sans" pitchFamily="34" charset="0"/>
                </a:rPr>
                <a:t>1</a:t>
              </a:r>
              <a:endParaRPr lang="en-US" b="1" dirty="0">
                <a:latin typeface="Bosch Office Sans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066800" y="2895600"/>
            <a:ext cx="5425440" cy="566928"/>
            <a:chOff x="2057400" y="3063240"/>
            <a:chExt cx="5425440" cy="56692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15" name="Rectangle 14"/>
            <p:cNvSpPr/>
            <p:nvPr/>
          </p:nvSpPr>
          <p:spPr>
            <a:xfrm>
              <a:off x="2286000" y="3063240"/>
              <a:ext cx="5196840" cy="56692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4163"/>
              <a:r>
                <a:rPr lang="en-US" b="1" dirty="0" smtClean="0">
                  <a:latin typeface="Bosch Office Sans" pitchFamily="34" charset="0"/>
                </a:rPr>
                <a:t>Related Work</a:t>
              </a:r>
              <a:endParaRPr lang="en-US" b="1" dirty="0">
                <a:latin typeface="Bosch Office Sans" pitchFamily="34" charset="0"/>
              </a:endParaRPr>
            </a:p>
          </p:txBody>
        </p:sp>
        <p:sp>
          <p:nvSpPr>
            <p:cNvPr id="16" name="Flowchart: Connector 15"/>
            <p:cNvSpPr/>
            <p:nvPr/>
          </p:nvSpPr>
          <p:spPr>
            <a:xfrm>
              <a:off x="2057400" y="3127248"/>
              <a:ext cx="448056" cy="429768"/>
            </a:xfrm>
            <a:prstGeom prst="flowChartConnector">
              <a:avLst/>
            </a:prstGeom>
            <a:solidFill>
              <a:srgbClr val="0070C0"/>
            </a:solidFill>
            <a:ln w="381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atin typeface="Bosch Office Sans" pitchFamily="34" charset="0"/>
                </a:rPr>
                <a:t>2</a:t>
              </a:r>
              <a:endParaRPr lang="en-US" b="1" dirty="0">
                <a:latin typeface="Bosch Office Sans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062228" y="3654552"/>
            <a:ext cx="5434584" cy="566928"/>
            <a:chOff x="2057400" y="3063240"/>
            <a:chExt cx="5434584" cy="56692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28" name="Rectangle 27"/>
            <p:cNvSpPr/>
            <p:nvPr/>
          </p:nvSpPr>
          <p:spPr>
            <a:xfrm>
              <a:off x="2286000" y="3063240"/>
              <a:ext cx="5205984" cy="56692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4163"/>
              <a:r>
                <a:rPr lang="en-US" b="1" dirty="0" smtClean="0">
                  <a:latin typeface="Bosch Office Sans" pitchFamily="34" charset="0"/>
                </a:rPr>
                <a:t>Objective &amp;Outcome</a:t>
              </a:r>
              <a:endParaRPr lang="en-US" b="1" dirty="0">
                <a:latin typeface="Bosch Office Sans" pitchFamily="34" charset="0"/>
              </a:endParaRPr>
            </a:p>
          </p:txBody>
        </p:sp>
        <p:sp>
          <p:nvSpPr>
            <p:cNvPr id="29" name="Flowchart: Connector 28"/>
            <p:cNvSpPr/>
            <p:nvPr/>
          </p:nvSpPr>
          <p:spPr>
            <a:xfrm>
              <a:off x="2057400" y="3127248"/>
              <a:ext cx="448056" cy="429768"/>
            </a:xfrm>
            <a:prstGeom prst="flowChartConnector">
              <a:avLst/>
            </a:prstGeom>
            <a:solidFill>
              <a:srgbClr val="0070C0"/>
            </a:solidFill>
            <a:ln w="381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atin typeface="Bosch Office Sans" pitchFamily="34" charset="0"/>
                </a:rPr>
                <a:t>3</a:t>
              </a:r>
              <a:endParaRPr lang="en-US" b="1" dirty="0">
                <a:latin typeface="Bosch Office Sans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059180" y="4410456"/>
            <a:ext cx="5434584" cy="566928"/>
            <a:chOff x="2057400" y="3063240"/>
            <a:chExt cx="5434584" cy="56692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31" name="Rectangle 30"/>
            <p:cNvSpPr/>
            <p:nvPr/>
          </p:nvSpPr>
          <p:spPr>
            <a:xfrm>
              <a:off x="2286000" y="3063240"/>
              <a:ext cx="5205984" cy="566928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4163"/>
              <a:r>
                <a:rPr lang="en-US" b="1" dirty="0" smtClean="0">
                  <a:latin typeface="Bosch Office Sans" pitchFamily="34" charset="0"/>
                </a:rPr>
                <a:t>Next Steps</a:t>
              </a:r>
              <a:endParaRPr lang="en-US" b="1" dirty="0">
                <a:latin typeface="Bosch Office Sans" pitchFamily="34" charset="0"/>
              </a:endParaRPr>
            </a:p>
          </p:txBody>
        </p:sp>
        <p:sp>
          <p:nvSpPr>
            <p:cNvPr id="32" name="Flowchart: Connector 31"/>
            <p:cNvSpPr/>
            <p:nvPr/>
          </p:nvSpPr>
          <p:spPr>
            <a:xfrm>
              <a:off x="2057400" y="3127248"/>
              <a:ext cx="448056" cy="429768"/>
            </a:xfrm>
            <a:prstGeom prst="flowChartConnector">
              <a:avLst/>
            </a:prstGeom>
            <a:solidFill>
              <a:srgbClr val="0070C0"/>
            </a:solidFill>
            <a:ln w="381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atin typeface="Bosch Office Sans" pitchFamily="34" charset="0"/>
                </a:rPr>
                <a:t>4</a:t>
              </a:r>
              <a:endParaRPr lang="en-US" b="1" dirty="0">
                <a:latin typeface="Bosch Office Sans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&amp; Background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13.05.2013</a:t>
            </a:r>
            <a:endParaRPr lang="de-DE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65BFB-70D1-4552-B9D1-2665EEDC3C5E}" type="slidenum">
              <a:rPr lang="de-DE" noProof="0" smtClean="0"/>
              <a:pPr>
                <a:defRPr/>
              </a:pPr>
              <a:t>3</a:t>
            </a:fld>
            <a:endParaRPr lang="de-DE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WorkON project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7512" y="1737360"/>
            <a:ext cx="7388352" cy="4428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&amp; Background</a:t>
            </a:r>
            <a:endParaRPr lang="en-US" dirty="0">
              <a:latin typeface="Bosch Office Sans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>
                <a:latin typeface="Bosch Office Sans" pitchFamily="34" charset="0"/>
              </a:rPr>
              <a:t>13.05.2013</a:t>
            </a:r>
            <a:endParaRPr lang="de-DE" noProof="0">
              <a:latin typeface="Bosch Office Sans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65BFB-70D1-4552-B9D1-2665EEDC3C5E}" type="slidenum">
              <a:rPr lang="de-DE" noProof="0" smtClean="0">
                <a:latin typeface="Bosch Office Sans" pitchFamily="34" charset="0"/>
              </a:rPr>
              <a:pPr>
                <a:defRPr/>
              </a:pPr>
              <a:t>4</a:t>
            </a:fld>
            <a:endParaRPr lang="de-DE" noProof="0">
              <a:latin typeface="Bosch Office Sans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>
                <a:latin typeface="Bosch Office Sans" pitchFamily="34" charset="0"/>
              </a:rPr>
              <a:t>WorkON project </a:t>
            </a:r>
            <a:endParaRPr lang="en-US" dirty="0">
              <a:latin typeface="Bosch Office Sans" pitchFamily="34" charset="0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8089" y="2231136"/>
            <a:ext cx="7047822" cy="20170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</a:t>
            </a:r>
            <a:r>
              <a:rPr lang="en-US" dirty="0" smtClean="0"/>
              <a:t>&amp; </a:t>
            </a:r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13.05.2013</a:t>
            </a:r>
            <a:endParaRPr lang="de-DE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65BFB-70D1-4552-B9D1-2665EEDC3C5E}" type="slidenum">
              <a:rPr lang="de-DE" noProof="0" smtClean="0"/>
              <a:pPr>
                <a:defRPr/>
              </a:pPr>
              <a:t>5</a:t>
            </a:fld>
            <a:endParaRPr lang="de-DE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WorkON project</a:t>
            </a:r>
          </a:p>
          <a:p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34340" y="1920240"/>
            <a:ext cx="7040880" cy="1929384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i="1" dirty="0" smtClean="0">
                <a:solidFill>
                  <a:schemeClr val="tx1"/>
                </a:solidFill>
                <a:latin typeface="Bosch Office Sans" pitchFamily="34" charset="0"/>
              </a:rPr>
              <a:t>Resulting in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Bosch Office Sans" pitchFamily="34" charset="0"/>
              </a:rPr>
              <a:t> Unsatisfied </a:t>
            </a:r>
            <a:r>
              <a:rPr lang="en-US" dirty="0" smtClean="0">
                <a:solidFill>
                  <a:schemeClr val="tx1"/>
                </a:solidFill>
                <a:latin typeface="Bosch Office Sans" pitchFamily="34" charset="0"/>
              </a:rPr>
              <a:t>customer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Bosch Office Sans" pitchFamily="34" charset="0"/>
              </a:rPr>
              <a:t> Less usage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Bosch Office Sans" pitchFamily="34" charset="0"/>
              </a:rPr>
              <a:t> More support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Bosch Office Sans" pitchFamily="34" charset="0"/>
              </a:rPr>
              <a:t> Additional work</a:t>
            </a:r>
          </a:p>
          <a:p>
            <a:r>
              <a:rPr lang="en-US" dirty="0" smtClean="0">
                <a:solidFill>
                  <a:schemeClr val="tx1"/>
                </a:solidFill>
                <a:latin typeface="Bosch Office Sans" pitchFamily="34" charset="0"/>
                <a:sym typeface="Wingdings" pitchFamily="2" charset="2"/>
              </a:rPr>
              <a:t>     Migration just completed, but successor already in </a:t>
            </a:r>
            <a:r>
              <a:rPr lang="en-US" dirty="0" smtClean="0">
                <a:solidFill>
                  <a:schemeClr val="tx1"/>
                </a:solidFill>
                <a:latin typeface="Bosch Office Sans" pitchFamily="34" charset="0"/>
                <a:sym typeface="Wingdings" pitchFamily="2" charset="2"/>
              </a:rPr>
              <a:t>pipeline</a:t>
            </a:r>
            <a:endParaRPr lang="en-US" dirty="0" smtClean="0">
              <a:solidFill>
                <a:schemeClr val="tx1"/>
              </a:solidFill>
              <a:latin typeface="Bosch Office Sans" pitchFamily="34" charset="0"/>
              <a:sym typeface="Wingdings" pitchFamily="2" charset="2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2628" y="4087368"/>
            <a:ext cx="7040880" cy="1380744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i="1" dirty="0" smtClean="0">
                <a:solidFill>
                  <a:schemeClr val="tx1"/>
                </a:solidFill>
                <a:latin typeface="Bosch Office Sans" pitchFamily="34" charset="0"/>
                <a:sym typeface="Wingdings" pitchFamily="2" charset="2"/>
              </a:rPr>
              <a:t>Questions to ask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Bosch Office Sans" pitchFamily="34" charset="0"/>
                <a:sym typeface="Wingdings" pitchFamily="2" charset="2"/>
              </a:rPr>
              <a:t> What </a:t>
            </a:r>
            <a:r>
              <a:rPr lang="en-US" dirty="0" smtClean="0">
                <a:solidFill>
                  <a:schemeClr val="tx1"/>
                </a:solidFill>
                <a:latin typeface="Bosch Office Sans" pitchFamily="34" charset="0"/>
                <a:sym typeface="Wingdings" pitchFamily="2" charset="2"/>
              </a:rPr>
              <a:t>went wrong?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Bosch Office Sans" pitchFamily="34" charset="0"/>
                <a:sym typeface="Wingdings" pitchFamily="2" charset="2"/>
              </a:rPr>
              <a:t> What to do with the backlog?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Bosch Office Sans" pitchFamily="34" charset="0"/>
                <a:sym typeface="Wingdings" pitchFamily="2" charset="2"/>
              </a:rPr>
              <a:t> How to avoid a situation like this in future?</a:t>
            </a:r>
            <a:endParaRPr lang="en-US" dirty="0" smtClean="0">
              <a:solidFill>
                <a:schemeClr val="tx1"/>
              </a:solidFill>
              <a:latin typeface="Bosch Office San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49624" y="5349240"/>
            <a:ext cx="3355848" cy="813816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Find the root cause!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&amp; </a:t>
            </a:r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13.05.2013</a:t>
            </a:r>
            <a:endParaRPr lang="de-DE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65BFB-70D1-4552-B9D1-2665EEDC3C5E}" type="slidenum">
              <a:rPr lang="de-DE" noProof="0" smtClean="0"/>
              <a:pPr>
                <a:defRPr/>
              </a:pPr>
              <a:t>6</a:t>
            </a:fld>
            <a:endParaRPr lang="de-DE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Reasons for project failure*	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Inhaltsplatzhalter 9"/>
          <p:cNvSpPr txBox="1">
            <a:spLocks/>
          </p:cNvSpPr>
          <p:nvPr>
            <p:custDataLst>
              <p:tags r:id="rId1"/>
            </p:custDataLst>
          </p:nvPr>
        </p:nvSpPr>
        <p:spPr bwMode="auto">
          <a:xfrm>
            <a:off x="368808" y="1841752"/>
            <a:ext cx="7772400" cy="4107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sch Office Sans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5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sch Office Sans" pitchFamily="34" charset="0"/>
              <a:ea typeface="+mn-ea"/>
              <a:cs typeface="+mn-cs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61187" y="1754421"/>
            <a:ext cx="7764719" cy="4361218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25000"/>
              </a:lnSpc>
              <a:spcBef>
                <a:spcPts val="0"/>
              </a:spcBef>
              <a:defRPr/>
            </a:pPr>
            <a:r>
              <a:rPr lang="en-US" b="1" dirty="0" smtClean="0">
                <a:solidFill>
                  <a:schemeClr val="tx1"/>
                </a:solidFill>
                <a:latin typeface="Bosch Office Sans" pitchFamily="34" charset="0"/>
              </a:rPr>
              <a:t>Project Impaired Factors 			% of Responses </a:t>
            </a:r>
          </a:p>
          <a:p>
            <a:pPr lvl="0">
              <a:lnSpc>
                <a:spcPct val="125000"/>
              </a:lnSpc>
              <a:spcBef>
                <a:spcPts val="0"/>
              </a:spcBef>
              <a:defRPr/>
            </a:pPr>
            <a:r>
              <a:rPr lang="en-GB" b="1" dirty="0" smtClean="0">
                <a:solidFill>
                  <a:schemeClr val="tx1"/>
                </a:solidFill>
                <a:latin typeface="Bosch Office Sans" pitchFamily="34" charset="0"/>
              </a:rPr>
              <a:t>1. Incomplete Requirements 			13.1% </a:t>
            </a:r>
          </a:p>
          <a:p>
            <a:pPr lvl="0">
              <a:lnSpc>
                <a:spcPct val="125000"/>
              </a:lnSpc>
              <a:spcBef>
                <a:spcPts val="0"/>
              </a:spcBef>
              <a:defRPr/>
            </a:pPr>
            <a:r>
              <a:rPr lang="en-US" b="1" dirty="0" smtClean="0">
                <a:solidFill>
                  <a:schemeClr val="tx1"/>
                </a:solidFill>
                <a:latin typeface="Bosch Office Sans" pitchFamily="34" charset="0"/>
              </a:rPr>
              <a:t>2. Lack of User Involvement 			12.4% </a:t>
            </a:r>
          </a:p>
          <a:p>
            <a:pPr lvl="0">
              <a:lnSpc>
                <a:spcPct val="125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chemeClr val="tx1"/>
                </a:solidFill>
                <a:latin typeface="Bosch Office Sans" pitchFamily="34" charset="0"/>
              </a:rPr>
              <a:t>3. Lack of Resources 				10.6% </a:t>
            </a:r>
          </a:p>
          <a:p>
            <a:pPr lvl="0">
              <a:lnSpc>
                <a:spcPct val="125000"/>
              </a:lnSpc>
              <a:spcBef>
                <a:spcPts val="0"/>
              </a:spcBef>
              <a:defRPr/>
            </a:pPr>
            <a:r>
              <a:rPr lang="en-GB" b="1" dirty="0" smtClean="0">
                <a:solidFill>
                  <a:schemeClr val="tx1"/>
                </a:solidFill>
                <a:latin typeface="Bosch Office Sans" pitchFamily="34" charset="0"/>
              </a:rPr>
              <a:t>4. Unrealistic Expectations 			9.9% </a:t>
            </a:r>
          </a:p>
          <a:p>
            <a:pPr lvl="0">
              <a:lnSpc>
                <a:spcPct val="125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chemeClr val="tx1"/>
                </a:solidFill>
                <a:latin typeface="Bosch Office Sans" pitchFamily="34" charset="0"/>
              </a:rPr>
              <a:t>5. Lack of Executive Support 			9.3% </a:t>
            </a:r>
          </a:p>
          <a:p>
            <a:pPr lvl="0">
              <a:lnSpc>
                <a:spcPct val="125000"/>
              </a:lnSpc>
              <a:spcBef>
                <a:spcPts val="0"/>
              </a:spcBef>
              <a:defRPr/>
            </a:pPr>
            <a:r>
              <a:rPr lang="en-US" b="1" dirty="0" smtClean="0">
                <a:solidFill>
                  <a:schemeClr val="tx1"/>
                </a:solidFill>
                <a:latin typeface="Bosch Office Sans" pitchFamily="34" charset="0"/>
              </a:rPr>
              <a:t>6. Changing Requirements &amp; Specifications 	8.7% </a:t>
            </a:r>
          </a:p>
          <a:p>
            <a:pPr lvl="0">
              <a:lnSpc>
                <a:spcPct val="125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chemeClr val="tx1"/>
                </a:solidFill>
                <a:latin typeface="Bosch Office Sans" pitchFamily="34" charset="0"/>
              </a:rPr>
              <a:t>7. Lack of Planning 				8.1% 	</a:t>
            </a:r>
          </a:p>
          <a:p>
            <a:pPr lvl="0">
              <a:lnSpc>
                <a:spcPct val="125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chemeClr val="tx1"/>
                </a:solidFill>
                <a:latin typeface="Bosch Office Sans" pitchFamily="34" charset="0"/>
              </a:rPr>
              <a:t>8. Didn’t Need It Any Longer 			7.5% 	</a:t>
            </a:r>
          </a:p>
          <a:p>
            <a:pPr lvl="0">
              <a:lnSpc>
                <a:spcPct val="125000"/>
              </a:lnSpc>
              <a:spcBef>
                <a:spcPts val="0"/>
              </a:spcBef>
              <a:defRPr/>
            </a:pPr>
            <a:r>
              <a:rPr lang="en-US" dirty="0" smtClean="0">
                <a:solidFill>
                  <a:schemeClr val="tx1"/>
                </a:solidFill>
                <a:latin typeface="Bosch Office Sans" pitchFamily="34" charset="0"/>
              </a:rPr>
              <a:t>9. Lack of IT Management 				6.2% 	</a:t>
            </a:r>
          </a:p>
          <a:p>
            <a:pPr lvl="0">
              <a:lnSpc>
                <a:spcPct val="125000"/>
              </a:lnSpc>
              <a:spcBef>
                <a:spcPts val="0"/>
              </a:spcBef>
              <a:defRPr/>
            </a:pP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10. Technology Illiteracy 				4.3% 	</a:t>
            </a:r>
          </a:p>
          <a:p>
            <a:pPr lvl="0">
              <a:lnSpc>
                <a:spcPct val="125000"/>
              </a:lnSpc>
              <a:spcBef>
                <a:spcPts val="0"/>
              </a:spcBef>
              <a:defRPr/>
            </a:pP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Other 						9.9% </a:t>
            </a:r>
          </a:p>
        </p:txBody>
      </p:sp>
      <p:grpSp>
        <p:nvGrpSpPr>
          <p:cNvPr id="8" name="Gruppieren 60"/>
          <p:cNvGrpSpPr/>
          <p:nvPr/>
        </p:nvGrpSpPr>
        <p:grpSpPr>
          <a:xfrm>
            <a:off x="6478872" y="2420892"/>
            <a:ext cx="1630779" cy="1368152"/>
            <a:chOff x="6643464" y="1573932"/>
            <a:chExt cx="1630779" cy="1368152"/>
          </a:xfrm>
        </p:grpSpPr>
        <p:sp>
          <p:nvSpPr>
            <p:cNvPr id="9" name="Rechteck 38"/>
            <p:cNvSpPr/>
            <p:nvPr>
              <p:custDataLst>
                <p:tags r:id="rId3"/>
              </p:custDataLst>
            </p:nvPr>
          </p:nvSpPr>
          <p:spPr>
            <a:xfrm>
              <a:off x="7435552" y="2149996"/>
              <a:ext cx="83869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44.1%</a:t>
              </a:r>
              <a:endPara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0" name="Gerade Verbindung 40"/>
            <p:cNvCxnSpPr>
              <a:endCxn id="9" idx="1"/>
            </p:cNvCxnSpPr>
            <p:nvPr>
              <p:custDataLst>
                <p:tags r:id="rId4"/>
              </p:custDataLst>
            </p:nvPr>
          </p:nvCxnSpPr>
          <p:spPr>
            <a:xfrm>
              <a:off x="6787480" y="1573932"/>
              <a:ext cx="648072" cy="760730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41"/>
            <p:cNvCxnSpPr>
              <a:endCxn id="9" idx="1"/>
            </p:cNvCxnSpPr>
            <p:nvPr>
              <p:custDataLst>
                <p:tags r:id="rId5"/>
              </p:custDataLst>
            </p:nvPr>
          </p:nvCxnSpPr>
          <p:spPr>
            <a:xfrm>
              <a:off x="6715472" y="1861964"/>
              <a:ext cx="720080" cy="472698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48"/>
            <p:cNvCxnSpPr>
              <a:endCxn id="9" idx="1"/>
            </p:cNvCxnSpPr>
            <p:nvPr>
              <p:custDataLst>
                <p:tags r:id="rId6"/>
              </p:custDataLst>
            </p:nvPr>
          </p:nvCxnSpPr>
          <p:spPr>
            <a:xfrm flipV="1">
              <a:off x="6643464" y="2334662"/>
              <a:ext cx="792088" cy="31358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53"/>
            <p:cNvCxnSpPr>
              <a:endCxn id="9" idx="1"/>
            </p:cNvCxnSpPr>
            <p:nvPr>
              <p:custDataLst>
                <p:tags r:id="rId7"/>
              </p:custDataLst>
            </p:nvPr>
          </p:nvCxnSpPr>
          <p:spPr>
            <a:xfrm flipV="1">
              <a:off x="6643464" y="2334662"/>
              <a:ext cx="792088" cy="607422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hteck 37"/>
          <p:cNvSpPr/>
          <p:nvPr>
            <p:custDataLst>
              <p:tags r:id="rId2"/>
            </p:custDataLst>
          </p:nvPr>
        </p:nvSpPr>
        <p:spPr>
          <a:xfrm>
            <a:off x="347472" y="6013395"/>
            <a:ext cx="8534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1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Report by the Standish Group of over 365 Companies and 8000 Projects in the USA [Chaos 1995] </a:t>
            </a:r>
            <a:endParaRPr lang="en-GB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&amp;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13.05.2013</a:t>
            </a:r>
            <a:endParaRPr lang="de-DE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65BFB-70D1-4552-B9D1-2665EEDC3C5E}" type="slidenum">
              <a:rPr lang="de-DE" noProof="0" smtClean="0"/>
              <a:pPr>
                <a:defRPr/>
              </a:pPr>
              <a:t>7</a:t>
            </a:fld>
            <a:endParaRPr lang="de-DE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Reasons for project failure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361188" y="2057400"/>
            <a:ext cx="8279892" cy="1847088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73038" lvl="0" indent="-173038" eaLnBrk="0" hangingPunct="0">
              <a:buSzPct val="100000"/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Customers are not able to form (technically) well specified requirements </a:t>
            </a:r>
            <a:b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</a:b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(especially in advance of the project and without consulting/support)</a:t>
            </a:r>
          </a:p>
          <a:p>
            <a:pPr marL="173038" lvl="0" indent="-173038" eaLnBrk="0" hangingPunct="0">
              <a:buSzPct val="100000"/>
              <a:buFont typeface="Arial" pitchFamily="34" charset="0"/>
              <a:buChar char="•"/>
              <a:defRPr/>
            </a:pPr>
            <a:endParaRPr lang="en-GB" dirty="0" smtClean="0">
              <a:solidFill>
                <a:schemeClr val="tx1"/>
              </a:solidFill>
              <a:latin typeface="Bosch Office Sans" pitchFamily="34" charset="0"/>
            </a:endParaRPr>
          </a:p>
          <a:p>
            <a:pPr marL="173038" lvl="0" indent="-173038" eaLnBrk="0" hangingPunct="0">
              <a:buSzPct val="100000"/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Priorities (and thus requirements) change often</a:t>
            </a:r>
          </a:p>
          <a:p>
            <a:pPr marL="173038" lvl="0" indent="-173038" eaLnBrk="0" hangingPunct="0">
              <a:buSzPct val="100000"/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(Internet)Technologies change fast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76428" y="4038600"/>
            <a:ext cx="8279892" cy="1847088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173038" lvl="0" indent="-173038" eaLnBrk="0" hangingPunct="0">
              <a:buSzPct val="100000"/>
              <a:defRPr/>
            </a:pP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Solution:</a:t>
            </a:r>
          </a:p>
          <a:p>
            <a:pPr marL="173038" lvl="0" indent="-173038" eaLnBrk="0" hangingPunct="0">
              <a:buSzPct val="100000"/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Integrate customer</a:t>
            </a:r>
          </a:p>
          <a:p>
            <a:pPr marL="173038" lvl="0" indent="-173038" eaLnBrk="0" hangingPunct="0">
              <a:buSzPct val="100000"/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Make it less technical</a:t>
            </a:r>
          </a:p>
          <a:p>
            <a:pPr marL="173038" lvl="0" indent="-173038" eaLnBrk="0" hangingPunct="0">
              <a:buSzPct val="100000"/>
              <a:buFont typeface="Arial" pitchFamily="34" charset="0"/>
              <a:buChar char="•"/>
              <a:defRPr/>
            </a:pP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Clarify responsibilities</a:t>
            </a:r>
          </a:p>
          <a:p>
            <a:pPr marL="173038" lvl="0" indent="-173038" eaLnBrk="0" hangingPunct="0">
              <a:buSzPct val="100000"/>
              <a:buFont typeface="Arial" pitchFamily="34" charset="0"/>
              <a:buChar char="•"/>
              <a:defRPr/>
            </a:pPr>
            <a:endParaRPr lang="en-GB" dirty="0" smtClean="0">
              <a:solidFill>
                <a:schemeClr val="tx1"/>
              </a:solidFill>
              <a:latin typeface="Bosch Office Sans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76472" y="4654296"/>
            <a:ext cx="3694176" cy="1014984"/>
          </a:xfrm>
          <a:prstGeom prst="rect">
            <a:avLst/>
          </a:prstGeom>
          <a:solidFill>
            <a:srgbClr val="0070C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Combine change request management with workflows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work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13.05.2013</a:t>
            </a:r>
            <a:endParaRPr lang="de-DE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65BFB-70D1-4552-B9D1-2665EEDC3C5E}" type="slidenum">
              <a:rPr lang="de-DE" noProof="0" smtClean="0"/>
              <a:pPr>
                <a:defRPr/>
              </a:pPr>
              <a:t>8</a:t>
            </a:fld>
            <a:endParaRPr lang="de-DE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Models for change request management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70332" y="1837944"/>
            <a:ext cx="8279892" cy="4471416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Simple models, e.g. </a:t>
            </a:r>
            <a:r>
              <a:rPr lang="en-US" dirty="0" err="1" smtClean="0"/>
              <a:t>Rajlich</a:t>
            </a:r>
            <a:r>
              <a:rPr lang="en-US" dirty="0" smtClean="0"/>
              <a:t> (</a:t>
            </a:r>
            <a:r>
              <a:rPr lang="en-US" dirty="0" smtClean="0"/>
              <a:t>1999) and </a:t>
            </a:r>
            <a:r>
              <a:rPr lang="en-US" dirty="0" err="1" smtClean="0"/>
              <a:t>Dietel</a:t>
            </a:r>
            <a:r>
              <a:rPr lang="en-US" dirty="0" smtClean="0"/>
              <a:t> (2004)</a:t>
            </a:r>
            <a:endParaRPr lang="en-GB" dirty="0" smtClean="0">
              <a:solidFill>
                <a:schemeClr val="tx1"/>
              </a:solidFill>
              <a:latin typeface="Bosch Office Sans" pitchFamily="34" charset="0"/>
            </a:endParaRPr>
          </a:p>
          <a:p>
            <a:pPr marL="173038" lvl="0" indent="-173038" eaLnBrk="0" hangingPunct="0">
              <a:buSzPct val="100000"/>
              <a:defRPr/>
            </a:pP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 </a:t>
            </a:r>
            <a:endParaRPr lang="en-GB" dirty="0" smtClean="0">
              <a:solidFill>
                <a:schemeClr val="tx1"/>
              </a:solidFill>
              <a:latin typeface="Bosch Office Sans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4576" y="2601659"/>
            <a:ext cx="2105025" cy="2733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Rectangle 10"/>
          <p:cNvSpPr/>
          <p:nvPr/>
        </p:nvSpPr>
        <p:spPr>
          <a:xfrm>
            <a:off x="3246120" y="2468880"/>
            <a:ext cx="5166360" cy="3077766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Bosch Office Sans" pitchFamily="34" charset="0"/>
              </a:rPr>
              <a:t>Request: Formulate the change </a:t>
            </a:r>
            <a:r>
              <a:rPr lang="en-US" dirty="0" smtClean="0">
                <a:latin typeface="Bosch Office Sans" pitchFamily="34" charset="0"/>
              </a:rPr>
              <a:t>request</a:t>
            </a:r>
            <a:r>
              <a:rPr lang="en-US" sz="1600" dirty="0" smtClean="0">
                <a:latin typeface="Bosch Office Sans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Bosch Office Sans" pitchFamily="34" charset="0"/>
              </a:rPr>
              <a:t>Extraction</a:t>
            </a:r>
            <a:r>
              <a:rPr lang="en-US" sz="1600" dirty="0" smtClean="0">
                <a:latin typeface="Bosch Office Sans" pitchFamily="34" charset="0"/>
              </a:rPr>
              <a:t>: Extract the applicable concepts </a:t>
            </a:r>
            <a:r>
              <a:rPr lang="en-US" sz="1600" dirty="0" smtClean="0">
                <a:latin typeface="Bosch Office Sans" pitchFamily="34" charset="0"/>
              </a:rPr>
              <a:t>from change request.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Bosch Office Sans" pitchFamily="34" charset="0"/>
              </a:rPr>
              <a:t>Location</a:t>
            </a:r>
            <a:r>
              <a:rPr lang="en-US" sz="1600" dirty="0" smtClean="0">
                <a:latin typeface="Bosch Office Sans" pitchFamily="34" charset="0"/>
              </a:rPr>
              <a:t>: Locate the concepts in the </a:t>
            </a:r>
            <a:r>
              <a:rPr lang="en-US" sz="1600" dirty="0" smtClean="0">
                <a:latin typeface="Bosch Office Sans" pitchFamily="34" charset="0"/>
              </a:rPr>
              <a:t>code.</a:t>
            </a:r>
            <a:endParaRPr lang="en-US" sz="1600" dirty="0" smtClean="0">
              <a:latin typeface="Bosch Office Sans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Bosch Office Sans" pitchFamily="34" charset="0"/>
              </a:rPr>
              <a:t>Actualization</a:t>
            </a:r>
            <a:r>
              <a:rPr lang="en-US" sz="1600" dirty="0" smtClean="0">
                <a:latin typeface="Bosch Office Sans" pitchFamily="34" charset="0"/>
              </a:rPr>
              <a:t>: Implement the concepts explicitly </a:t>
            </a:r>
            <a:r>
              <a:rPr lang="en-US" sz="1600" dirty="0" smtClean="0">
                <a:latin typeface="Bosch Office Sans" pitchFamily="34" charset="0"/>
              </a:rPr>
              <a:t>and fully </a:t>
            </a:r>
            <a:r>
              <a:rPr lang="en-US" sz="1600" dirty="0" smtClean="0">
                <a:latin typeface="Bosch Office Sans" pitchFamily="34" charset="0"/>
              </a:rPr>
              <a:t>in new </a:t>
            </a:r>
            <a:r>
              <a:rPr lang="en-US" sz="1600" dirty="0" smtClean="0">
                <a:latin typeface="Bosch Office Sans" pitchFamily="34" charset="0"/>
              </a:rPr>
              <a:t>code.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Bosch Office Sans" pitchFamily="34" charset="0"/>
              </a:rPr>
              <a:t>Incorporation</a:t>
            </a:r>
            <a:r>
              <a:rPr lang="en-US" sz="1600" dirty="0" smtClean="0">
                <a:latin typeface="Bosch Office Sans" pitchFamily="34" charset="0"/>
              </a:rPr>
              <a:t>: Replace the latent concepts in the </a:t>
            </a:r>
            <a:r>
              <a:rPr lang="en-US" sz="1600" dirty="0" smtClean="0">
                <a:latin typeface="Bosch Office Sans" pitchFamily="34" charset="0"/>
              </a:rPr>
              <a:t>old code </a:t>
            </a:r>
            <a:r>
              <a:rPr lang="en-US" sz="1600" dirty="0" smtClean="0">
                <a:latin typeface="Bosch Office Sans" pitchFamily="34" charset="0"/>
              </a:rPr>
              <a:t>by program dependencies between the old </a:t>
            </a:r>
            <a:r>
              <a:rPr lang="en-US" sz="1600" dirty="0" smtClean="0">
                <a:latin typeface="Bosch Office Sans" pitchFamily="34" charset="0"/>
              </a:rPr>
              <a:t>and new </a:t>
            </a:r>
            <a:r>
              <a:rPr lang="en-US" sz="1600" dirty="0" smtClean="0">
                <a:latin typeface="Bosch Office Sans" pitchFamily="34" charset="0"/>
              </a:rPr>
              <a:t>code (“plug in” the new code</a:t>
            </a:r>
            <a:r>
              <a:rPr lang="en-US" sz="1600" dirty="0" smtClean="0">
                <a:latin typeface="Bosch Office Sans" pitchFamily="34" charset="0"/>
              </a:rPr>
              <a:t>).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Bosch Office Sans" pitchFamily="34" charset="0"/>
              </a:rPr>
              <a:t>Propagation</a:t>
            </a:r>
            <a:r>
              <a:rPr lang="en-US" sz="1600" dirty="0" smtClean="0">
                <a:latin typeface="Bosch Office Sans" pitchFamily="34" charset="0"/>
              </a:rPr>
              <a:t>: Propagate change through the old </a:t>
            </a:r>
            <a:r>
              <a:rPr lang="en-US" sz="1600" dirty="0" smtClean="0">
                <a:latin typeface="Bosch Office Sans" pitchFamily="34" charset="0"/>
              </a:rPr>
              <a:t>code and </a:t>
            </a:r>
            <a:r>
              <a:rPr lang="en-US" sz="1600" dirty="0" smtClean="0">
                <a:latin typeface="Bosch Office Sans" pitchFamily="34" charset="0"/>
              </a:rPr>
              <a:t>fix all inconsistencies introduced by the change</a:t>
            </a:r>
            <a:endParaRPr lang="en-US" sz="1600" dirty="0">
              <a:latin typeface="Bosch Office San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work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noProof="0" smtClean="0"/>
              <a:t>13.05.2013</a:t>
            </a:r>
            <a:endParaRPr lang="de-DE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65BFB-70D1-4552-B9D1-2665EEDC3C5E}" type="slidenum">
              <a:rPr lang="de-DE" noProof="0" smtClean="0"/>
              <a:pPr>
                <a:defRPr/>
              </a:pPr>
              <a:t>9</a:t>
            </a:fld>
            <a:endParaRPr lang="de-DE"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Models for change request management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70332" y="1837944"/>
            <a:ext cx="8279892" cy="4471416"/>
          </a:xfrm>
          <a:prstGeom prst="roundRect">
            <a:avLst>
              <a:gd name="adj" fmla="val 0"/>
            </a:avLst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Models focusing on a certain aspect, e.g. </a:t>
            </a:r>
            <a:r>
              <a:rPr lang="en-US" dirty="0" err="1" smtClean="0"/>
              <a:t>Bohner</a:t>
            </a:r>
            <a:r>
              <a:rPr lang="en-US" dirty="0" smtClean="0"/>
              <a:t> (1996), </a:t>
            </a:r>
            <a:r>
              <a:rPr lang="en-US" dirty="0" err="1" smtClean="0"/>
              <a:t>Ahn</a:t>
            </a:r>
            <a:r>
              <a:rPr lang="en-US" dirty="0" smtClean="0"/>
              <a:t>/Chong(2007), </a:t>
            </a:r>
            <a:r>
              <a:rPr lang="en-US" dirty="0" err="1" smtClean="0"/>
              <a:t>Stojanov</a:t>
            </a:r>
            <a:r>
              <a:rPr lang="en-US" dirty="0" smtClean="0"/>
              <a:t> (2007)</a:t>
            </a:r>
            <a:endParaRPr lang="en-GB" dirty="0" smtClean="0">
              <a:solidFill>
                <a:schemeClr val="tx1"/>
              </a:solidFill>
              <a:latin typeface="Bosch Office Sans" pitchFamily="34" charset="0"/>
            </a:endParaRPr>
          </a:p>
          <a:p>
            <a:pPr marL="173038" lvl="0" indent="-173038" eaLnBrk="0" hangingPunct="0">
              <a:buSzPct val="100000"/>
              <a:defRPr/>
            </a:pPr>
            <a:r>
              <a:rPr lang="en-GB" dirty="0" smtClean="0">
                <a:solidFill>
                  <a:schemeClr val="tx1"/>
                </a:solidFill>
                <a:latin typeface="Bosch Office Sans" pitchFamily="34" charset="0"/>
              </a:rPr>
              <a:t> </a:t>
            </a:r>
            <a:endParaRPr lang="en-GB" dirty="0" smtClean="0">
              <a:solidFill>
                <a:schemeClr val="tx1"/>
              </a:solidFill>
              <a:latin typeface="Bosch Office Sans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2609" y="2602992"/>
            <a:ext cx="6818671" cy="35600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" val="TextBoxFont"/>
  <p:tag name="FONTSETCLASSNAME" val="FontSet1"/>
  <p:tag name="COLORSETCLASSNAME" val="ColorSet1"/>
  <p:tag name="MLI" val="1"/>
  <p:tag name="SHAPESETGROUPCLASSNAME" val="ShapeSetGroup1"/>
  <p:tag name="SHAPESETCLASSNAME" val="TitleContent"/>
  <p:tag name="COLORSETGROUPCLASSNAME" val="ColorSetGroup1"/>
  <p:tag name="FONTSETGROUPCLASSNAME" val="FontSetGroup1"/>
  <p:tag name="SHAPECLASSNAME" val="ObjectBox"/>
  <p:tag name="SHAPECLASSPROTECTIONTYPE" val="0"/>
  <p:tag name="COLORS" val="-2;-2;-2;-2;-3;-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2;-2;-1;-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1;LogoRightColor;-1;Black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1;LogoRightColor;-1;Black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1;LogoRightColor;-1;Black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SETCLASSNAME" val="ColorSet1"/>
  <p:tag name="COLORS" val="-2;-2;-1;LogoRightColor;-1;Black"/>
</p:tagLst>
</file>

<file path=ppt/theme/theme1.xml><?xml version="1.0" encoding="utf-8"?>
<a:theme xmlns:a="http://schemas.openxmlformats.org/drawingml/2006/main" name="TUM-Praesentationsvorlage_2007er-Version">
  <a:themeElements>
    <a:clrScheme name="TUM">
      <a:dk1>
        <a:srgbClr val="000000"/>
      </a:dk1>
      <a:lt1>
        <a:srgbClr val="FFFFFF"/>
      </a:lt1>
      <a:dk2>
        <a:srgbClr val="0065BD"/>
      </a:dk2>
      <a:lt2>
        <a:srgbClr val="DAD7CB"/>
      </a:lt2>
      <a:accent1>
        <a:srgbClr val="003359"/>
      </a:accent1>
      <a:accent2>
        <a:srgbClr val="005293"/>
      </a:accent2>
      <a:accent3>
        <a:srgbClr val="0073CF"/>
      </a:accent3>
      <a:accent4>
        <a:srgbClr val="64A0C8"/>
      </a:accent4>
      <a:accent5>
        <a:srgbClr val="A2AD00"/>
      </a:accent5>
      <a:accent6>
        <a:srgbClr val="E37222"/>
      </a:accent6>
      <a:hlink>
        <a:srgbClr val="98C6EA"/>
      </a:hlink>
      <a:folHlink>
        <a:srgbClr val="A2AD00"/>
      </a:folHlink>
    </a:clrScheme>
    <a:fontScheme name="TU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TUM-Praesentationsvorlage_2007er-Version</Template>
  <TotalTime>205</TotalTime>
  <Words>414</Words>
  <Application>Microsoft Office PowerPoint</Application>
  <PresentationFormat>On-screen Show (4:3)</PresentationFormat>
  <Paragraphs>127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Bosch Office Sans</vt:lpstr>
      <vt:lpstr>Wingdings</vt:lpstr>
      <vt:lpstr>Symbol</vt:lpstr>
      <vt:lpstr>Calibri</vt:lpstr>
      <vt:lpstr>Courier New</vt:lpstr>
      <vt:lpstr>TUM-Praesentationsvorlage_2007er-Version</vt:lpstr>
      <vt:lpstr>Developing a Framework for Managing Change Requests through Stand-Alone Workflows </vt:lpstr>
      <vt:lpstr>Agenda</vt:lpstr>
      <vt:lpstr>Motivation &amp; Background</vt:lpstr>
      <vt:lpstr>Motivation &amp; Background</vt:lpstr>
      <vt:lpstr>Motivation &amp; Background</vt:lpstr>
      <vt:lpstr>Motivation &amp; Background</vt:lpstr>
      <vt:lpstr>Motivation &amp; Background</vt:lpstr>
      <vt:lpstr>Related work</vt:lpstr>
      <vt:lpstr>Related work</vt:lpstr>
      <vt:lpstr>Related work</vt:lpstr>
      <vt:lpstr>Objective &amp; Outcome</vt:lpstr>
      <vt:lpstr>Next steps</vt:lpstr>
      <vt:lpstr>Slide 13</vt:lpstr>
    </vt:vector>
  </TitlesOfParts>
  <Company>Bosch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Developing a Framework for Managing Change Requests through Stand-Alone Workflows</dc:title>
  <dc:creator>Annemarie Heuschild</dc:creator>
  <cp:lastModifiedBy>Annemarie Heuschild</cp:lastModifiedBy>
  <cp:revision>17</cp:revision>
  <dcterms:created xsi:type="dcterms:W3CDTF">2013-05-14T01:33:24Z</dcterms:created>
  <dcterms:modified xsi:type="dcterms:W3CDTF">2013-05-14T04:58:33Z</dcterms:modified>
</cp:coreProperties>
</file>