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33"/>
  </p:notesMasterIdLst>
  <p:handoutMasterIdLst>
    <p:handoutMasterId r:id="rId34"/>
  </p:handoutMasterIdLst>
  <p:sldIdLst>
    <p:sldId id="647" r:id="rId2"/>
    <p:sldId id="672" r:id="rId3"/>
    <p:sldId id="791" r:id="rId4"/>
    <p:sldId id="811" r:id="rId5"/>
    <p:sldId id="789" r:id="rId6"/>
    <p:sldId id="812" r:id="rId7"/>
    <p:sldId id="770" r:id="rId8"/>
    <p:sldId id="813" r:id="rId9"/>
    <p:sldId id="794" r:id="rId10"/>
    <p:sldId id="804" r:id="rId11"/>
    <p:sldId id="805" r:id="rId12"/>
    <p:sldId id="799" r:id="rId13"/>
    <p:sldId id="803" r:id="rId14"/>
    <p:sldId id="815" r:id="rId15"/>
    <p:sldId id="785" r:id="rId16"/>
    <p:sldId id="807" r:id="rId17"/>
    <p:sldId id="806" r:id="rId18"/>
    <p:sldId id="810" r:id="rId19"/>
    <p:sldId id="817" r:id="rId20"/>
    <p:sldId id="796" r:id="rId21"/>
    <p:sldId id="797" r:id="rId22"/>
    <p:sldId id="809" r:id="rId23"/>
    <p:sldId id="818" r:id="rId24"/>
    <p:sldId id="780" r:id="rId25"/>
    <p:sldId id="673" r:id="rId26"/>
    <p:sldId id="820" r:id="rId27"/>
    <p:sldId id="795" r:id="rId28"/>
    <p:sldId id="798" r:id="rId29"/>
    <p:sldId id="819" r:id="rId30"/>
    <p:sldId id="821" r:id="rId31"/>
    <p:sldId id="822" r:id="rId32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A7C9EB"/>
    <a:srgbClr val="004C8E"/>
    <a:srgbClr val="70A946"/>
    <a:srgbClr val="E17C4C"/>
    <a:srgbClr val="4472C3"/>
    <a:srgbClr val="E0ECF8"/>
    <a:srgbClr val="000000"/>
    <a:srgbClr val="D9D9D9"/>
    <a:srgbClr val="C4DC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8" autoAdjust="0"/>
    <p:restoredTop sz="94022" autoAdjust="0"/>
  </p:normalViewPr>
  <p:slideViewPr>
    <p:cSldViewPr>
      <p:cViewPr varScale="1">
        <p:scale>
          <a:sx n="81" d="100"/>
          <a:sy n="81" d="100"/>
        </p:scale>
        <p:origin x="614" y="67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-1169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ck\Documents\TUM\13.%20Semester\Masterarbeit\Crawler\New%20scraper\server_scraped_02_wiederhergestellt%20(version%20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ck\Documents\TUM\13.%20Semester\Masterarbeit\Crawler\New%20scraper\final_analysis_best_mark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ck\Documents\TUM\13.%20Semester\Masterarbeit\Crawler\New%20scraper\final_analysis_best_mark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ck\Documents\TUM\13.%20Semester\Masterarbeit\Crawler\New%20scraper\server_scraped_02_wiederhergestellt%20(version%20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[server_scraped_02_wiederhergestellt (version 2).xlsx]Time!PivotTable8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4.3171248330800757E-2"/>
          <c:y val="0.10542923707570262"/>
          <c:w val="0.93847481235898145"/>
          <c:h val="0.71767918055186919"/>
        </c:manualLayout>
      </c:layout>
      <c:lineChart>
        <c:grouping val="standard"/>
        <c:varyColors val="0"/>
        <c:ser>
          <c:idx val="0"/>
          <c:order val="0"/>
          <c:tx>
            <c:strRef>
              <c:f>Time!$B$3</c:f>
              <c:strCache>
                <c:ptCount val="1"/>
                <c:pt idx="0">
                  <c:v>Ergebnis</c:v>
                </c:pt>
              </c:strCache>
            </c:strRef>
          </c:tx>
          <c:spPr>
            <a:ln w="28575" cap="rnd">
              <a:solidFill>
                <a:srgbClr val="4472C3"/>
              </a:solidFill>
              <a:round/>
            </a:ln>
            <a:effectLst/>
          </c:spPr>
          <c:marker>
            <c:symbol val="none"/>
          </c:marker>
          <c:cat>
            <c:multiLvlStrRef>
              <c:f>Time!$A$4:$A$179</c:f>
              <c:multiLvlStrCache>
                <c:ptCount val="168"/>
                <c:lvl>
                  <c:pt idx="0">
                    <c:v>00</c:v>
                  </c:pt>
                  <c:pt idx="1">
                    <c:v>01</c:v>
                  </c:pt>
                  <c:pt idx="2">
                    <c:v>02</c:v>
                  </c:pt>
                  <c:pt idx="3">
                    <c:v>03</c:v>
                  </c:pt>
                  <c:pt idx="4">
                    <c:v>04</c:v>
                  </c:pt>
                  <c:pt idx="5">
                    <c:v>05</c:v>
                  </c:pt>
                  <c:pt idx="6">
                    <c:v>06</c:v>
                  </c:pt>
                  <c:pt idx="7">
                    <c:v>07</c:v>
                  </c:pt>
                  <c:pt idx="8">
                    <c:v>08</c:v>
                  </c:pt>
                  <c:pt idx="9">
                    <c:v>09</c:v>
                  </c:pt>
                  <c:pt idx="10">
                    <c:v>10</c:v>
                  </c:pt>
                  <c:pt idx="11">
                    <c:v>11</c:v>
                  </c:pt>
                  <c:pt idx="12">
                    <c:v>12</c:v>
                  </c:pt>
                  <c:pt idx="13">
                    <c:v>13</c:v>
                  </c:pt>
                  <c:pt idx="14">
                    <c:v>14</c:v>
                  </c:pt>
                  <c:pt idx="15">
                    <c:v>15</c:v>
                  </c:pt>
                  <c:pt idx="16">
                    <c:v>16</c:v>
                  </c:pt>
                  <c:pt idx="17">
                    <c:v>17</c:v>
                  </c:pt>
                  <c:pt idx="18">
                    <c:v>18</c:v>
                  </c:pt>
                  <c:pt idx="19">
                    <c:v>19</c:v>
                  </c:pt>
                  <c:pt idx="20">
                    <c:v>20</c:v>
                  </c:pt>
                  <c:pt idx="21">
                    <c:v>21</c:v>
                  </c:pt>
                  <c:pt idx="22">
                    <c:v>22</c:v>
                  </c:pt>
                  <c:pt idx="23">
                    <c:v>23</c:v>
                  </c:pt>
                  <c:pt idx="24">
                    <c:v>00</c:v>
                  </c:pt>
                  <c:pt idx="25">
                    <c:v>01</c:v>
                  </c:pt>
                  <c:pt idx="26">
                    <c:v>02</c:v>
                  </c:pt>
                  <c:pt idx="27">
                    <c:v>03</c:v>
                  </c:pt>
                  <c:pt idx="28">
                    <c:v>04</c:v>
                  </c:pt>
                  <c:pt idx="29">
                    <c:v>05</c:v>
                  </c:pt>
                  <c:pt idx="30">
                    <c:v>06</c:v>
                  </c:pt>
                  <c:pt idx="31">
                    <c:v>07</c:v>
                  </c:pt>
                  <c:pt idx="32">
                    <c:v>08</c:v>
                  </c:pt>
                  <c:pt idx="33">
                    <c:v>09</c:v>
                  </c:pt>
                  <c:pt idx="34">
                    <c:v>10</c:v>
                  </c:pt>
                  <c:pt idx="35">
                    <c:v>11</c:v>
                  </c:pt>
                  <c:pt idx="36">
                    <c:v>12</c:v>
                  </c:pt>
                  <c:pt idx="37">
                    <c:v>13</c:v>
                  </c:pt>
                  <c:pt idx="38">
                    <c:v>14</c:v>
                  </c:pt>
                  <c:pt idx="39">
                    <c:v>15</c:v>
                  </c:pt>
                  <c:pt idx="40">
                    <c:v>16</c:v>
                  </c:pt>
                  <c:pt idx="41">
                    <c:v>17</c:v>
                  </c:pt>
                  <c:pt idx="42">
                    <c:v>18</c:v>
                  </c:pt>
                  <c:pt idx="43">
                    <c:v>19</c:v>
                  </c:pt>
                  <c:pt idx="44">
                    <c:v>20</c:v>
                  </c:pt>
                  <c:pt idx="45">
                    <c:v>21</c:v>
                  </c:pt>
                  <c:pt idx="46">
                    <c:v>22</c:v>
                  </c:pt>
                  <c:pt idx="47">
                    <c:v>23</c:v>
                  </c:pt>
                  <c:pt idx="48">
                    <c:v>00</c:v>
                  </c:pt>
                  <c:pt idx="49">
                    <c:v>01</c:v>
                  </c:pt>
                  <c:pt idx="50">
                    <c:v>02</c:v>
                  </c:pt>
                  <c:pt idx="51">
                    <c:v>03</c:v>
                  </c:pt>
                  <c:pt idx="52">
                    <c:v>04</c:v>
                  </c:pt>
                  <c:pt idx="53">
                    <c:v>05</c:v>
                  </c:pt>
                  <c:pt idx="54">
                    <c:v>06</c:v>
                  </c:pt>
                  <c:pt idx="55">
                    <c:v>07</c:v>
                  </c:pt>
                  <c:pt idx="56">
                    <c:v>08</c:v>
                  </c:pt>
                  <c:pt idx="57">
                    <c:v>09</c:v>
                  </c:pt>
                  <c:pt idx="58">
                    <c:v>10</c:v>
                  </c:pt>
                  <c:pt idx="59">
                    <c:v>11</c:v>
                  </c:pt>
                  <c:pt idx="60">
                    <c:v>12</c:v>
                  </c:pt>
                  <c:pt idx="61">
                    <c:v>13</c:v>
                  </c:pt>
                  <c:pt idx="62">
                    <c:v>14</c:v>
                  </c:pt>
                  <c:pt idx="63">
                    <c:v>15</c:v>
                  </c:pt>
                  <c:pt idx="64">
                    <c:v>16</c:v>
                  </c:pt>
                  <c:pt idx="65">
                    <c:v>17</c:v>
                  </c:pt>
                  <c:pt idx="66">
                    <c:v>18</c:v>
                  </c:pt>
                  <c:pt idx="67">
                    <c:v>19</c:v>
                  </c:pt>
                  <c:pt idx="68">
                    <c:v>20</c:v>
                  </c:pt>
                  <c:pt idx="69">
                    <c:v>21</c:v>
                  </c:pt>
                  <c:pt idx="70">
                    <c:v>22</c:v>
                  </c:pt>
                  <c:pt idx="71">
                    <c:v>23</c:v>
                  </c:pt>
                  <c:pt idx="72">
                    <c:v>00</c:v>
                  </c:pt>
                  <c:pt idx="73">
                    <c:v>01</c:v>
                  </c:pt>
                  <c:pt idx="74">
                    <c:v>02</c:v>
                  </c:pt>
                  <c:pt idx="75">
                    <c:v>03</c:v>
                  </c:pt>
                  <c:pt idx="76">
                    <c:v>04</c:v>
                  </c:pt>
                  <c:pt idx="77">
                    <c:v>05</c:v>
                  </c:pt>
                  <c:pt idx="78">
                    <c:v>06</c:v>
                  </c:pt>
                  <c:pt idx="79">
                    <c:v>07</c:v>
                  </c:pt>
                  <c:pt idx="80">
                    <c:v>08</c:v>
                  </c:pt>
                  <c:pt idx="81">
                    <c:v>09</c:v>
                  </c:pt>
                  <c:pt idx="82">
                    <c:v>10</c:v>
                  </c:pt>
                  <c:pt idx="83">
                    <c:v>11</c:v>
                  </c:pt>
                  <c:pt idx="84">
                    <c:v>12</c:v>
                  </c:pt>
                  <c:pt idx="85">
                    <c:v>13</c:v>
                  </c:pt>
                  <c:pt idx="86">
                    <c:v>14</c:v>
                  </c:pt>
                  <c:pt idx="87">
                    <c:v>15</c:v>
                  </c:pt>
                  <c:pt idx="88">
                    <c:v>16</c:v>
                  </c:pt>
                  <c:pt idx="89">
                    <c:v>17</c:v>
                  </c:pt>
                  <c:pt idx="90">
                    <c:v>18</c:v>
                  </c:pt>
                  <c:pt idx="91">
                    <c:v>19</c:v>
                  </c:pt>
                  <c:pt idx="92">
                    <c:v>20</c:v>
                  </c:pt>
                  <c:pt idx="93">
                    <c:v>21</c:v>
                  </c:pt>
                  <c:pt idx="94">
                    <c:v>22</c:v>
                  </c:pt>
                  <c:pt idx="95">
                    <c:v>23</c:v>
                  </c:pt>
                  <c:pt idx="96">
                    <c:v>00</c:v>
                  </c:pt>
                  <c:pt idx="97">
                    <c:v>01</c:v>
                  </c:pt>
                  <c:pt idx="98">
                    <c:v>02</c:v>
                  </c:pt>
                  <c:pt idx="99">
                    <c:v>03</c:v>
                  </c:pt>
                  <c:pt idx="100">
                    <c:v>04</c:v>
                  </c:pt>
                  <c:pt idx="101">
                    <c:v>05</c:v>
                  </c:pt>
                  <c:pt idx="102">
                    <c:v>06</c:v>
                  </c:pt>
                  <c:pt idx="103">
                    <c:v>07</c:v>
                  </c:pt>
                  <c:pt idx="104">
                    <c:v>08</c:v>
                  </c:pt>
                  <c:pt idx="105">
                    <c:v>09</c:v>
                  </c:pt>
                  <c:pt idx="106">
                    <c:v>10</c:v>
                  </c:pt>
                  <c:pt idx="107">
                    <c:v>11</c:v>
                  </c:pt>
                  <c:pt idx="108">
                    <c:v>12</c:v>
                  </c:pt>
                  <c:pt idx="109">
                    <c:v>13</c:v>
                  </c:pt>
                  <c:pt idx="110">
                    <c:v>14</c:v>
                  </c:pt>
                  <c:pt idx="111">
                    <c:v>15</c:v>
                  </c:pt>
                  <c:pt idx="112">
                    <c:v>16</c:v>
                  </c:pt>
                  <c:pt idx="113">
                    <c:v>17</c:v>
                  </c:pt>
                  <c:pt idx="114">
                    <c:v>18</c:v>
                  </c:pt>
                  <c:pt idx="115">
                    <c:v>19</c:v>
                  </c:pt>
                  <c:pt idx="116">
                    <c:v>20</c:v>
                  </c:pt>
                  <c:pt idx="117">
                    <c:v>21</c:v>
                  </c:pt>
                  <c:pt idx="118">
                    <c:v>22</c:v>
                  </c:pt>
                  <c:pt idx="119">
                    <c:v>23</c:v>
                  </c:pt>
                  <c:pt idx="120">
                    <c:v>00</c:v>
                  </c:pt>
                  <c:pt idx="121">
                    <c:v>01</c:v>
                  </c:pt>
                  <c:pt idx="122">
                    <c:v>02</c:v>
                  </c:pt>
                  <c:pt idx="123">
                    <c:v>03</c:v>
                  </c:pt>
                  <c:pt idx="124">
                    <c:v>04</c:v>
                  </c:pt>
                  <c:pt idx="125">
                    <c:v>05</c:v>
                  </c:pt>
                  <c:pt idx="126">
                    <c:v>06</c:v>
                  </c:pt>
                  <c:pt idx="127">
                    <c:v>07</c:v>
                  </c:pt>
                  <c:pt idx="128">
                    <c:v>08</c:v>
                  </c:pt>
                  <c:pt idx="129">
                    <c:v>09</c:v>
                  </c:pt>
                  <c:pt idx="130">
                    <c:v>10</c:v>
                  </c:pt>
                  <c:pt idx="131">
                    <c:v>11</c:v>
                  </c:pt>
                  <c:pt idx="132">
                    <c:v>12</c:v>
                  </c:pt>
                  <c:pt idx="133">
                    <c:v>13</c:v>
                  </c:pt>
                  <c:pt idx="134">
                    <c:v>14</c:v>
                  </c:pt>
                  <c:pt idx="135">
                    <c:v>15</c:v>
                  </c:pt>
                  <c:pt idx="136">
                    <c:v>16</c:v>
                  </c:pt>
                  <c:pt idx="137">
                    <c:v>17</c:v>
                  </c:pt>
                  <c:pt idx="138">
                    <c:v>18</c:v>
                  </c:pt>
                  <c:pt idx="139">
                    <c:v>19</c:v>
                  </c:pt>
                  <c:pt idx="140">
                    <c:v>20</c:v>
                  </c:pt>
                  <c:pt idx="141">
                    <c:v>21</c:v>
                  </c:pt>
                  <c:pt idx="142">
                    <c:v>22</c:v>
                  </c:pt>
                  <c:pt idx="143">
                    <c:v>23</c:v>
                  </c:pt>
                  <c:pt idx="144">
                    <c:v>00</c:v>
                  </c:pt>
                  <c:pt idx="145">
                    <c:v>01</c:v>
                  </c:pt>
                  <c:pt idx="146">
                    <c:v>02</c:v>
                  </c:pt>
                  <c:pt idx="147">
                    <c:v>03</c:v>
                  </c:pt>
                  <c:pt idx="148">
                    <c:v>04</c:v>
                  </c:pt>
                  <c:pt idx="149">
                    <c:v>05</c:v>
                  </c:pt>
                  <c:pt idx="150">
                    <c:v>06</c:v>
                  </c:pt>
                  <c:pt idx="151">
                    <c:v>07</c:v>
                  </c:pt>
                  <c:pt idx="152">
                    <c:v>08</c:v>
                  </c:pt>
                  <c:pt idx="153">
                    <c:v>09</c:v>
                  </c:pt>
                  <c:pt idx="154">
                    <c:v>10</c:v>
                  </c:pt>
                  <c:pt idx="155">
                    <c:v>11</c:v>
                  </c:pt>
                  <c:pt idx="156">
                    <c:v>12</c:v>
                  </c:pt>
                  <c:pt idx="157">
                    <c:v>13</c:v>
                  </c:pt>
                  <c:pt idx="158">
                    <c:v>14</c:v>
                  </c:pt>
                  <c:pt idx="159">
                    <c:v>15</c:v>
                  </c:pt>
                  <c:pt idx="160">
                    <c:v>16</c:v>
                  </c:pt>
                  <c:pt idx="161">
                    <c:v>17</c:v>
                  </c:pt>
                  <c:pt idx="162">
                    <c:v>18</c:v>
                  </c:pt>
                  <c:pt idx="163">
                    <c:v>19</c:v>
                  </c:pt>
                  <c:pt idx="164">
                    <c:v>20</c:v>
                  </c:pt>
                  <c:pt idx="165">
                    <c:v>21</c:v>
                  </c:pt>
                  <c:pt idx="166">
                    <c:v>22</c:v>
                  </c:pt>
                  <c:pt idx="167">
                    <c:v>23</c:v>
                  </c:pt>
                </c:lvl>
                <c:lvl>
                  <c:pt idx="0">
                    <c:v>23. Feb</c:v>
                  </c:pt>
                  <c:pt idx="24">
                    <c:v>24. Feb</c:v>
                  </c:pt>
                  <c:pt idx="48">
                    <c:v>25. Feb</c:v>
                  </c:pt>
                  <c:pt idx="72">
                    <c:v>26. Feb</c:v>
                  </c:pt>
                  <c:pt idx="96">
                    <c:v>27. Feb</c:v>
                  </c:pt>
                  <c:pt idx="120">
                    <c:v>28. Feb</c:v>
                  </c:pt>
                  <c:pt idx="144">
                    <c:v>01. Mrz</c:v>
                  </c:pt>
                </c:lvl>
              </c:multiLvlStrCache>
            </c:multiLvlStrRef>
          </c:cat>
          <c:val>
            <c:numRef>
              <c:f>Time!$B$4:$B$179</c:f>
              <c:numCache>
                <c:formatCode>General</c:formatCode>
                <c:ptCount val="168"/>
                <c:pt idx="0">
                  <c:v>310</c:v>
                </c:pt>
                <c:pt idx="1">
                  <c:v>353</c:v>
                </c:pt>
                <c:pt idx="2">
                  <c:v>320</c:v>
                </c:pt>
                <c:pt idx="3">
                  <c:v>288</c:v>
                </c:pt>
                <c:pt idx="4">
                  <c:v>317</c:v>
                </c:pt>
                <c:pt idx="5">
                  <c:v>265</c:v>
                </c:pt>
                <c:pt idx="6">
                  <c:v>241</c:v>
                </c:pt>
                <c:pt idx="7">
                  <c:v>310</c:v>
                </c:pt>
                <c:pt idx="8">
                  <c:v>261</c:v>
                </c:pt>
                <c:pt idx="9">
                  <c:v>381</c:v>
                </c:pt>
                <c:pt idx="10">
                  <c:v>354</c:v>
                </c:pt>
                <c:pt idx="11">
                  <c:v>368</c:v>
                </c:pt>
                <c:pt idx="12">
                  <c:v>376</c:v>
                </c:pt>
                <c:pt idx="13">
                  <c:v>392</c:v>
                </c:pt>
                <c:pt idx="14">
                  <c:v>485</c:v>
                </c:pt>
                <c:pt idx="15">
                  <c:v>457</c:v>
                </c:pt>
                <c:pt idx="16">
                  <c:v>694</c:v>
                </c:pt>
                <c:pt idx="17">
                  <c:v>451</c:v>
                </c:pt>
                <c:pt idx="18">
                  <c:v>477</c:v>
                </c:pt>
                <c:pt idx="19">
                  <c:v>373</c:v>
                </c:pt>
                <c:pt idx="20">
                  <c:v>336</c:v>
                </c:pt>
                <c:pt idx="21">
                  <c:v>388</c:v>
                </c:pt>
                <c:pt idx="22">
                  <c:v>353</c:v>
                </c:pt>
                <c:pt idx="23">
                  <c:v>393</c:v>
                </c:pt>
                <c:pt idx="24">
                  <c:v>343</c:v>
                </c:pt>
                <c:pt idx="25">
                  <c:v>346</c:v>
                </c:pt>
                <c:pt idx="26">
                  <c:v>300</c:v>
                </c:pt>
                <c:pt idx="27">
                  <c:v>349</c:v>
                </c:pt>
                <c:pt idx="28">
                  <c:v>350</c:v>
                </c:pt>
                <c:pt idx="29">
                  <c:v>273</c:v>
                </c:pt>
                <c:pt idx="30">
                  <c:v>300</c:v>
                </c:pt>
                <c:pt idx="31">
                  <c:v>306</c:v>
                </c:pt>
                <c:pt idx="32">
                  <c:v>269</c:v>
                </c:pt>
                <c:pt idx="33">
                  <c:v>270</c:v>
                </c:pt>
                <c:pt idx="34">
                  <c:v>312</c:v>
                </c:pt>
                <c:pt idx="35">
                  <c:v>329</c:v>
                </c:pt>
                <c:pt idx="36">
                  <c:v>303</c:v>
                </c:pt>
                <c:pt idx="37">
                  <c:v>378</c:v>
                </c:pt>
                <c:pt idx="38">
                  <c:v>359</c:v>
                </c:pt>
                <c:pt idx="39">
                  <c:v>413</c:v>
                </c:pt>
                <c:pt idx="40">
                  <c:v>381</c:v>
                </c:pt>
                <c:pt idx="41">
                  <c:v>386</c:v>
                </c:pt>
                <c:pt idx="42">
                  <c:v>374</c:v>
                </c:pt>
                <c:pt idx="43">
                  <c:v>344</c:v>
                </c:pt>
                <c:pt idx="44">
                  <c:v>386</c:v>
                </c:pt>
                <c:pt idx="45">
                  <c:v>468</c:v>
                </c:pt>
                <c:pt idx="46">
                  <c:v>336</c:v>
                </c:pt>
                <c:pt idx="47">
                  <c:v>366</c:v>
                </c:pt>
                <c:pt idx="48">
                  <c:v>292</c:v>
                </c:pt>
                <c:pt idx="49">
                  <c:v>266</c:v>
                </c:pt>
                <c:pt idx="50">
                  <c:v>251</c:v>
                </c:pt>
                <c:pt idx="51">
                  <c:v>216</c:v>
                </c:pt>
                <c:pt idx="52">
                  <c:v>251</c:v>
                </c:pt>
                <c:pt idx="53">
                  <c:v>270</c:v>
                </c:pt>
                <c:pt idx="54">
                  <c:v>261</c:v>
                </c:pt>
                <c:pt idx="55">
                  <c:v>240</c:v>
                </c:pt>
                <c:pt idx="56">
                  <c:v>249</c:v>
                </c:pt>
                <c:pt idx="57">
                  <c:v>267</c:v>
                </c:pt>
                <c:pt idx="58">
                  <c:v>291</c:v>
                </c:pt>
                <c:pt idx="59">
                  <c:v>302</c:v>
                </c:pt>
                <c:pt idx="60">
                  <c:v>307</c:v>
                </c:pt>
                <c:pt idx="61">
                  <c:v>293</c:v>
                </c:pt>
                <c:pt idx="62">
                  <c:v>365</c:v>
                </c:pt>
                <c:pt idx="63">
                  <c:v>401</c:v>
                </c:pt>
                <c:pt idx="64">
                  <c:v>396</c:v>
                </c:pt>
                <c:pt idx="65">
                  <c:v>422</c:v>
                </c:pt>
                <c:pt idx="66">
                  <c:v>423</c:v>
                </c:pt>
                <c:pt idx="67">
                  <c:v>368</c:v>
                </c:pt>
                <c:pt idx="68">
                  <c:v>373</c:v>
                </c:pt>
                <c:pt idx="69">
                  <c:v>414</c:v>
                </c:pt>
                <c:pt idx="70">
                  <c:v>467</c:v>
                </c:pt>
                <c:pt idx="71">
                  <c:v>374</c:v>
                </c:pt>
                <c:pt idx="72">
                  <c:v>383</c:v>
                </c:pt>
                <c:pt idx="73">
                  <c:v>325</c:v>
                </c:pt>
                <c:pt idx="74">
                  <c:v>347</c:v>
                </c:pt>
                <c:pt idx="75">
                  <c:v>311</c:v>
                </c:pt>
                <c:pt idx="76">
                  <c:v>295</c:v>
                </c:pt>
                <c:pt idx="77">
                  <c:v>234</c:v>
                </c:pt>
                <c:pt idx="78">
                  <c:v>253</c:v>
                </c:pt>
                <c:pt idx="79">
                  <c:v>304</c:v>
                </c:pt>
                <c:pt idx="80">
                  <c:v>316</c:v>
                </c:pt>
                <c:pt idx="81">
                  <c:v>290</c:v>
                </c:pt>
                <c:pt idx="82">
                  <c:v>309</c:v>
                </c:pt>
                <c:pt idx="83">
                  <c:v>352</c:v>
                </c:pt>
                <c:pt idx="84">
                  <c:v>325</c:v>
                </c:pt>
                <c:pt idx="85">
                  <c:v>488</c:v>
                </c:pt>
                <c:pt idx="86">
                  <c:v>419</c:v>
                </c:pt>
                <c:pt idx="87">
                  <c:v>388</c:v>
                </c:pt>
                <c:pt idx="88">
                  <c:v>440</c:v>
                </c:pt>
                <c:pt idx="89">
                  <c:v>387</c:v>
                </c:pt>
                <c:pt idx="90">
                  <c:v>451</c:v>
                </c:pt>
                <c:pt idx="91">
                  <c:v>516</c:v>
                </c:pt>
                <c:pt idx="92">
                  <c:v>464</c:v>
                </c:pt>
                <c:pt idx="93">
                  <c:v>495</c:v>
                </c:pt>
                <c:pt idx="94">
                  <c:v>447</c:v>
                </c:pt>
                <c:pt idx="95">
                  <c:v>378</c:v>
                </c:pt>
                <c:pt idx="96">
                  <c:v>395</c:v>
                </c:pt>
                <c:pt idx="97">
                  <c:v>334</c:v>
                </c:pt>
                <c:pt idx="98">
                  <c:v>421</c:v>
                </c:pt>
                <c:pt idx="99">
                  <c:v>371</c:v>
                </c:pt>
                <c:pt idx="100">
                  <c:v>312</c:v>
                </c:pt>
                <c:pt idx="101">
                  <c:v>331</c:v>
                </c:pt>
                <c:pt idx="102">
                  <c:v>336</c:v>
                </c:pt>
                <c:pt idx="103">
                  <c:v>373</c:v>
                </c:pt>
                <c:pt idx="104">
                  <c:v>430</c:v>
                </c:pt>
                <c:pt idx="105">
                  <c:v>458</c:v>
                </c:pt>
                <c:pt idx="106">
                  <c:v>409</c:v>
                </c:pt>
                <c:pt idx="107">
                  <c:v>408</c:v>
                </c:pt>
                <c:pt idx="108">
                  <c:v>419</c:v>
                </c:pt>
                <c:pt idx="109">
                  <c:v>505</c:v>
                </c:pt>
                <c:pt idx="110">
                  <c:v>506</c:v>
                </c:pt>
                <c:pt idx="111">
                  <c:v>483</c:v>
                </c:pt>
                <c:pt idx="112">
                  <c:v>477</c:v>
                </c:pt>
                <c:pt idx="113">
                  <c:v>481</c:v>
                </c:pt>
                <c:pt idx="114">
                  <c:v>490</c:v>
                </c:pt>
                <c:pt idx="115">
                  <c:v>521</c:v>
                </c:pt>
                <c:pt idx="116">
                  <c:v>497</c:v>
                </c:pt>
                <c:pt idx="117">
                  <c:v>542</c:v>
                </c:pt>
                <c:pt idx="118">
                  <c:v>472</c:v>
                </c:pt>
                <c:pt idx="119">
                  <c:v>493</c:v>
                </c:pt>
                <c:pt idx="120">
                  <c:v>444</c:v>
                </c:pt>
                <c:pt idx="121">
                  <c:v>385</c:v>
                </c:pt>
                <c:pt idx="122">
                  <c:v>418</c:v>
                </c:pt>
                <c:pt idx="123">
                  <c:v>372</c:v>
                </c:pt>
                <c:pt idx="124">
                  <c:v>403</c:v>
                </c:pt>
                <c:pt idx="125">
                  <c:v>414</c:v>
                </c:pt>
                <c:pt idx="126">
                  <c:v>423</c:v>
                </c:pt>
                <c:pt idx="127">
                  <c:v>305</c:v>
                </c:pt>
                <c:pt idx="128">
                  <c:v>344</c:v>
                </c:pt>
                <c:pt idx="129">
                  <c:v>410</c:v>
                </c:pt>
                <c:pt idx="130">
                  <c:v>431</c:v>
                </c:pt>
                <c:pt idx="131">
                  <c:v>357</c:v>
                </c:pt>
                <c:pt idx="132">
                  <c:v>421</c:v>
                </c:pt>
                <c:pt idx="133">
                  <c:v>473</c:v>
                </c:pt>
                <c:pt idx="134">
                  <c:v>443</c:v>
                </c:pt>
                <c:pt idx="135">
                  <c:v>477</c:v>
                </c:pt>
                <c:pt idx="136">
                  <c:v>473</c:v>
                </c:pt>
                <c:pt idx="137">
                  <c:v>523</c:v>
                </c:pt>
                <c:pt idx="138">
                  <c:v>432</c:v>
                </c:pt>
                <c:pt idx="139">
                  <c:v>465</c:v>
                </c:pt>
                <c:pt idx="140">
                  <c:v>396</c:v>
                </c:pt>
                <c:pt idx="141">
                  <c:v>415</c:v>
                </c:pt>
                <c:pt idx="142">
                  <c:v>389</c:v>
                </c:pt>
                <c:pt idx="143">
                  <c:v>376</c:v>
                </c:pt>
                <c:pt idx="144">
                  <c:v>377</c:v>
                </c:pt>
                <c:pt idx="145">
                  <c:v>411</c:v>
                </c:pt>
                <c:pt idx="146">
                  <c:v>351</c:v>
                </c:pt>
                <c:pt idx="147">
                  <c:v>349</c:v>
                </c:pt>
                <c:pt idx="148">
                  <c:v>315</c:v>
                </c:pt>
                <c:pt idx="149">
                  <c:v>367</c:v>
                </c:pt>
                <c:pt idx="150">
                  <c:v>313</c:v>
                </c:pt>
                <c:pt idx="151">
                  <c:v>323</c:v>
                </c:pt>
                <c:pt idx="152">
                  <c:v>350</c:v>
                </c:pt>
                <c:pt idx="153">
                  <c:v>366</c:v>
                </c:pt>
                <c:pt idx="154">
                  <c:v>421</c:v>
                </c:pt>
                <c:pt idx="155">
                  <c:v>348</c:v>
                </c:pt>
                <c:pt idx="156">
                  <c:v>391</c:v>
                </c:pt>
                <c:pt idx="157">
                  <c:v>450</c:v>
                </c:pt>
                <c:pt idx="158">
                  <c:v>477</c:v>
                </c:pt>
                <c:pt idx="159">
                  <c:v>504</c:v>
                </c:pt>
                <c:pt idx="160">
                  <c:v>585</c:v>
                </c:pt>
                <c:pt idx="161">
                  <c:v>535</c:v>
                </c:pt>
                <c:pt idx="162">
                  <c:v>502</c:v>
                </c:pt>
                <c:pt idx="163">
                  <c:v>517</c:v>
                </c:pt>
                <c:pt idx="164">
                  <c:v>587</c:v>
                </c:pt>
                <c:pt idx="165">
                  <c:v>583</c:v>
                </c:pt>
                <c:pt idx="166">
                  <c:v>455</c:v>
                </c:pt>
                <c:pt idx="167">
                  <c:v>498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FEC-4FF4-8A9A-23BF2BAA3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17350936"/>
        <c:axId val="1017356184"/>
      </c:lineChart>
      <c:catAx>
        <c:axId val="1017350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17356184"/>
        <c:crosses val="autoZero"/>
        <c:auto val="1"/>
        <c:lblAlgn val="ctr"/>
        <c:lblOffset val="100"/>
        <c:noMultiLvlLbl val="0"/>
      </c:catAx>
      <c:valAx>
        <c:axId val="1017356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17350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70AB4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7F5-42FC-9170-89635871AC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7F5-42FC-9170-89635871ACE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'Eval Comparison'!$D$3:$D$4</c:f>
              <c:strCache>
                <c:ptCount val="2"/>
                <c:pt idx="0">
                  <c:v>Found</c:v>
                </c:pt>
                <c:pt idx="1">
                  <c:v>Not found</c:v>
                </c:pt>
              </c:strCache>
            </c:strRef>
          </c:cat>
          <c:val>
            <c:numRef>
              <c:f>'Eval Comparison'!$E$3:$E$4</c:f>
              <c:numCache>
                <c:formatCode>General</c:formatCode>
                <c:ptCount val="2"/>
                <c:pt idx="0">
                  <c:v>11936</c:v>
                </c:pt>
                <c:pt idx="1">
                  <c:v>1078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F5-42FC-9170-89635871ACE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70A946"/>
            </a:solidFill>
          </c:spPr>
          <c:dPt>
            <c:idx val="0"/>
            <c:bubble3D val="0"/>
            <c:spPr>
              <a:solidFill>
                <a:srgbClr val="70A94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58C-4A50-97D7-44443517445D}"/>
              </c:ext>
            </c:extLst>
          </c:dPt>
          <c:dPt>
            <c:idx val="1"/>
            <c:bubble3D val="0"/>
            <c:spPr>
              <a:solidFill>
                <a:srgbClr val="EB7C3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58C-4A50-97D7-44443517445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'Eval Comparison'!$D$8:$D$9</c:f>
              <c:strCache>
                <c:ptCount val="2"/>
                <c:pt idx="0">
                  <c:v>Correct Match</c:v>
                </c:pt>
                <c:pt idx="1">
                  <c:v>Wrong Match</c:v>
                </c:pt>
              </c:strCache>
            </c:strRef>
          </c:cat>
          <c:val>
            <c:numRef>
              <c:f>'Eval Comparison'!$E$8:$E$9</c:f>
              <c:numCache>
                <c:formatCode>General</c:formatCode>
                <c:ptCount val="2"/>
                <c:pt idx="0">
                  <c:v>11936</c:v>
                </c:pt>
                <c:pt idx="1">
                  <c:v>64335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58C-4A50-97D7-44443517445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[server_scraped_02_wiederhergestellt (version 2).xlsx]Exchanges count!PivotTable1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9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</c:pivotFmts>
    <c:plotArea>
      <c:layout/>
      <c:pieChart>
        <c:varyColors val="1"/>
        <c:ser>
          <c:idx val="0"/>
          <c:order val="0"/>
          <c:tx>
            <c:strRef>
              <c:f>'Exchanges count'!$B$3</c:f>
              <c:strCache>
                <c:ptCount val="1"/>
                <c:pt idx="0">
                  <c:v>Ergebnis</c:v>
                </c:pt>
              </c:strCache>
            </c:strRef>
          </c:tx>
          <c:dPt>
            <c:idx val="0"/>
            <c:bubble3D val="0"/>
            <c:spPr>
              <a:solidFill>
                <a:srgbClr val="EB7C3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A09-44FF-A932-FF031CDAF63B}"/>
              </c:ext>
            </c:extLst>
          </c:dPt>
          <c:dPt>
            <c:idx val="1"/>
            <c:bubble3D val="0"/>
            <c:spPr>
              <a:solidFill>
                <a:srgbClr val="4472C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A09-44FF-A932-FF031CDAF63B}"/>
              </c:ext>
            </c:extLst>
          </c:dPt>
          <c:dPt>
            <c:idx val="2"/>
            <c:bubble3D val="0"/>
            <c:spPr>
              <a:solidFill>
                <a:srgbClr val="FFBD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A09-44FF-A932-FF031CDAF63B}"/>
              </c:ext>
            </c:extLst>
          </c:dPt>
          <c:dPt>
            <c:idx val="3"/>
            <c:bubble3D val="0"/>
            <c:spPr>
              <a:solidFill>
                <a:srgbClr val="A1A1A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A09-44FF-A932-FF031CDAF63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4A09-44FF-A932-FF031CDAF63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4A09-44FF-A932-FF031CDAF63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4A09-44FF-A932-FF031CDAF6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'Exchanges count'!$A$4:$A$11</c:f>
              <c:strCache>
                <c:ptCount val="7"/>
                <c:pt idx="0">
                  <c:v>Others</c:v>
                </c:pt>
                <c:pt idx="1">
                  <c:v>ETH -&gt; BTC</c:v>
                </c:pt>
                <c:pt idx="2">
                  <c:v>BTC -&gt; ETH</c:v>
                </c:pt>
                <c:pt idx="3">
                  <c:v>LTC -&gt; BTC</c:v>
                </c:pt>
                <c:pt idx="4">
                  <c:v>ETH -&gt; LTC</c:v>
                </c:pt>
                <c:pt idx="5">
                  <c:v>LTC -&gt; ETH</c:v>
                </c:pt>
                <c:pt idx="6">
                  <c:v>BTC -&gt; BCH</c:v>
                </c:pt>
              </c:strCache>
            </c:strRef>
          </c:cat>
          <c:val>
            <c:numRef>
              <c:f>'Exchanges count'!$B$4:$B$11</c:f>
              <c:numCache>
                <c:formatCode>General</c:formatCode>
                <c:ptCount val="7"/>
                <c:pt idx="0">
                  <c:v>41165</c:v>
                </c:pt>
                <c:pt idx="1">
                  <c:v>9972</c:v>
                </c:pt>
                <c:pt idx="2">
                  <c:v>3689</c:v>
                </c:pt>
                <c:pt idx="3">
                  <c:v>3534</c:v>
                </c:pt>
                <c:pt idx="4">
                  <c:v>2206</c:v>
                </c:pt>
                <c:pt idx="5">
                  <c:v>2084</c:v>
                </c:pt>
                <c:pt idx="6">
                  <c:v>2038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A09-44FF-A932-FF031CDAF63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0A8A0-8243-4C96-8A6E-52A7287C4A8B}" type="doc">
      <dgm:prSet loTypeId="urn:microsoft.com/office/officeart/2005/8/layout/list1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59BAB78A-D718-4BC8-A18C-ADF036E28510}">
      <dgm:prSet custT="1"/>
      <dgm:spPr/>
      <dgm:t>
        <a:bodyPr/>
        <a:lstStyle/>
        <a:p>
          <a:r>
            <a:rPr lang="en-US" sz="2200" b="1" dirty="0">
              <a:latin typeface="Arial"/>
              <a:ea typeface="+mn-ea"/>
              <a:cs typeface="+mn-cs"/>
            </a:rPr>
            <a:t>3. </a:t>
          </a:r>
          <a:r>
            <a:rPr lang="en-US" sz="2200" b="1" dirty="0"/>
            <a:t>How accurate is the implemented Solution? What are the Limits?</a:t>
          </a:r>
          <a:endParaRPr lang="en-US" sz="2200" b="1" noProof="0" dirty="0">
            <a:latin typeface="Arial"/>
            <a:ea typeface="+mn-ea"/>
            <a:cs typeface="+mn-cs"/>
          </a:endParaRPr>
        </a:p>
      </dgm:t>
    </dgm:pt>
    <dgm:pt modelId="{755E74CD-7D19-4404-A413-13602F891695}" type="parTrans" cxnId="{AF1CE58A-4506-4A8E-920E-4447F6248074}">
      <dgm:prSet/>
      <dgm:spPr/>
      <dgm:t>
        <a:bodyPr/>
        <a:lstStyle/>
        <a:p>
          <a:endParaRPr lang="de-DE" sz="2200"/>
        </a:p>
      </dgm:t>
    </dgm:pt>
    <dgm:pt modelId="{1A26CDFB-479A-456A-9956-670CBF6E21CA}" type="sibTrans" cxnId="{AF1CE58A-4506-4A8E-920E-4447F6248074}">
      <dgm:prSet/>
      <dgm:spPr/>
      <dgm:t>
        <a:bodyPr/>
        <a:lstStyle/>
        <a:p>
          <a:endParaRPr lang="de-DE" sz="2200"/>
        </a:p>
      </dgm:t>
    </dgm:pt>
    <dgm:pt modelId="{58DF557B-5B87-46A0-9ED3-DF50E7A5570D}">
      <dgm:prSet custT="1"/>
      <dgm:spPr/>
      <dgm:t>
        <a:bodyPr/>
        <a:lstStyle/>
        <a:p>
          <a:pPr>
            <a:buNone/>
          </a:pPr>
          <a:r>
            <a:rPr lang="en-US" sz="2200" b="1" noProof="0" dirty="0">
              <a:latin typeface="Arial"/>
              <a:ea typeface="+mn-ea"/>
              <a:cs typeface="+mn-cs"/>
            </a:rPr>
            <a:t>2. </a:t>
          </a:r>
          <a:r>
            <a:rPr lang="en-US" sz="2200" b="1" dirty="0"/>
            <a:t>How can Cross-Blockchain Transactions be recognized?</a:t>
          </a:r>
          <a:endParaRPr lang="en-US" sz="2200" b="1" noProof="0" dirty="0"/>
        </a:p>
      </dgm:t>
    </dgm:pt>
    <dgm:pt modelId="{30DD9B2E-1799-4469-8034-CDF3B6AB9BCD}" type="sibTrans" cxnId="{EC73AC61-43B8-4122-BD0B-9C663DDF720D}">
      <dgm:prSet/>
      <dgm:spPr/>
      <dgm:t>
        <a:bodyPr/>
        <a:lstStyle/>
        <a:p>
          <a:endParaRPr lang="de-DE" sz="2200"/>
        </a:p>
      </dgm:t>
    </dgm:pt>
    <dgm:pt modelId="{335D3B89-5F33-4DED-83E4-2730ED1B4ADB}" type="parTrans" cxnId="{EC73AC61-43B8-4122-BD0B-9C663DDF720D}">
      <dgm:prSet/>
      <dgm:spPr/>
      <dgm:t>
        <a:bodyPr/>
        <a:lstStyle/>
        <a:p>
          <a:endParaRPr lang="de-DE" sz="2200"/>
        </a:p>
      </dgm:t>
    </dgm:pt>
    <dgm:pt modelId="{03062144-27ED-4330-A7DB-06D1F385D188}">
      <dgm:prSet custT="1"/>
      <dgm:spPr/>
      <dgm:t>
        <a:bodyPr/>
        <a:lstStyle/>
        <a:p>
          <a:r>
            <a:rPr lang="en-US" sz="2200" b="1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1. </a:t>
          </a:r>
          <a:r>
            <a:rPr lang="en-US" sz="22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is the current State of the Art regarding Cryptocurrency Exchange? </a:t>
          </a:r>
          <a:endParaRPr lang="en-US" sz="2200" b="1" noProof="0" dirty="0"/>
        </a:p>
      </dgm:t>
    </dgm:pt>
    <dgm:pt modelId="{A41145B2-8F32-464B-A516-60ACF929F4AE}" type="parTrans" cxnId="{11225252-009A-4110-BA3D-E2E12F26588E}">
      <dgm:prSet/>
      <dgm:spPr/>
      <dgm:t>
        <a:bodyPr/>
        <a:lstStyle/>
        <a:p>
          <a:endParaRPr lang="de-DE"/>
        </a:p>
      </dgm:t>
    </dgm:pt>
    <dgm:pt modelId="{9D50C939-E825-4136-88AC-38311E1ABBD2}" type="sibTrans" cxnId="{11225252-009A-4110-BA3D-E2E12F26588E}">
      <dgm:prSet/>
      <dgm:spPr/>
      <dgm:t>
        <a:bodyPr/>
        <a:lstStyle/>
        <a:p>
          <a:endParaRPr lang="de-DE"/>
        </a:p>
      </dgm:t>
    </dgm:pt>
    <dgm:pt modelId="{D6C45802-5396-44D6-B907-E8C5D57F780A}" type="pres">
      <dgm:prSet presAssocID="{2300A8A0-8243-4C96-8A6E-52A7287C4A8B}" presName="linear" presStyleCnt="0">
        <dgm:presLayoutVars>
          <dgm:dir/>
          <dgm:animLvl val="lvl"/>
          <dgm:resizeHandles val="exact"/>
        </dgm:presLayoutVars>
      </dgm:prSet>
      <dgm:spPr/>
    </dgm:pt>
    <dgm:pt modelId="{5FBA5469-E34E-47B7-B62D-034448611F3B}" type="pres">
      <dgm:prSet presAssocID="{03062144-27ED-4330-A7DB-06D1F385D188}" presName="parentLin" presStyleCnt="0"/>
      <dgm:spPr/>
    </dgm:pt>
    <dgm:pt modelId="{DB259769-1853-4E4A-83DC-D26168799CBE}" type="pres">
      <dgm:prSet presAssocID="{03062144-27ED-4330-A7DB-06D1F385D188}" presName="parentLeftMargin" presStyleLbl="node1" presStyleIdx="0" presStyleCnt="3"/>
      <dgm:spPr/>
    </dgm:pt>
    <dgm:pt modelId="{B9914FC6-EF3C-4BED-A0FA-CEE039A2F0D1}" type="pres">
      <dgm:prSet presAssocID="{03062144-27ED-4330-A7DB-06D1F385D188}" presName="parentText" presStyleLbl="node1" presStyleIdx="0" presStyleCnt="3" custScaleX="123045">
        <dgm:presLayoutVars>
          <dgm:chMax val="0"/>
          <dgm:bulletEnabled val="1"/>
        </dgm:presLayoutVars>
      </dgm:prSet>
      <dgm:spPr/>
    </dgm:pt>
    <dgm:pt modelId="{C11B087C-8823-448A-83E8-4D6A688EC2E2}" type="pres">
      <dgm:prSet presAssocID="{03062144-27ED-4330-A7DB-06D1F385D188}" presName="negativeSpace" presStyleCnt="0"/>
      <dgm:spPr/>
    </dgm:pt>
    <dgm:pt modelId="{13634673-8F30-425E-840A-9A025AA82B03}" type="pres">
      <dgm:prSet presAssocID="{03062144-27ED-4330-A7DB-06D1F385D188}" presName="childText" presStyleLbl="conFgAcc1" presStyleIdx="0" presStyleCnt="3">
        <dgm:presLayoutVars>
          <dgm:bulletEnabled val="1"/>
        </dgm:presLayoutVars>
      </dgm:prSet>
      <dgm:spPr/>
    </dgm:pt>
    <dgm:pt modelId="{7A30C9C1-8B90-446F-8434-B4D8E95AF235}" type="pres">
      <dgm:prSet presAssocID="{9D50C939-E825-4136-88AC-38311E1ABBD2}" presName="spaceBetweenRectangles" presStyleCnt="0"/>
      <dgm:spPr/>
    </dgm:pt>
    <dgm:pt modelId="{9335548D-0D86-4994-A90B-D0D0E920E2A2}" type="pres">
      <dgm:prSet presAssocID="{58DF557B-5B87-46A0-9ED3-DF50E7A5570D}" presName="parentLin" presStyleCnt="0"/>
      <dgm:spPr/>
    </dgm:pt>
    <dgm:pt modelId="{98419456-E35D-4468-8AA7-27B2B9B9CA2B}" type="pres">
      <dgm:prSet presAssocID="{58DF557B-5B87-46A0-9ED3-DF50E7A5570D}" presName="parentLeftMargin" presStyleLbl="node1" presStyleIdx="0" presStyleCnt="3"/>
      <dgm:spPr/>
    </dgm:pt>
    <dgm:pt modelId="{3D68A4B8-D665-45C4-B198-A7E4461FE1FD}" type="pres">
      <dgm:prSet presAssocID="{58DF557B-5B87-46A0-9ED3-DF50E7A5570D}" presName="parentText" presStyleLbl="node1" presStyleIdx="1" presStyleCnt="3" custScaleX="123045" custScaleY="158677">
        <dgm:presLayoutVars>
          <dgm:chMax val="0"/>
          <dgm:bulletEnabled val="1"/>
        </dgm:presLayoutVars>
      </dgm:prSet>
      <dgm:spPr/>
    </dgm:pt>
    <dgm:pt modelId="{35CA34EC-079D-453D-B27C-F02F1E4FAA36}" type="pres">
      <dgm:prSet presAssocID="{58DF557B-5B87-46A0-9ED3-DF50E7A5570D}" presName="negativeSpace" presStyleCnt="0"/>
      <dgm:spPr/>
    </dgm:pt>
    <dgm:pt modelId="{C0283269-D90B-40D0-A047-32525D8C14B0}" type="pres">
      <dgm:prSet presAssocID="{58DF557B-5B87-46A0-9ED3-DF50E7A5570D}" presName="childText" presStyleLbl="conFgAcc1" presStyleIdx="1" presStyleCnt="3">
        <dgm:presLayoutVars>
          <dgm:bulletEnabled val="1"/>
        </dgm:presLayoutVars>
      </dgm:prSet>
      <dgm:spPr/>
    </dgm:pt>
    <dgm:pt modelId="{E232044F-CCA1-4A7E-9E5F-1FF94494F210}" type="pres">
      <dgm:prSet presAssocID="{30DD9B2E-1799-4469-8034-CDF3B6AB9BCD}" presName="spaceBetweenRectangles" presStyleCnt="0"/>
      <dgm:spPr/>
    </dgm:pt>
    <dgm:pt modelId="{22B1A388-2E72-416F-8745-D484E6D71335}" type="pres">
      <dgm:prSet presAssocID="{59BAB78A-D718-4BC8-A18C-ADF036E28510}" presName="parentLin" presStyleCnt="0"/>
      <dgm:spPr/>
    </dgm:pt>
    <dgm:pt modelId="{3AB41DFE-044C-4819-83CC-873A0C4FB669}" type="pres">
      <dgm:prSet presAssocID="{59BAB78A-D718-4BC8-A18C-ADF036E28510}" presName="parentLeftMargin" presStyleLbl="node1" presStyleIdx="1" presStyleCnt="3"/>
      <dgm:spPr/>
    </dgm:pt>
    <dgm:pt modelId="{13B0588A-C476-4941-8D19-72B0CAA93A57}" type="pres">
      <dgm:prSet presAssocID="{59BAB78A-D718-4BC8-A18C-ADF036E28510}" presName="parentText" presStyleLbl="node1" presStyleIdx="2" presStyleCnt="3" custScaleX="123045" custScaleY="159225">
        <dgm:presLayoutVars>
          <dgm:chMax val="0"/>
          <dgm:bulletEnabled val="1"/>
        </dgm:presLayoutVars>
      </dgm:prSet>
      <dgm:spPr/>
    </dgm:pt>
    <dgm:pt modelId="{D9711545-4AAC-4A81-88CC-BAC1BDF2E2A8}" type="pres">
      <dgm:prSet presAssocID="{59BAB78A-D718-4BC8-A18C-ADF036E28510}" presName="negativeSpace" presStyleCnt="0"/>
      <dgm:spPr/>
    </dgm:pt>
    <dgm:pt modelId="{5025385D-4FC0-422E-9B52-2C403A54B4CB}" type="pres">
      <dgm:prSet presAssocID="{59BAB78A-D718-4BC8-A18C-ADF036E2851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A918E11-229F-4E7C-822E-492472BBE964}" type="presOf" srcId="{58DF557B-5B87-46A0-9ED3-DF50E7A5570D}" destId="{98419456-E35D-4468-8AA7-27B2B9B9CA2B}" srcOrd="0" destOrd="0" presId="urn:microsoft.com/office/officeart/2005/8/layout/list1"/>
    <dgm:cxn modelId="{0CC3DB31-FAA7-4B82-9808-11B82E4A05B9}" type="presOf" srcId="{03062144-27ED-4330-A7DB-06D1F385D188}" destId="{DB259769-1853-4E4A-83DC-D26168799CBE}" srcOrd="0" destOrd="0" presId="urn:microsoft.com/office/officeart/2005/8/layout/list1"/>
    <dgm:cxn modelId="{EE83285D-B673-41D7-9CAA-617799B9D7F0}" type="presOf" srcId="{59BAB78A-D718-4BC8-A18C-ADF036E28510}" destId="{3AB41DFE-044C-4819-83CC-873A0C4FB669}" srcOrd="0" destOrd="0" presId="urn:microsoft.com/office/officeart/2005/8/layout/list1"/>
    <dgm:cxn modelId="{EC73AC61-43B8-4122-BD0B-9C663DDF720D}" srcId="{2300A8A0-8243-4C96-8A6E-52A7287C4A8B}" destId="{58DF557B-5B87-46A0-9ED3-DF50E7A5570D}" srcOrd="1" destOrd="0" parTransId="{335D3B89-5F33-4DED-83E4-2730ED1B4ADB}" sibTransId="{30DD9B2E-1799-4469-8034-CDF3B6AB9BCD}"/>
    <dgm:cxn modelId="{11225252-009A-4110-BA3D-E2E12F26588E}" srcId="{2300A8A0-8243-4C96-8A6E-52A7287C4A8B}" destId="{03062144-27ED-4330-A7DB-06D1F385D188}" srcOrd="0" destOrd="0" parTransId="{A41145B2-8F32-464B-A516-60ACF929F4AE}" sibTransId="{9D50C939-E825-4136-88AC-38311E1ABBD2}"/>
    <dgm:cxn modelId="{AF1CE58A-4506-4A8E-920E-4447F6248074}" srcId="{2300A8A0-8243-4C96-8A6E-52A7287C4A8B}" destId="{59BAB78A-D718-4BC8-A18C-ADF036E28510}" srcOrd="2" destOrd="0" parTransId="{755E74CD-7D19-4404-A413-13602F891695}" sibTransId="{1A26CDFB-479A-456A-9956-670CBF6E21CA}"/>
    <dgm:cxn modelId="{48279E95-FE11-44DD-A4E2-FF4BE610B1AB}" type="presOf" srcId="{2300A8A0-8243-4C96-8A6E-52A7287C4A8B}" destId="{D6C45802-5396-44D6-B907-E8C5D57F780A}" srcOrd="0" destOrd="0" presId="urn:microsoft.com/office/officeart/2005/8/layout/list1"/>
    <dgm:cxn modelId="{FEC506A2-5B52-4F03-909C-B9482EF059AC}" type="presOf" srcId="{03062144-27ED-4330-A7DB-06D1F385D188}" destId="{B9914FC6-EF3C-4BED-A0FA-CEE039A2F0D1}" srcOrd="1" destOrd="0" presId="urn:microsoft.com/office/officeart/2005/8/layout/list1"/>
    <dgm:cxn modelId="{BC9A46B8-640C-4847-B30F-4F53B02AA6DB}" type="presOf" srcId="{59BAB78A-D718-4BC8-A18C-ADF036E28510}" destId="{13B0588A-C476-4941-8D19-72B0CAA93A57}" srcOrd="1" destOrd="0" presId="urn:microsoft.com/office/officeart/2005/8/layout/list1"/>
    <dgm:cxn modelId="{C9B234D5-155D-4106-9E0D-C5CAB32F7D78}" type="presOf" srcId="{58DF557B-5B87-46A0-9ED3-DF50E7A5570D}" destId="{3D68A4B8-D665-45C4-B198-A7E4461FE1FD}" srcOrd="1" destOrd="0" presId="urn:microsoft.com/office/officeart/2005/8/layout/list1"/>
    <dgm:cxn modelId="{023616D7-997D-4F9A-9AC7-AA744A088A72}" type="presParOf" srcId="{D6C45802-5396-44D6-B907-E8C5D57F780A}" destId="{5FBA5469-E34E-47B7-B62D-034448611F3B}" srcOrd="0" destOrd="0" presId="urn:microsoft.com/office/officeart/2005/8/layout/list1"/>
    <dgm:cxn modelId="{601A815F-6746-4E9E-8FCD-C2DAB8B8FCB0}" type="presParOf" srcId="{5FBA5469-E34E-47B7-B62D-034448611F3B}" destId="{DB259769-1853-4E4A-83DC-D26168799CBE}" srcOrd="0" destOrd="0" presId="urn:microsoft.com/office/officeart/2005/8/layout/list1"/>
    <dgm:cxn modelId="{729F468F-0463-4340-8A4B-984EF1CBF891}" type="presParOf" srcId="{5FBA5469-E34E-47B7-B62D-034448611F3B}" destId="{B9914FC6-EF3C-4BED-A0FA-CEE039A2F0D1}" srcOrd="1" destOrd="0" presId="urn:microsoft.com/office/officeart/2005/8/layout/list1"/>
    <dgm:cxn modelId="{3845E9F4-B408-44D1-A4F3-617C30AC9A8C}" type="presParOf" srcId="{D6C45802-5396-44D6-B907-E8C5D57F780A}" destId="{C11B087C-8823-448A-83E8-4D6A688EC2E2}" srcOrd="1" destOrd="0" presId="urn:microsoft.com/office/officeart/2005/8/layout/list1"/>
    <dgm:cxn modelId="{000799CE-2F51-4AB6-AB9E-45273A0CB4E8}" type="presParOf" srcId="{D6C45802-5396-44D6-B907-E8C5D57F780A}" destId="{13634673-8F30-425E-840A-9A025AA82B03}" srcOrd="2" destOrd="0" presId="urn:microsoft.com/office/officeart/2005/8/layout/list1"/>
    <dgm:cxn modelId="{455A66BC-B61B-4123-9193-C3EA21DA92D6}" type="presParOf" srcId="{D6C45802-5396-44D6-B907-E8C5D57F780A}" destId="{7A30C9C1-8B90-446F-8434-B4D8E95AF235}" srcOrd="3" destOrd="0" presId="urn:microsoft.com/office/officeart/2005/8/layout/list1"/>
    <dgm:cxn modelId="{7E4D3827-A90A-4DA2-B748-A5F3F6041DE0}" type="presParOf" srcId="{D6C45802-5396-44D6-B907-E8C5D57F780A}" destId="{9335548D-0D86-4994-A90B-D0D0E920E2A2}" srcOrd="4" destOrd="0" presId="urn:microsoft.com/office/officeart/2005/8/layout/list1"/>
    <dgm:cxn modelId="{140F9F59-9FCC-421A-94F9-81AD1F886F34}" type="presParOf" srcId="{9335548D-0D86-4994-A90B-D0D0E920E2A2}" destId="{98419456-E35D-4468-8AA7-27B2B9B9CA2B}" srcOrd="0" destOrd="0" presId="urn:microsoft.com/office/officeart/2005/8/layout/list1"/>
    <dgm:cxn modelId="{8B51CFFF-C366-42CC-8527-F6B9C9998543}" type="presParOf" srcId="{9335548D-0D86-4994-A90B-D0D0E920E2A2}" destId="{3D68A4B8-D665-45C4-B198-A7E4461FE1FD}" srcOrd="1" destOrd="0" presId="urn:microsoft.com/office/officeart/2005/8/layout/list1"/>
    <dgm:cxn modelId="{B5A02989-1ABB-4E4E-90D2-9B329200B922}" type="presParOf" srcId="{D6C45802-5396-44D6-B907-E8C5D57F780A}" destId="{35CA34EC-079D-453D-B27C-F02F1E4FAA36}" srcOrd="5" destOrd="0" presId="urn:microsoft.com/office/officeart/2005/8/layout/list1"/>
    <dgm:cxn modelId="{AE6311D9-FD55-485C-8877-7FE91517E875}" type="presParOf" srcId="{D6C45802-5396-44D6-B907-E8C5D57F780A}" destId="{C0283269-D90B-40D0-A047-32525D8C14B0}" srcOrd="6" destOrd="0" presId="urn:microsoft.com/office/officeart/2005/8/layout/list1"/>
    <dgm:cxn modelId="{A6956131-0460-45CF-9C2E-4734CFEC1C50}" type="presParOf" srcId="{D6C45802-5396-44D6-B907-E8C5D57F780A}" destId="{E232044F-CCA1-4A7E-9E5F-1FF94494F210}" srcOrd="7" destOrd="0" presId="urn:microsoft.com/office/officeart/2005/8/layout/list1"/>
    <dgm:cxn modelId="{0F4B7FAC-BB35-459A-A21C-F0F11BEAE900}" type="presParOf" srcId="{D6C45802-5396-44D6-B907-E8C5D57F780A}" destId="{22B1A388-2E72-416F-8745-D484E6D71335}" srcOrd="8" destOrd="0" presId="urn:microsoft.com/office/officeart/2005/8/layout/list1"/>
    <dgm:cxn modelId="{0B46DA86-CCA0-492C-B1FA-FA6F65E3E84D}" type="presParOf" srcId="{22B1A388-2E72-416F-8745-D484E6D71335}" destId="{3AB41DFE-044C-4819-83CC-873A0C4FB669}" srcOrd="0" destOrd="0" presId="urn:microsoft.com/office/officeart/2005/8/layout/list1"/>
    <dgm:cxn modelId="{4B6F18D9-B196-4630-A21A-98D81E8DA0FA}" type="presParOf" srcId="{22B1A388-2E72-416F-8745-D484E6D71335}" destId="{13B0588A-C476-4941-8D19-72B0CAA93A57}" srcOrd="1" destOrd="0" presId="urn:microsoft.com/office/officeart/2005/8/layout/list1"/>
    <dgm:cxn modelId="{6FCBA4BD-F3A8-4350-91B1-1EF13D53AFAE}" type="presParOf" srcId="{D6C45802-5396-44D6-B907-E8C5D57F780A}" destId="{D9711545-4AAC-4A81-88CC-BAC1BDF2E2A8}" srcOrd="9" destOrd="0" presId="urn:microsoft.com/office/officeart/2005/8/layout/list1"/>
    <dgm:cxn modelId="{E63E803B-9F91-4CF2-A4D5-36C54F66FA8B}" type="presParOf" srcId="{D6C45802-5396-44D6-B907-E8C5D57F780A}" destId="{5025385D-4FC0-422E-9B52-2C403A54B4C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34673-8F30-425E-840A-9A025AA82B03}">
      <dsp:nvSpPr>
        <dsp:cNvPr id="0" name=""/>
        <dsp:cNvSpPr/>
      </dsp:nvSpPr>
      <dsp:spPr>
        <a:xfrm>
          <a:off x="0" y="488747"/>
          <a:ext cx="10369152" cy="7812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9914FC6-EF3C-4BED-A0FA-CEE039A2F0D1}">
      <dsp:nvSpPr>
        <dsp:cNvPr id="0" name=""/>
        <dsp:cNvSpPr/>
      </dsp:nvSpPr>
      <dsp:spPr>
        <a:xfrm>
          <a:off x="518457" y="31187"/>
          <a:ext cx="8931106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1. </a:t>
          </a:r>
          <a:r>
            <a:rPr lang="en-US" sz="22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is the current State of the Art regarding Cryptocurrency Exchange? </a:t>
          </a:r>
          <a:endParaRPr lang="en-US" sz="2200" b="1" kern="1200" noProof="0" dirty="0"/>
        </a:p>
      </dsp:txBody>
      <dsp:txXfrm>
        <a:off x="563129" y="75859"/>
        <a:ext cx="8841762" cy="825776"/>
      </dsp:txXfrm>
    </dsp:sp>
    <dsp:sp modelId="{C0283269-D90B-40D0-A047-32525D8C14B0}">
      <dsp:nvSpPr>
        <dsp:cNvPr id="0" name=""/>
        <dsp:cNvSpPr/>
      </dsp:nvSpPr>
      <dsp:spPr>
        <a:xfrm>
          <a:off x="0" y="2431872"/>
          <a:ext cx="10369152" cy="7812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68A4B8-D665-45C4-B198-A7E4461FE1FD}">
      <dsp:nvSpPr>
        <dsp:cNvPr id="0" name=""/>
        <dsp:cNvSpPr/>
      </dsp:nvSpPr>
      <dsp:spPr>
        <a:xfrm>
          <a:off x="518457" y="1437347"/>
          <a:ext cx="8931106" cy="14520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>
              <a:latin typeface="Arial"/>
              <a:ea typeface="+mn-ea"/>
              <a:cs typeface="+mn-cs"/>
            </a:rPr>
            <a:t>2. </a:t>
          </a:r>
          <a:r>
            <a:rPr lang="en-US" sz="2200" b="1" kern="1200" dirty="0"/>
            <a:t>How can Cross-Blockchain Transactions be recognized?</a:t>
          </a:r>
          <a:endParaRPr lang="en-US" sz="2200" b="1" kern="1200" noProof="0" dirty="0"/>
        </a:p>
      </dsp:txBody>
      <dsp:txXfrm>
        <a:off x="589342" y="1508232"/>
        <a:ext cx="8789336" cy="1310314"/>
      </dsp:txXfrm>
    </dsp:sp>
    <dsp:sp modelId="{5025385D-4FC0-422E-9B52-2C403A54B4CB}">
      <dsp:nvSpPr>
        <dsp:cNvPr id="0" name=""/>
        <dsp:cNvSpPr/>
      </dsp:nvSpPr>
      <dsp:spPr>
        <a:xfrm>
          <a:off x="0" y="4380012"/>
          <a:ext cx="10369152" cy="7812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B0588A-C476-4941-8D19-72B0CAA93A57}">
      <dsp:nvSpPr>
        <dsp:cNvPr id="0" name=""/>
        <dsp:cNvSpPr/>
      </dsp:nvSpPr>
      <dsp:spPr>
        <a:xfrm>
          <a:off x="518457" y="3380472"/>
          <a:ext cx="8931106" cy="14570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latin typeface="Arial"/>
              <a:ea typeface="+mn-ea"/>
              <a:cs typeface="+mn-cs"/>
            </a:rPr>
            <a:t>3. </a:t>
          </a:r>
          <a:r>
            <a:rPr lang="en-US" sz="2200" b="1" kern="1200" dirty="0"/>
            <a:t>How accurate is the implemented Solution? What are the Limits?</a:t>
          </a:r>
          <a:endParaRPr lang="en-US" sz="2200" b="1" kern="1200" noProof="0" dirty="0">
            <a:latin typeface="Arial"/>
            <a:ea typeface="+mn-ea"/>
            <a:cs typeface="+mn-cs"/>
          </a:endParaRPr>
        </a:p>
      </dsp:txBody>
      <dsp:txXfrm>
        <a:off x="589587" y="3451602"/>
        <a:ext cx="8788846" cy="1314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65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744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468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5915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986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266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0327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>
            <a:extLst>
              <a:ext uri="{FF2B5EF4-FFF2-40B4-BE49-F238E27FC236}">
                <a16:creationId xmlns:a16="http://schemas.microsoft.com/office/drawing/2014/main" id="{6441D6D6-A02F-4870-B50E-F26CB7A07EF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32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6.png"/><Relationship Id="rId7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47.png"/><Relationship Id="rId5" Type="http://schemas.openxmlformats.org/officeDocument/2006/relationships/image" Target="../media/image38.png"/><Relationship Id="rId10" Type="http://schemas.openxmlformats.org/officeDocument/2006/relationships/image" Target="../media/image46.png"/><Relationship Id="rId4" Type="http://schemas.openxmlformats.org/officeDocument/2006/relationships/image" Target="../media/image37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Identification of Cross-Blockchain Transactions: A Feasibility Study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Patrick Nieves, 07.05.2018, Munich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2D3B7-7115-4EA7-9942-5D361EB84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2202AA-C6CB-4451-B7A1-1B00C9D53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DAE0E7-3894-4004-B1C4-6F11A68D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72D6B8-C5FD-4B43-9585-19BC82B4C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F05E558-E244-45FE-AD56-3ACC890557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Time Differences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413A567-8D22-41A6-86A8-93680D127725}"/>
              </a:ext>
            </a:extLst>
          </p:cNvPr>
          <p:cNvSpPr txBox="1"/>
          <p:nvPr/>
        </p:nvSpPr>
        <p:spPr>
          <a:xfrm>
            <a:off x="911424" y="3838326"/>
            <a:ext cx="1670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Transaction Time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AB9DC7B-2C8B-40D4-8CF3-DCF545B4C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43" y="2879639"/>
            <a:ext cx="743569" cy="743569"/>
          </a:xfrm>
          <a:prstGeom prst="rect">
            <a:avLst/>
          </a:prstGeom>
        </p:spPr>
      </p:pic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787B228B-41C4-4309-AF3F-709672CD4F59}"/>
              </a:ext>
            </a:extLst>
          </p:cNvPr>
          <p:cNvSpPr/>
          <p:nvPr/>
        </p:nvSpPr>
        <p:spPr>
          <a:xfrm>
            <a:off x="2423592" y="3103835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1CBF132-6C59-4043-B71C-2B35E07E1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589" y="2926275"/>
            <a:ext cx="650296" cy="650296"/>
          </a:xfrm>
          <a:prstGeom prst="rect">
            <a:avLst/>
          </a:prstGeom>
        </p:spPr>
      </p:pic>
      <p:pic>
        <p:nvPicPr>
          <p:cNvPr id="23" name="Picture 2" descr="Bildergebnis fÃ¼r shapeshift">
            <a:extLst>
              <a:ext uri="{FF2B5EF4-FFF2-40B4-BE49-F238E27FC236}">
                <a16:creationId xmlns:a16="http://schemas.microsoft.com/office/drawing/2014/main" id="{F9CE80F4-5780-44E4-A8FF-AD203D29C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370" y="2847835"/>
            <a:ext cx="1980982" cy="99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0BADA15E-19FE-4FA9-80EB-809F1C7F198F}"/>
              </a:ext>
            </a:extLst>
          </p:cNvPr>
          <p:cNvSpPr/>
          <p:nvPr/>
        </p:nvSpPr>
        <p:spPr>
          <a:xfrm>
            <a:off x="5593291" y="3082997"/>
            <a:ext cx="749939" cy="328921"/>
          </a:xfrm>
          <a:prstGeom prst="rightArrow">
            <a:avLst/>
          </a:prstGeom>
          <a:solidFill>
            <a:srgbClr val="0065B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81543491-C95E-4288-BB0C-18BCB26ED9B5}"/>
              </a:ext>
            </a:extLst>
          </p:cNvPr>
          <p:cNvSpPr/>
          <p:nvPr/>
        </p:nvSpPr>
        <p:spPr>
          <a:xfrm>
            <a:off x="8946461" y="3082996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5A3BAE42-7B5A-4B98-B30A-D14425763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178" y="2975032"/>
            <a:ext cx="650296" cy="650296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936A3081-EF40-4D6A-88C6-CDF4E5212384}"/>
              </a:ext>
            </a:extLst>
          </p:cNvPr>
          <p:cNvSpPr/>
          <p:nvPr/>
        </p:nvSpPr>
        <p:spPr bwMode="auto">
          <a:xfrm>
            <a:off x="604531" y="2060849"/>
            <a:ext cx="4252007" cy="2760420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66A48AF-CD0E-44ED-ACA7-DEFB55964780}"/>
              </a:ext>
            </a:extLst>
          </p:cNvPr>
          <p:cNvSpPr txBox="1"/>
          <p:nvPr/>
        </p:nvSpPr>
        <p:spPr>
          <a:xfrm>
            <a:off x="673516" y="2125479"/>
            <a:ext cx="162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Deposit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1155FCC-9CF2-494B-8F42-5DB6ED432112}"/>
              </a:ext>
            </a:extLst>
          </p:cNvPr>
          <p:cNvSpPr txBox="1"/>
          <p:nvPr/>
        </p:nvSpPr>
        <p:spPr>
          <a:xfrm>
            <a:off x="3071664" y="3737254"/>
            <a:ext cx="162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Block Confirmation Time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5974F5A-BC65-4BC1-ABE3-B76AA0CEBA6E}"/>
              </a:ext>
            </a:extLst>
          </p:cNvPr>
          <p:cNvSpPr/>
          <p:nvPr/>
        </p:nvSpPr>
        <p:spPr bwMode="auto">
          <a:xfrm>
            <a:off x="7158943" y="2060848"/>
            <a:ext cx="4265650" cy="2760420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8FF2CAA-4C66-4AE4-9C27-C1BE2129156D}"/>
              </a:ext>
            </a:extLst>
          </p:cNvPr>
          <p:cNvSpPr txBox="1"/>
          <p:nvPr/>
        </p:nvSpPr>
        <p:spPr>
          <a:xfrm>
            <a:off x="7254164" y="2125479"/>
            <a:ext cx="208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Withdrawal</a:t>
            </a:r>
          </a:p>
        </p:txBody>
      </p:sp>
      <p:sp>
        <p:nvSpPr>
          <p:cNvPr id="32" name="Pfeil: nach rechts 31">
            <a:extLst>
              <a:ext uri="{FF2B5EF4-FFF2-40B4-BE49-F238E27FC236}">
                <a16:creationId xmlns:a16="http://schemas.microsoft.com/office/drawing/2014/main" id="{E8C7B671-ADFE-4F61-AF22-485834E664EC}"/>
              </a:ext>
            </a:extLst>
          </p:cNvPr>
          <p:cNvSpPr/>
          <p:nvPr/>
        </p:nvSpPr>
        <p:spPr>
          <a:xfrm>
            <a:off x="566974" y="5180563"/>
            <a:ext cx="10958277" cy="18511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FEF73C0-4F0F-4117-98D5-ED8EDF0E6762}"/>
              </a:ext>
            </a:extLst>
          </p:cNvPr>
          <p:cNvSpPr txBox="1"/>
          <p:nvPr/>
        </p:nvSpPr>
        <p:spPr>
          <a:xfrm>
            <a:off x="7350399" y="3851848"/>
            <a:ext cx="1670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Transaction Time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B933294-74E1-4B99-9E98-4FB1AF2A6A2F}"/>
              </a:ext>
            </a:extLst>
          </p:cNvPr>
          <p:cNvSpPr txBox="1"/>
          <p:nvPr/>
        </p:nvSpPr>
        <p:spPr>
          <a:xfrm>
            <a:off x="9660431" y="3750776"/>
            <a:ext cx="162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Block Confirmation Time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F7A7CB5-A0CE-45F1-9ED5-A221BE5CAAA9}"/>
              </a:ext>
            </a:extLst>
          </p:cNvPr>
          <p:cNvSpPr txBox="1"/>
          <p:nvPr/>
        </p:nvSpPr>
        <p:spPr>
          <a:xfrm>
            <a:off x="4439816" y="5365677"/>
            <a:ext cx="339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Exchange Duration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C170F80-E7B5-4540-9645-23310E439841}"/>
              </a:ext>
            </a:extLst>
          </p:cNvPr>
          <p:cNvSpPr txBox="1"/>
          <p:nvPr/>
        </p:nvSpPr>
        <p:spPr>
          <a:xfrm>
            <a:off x="5152361" y="3737254"/>
            <a:ext cx="1710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65BD"/>
                </a:solidFill>
              </a:rPr>
              <a:t>Processing Duration</a:t>
            </a:r>
          </a:p>
          <a:p>
            <a:pPr algn="ctr"/>
            <a:r>
              <a:rPr lang="en-US" i="1">
                <a:solidFill>
                  <a:srgbClr val="0065BD"/>
                </a:solidFill>
              </a:rPr>
              <a:t>0 – 15 minutes</a:t>
            </a:r>
          </a:p>
        </p:txBody>
      </p:sp>
    </p:spTree>
    <p:extLst>
      <p:ext uri="{BB962C8B-B14F-4D97-AF65-F5344CB8AC3E}">
        <p14:creationId xmlns:p14="http://schemas.microsoft.com/office/powerpoint/2010/main" val="3331001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24" grpId="0" animBg="1"/>
      <p:bldP spid="25" grpId="0" animBg="1"/>
      <p:bldP spid="27" grpId="0" animBg="1"/>
      <p:bldP spid="28" grpId="0"/>
      <p:bldP spid="29" grpId="0"/>
      <p:bldP spid="30" grpId="0" animBg="1"/>
      <p:bldP spid="31" grpId="0"/>
      <p:bldP spid="34" grpId="0"/>
      <p:bldP spid="35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2D3B7-7115-4EA7-9942-5D361EB84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2202AA-C6CB-4451-B7A1-1B00C9D53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DAE0E7-3894-4004-B1C4-6F11A68D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72D6B8-C5FD-4B43-9585-19BC82B4C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F05E558-E244-45FE-AD56-3ACC890557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Exchange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059FB00E-1911-46F7-B9B6-043B5153B88A}"/>
                  </a:ext>
                </a:extLst>
              </p:cNvPr>
              <p:cNvSpPr/>
              <p:nvPr/>
            </p:nvSpPr>
            <p:spPr>
              <a:xfrm>
                <a:off x="2646800" y="1642851"/>
                <a:ext cx="6136872" cy="6790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𝑒𝑥𝑐h𝑎𝑛𝑔𝑒</m:t>
                      </m:r>
                      <m:r>
                        <a:rPr lang="de-DE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𝑟𝑎𝑡𝑒</m:t>
                      </m:r>
                      <m:r>
                        <a:rPr lang="de-DE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𝑣𝑎𝑙𝑢𝑒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𝑜𝑓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𝑑𝑒𝑝𝑜𝑠𝑖𝑡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𝑐𝑢𝑟𝑟𝑒𝑛𝑐𝑦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𝑈𝑆𝐷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𝑣𝑎𝑙𝑢𝑒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𝑜𝑓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𝑤𝑖𝑡h𝑑𝑟𝑎𝑤𝑎𝑙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𝑐𝑢𝑟𝑟𝑒𝑛𝑐𝑦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𝑈𝑆𝐷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059FB00E-1911-46F7-B9B6-043B5153B8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800" y="1642851"/>
                <a:ext cx="6136872" cy="6790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22B49F59-0894-4320-8C4D-9C8EA30E1A66}"/>
                  </a:ext>
                </a:extLst>
              </p:cNvPr>
              <p:cNvSpPr/>
              <p:nvPr/>
            </p:nvSpPr>
            <p:spPr>
              <a:xfrm>
                <a:off x="2646800" y="3292108"/>
                <a:ext cx="74617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expected</m:t>
                          </m:r>
                          <m:r>
                            <a:rPr lang="de-DE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amount</m:t>
                          </m:r>
                        </m:fName>
                        <m:e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=(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𝑑𝑒𝑝𝑜𝑠𝑖𝑡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𝑎𝑚𝑜𝑢𝑛𝑡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𝑒𝑥𝑐h𝑎𝑛𝑔𝑒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𝑟𝑎𝑡𝑒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)−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𝑒𝑥𝑐h𝑎𝑛𝑔𝑒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𝑓𝑒𝑒</m:t>
                          </m:r>
                        </m:e>
                      </m:func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22B49F59-0894-4320-8C4D-9C8EA30E1A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800" y="3292108"/>
                <a:ext cx="7461786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8D90CFDE-339F-4761-B2D2-8A7FBC966E08}"/>
                  </a:ext>
                </a:extLst>
              </p:cNvPr>
              <p:cNvSpPr/>
              <p:nvPr/>
            </p:nvSpPr>
            <p:spPr>
              <a:xfrm>
                <a:off x="2649048" y="4798957"/>
                <a:ext cx="73789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mtClean="0">
                          <a:latin typeface="Cambria Math" panose="02040503050406030204" pitchFamily="18" charset="0"/>
                        </a:rPr>
                        <m:t>expected</m:t>
                      </m:r>
                      <m:r>
                        <a:rPr lang="de-DE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mtClean="0">
                          <a:latin typeface="Cambria Math" panose="02040503050406030204" pitchFamily="18" charset="0"/>
                        </a:rPr>
                        <m:t>amount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withdrawal</m:t>
                          </m:r>
                          <m:r>
                            <a:rPr lang="de-DE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amount</m:t>
                          </m:r>
                        </m:fName>
                        <m:e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expected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amount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de-DE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e-DE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func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8D90CFDE-339F-4761-B2D2-8A7FBC966E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048" y="4798957"/>
                <a:ext cx="7378943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87346836-6B09-4190-BE4F-D849D2DE3AD1}"/>
              </a:ext>
            </a:extLst>
          </p:cNvPr>
          <p:cNvSpPr txBox="1"/>
          <p:nvPr/>
        </p:nvSpPr>
        <p:spPr>
          <a:xfrm>
            <a:off x="1926720" y="174413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1.</a:t>
            </a:r>
            <a:endParaRPr lang="en-US" sz="2400" i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536DB8D-16CF-41DE-B04E-A07D044A25EF}"/>
              </a:ext>
            </a:extLst>
          </p:cNvPr>
          <p:cNvSpPr txBox="1"/>
          <p:nvPr/>
        </p:nvSpPr>
        <p:spPr>
          <a:xfrm>
            <a:off x="1926720" y="326148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2.</a:t>
            </a:r>
            <a:endParaRPr lang="en-US" sz="2400" i="1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2777CD8-A098-4BCF-9484-65E1AD124E7F}"/>
              </a:ext>
            </a:extLst>
          </p:cNvPr>
          <p:cNvSpPr txBox="1"/>
          <p:nvPr/>
        </p:nvSpPr>
        <p:spPr>
          <a:xfrm>
            <a:off x="1928968" y="473704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3.</a:t>
            </a:r>
            <a:endParaRPr lang="en-US" sz="2400" i="1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5B6B53E-FE7E-4670-B84B-B22A07A0307D}"/>
              </a:ext>
            </a:extLst>
          </p:cNvPr>
          <p:cNvSpPr/>
          <p:nvPr/>
        </p:nvSpPr>
        <p:spPr bwMode="auto">
          <a:xfrm>
            <a:off x="1631504" y="1421053"/>
            <a:ext cx="8712968" cy="1088620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B8D956D-73AB-4199-B0FD-48F118C2C3F8}"/>
              </a:ext>
            </a:extLst>
          </p:cNvPr>
          <p:cNvSpPr/>
          <p:nvPr/>
        </p:nvSpPr>
        <p:spPr bwMode="auto">
          <a:xfrm>
            <a:off x="1631504" y="2958069"/>
            <a:ext cx="8712968" cy="1088620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A88169F-448D-4D1A-B09D-30E2D211FF2B}"/>
              </a:ext>
            </a:extLst>
          </p:cNvPr>
          <p:cNvSpPr/>
          <p:nvPr/>
        </p:nvSpPr>
        <p:spPr bwMode="auto">
          <a:xfrm>
            <a:off x="1631504" y="4495085"/>
            <a:ext cx="8712968" cy="1088620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3849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1" grpId="0"/>
      <p:bldP spid="13" grpId="0"/>
      <p:bldP spid="14" grpId="0"/>
      <p:bldP spid="15" grpId="0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0759E-C569-4174-BE80-78A92D88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3A152B-959E-4A1F-8400-217429554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7850D4-F004-4A21-A3CF-01E6CE4E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CA5CEB-8FB5-4DC5-BDB0-B654E2C1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5AAA40A-9B02-41BF-8503-3037FD5D5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Process Flow - Ethereum</a:t>
            </a:r>
          </a:p>
          <a:p>
            <a:endParaRPr lang="en-US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6112A373-C3E6-4A74-AEC7-756D0A7CF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260" y="2926226"/>
            <a:ext cx="1189792" cy="1189792"/>
          </a:xfrm>
          <a:prstGeom prst="rect">
            <a:avLst/>
          </a:prstGeom>
        </p:spPr>
      </p:pic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74010BE4-7E6A-45B9-A983-C37F29F02B53}"/>
              </a:ext>
            </a:extLst>
          </p:cNvPr>
          <p:cNvSpPr/>
          <p:nvPr/>
        </p:nvSpPr>
        <p:spPr>
          <a:xfrm>
            <a:off x="4094770" y="3516212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BD2CDAA-D057-46C6-A0CC-7320FD77E96A}"/>
              </a:ext>
            </a:extLst>
          </p:cNvPr>
          <p:cNvSpPr txBox="1"/>
          <p:nvPr/>
        </p:nvSpPr>
        <p:spPr>
          <a:xfrm>
            <a:off x="757561" y="4209141"/>
            <a:ext cx="121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Customer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90D06D6-D051-4AC9-9F17-311F49C7F15F}"/>
              </a:ext>
            </a:extLst>
          </p:cNvPr>
          <p:cNvSpPr txBox="1"/>
          <p:nvPr/>
        </p:nvSpPr>
        <p:spPr>
          <a:xfrm>
            <a:off x="4874357" y="4320340"/>
            <a:ext cx="1802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Address</a:t>
            </a:r>
          </a:p>
        </p:txBody>
      </p:sp>
      <p:pic>
        <p:nvPicPr>
          <p:cNvPr id="24" name="Picture 5" descr="Bildergebnis für ethereum icon">
            <a:extLst>
              <a:ext uri="{FF2B5EF4-FFF2-40B4-BE49-F238E27FC236}">
                <a16:creationId xmlns:a16="http://schemas.microsoft.com/office/drawing/2014/main" id="{26BAF1DF-6C22-4883-B3D6-293034B5D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42" y="357329"/>
            <a:ext cx="538519" cy="53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feil: nach rechts 27">
            <a:extLst>
              <a:ext uri="{FF2B5EF4-FFF2-40B4-BE49-F238E27FC236}">
                <a16:creationId xmlns:a16="http://schemas.microsoft.com/office/drawing/2014/main" id="{CF63FB20-1932-4BED-83A1-AB6CC35E0F8E}"/>
              </a:ext>
            </a:extLst>
          </p:cNvPr>
          <p:cNvSpPr/>
          <p:nvPr/>
        </p:nvSpPr>
        <p:spPr>
          <a:xfrm rot="19240373">
            <a:off x="6479399" y="2346138"/>
            <a:ext cx="1232652" cy="328921"/>
          </a:xfrm>
          <a:prstGeom prst="rightArrow">
            <a:avLst>
              <a:gd name="adj1" fmla="val 47741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178C38E-68D0-4917-96EC-70FA3D3AB8CF}"/>
              </a:ext>
            </a:extLst>
          </p:cNvPr>
          <p:cNvSpPr txBox="1"/>
          <p:nvPr/>
        </p:nvSpPr>
        <p:spPr>
          <a:xfrm>
            <a:off x="7813514" y="5674507"/>
            <a:ext cx="1434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Sending Addresses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4B863952-54AE-4C3A-A9E1-564991ED27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935" y="1326064"/>
            <a:ext cx="629214" cy="629214"/>
          </a:xfrm>
          <a:prstGeom prst="rect">
            <a:avLst/>
          </a:prstGeom>
        </p:spPr>
      </p:pic>
      <p:sp>
        <p:nvSpPr>
          <p:cNvPr id="45" name="Pfeil: nach rechts 44">
            <a:extLst>
              <a:ext uri="{FF2B5EF4-FFF2-40B4-BE49-F238E27FC236}">
                <a16:creationId xmlns:a16="http://schemas.microsoft.com/office/drawing/2014/main" id="{352B8D68-0C1C-4710-B98E-0E0421215500}"/>
              </a:ext>
            </a:extLst>
          </p:cNvPr>
          <p:cNvSpPr/>
          <p:nvPr/>
        </p:nvSpPr>
        <p:spPr>
          <a:xfrm rot="1809745">
            <a:off x="6581676" y="4627614"/>
            <a:ext cx="1232652" cy="328921"/>
          </a:xfrm>
          <a:prstGeom prst="rightArrow">
            <a:avLst>
              <a:gd name="adj1" fmla="val 47741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Pfeil: nach rechts 45">
            <a:extLst>
              <a:ext uri="{FF2B5EF4-FFF2-40B4-BE49-F238E27FC236}">
                <a16:creationId xmlns:a16="http://schemas.microsoft.com/office/drawing/2014/main" id="{4A6A0F7C-B4A4-4A3A-A489-A39BABEF3E50}"/>
              </a:ext>
            </a:extLst>
          </p:cNvPr>
          <p:cNvSpPr/>
          <p:nvPr/>
        </p:nvSpPr>
        <p:spPr>
          <a:xfrm rot="616362">
            <a:off x="6647801" y="3828861"/>
            <a:ext cx="1232652" cy="328921"/>
          </a:xfrm>
          <a:prstGeom prst="rightArrow">
            <a:avLst>
              <a:gd name="adj1" fmla="val 47741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Pfeil: nach rechts 46">
            <a:extLst>
              <a:ext uri="{FF2B5EF4-FFF2-40B4-BE49-F238E27FC236}">
                <a16:creationId xmlns:a16="http://schemas.microsoft.com/office/drawing/2014/main" id="{B504B789-068B-4C58-945E-A3A81D944942}"/>
              </a:ext>
            </a:extLst>
          </p:cNvPr>
          <p:cNvSpPr/>
          <p:nvPr/>
        </p:nvSpPr>
        <p:spPr>
          <a:xfrm rot="20637512">
            <a:off x="6619563" y="3075144"/>
            <a:ext cx="1232652" cy="328921"/>
          </a:xfrm>
          <a:prstGeom prst="rightArrow">
            <a:avLst>
              <a:gd name="adj1" fmla="val 47741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326C14F0-8D85-4975-9080-E41A3B9060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535" y="1173314"/>
            <a:ext cx="847322" cy="847322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693E6D17-AA52-47FF-AD09-76692F447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652" y="2561459"/>
            <a:ext cx="847322" cy="847322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3162E75B-2746-4456-85B3-EC8502248E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535" y="3657684"/>
            <a:ext cx="847322" cy="847322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BE5A8A5B-3EB3-4B3A-8D31-78562B8254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535" y="4753909"/>
            <a:ext cx="847322" cy="847322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5A3B0515-7FFF-405A-9A25-BDA31E02A2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3" y="3177538"/>
            <a:ext cx="858915" cy="858915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D35B207A-1A64-4682-80A6-DD40079A04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439" y="3162531"/>
            <a:ext cx="847322" cy="847322"/>
          </a:xfrm>
          <a:prstGeom prst="rect">
            <a:avLst/>
          </a:prstGeom>
        </p:spPr>
      </p:pic>
      <p:sp>
        <p:nvSpPr>
          <p:cNvPr id="57" name="Pfeil: nach rechts 56">
            <a:extLst>
              <a:ext uri="{FF2B5EF4-FFF2-40B4-BE49-F238E27FC236}">
                <a16:creationId xmlns:a16="http://schemas.microsoft.com/office/drawing/2014/main" id="{7C99CEE3-B350-4AC0-831A-8CE3E830020D}"/>
              </a:ext>
            </a:extLst>
          </p:cNvPr>
          <p:cNvSpPr/>
          <p:nvPr/>
        </p:nvSpPr>
        <p:spPr>
          <a:xfrm>
            <a:off x="2033949" y="3490916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2C55FFC-B19B-42F9-AC60-619406392495}"/>
              </a:ext>
            </a:extLst>
          </p:cNvPr>
          <p:cNvSpPr txBox="1"/>
          <p:nvPr/>
        </p:nvSpPr>
        <p:spPr>
          <a:xfrm>
            <a:off x="2840985" y="4198842"/>
            <a:ext cx="1333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Deposit Address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AE517E5E-C44B-4FE8-BC64-CEB349093955}"/>
              </a:ext>
            </a:extLst>
          </p:cNvPr>
          <p:cNvSpPr/>
          <p:nvPr/>
        </p:nvSpPr>
        <p:spPr bwMode="auto">
          <a:xfrm>
            <a:off x="591187" y="1475877"/>
            <a:ext cx="3406764" cy="4670335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9E2F1ABD-B25C-458B-B1FC-0D0F58B32609}"/>
              </a:ext>
            </a:extLst>
          </p:cNvPr>
          <p:cNvSpPr txBox="1"/>
          <p:nvPr/>
        </p:nvSpPr>
        <p:spPr>
          <a:xfrm>
            <a:off x="757561" y="1689964"/>
            <a:ext cx="2846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Deposit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6D9BF761-F309-4249-9A53-8E2E31270B68}"/>
              </a:ext>
            </a:extLst>
          </p:cNvPr>
          <p:cNvSpPr/>
          <p:nvPr/>
        </p:nvSpPr>
        <p:spPr bwMode="auto">
          <a:xfrm>
            <a:off x="7765724" y="580390"/>
            <a:ext cx="3298828" cy="1969637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D72AFA07-A70B-4DCE-B3A0-8460EABAAE92}"/>
              </a:ext>
            </a:extLst>
          </p:cNvPr>
          <p:cNvSpPr txBox="1"/>
          <p:nvPr/>
        </p:nvSpPr>
        <p:spPr>
          <a:xfrm>
            <a:off x="7827172" y="596954"/>
            <a:ext cx="2846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Withdrawal</a:t>
            </a:r>
          </a:p>
        </p:txBody>
      </p:sp>
      <p:sp>
        <p:nvSpPr>
          <p:cNvPr id="63" name="Pfeil: nach rechts 62">
            <a:extLst>
              <a:ext uri="{FF2B5EF4-FFF2-40B4-BE49-F238E27FC236}">
                <a16:creationId xmlns:a16="http://schemas.microsoft.com/office/drawing/2014/main" id="{B351A997-33C8-4D01-8D7E-08A10F2486CC}"/>
              </a:ext>
            </a:extLst>
          </p:cNvPr>
          <p:cNvSpPr/>
          <p:nvPr/>
        </p:nvSpPr>
        <p:spPr>
          <a:xfrm>
            <a:off x="9033358" y="1505539"/>
            <a:ext cx="859165" cy="2978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Pfeil: nach rechts 70">
            <a:extLst>
              <a:ext uri="{FF2B5EF4-FFF2-40B4-BE49-F238E27FC236}">
                <a16:creationId xmlns:a16="http://schemas.microsoft.com/office/drawing/2014/main" id="{B13A1F67-C6E4-4ADD-9E94-5378C3B609A8}"/>
              </a:ext>
            </a:extLst>
          </p:cNvPr>
          <p:cNvSpPr/>
          <p:nvPr/>
        </p:nvSpPr>
        <p:spPr>
          <a:xfrm>
            <a:off x="9033358" y="2903601"/>
            <a:ext cx="859165" cy="2978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Pfeil: nach rechts 71">
            <a:extLst>
              <a:ext uri="{FF2B5EF4-FFF2-40B4-BE49-F238E27FC236}">
                <a16:creationId xmlns:a16="http://schemas.microsoft.com/office/drawing/2014/main" id="{3D5AFB3D-7647-4FF0-98AF-D71B2321B45B}"/>
              </a:ext>
            </a:extLst>
          </p:cNvPr>
          <p:cNvSpPr/>
          <p:nvPr/>
        </p:nvSpPr>
        <p:spPr>
          <a:xfrm>
            <a:off x="9033358" y="4038350"/>
            <a:ext cx="859165" cy="2978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Pfeil: nach rechts 72">
            <a:extLst>
              <a:ext uri="{FF2B5EF4-FFF2-40B4-BE49-F238E27FC236}">
                <a16:creationId xmlns:a16="http://schemas.microsoft.com/office/drawing/2014/main" id="{AF024005-0A65-420D-AFCF-67DB80081F71}"/>
              </a:ext>
            </a:extLst>
          </p:cNvPr>
          <p:cNvSpPr/>
          <p:nvPr/>
        </p:nvSpPr>
        <p:spPr>
          <a:xfrm>
            <a:off x="9037238" y="5095040"/>
            <a:ext cx="859165" cy="2978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4230A4F-2754-412F-998F-DA9F2AE8D608}"/>
              </a:ext>
            </a:extLst>
          </p:cNvPr>
          <p:cNvSpPr txBox="1"/>
          <p:nvPr/>
        </p:nvSpPr>
        <p:spPr>
          <a:xfrm>
            <a:off x="9534844" y="1918573"/>
            <a:ext cx="18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Withdrawal Address</a:t>
            </a:r>
          </a:p>
        </p:txBody>
      </p:sp>
    </p:spTree>
    <p:extLst>
      <p:ext uri="{BB962C8B-B14F-4D97-AF65-F5344CB8AC3E}">
        <p14:creationId xmlns:p14="http://schemas.microsoft.com/office/powerpoint/2010/main" val="223348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8" grpId="0" animBg="1"/>
      <p:bldP spid="31" grpId="0"/>
      <p:bldP spid="45" grpId="0" animBg="1"/>
      <p:bldP spid="46" grpId="0" animBg="1"/>
      <p:bldP spid="47" grpId="0" animBg="1"/>
      <p:bldP spid="57" grpId="0" animBg="1"/>
      <p:bldP spid="58" grpId="0"/>
      <p:bldP spid="59" grpId="0" animBg="1"/>
      <p:bldP spid="60" grpId="0"/>
      <p:bldP spid="61" grpId="0" animBg="1"/>
      <p:bldP spid="62" grpId="0"/>
      <p:bldP spid="63" grpId="0" animBg="1"/>
      <p:bldP spid="71" grpId="0" animBg="1"/>
      <p:bldP spid="72" grpId="0" animBg="1"/>
      <p:bldP spid="73" grpId="0" animBg="1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ldergebnis fÃ¼r binance">
            <a:extLst>
              <a:ext uri="{FF2B5EF4-FFF2-40B4-BE49-F238E27FC236}">
                <a16:creationId xmlns:a16="http://schemas.microsoft.com/office/drawing/2014/main" id="{821A8C4B-BFFC-4DF1-8B45-A22463DCF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909" y="3934728"/>
            <a:ext cx="1133558" cy="113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CD0759E-C569-4174-BE80-78A92D88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3A152B-959E-4A1F-8400-217429554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7850D4-F004-4A21-A3CF-01E6CE4E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CA5CEB-8FB5-4DC5-BDB0-B654E2C1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5AAA40A-9B02-41BF-8503-3037FD5D5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Process Flow - Bitcoin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A1FB8A7-C986-4F41-8F5B-40BE68DC0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943613"/>
            <a:ext cx="778670" cy="778670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64EED11E-DDA1-44D7-8293-9213C10C0451}"/>
              </a:ext>
            </a:extLst>
          </p:cNvPr>
          <p:cNvSpPr/>
          <p:nvPr/>
        </p:nvSpPr>
        <p:spPr>
          <a:xfrm>
            <a:off x="1848789" y="3231172"/>
            <a:ext cx="928308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5E034C-2D95-4657-BAF3-A0FD0EF4292A}"/>
              </a:ext>
            </a:extLst>
          </p:cNvPr>
          <p:cNvSpPr txBox="1"/>
          <p:nvPr/>
        </p:nvSpPr>
        <p:spPr>
          <a:xfrm>
            <a:off x="2496427" y="3815980"/>
            <a:ext cx="1802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Deposit Address</a:t>
            </a:r>
          </a:p>
        </p:txBody>
      </p:sp>
      <p:pic>
        <p:nvPicPr>
          <p:cNvPr id="13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5EB3BC7F-65CC-4E84-B1DF-6C1F020C0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38" y="412098"/>
            <a:ext cx="436158" cy="43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94DA5123-DF87-4D4E-80BB-BB4ECF84B078}"/>
              </a:ext>
            </a:extLst>
          </p:cNvPr>
          <p:cNvSpPr/>
          <p:nvPr/>
        </p:nvSpPr>
        <p:spPr>
          <a:xfrm rot="3773238">
            <a:off x="1417002" y="4423038"/>
            <a:ext cx="841375" cy="26058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0FBAFE8-9EF3-4742-AB8E-535CB5B7A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18" y="4969148"/>
            <a:ext cx="821070" cy="82107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61BFBDC-AE06-47B9-A59F-E5140CB16E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88" y="2924227"/>
            <a:ext cx="847322" cy="847322"/>
          </a:xfrm>
          <a:prstGeom prst="rect">
            <a:avLst/>
          </a:prstGeom>
        </p:spPr>
      </p:pic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0F039850-9734-4935-AE23-908998B0A67E}"/>
              </a:ext>
            </a:extLst>
          </p:cNvPr>
          <p:cNvSpPr/>
          <p:nvPr/>
        </p:nvSpPr>
        <p:spPr>
          <a:xfrm>
            <a:off x="4108528" y="3257574"/>
            <a:ext cx="928308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CF514349-C4E0-4C20-95A4-7B40F13F8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133" y="2971972"/>
            <a:ext cx="847322" cy="84732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FC115DEA-BD1B-4098-B91E-F4411927C0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133" y="5031837"/>
            <a:ext cx="821070" cy="821070"/>
          </a:xfrm>
          <a:prstGeom prst="rect">
            <a:avLst/>
          </a:prstGeom>
        </p:spPr>
      </p:pic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249B21E5-9124-478A-A51F-A2D083BF068F}"/>
              </a:ext>
            </a:extLst>
          </p:cNvPr>
          <p:cNvSpPr/>
          <p:nvPr/>
        </p:nvSpPr>
        <p:spPr>
          <a:xfrm>
            <a:off x="6456040" y="3239179"/>
            <a:ext cx="781442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F18AF02D-BE6E-4529-8FA1-CBDDFCB977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704" y="2910231"/>
            <a:ext cx="847322" cy="847322"/>
          </a:xfrm>
          <a:prstGeom prst="rect">
            <a:avLst/>
          </a:prstGeo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2A12E2AC-26A9-4E02-84E7-AC65310D67D1}"/>
              </a:ext>
            </a:extLst>
          </p:cNvPr>
          <p:cNvSpPr/>
          <p:nvPr/>
        </p:nvSpPr>
        <p:spPr>
          <a:xfrm>
            <a:off x="7858143" y="3239179"/>
            <a:ext cx="795561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A3B9972-E0E8-40C5-B048-5F21C476F6B8}"/>
              </a:ext>
            </a:extLst>
          </p:cNvPr>
          <p:cNvSpPr/>
          <p:nvPr/>
        </p:nvSpPr>
        <p:spPr bwMode="auto">
          <a:xfrm>
            <a:off x="607519" y="1628800"/>
            <a:ext cx="3888432" cy="4506972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DE0A1026-D79A-4505-AECB-89229E567D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067" y="1246082"/>
            <a:ext cx="847322" cy="847322"/>
          </a:xfrm>
          <a:prstGeom prst="rect">
            <a:avLst/>
          </a:prstGeom>
        </p:spPr>
      </p:pic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0EC5805F-8965-4A72-94BB-33FC5395FCA8}"/>
              </a:ext>
            </a:extLst>
          </p:cNvPr>
          <p:cNvSpPr/>
          <p:nvPr/>
        </p:nvSpPr>
        <p:spPr>
          <a:xfrm rot="2550830">
            <a:off x="3940430" y="4345873"/>
            <a:ext cx="1212659" cy="2724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C61260D-BC13-4797-A20B-A472CE54DF2E}"/>
              </a:ext>
            </a:extLst>
          </p:cNvPr>
          <p:cNvSpPr/>
          <p:nvPr/>
        </p:nvSpPr>
        <p:spPr bwMode="auto">
          <a:xfrm>
            <a:off x="2752769" y="1097983"/>
            <a:ext cx="3888432" cy="5479343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3A78575-A527-4646-BCE6-40C96BA7996E}"/>
              </a:ext>
            </a:extLst>
          </p:cNvPr>
          <p:cNvSpPr txBox="1"/>
          <p:nvPr/>
        </p:nvSpPr>
        <p:spPr>
          <a:xfrm>
            <a:off x="755561" y="1737175"/>
            <a:ext cx="162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Deposit</a:t>
            </a:r>
          </a:p>
        </p:txBody>
      </p:sp>
      <p:pic>
        <p:nvPicPr>
          <p:cNvPr id="29" name="Picture 41" descr="Bildergebnis für bittrex">
            <a:extLst>
              <a:ext uri="{FF2B5EF4-FFF2-40B4-BE49-F238E27FC236}">
                <a16:creationId xmlns:a16="http://schemas.microsoft.com/office/drawing/2014/main" id="{FF98D02B-D01B-4A30-9BCB-D9C7EE748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231" y="1973031"/>
            <a:ext cx="1094016" cy="62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9" descr="Bildergebnis für bitfinex">
            <a:extLst>
              <a:ext uri="{FF2B5EF4-FFF2-40B4-BE49-F238E27FC236}">
                <a16:creationId xmlns:a16="http://schemas.microsoft.com/office/drawing/2014/main" id="{A7822B05-35DF-4D83-A6AE-E79EB9F69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572" y="2752515"/>
            <a:ext cx="1461334" cy="80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5" descr="Bildergebnis für poloniex">
            <a:extLst>
              <a:ext uri="{FF2B5EF4-FFF2-40B4-BE49-F238E27FC236}">
                <a16:creationId xmlns:a16="http://schemas.microsoft.com/office/drawing/2014/main" id="{FB221FB5-42AF-4EFA-B380-0974187B5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9846" y="3651124"/>
            <a:ext cx="1189127" cy="32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4D82D9F5-8592-4D41-B8D5-306E63A0B062}"/>
              </a:ext>
            </a:extLst>
          </p:cNvPr>
          <p:cNvSpPr txBox="1"/>
          <p:nvPr/>
        </p:nvSpPr>
        <p:spPr>
          <a:xfrm>
            <a:off x="7315125" y="3077097"/>
            <a:ext cx="888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350FA1B-5A40-47D4-ADDA-A6D0567099D6}"/>
              </a:ext>
            </a:extLst>
          </p:cNvPr>
          <p:cNvSpPr txBox="1"/>
          <p:nvPr/>
        </p:nvSpPr>
        <p:spPr>
          <a:xfrm>
            <a:off x="3213686" y="2216050"/>
            <a:ext cx="620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+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CE305B0-FBC3-438D-B485-6F4B921B279F}"/>
              </a:ext>
            </a:extLst>
          </p:cNvPr>
          <p:cNvSpPr txBox="1"/>
          <p:nvPr/>
        </p:nvSpPr>
        <p:spPr>
          <a:xfrm>
            <a:off x="4709922" y="1215803"/>
            <a:ext cx="2846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Withdrawal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89EECC25-07CC-40BC-9AB8-5296DF857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4071563"/>
            <a:ext cx="821070" cy="821070"/>
          </a:xfrm>
          <a:prstGeom prst="rect">
            <a:avLst/>
          </a:prstGeom>
        </p:spPr>
      </p:pic>
      <p:sp>
        <p:nvSpPr>
          <p:cNvPr id="37" name="Pfeil: nach rechts 36">
            <a:extLst>
              <a:ext uri="{FF2B5EF4-FFF2-40B4-BE49-F238E27FC236}">
                <a16:creationId xmlns:a16="http://schemas.microsoft.com/office/drawing/2014/main" id="{9195D100-0851-4A2F-BCF2-3EF24E565EE0}"/>
              </a:ext>
            </a:extLst>
          </p:cNvPr>
          <p:cNvSpPr/>
          <p:nvPr/>
        </p:nvSpPr>
        <p:spPr>
          <a:xfrm rot="1605635">
            <a:off x="4022312" y="3869382"/>
            <a:ext cx="1212659" cy="2724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1AB862A-0008-44B7-88A8-26C60B78514D}"/>
              </a:ext>
            </a:extLst>
          </p:cNvPr>
          <p:cNvSpPr txBox="1"/>
          <p:nvPr/>
        </p:nvSpPr>
        <p:spPr>
          <a:xfrm>
            <a:off x="7914347" y="3947370"/>
            <a:ext cx="2632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Ext. Deposit/</a:t>
            </a:r>
          </a:p>
          <a:p>
            <a:pPr algn="ctr"/>
            <a:r>
              <a:rPr lang="en-US" dirty="0"/>
              <a:t>Storage</a:t>
            </a:r>
          </a:p>
        </p:txBody>
      </p:sp>
      <p:sp>
        <p:nvSpPr>
          <p:cNvPr id="39" name="Pfeil: nach rechts 38">
            <a:extLst>
              <a:ext uri="{FF2B5EF4-FFF2-40B4-BE49-F238E27FC236}">
                <a16:creationId xmlns:a16="http://schemas.microsoft.com/office/drawing/2014/main" id="{CFA6A526-E492-4B06-9702-B9722174D1EC}"/>
              </a:ext>
            </a:extLst>
          </p:cNvPr>
          <p:cNvSpPr/>
          <p:nvPr/>
        </p:nvSpPr>
        <p:spPr>
          <a:xfrm>
            <a:off x="9817120" y="3252909"/>
            <a:ext cx="527352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03AE93A-EEFA-435D-A6DA-3B9810466044}"/>
              </a:ext>
            </a:extLst>
          </p:cNvPr>
          <p:cNvSpPr/>
          <p:nvPr/>
        </p:nvSpPr>
        <p:spPr bwMode="auto">
          <a:xfrm>
            <a:off x="10454217" y="1835510"/>
            <a:ext cx="1560878" cy="2956948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5BA7A421-AF41-448D-9AFA-172988C72E8E}"/>
              </a:ext>
            </a:extLst>
          </p:cNvPr>
          <p:cNvSpPr txBox="1"/>
          <p:nvPr/>
        </p:nvSpPr>
        <p:spPr>
          <a:xfrm>
            <a:off x="699996" y="3815980"/>
            <a:ext cx="121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Customer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C62C694-AB6E-4BC0-ADBD-2AE9761DA12F}"/>
              </a:ext>
            </a:extLst>
          </p:cNvPr>
          <p:cNvSpPr txBox="1"/>
          <p:nvPr/>
        </p:nvSpPr>
        <p:spPr>
          <a:xfrm>
            <a:off x="4925616" y="5867057"/>
            <a:ext cx="18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Withdrawal Address</a:t>
            </a:r>
          </a:p>
        </p:txBody>
      </p:sp>
    </p:spTree>
    <p:extLst>
      <p:ext uri="{BB962C8B-B14F-4D97-AF65-F5344CB8AC3E}">
        <p14:creationId xmlns:p14="http://schemas.microsoft.com/office/powerpoint/2010/main" val="895393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4" grpId="0" animBg="1"/>
      <p:bldP spid="18" grpId="0" animBg="1"/>
      <p:bldP spid="21" grpId="0" animBg="1"/>
      <p:bldP spid="24" grpId="0" animBg="1"/>
      <p:bldP spid="3" grpId="0" animBg="1"/>
      <p:bldP spid="26" grpId="0" animBg="1"/>
      <p:bldP spid="27" grpId="0" animBg="1"/>
      <p:bldP spid="28" grpId="0"/>
      <p:bldP spid="33" grpId="0"/>
      <p:bldP spid="34" grpId="0"/>
      <p:bldP spid="35" grpId="0"/>
      <p:bldP spid="37" grpId="0" animBg="1"/>
      <p:bldP spid="38" grpId="0"/>
      <p:bldP spid="39" grpId="0" animBg="1"/>
      <p:bldP spid="40" grpId="0" animBg="1"/>
      <p:bldP spid="42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2708920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53474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4" name="Picture 22" descr="Bildergebnis fÃ¼r flask python">
            <a:extLst>
              <a:ext uri="{FF2B5EF4-FFF2-40B4-BE49-F238E27FC236}">
                <a16:creationId xmlns:a16="http://schemas.microsoft.com/office/drawing/2014/main" id="{B4E13049-6499-4207-88D5-53680D1E0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40" y="773338"/>
            <a:ext cx="713000" cy="39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Bildergebnis fÃ¼r python">
            <a:extLst>
              <a:ext uri="{FF2B5EF4-FFF2-40B4-BE49-F238E27FC236}">
                <a16:creationId xmlns:a16="http://schemas.microsoft.com/office/drawing/2014/main" id="{7093BD0C-9297-47E0-A40D-75B7C8A0E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199" y="750722"/>
            <a:ext cx="1227535" cy="53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Bildergebnis fÃ¼r cryptocompare">
            <a:extLst>
              <a:ext uri="{FF2B5EF4-FFF2-40B4-BE49-F238E27FC236}">
                <a16:creationId xmlns:a16="http://schemas.microsoft.com/office/drawing/2014/main" id="{DB941AC2-79FA-4EE1-8128-27EC30DEE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55" y="4555299"/>
            <a:ext cx="837234" cy="62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Bildergebnis fÃ¼r shapeshift">
            <a:extLst>
              <a:ext uri="{FF2B5EF4-FFF2-40B4-BE49-F238E27FC236}">
                <a16:creationId xmlns:a16="http://schemas.microsoft.com/office/drawing/2014/main" id="{758D554B-5219-42A1-B94F-BF92F1263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87" y="2984452"/>
            <a:ext cx="1243175" cy="62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C2DD64-AD1E-4F30-B8A2-7D846D99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6432E5-2654-43E6-8DC6-04B1370C7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F03FD9-B95F-4077-B658-B25B76AF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F48FD9-33AE-4C06-A8B0-7B40EDC04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38E028B-D184-4101-9F5D-BAFF693269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DD61ABB-9E43-4F3E-AE14-87265D1A7BC4}"/>
              </a:ext>
            </a:extLst>
          </p:cNvPr>
          <p:cNvSpPr/>
          <p:nvPr/>
        </p:nvSpPr>
        <p:spPr bwMode="auto">
          <a:xfrm>
            <a:off x="1339277" y="1623268"/>
            <a:ext cx="1440160" cy="4944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Blockchain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6F90FB-1DA4-48FA-95A2-92ABA8009D33}"/>
              </a:ext>
            </a:extLst>
          </p:cNvPr>
          <p:cNvSpPr/>
          <p:nvPr/>
        </p:nvSpPr>
        <p:spPr bwMode="auto">
          <a:xfrm>
            <a:off x="4827831" y="1181195"/>
            <a:ext cx="2232248" cy="142188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Recognition Tool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+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Scraper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2B17A51-A177-4201-BC16-FF253621822B}"/>
              </a:ext>
            </a:extLst>
          </p:cNvPr>
          <p:cNvSpPr/>
          <p:nvPr/>
        </p:nvSpPr>
        <p:spPr bwMode="auto">
          <a:xfrm>
            <a:off x="8328248" y="1587387"/>
            <a:ext cx="1226398" cy="56624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Storage</a:t>
            </a:r>
          </a:p>
        </p:txBody>
      </p:sp>
      <p:cxnSp>
        <p:nvCxnSpPr>
          <p:cNvPr id="11" name="Gerade Verbindung mit Pfeil 54">
            <a:extLst>
              <a:ext uri="{FF2B5EF4-FFF2-40B4-BE49-F238E27FC236}">
                <a16:creationId xmlns:a16="http://schemas.microsoft.com/office/drawing/2014/main" id="{6914EE8D-D79E-44D3-8730-238B7B1FBEA7}"/>
              </a:ext>
            </a:extLst>
          </p:cNvPr>
          <p:cNvCxnSpPr>
            <a:cxnSpLocks/>
            <a:stCxn id="9" idx="3"/>
            <a:endCxn id="10" idx="2"/>
          </p:cNvCxnSpPr>
          <p:nvPr/>
        </p:nvCxnSpPr>
        <p:spPr bwMode="auto">
          <a:xfrm flipV="1">
            <a:off x="7060079" y="1870509"/>
            <a:ext cx="1268169" cy="2162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33C73187-72C6-4CDB-99B3-A71257B8B111}"/>
              </a:ext>
            </a:extLst>
          </p:cNvPr>
          <p:cNvSpPr/>
          <p:nvPr/>
        </p:nvSpPr>
        <p:spPr bwMode="auto">
          <a:xfrm>
            <a:off x="1375377" y="3217750"/>
            <a:ext cx="1433289" cy="4652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Exchange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4E72F72-14C2-441E-B5D7-CE28B3D841C7}"/>
              </a:ext>
            </a:extLst>
          </p:cNvPr>
          <p:cNvCxnSpPr>
            <a:cxnSpLocks/>
            <a:stCxn id="33" idx="0"/>
            <a:endCxn id="26" idx="2"/>
          </p:cNvCxnSpPr>
          <p:nvPr/>
        </p:nvCxnSpPr>
        <p:spPr bwMode="auto">
          <a:xfrm flipH="1" flipV="1">
            <a:off x="5942436" y="2865685"/>
            <a:ext cx="1519" cy="11124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963FE6F3-BA77-47D6-9713-6CF6B55535EF}"/>
              </a:ext>
            </a:extLst>
          </p:cNvPr>
          <p:cNvSpPr/>
          <p:nvPr/>
        </p:nvSpPr>
        <p:spPr bwMode="auto">
          <a:xfrm>
            <a:off x="5151867" y="3978170"/>
            <a:ext cx="1584176" cy="7304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External Services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452B899-8F98-4988-9011-8ED2E6C8B2F3}"/>
              </a:ext>
            </a:extLst>
          </p:cNvPr>
          <p:cNvSpPr/>
          <p:nvPr/>
        </p:nvSpPr>
        <p:spPr bwMode="auto">
          <a:xfrm>
            <a:off x="1381460" y="4787512"/>
            <a:ext cx="1433289" cy="4489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Market Data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8" name="Gerade Verbindung mit Pfeil 54">
            <a:extLst>
              <a:ext uri="{FF2B5EF4-FFF2-40B4-BE49-F238E27FC236}">
                <a16:creationId xmlns:a16="http://schemas.microsoft.com/office/drawing/2014/main" id="{47B4709D-4814-4012-84F4-8D3E749128A5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 bwMode="auto">
          <a:xfrm rot="10800000">
            <a:off x="2779437" y="1870510"/>
            <a:ext cx="2048394" cy="2162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54">
            <a:extLst>
              <a:ext uri="{FF2B5EF4-FFF2-40B4-BE49-F238E27FC236}">
                <a16:creationId xmlns:a16="http://schemas.microsoft.com/office/drawing/2014/main" id="{13B28E90-2464-498F-9EDB-C7900E76356F}"/>
              </a:ext>
            </a:extLst>
          </p:cNvPr>
          <p:cNvCxnSpPr>
            <a:cxnSpLocks/>
            <a:stCxn id="9" idx="1"/>
            <a:endCxn id="23" idx="3"/>
          </p:cNvCxnSpPr>
          <p:nvPr/>
        </p:nvCxnSpPr>
        <p:spPr bwMode="auto">
          <a:xfrm rot="10800000" flipV="1">
            <a:off x="2808667" y="1892138"/>
            <a:ext cx="2019165" cy="155822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4">
            <a:extLst>
              <a:ext uri="{FF2B5EF4-FFF2-40B4-BE49-F238E27FC236}">
                <a16:creationId xmlns:a16="http://schemas.microsoft.com/office/drawing/2014/main" id="{9C1D1F96-544E-4C15-BB93-028E43518F1E}"/>
              </a:ext>
            </a:extLst>
          </p:cNvPr>
          <p:cNvCxnSpPr>
            <a:cxnSpLocks/>
            <a:stCxn id="9" idx="1"/>
            <a:endCxn id="43" idx="3"/>
          </p:cNvCxnSpPr>
          <p:nvPr/>
        </p:nvCxnSpPr>
        <p:spPr bwMode="auto">
          <a:xfrm rot="10800000" flipV="1">
            <a:off x="2814749" y="1892137"/>
            <a:ext cx="2013082" cy="311985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751E8E4-C50E-439C-A465-0E76BBE80C2F}"/>
              </a:ext>
            </a:extLst>
          </p:cNvPr>
          <p:cNvSpPr/>
          <p:nvPr/>
        </p:nvSpPr>
        <p:spPr bwMode="auto">
          <a:xfrm>
            <a:off x="5581822" y="2505645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E5F666-87C9-4A19-A42D-016CDB404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4524" y="3040653"/>
            <a:ext cx="4977557" cy="3090850"/>
          </a:xfrm>
          <a:prstGeom prst="rect">
            <a:avLst/>
          </a:prstGeom>
        </p:spPr>
      </p:pic>
      <p:pic>
        <p:nvPicPr>
          <p:cNvPr id="3076" name="Picture 4" descr="Bildergebnis fÃ¼r infura">
            <a:extLst>
              <a:ext uri="{FF2B5EF4-FFF2-40B4-BE49-F238E27FC236}">
                <a16:creationId xmlns:a16="http://schemas.microsoft.com/office/drawing/2014/main" id="{450C0BFA-31B2-4038-99C3-AC0745450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14" y="1121862"/>
            <a:ext cx="1152128" cy="42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Bildergebnis fÃ¼r blockchain.info">
            <a:extLst>
              <a:ext uri="{FF2B5EF4-FFF2-40B4-BE49-F238E27FC236}">
                <a16:creationId xmlns:a16="http://schemas.microsoft.com/office/drawing/2014/main" id="{C44BA25D-3A68-4D1E-A256-65B44C772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659" y="1048977"/>
            <a:ext cx="534516" cy="53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Bildergebnis fÃ¼r coinmarketcap.com">
            <a:extLst>
              <a:ext uri="{FF2B5EF4-FFF2-40B4-BE49-F238E27FC236}">
                <a16:creationId xmlns:a16="http://schemas.microsoft.com/office/drawing/2014/main" id="{28B4C600-A371-449D-AF32-D9089DB6B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02" y="4343203"/>
            <a:ext cx="1782462" cy="38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Bildergebnis fÃ¼r etherscan">
            <a:extLst>
              <a:ext uri="{FF2B5EF4-FFF2-40B4-BE49-F238E27FC236}">
                <a16:creationId xmlns:a16="http://schemas.microsoft.com/office/drawing/2014/main" id="{616E1E58-8439-4AB5-85D0-EDF44DC58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14" y="2153808"/>
            <a:ext cx="1347763" cy="36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Bildergebnis fÃ¼r mysql">
            <a:extLst>
              <a:ext uri="{FF2B5EF4-FFF2-40B4-BE49-F238E27FC236}">
                <a16:creationId xmlns:a16="http://schemas.microsoft.com/office/drawing/2014/main" id="{4D8AAB1F-237E-4F7B-AABD-54D67BAF5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004" y="1048977"/>
            <a:ext cx="914467" cy="4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34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7A94C-B57D-43B6-A3AA-B554AEC0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27D717-0BA9-43D3-845B-D1B3886E9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67B35C-E935-4296-92BD-3B262018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EC672F-5F98-419B-B7FB-6E17CA38C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134CC3B-436F-4763-9489-B3A54083B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Address Recognition - Ethereum</a:t>
            </a:r>
          </a:p>
          <a:p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380C536-4508-4FC9-B0B1-7D9CC1E09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572175"/>
            <a:ext cx="1189792" cy="1189792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ADC704C4-8134-4B50-9A08-0968F8AC8BB1}"/>
              </a:ext>
            </a:extLst>
          </p:cNvPr>
          <p:cNvSpPr/>
          <p:nvPr/>
        </p:nvSpPr>
        <p:spPr>
          <a:xfrm>
            <a:off x="4319422" y="2131533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765F54D-878B-4603-9939-50A2C606DAA1}"/>
              </a:ext>
            </a:extLst>
          </p:cNvPr>
          <p:cNvSpPr txBox="1"/>
          <p:nvPr/>
        </p:nvSpPr>
        <p:spPr>
          <a:xfrm>
            <a:off x="5099009" y="2935661"/>
            <a:ext cx="1802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Address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7526831-536A-4294-A2EE-672EF5934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311" y="1777852"/>
            <a:ext cx="847322" cy="84732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09F35A0-D17D-4C9D-BDBE-531CC6B36D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35" y="1792859"/>
            <a:ext cx="858915" cy="85891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BFEBD51-1209-424C-9338-B9A245FFF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091" y="1777852"/>
            <a:ext cx="847322" cy="847322"/>
          </a:xfrm>
          <a:prstGeom prst="rect">
            <a:avLst/>
          </a:prstGeom>
        </p:spPr>
      </p:pic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4DAE13F3-7BF7-42A2-ADAA-6FCB68BC72F5}"/>
              </a:ext>
            </a:extLst>
          </p:cNvPr>
          <p:cNvSpPr/>
          <p:nvPr/>
        </p:nvSpPr>
        <p:spPr>
          <a:xfrm>
            <a:off x="2258601" y="2106237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20784BF-2369-412E-9211-6BABBB633A8B}"/>
              </a:ext>
            </a:extLst>
          </p:cNvPr>
          <p:cNvSpPr txBox="1"/>
          <p:nvPr/>
        </p:nvSpPr>
        <p:spPr>
          <a:xfrm>
            <a:off x="3065637" y="2814163"/>
            <a:ext cx="1333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Deposit Address</a:t>
            </a:r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27200581-E743-40A1-9205-53B7B5BBBB15}"/>
              </a:ext>
            </a:extLst>
          </p:cNvPr>
          <p:cNvSpPr/>
          <p:nvPr/>
        </p:nvSpPr>
        <p:spPr>
          <a:xfrm>
            <a:off x="8914812" y="2113037"/>
            <a:ext cx="859165" cy="2978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FCCF94FC-D817-4D4E-B448-3665AB7365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1793520"/>
            <a:ext cx="858915" cy="858915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38426130-C4E1-4F8E-B1EC-800324D108C0}"/>
              </a:ext>
            </a:extLst>
          </p:cNvPr>
          <p:cNvSpPr txBox="1"/>
          <p:nvPr/>
        </p:nvSpPr>
        <p:spPr>
          <a:xfrm>
            <a:off x="7627008" y="2814163"/>
            <a:ext cx="1434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Sending Addresses</a:t>
            </a: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6E792647-BA42-4B23-A8D5-D3AAB4A8A22C}"/>
              </a:ext>
            </a:extLst>
          </p:cNvPr>
          <p:cNvSpPr/>
          <p:nvPr/>
        </p:nvSpPr>
        <p:spPr>
          <a:xfrm>
            <a:off x="6782038" y="2131532"/>
            <a:ext cx="749939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0DC02CC-39C5-4723-8E6C-4A7AC293111A}"/>
              </a:ext>
            </a:extLst>
          </p:cNvPr>
          <p:cNvSpPr txBox="1"/>
          <p:nvPr/>
        </p:nvSpPr>
        <p:spPr>
          <a:xfrm>
            <a:off x="941411" y="4976008"/>
            <a:ext cx="4392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Succeeding transaction exists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Input address equals output address of deposit transaction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Output address is Shapeshifts main address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B4553FC-B690-4677-88D2-1F6818C927CB}"/>
              </a:ext>
            </a:extLst>
          </p:cNvPr>
          <p:cNvSpPr txBox="1"/>
          <p:nvPr/>
        </p:nvSpPr>
        <p:spPr>
          <a:xfrm>
            <a:off x="7629099" y="4441061"/>
            <a:ext cx="437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Withdrawal Recognition: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A26D071-F328-45D8-BF6A-ACBB936A5844}"/>
              </a:ext>
            </a:extLst>
          </p:cNvPr>
          <p:cNvSpPr txBox="1"/>
          <p:nvPr/>
        </p:nvSpPr>
        <p:spPr>
          <a:xfrm>
            <a:off x="941411" y="4441061"/>
            <a:ext cx="439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Deposit Recognition: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D99B1B5-40E2-41CF-943F-768385B947A6}"/>
              </a:ext>
            </a:extLst>
          </p:cNvPr>
          <p:cNvSpPr txBox="1"/>
          <p:nvPr/>
        </p:nvSpPr>
        <p:spPr>
          <a:xfrm>
            <a:off x="7640224" y="5063151"/>
            <a:ext cx="3934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Address is one of the four Shapeshift sending addresses</a:t>
            </a:r>
            <a:br>
              <a:rPr lang="en-US" dirty="0"/>
            </a:br>
            <a:endParaRPr lang="en-US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9B1CD7B-994A-4FA5-A0BA-AD23DC484A86}"/>
              </a:ext>
            </a:extLst>
          </p:cNvPr>
          <p:cNvSpPr/>
          <p:nvPr/>
        </p:nvSpPr>
        <p:spPr bwMode="auto">
          <a:xfrm>
            <a:off x="941411" y="1436383"/>
            <a:ext cx="3282381" cy="2024111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6BD524C-1156-4206-B761-22BDB8A60359}"/>
              </a:ext>
            </a:extLst>
          </p:cNvPr>
          <p:cNvSpPr/>
          <p:nvPr/>
        </p:nvSpPr>
        <p:spPr bwMode="auto">
          <a:xfrm>
            <a:off x="7601788" y="1423102"/>
            <a:ext cx="3360758" cy="1994885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32" name="Grafik 31" descr="Pfeil: Gerade">
            <a:extLst>
              <a:ext uri="{FF2B5EF4-FFF2-40B4-BE49-F238E27FC236}">
                <a16:creationId xmlns:a16="http://schemas.microsoft.com/office/drawing/2014/main" id="{BBDC8D08-22E1-4145-A235-A24A04E484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2120861" y="3571226"/>
            <a:ext cx="923479" cy="923479"/>
          </a:xfrm>
          <a:prstGeom prst="rect">
            <a:avLst/>
          </a:prstGeom>
        </p:spPr>
      </p:pic>
      <p:pic>
        <p:nvPicPr>
          <p:cNvPr id="33" name="Grafik 32" descr="Pfeil: Gerade">
            <a:extLst>
              <a:ext uri="{FF2B5EF4-FFF2-40B4-BE49-F238E27FC236}">
                <a16:creationId xmlns:a16="http://schemas.microsoft.com/office/drawing/2014/main" id="{A28BD159-D21A-421F-A413-0A2AB15ED9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8756142" y="3515470"/>
            <a:ext cx="923479" cy="9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851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  <p:bldP spid="28" grpId="0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5EC12-0163-4216-9D58-32D7A91C5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540A04-EF0E-409D-9CE8-ADB71565F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D83800-5143-4170-A033-648DB732E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DE44EA-9E9A-45A9-8FBE-42BC0384D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108708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9C6AE8-424C-41C8-8B68-83A8C96816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Address Recognition - Bitcoin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3E0825C-E193-4C4B-82D4-ADFC60FE9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734190"/>
            <a:ext cx="595149" cy="595149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14280CA-C8DB-4E59-99E7-B0DDBB670D8F}"/>
              </a:ext>
            </a:extLst>
          </p:cNvPr>
          <p:cNvSpPr/>
          <p:nvPr/>
        </p:nvSpPr>
        <p:spPr>
          <a:xfrm>
            <a:off x="2279637" y="1867674"/>
            <a:ext cx="928308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FB2EC5B-364F-4D0A-93FD-9CCCCDC4355A}"/>
              </a:ext>
            </a:extLst>
          </p:cNvPr>
          <p:cNvSpPr txBox="1"/>
          <p:nvPr/>
        </p:nvSpPr>
        <p:spPr>
          <a:xfrm>
            <a:off x="2553210" y="2399679"/>
            <a:ext cx="238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Deposit Address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1686E62-89D8-445B-B256-2EC778B2F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863" y="1708446"/>
            <a:ext cx="614535" cy="614535"/>
          </a:xfrm>
          <a:prstGeom prst="rect">
            <a:avLst/>
          </a:prstGeom>
        </p:spPr>
      </p:pic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1CFF99D3-26EE-409E-96A4-D87862109004}"/>
              </a:ext>
            </a:extLst>
          </p:cNvPr>
          <p:cNvSpPr/>
          <p:nvPr/>
        </p:nvSpPr>
        <p:spPr>
          <a:xfrm>
            <a:off x="4395375" y="1876171"/>
            <a:ext cx="928308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679AF2F7-6D51-4B0B-A27D-029A094E2113}"/>
              </a:ext>
            </a:extLst>
          </p:cNvPr>
          <p:cNvSpPr/>
          <p:nvPr/>
        </p:nvSpPr>
        <p:spPr>
          <a:xfrm>
            <a:off x="6206522" y="1886651"/>
            <a:ext cx="795561" cy="3289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2C865C8-795D-4656-8E10-EB6E0C6850E5}"/>
              </a:ext>
            </a:extLst>
          </p:cNvPr>
          <p:cNvSpPr txBox="1"/>
          <p:nvPr/>
        </p:nvSpPr>
        <p:spPr>
          <a:xfrm>
            <a:off x="5466930" y="1724569"/>
            <a:ext cx="888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D86ADB9-682A-4CA4-99C0-BC5A6F344E6A}"/>
              </a:ext>
            </a:extLst>
          </p:cNvPr>
          <p:cNvSpPr txBox="1"/>
          <p:nvPr/>
        </p:nvSpPr>
        <p:spPr>
          <a:xfrm>
            <a:off x="6128262" y="2399679"/>
            <a:ext cx="263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Ext. Deposit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6861202-BFEF-4E5B-B63A-4E44EAB7DD3F}"/>
              </a:ext>
            </a:extLst>
          </p:cNvPr>
          <p:cNvSpPr txBox="1"/>
          <p:nvPr/>
        </p:nvSpPr>
        <p:spPr>
          <a:xfrm>
            <a:off x="1179848" y="2371277"/>
            <a:ext cx="121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Customer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4983851-3F6B-47C1-9306-5A018EDFE56A}"/>
              </a:ext>
            </a:extLst>
          </p:cNvPr>
          <p:cNvSpPr/>
          <p:nvPr/>
        </p:nvSpPr>
        <p:spPr bwMode="auto">
          <a:xfrm>
            <a:off x="731947" y="1105248"/>
            <a:ext cx="7762301" cy="1744414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A0A421E-8555-4837-A708-6A42CFAE9CE2}"/>
              </a:ext>
            </a:extLst>
          </p:cNvPr>
          <p:cNvSpPr txBox="1"/>
          <p:nvPr/>
        </p:nvSpPr>
        <p:spPr>
          <a:xfrm>
            <a:off x="800933" y="1169878"/>
            <a:ext cx="2709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Transaction Flow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9C12A72-C717-4806-964C-02A8EEDA4352}"/>
              </a:ext>
            </a:extLst>
          </p:cNvPr>
          <p:cNvSpPr txBox="1"/>
          <p:nvPr/>
        </p:nvSpPr>
        <p:spPr>
          <a:xfrm>
            <a:off x="852160" y="3426201"/>
            <a:ext cx="7802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is known Shapeshift address &amp; not P2SH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Classify as withdrawal &amp; add all Inputs to known Shapeshift addresses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7E8AE0E-F97C-449A-A6E9-B3CAF1B2C0C4}"/>
              </a:ext>
            </a:extLst>
          </p:cNvPr>
          <p:cNvSpPr/>
          <p:nvPr/>
        </p:nvSpPr>
        <p:spPr>
          <a:xfrm>
            <a:off x="923854" y="517685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Output is known Shapeshift address &amp; is P2SH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Classify as deposit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A3030A0-CAB9-494C-AB2A-6DE03DE85DC9}"/>
              </a:ext>
            </a:extLst>
          </p:cNvPr>
          <p:cNvSpPr/>
          <p:nvPr/>
        </p:nvSpPr>
        <p:spPr bwMode="auto">
          <a:xfrm>
            <a:off x="714859" y="3289210"/>
            <a:ext cx="7762301" cy="1085763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977B329-BC06-4EA6-B935-7C8CBE7D50CA}"/>
              </a:ext>
            </a:extLst>
          </p:cNvPr>
          <p:cNvSpPr/>
          <p:nvPr/>
        </p:nvSpPr>
        <p:spPr bwMode="auto">
          <a:xfrm>
            <a:off x="731947" y="4980481"/>
            <a:ext cx="7762301" cy="1085763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7" name="Pfeil: nach rechts 36">
            <a:extLst>
              <a:ext uri="{FF2B5EF4-FFF2-40B4-BE49-F238E27FC236}">
                <a16:creationId xmlns:a16="http://schemas.microsoft.com/office/drawing/2014/main" id="{CE06743D-62D1-4216-A4E5-D70D3001E89F}"/>
              </a:ext>
            </a:extLst>
          </p:cNvPr>
          <p:cNvSpPr/>
          <p:nvPr/>
        </p:nvSpPr>
        <p:spPr>
          <a:xfrm>
            <a:off x="9848250" y="3451514"/>
            <a:ext cx="497816" cy="3344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759E2E94-C346-4492-B3F2-7D1491C73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66" y="3018228"/>
            <a:ext cx="485953" cy="485953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5A8C436C-7114-443A-BE0B-50E2541F2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504" y="3798967"/>
            <a:ext cx="485953" cy="485953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D3A4160F-721B-4A09-B8A8-A6CA05F09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076" y="2926684"/>
            <a:ext cx="430308" cy="430308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FE6660E2-F5CE-4DEE-9897-D76383810E59}"/>
              </a:ext>
            </a:extLst>
          </p:cNvPr>
          <p:cNvSpPr/>
          <p:nvPr/>
        </p:nvSpPr>
        <p:spPr bwMode="auto">
          <a:xfrm>
            <a:off x="10560496" y="2971994"/>
            <a:ext cx="597298" cy="601022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5A2C9293-64C1-4C11-A5CB-D0CF8C3258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076" y="3430740"/>
            <a:ext cx="430308" cy="430308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96B74B28-D97C-4B7A-89F2-2394CDD62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379" y="3951562"/>
            <a:ext cx="430308" cy="430308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5EC95E15-8B83-4271-A645-272E7559C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870" y="1721449"/>
            <a:ext cx="614535" cy="61453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3E807267-03DC-4528-9A61-97D378FBE8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076" y="4959271"/>
            <a:ext cx="485953" cy="48595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35B81213-29D2-4E28-BCC1-EB9716E2F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346" y="5589240"/>
            <a:ext cx="485953" cy="485953"/>
          </a:xfrm>
          <a:prstGeom prst="rect">
            <a:avLst/>
          </a:prstGeom>
        </p:spPr>
      </p:pic>
      <p:sp>
        <p:nvSpPr>
          <p:cNvPr id="50" name="Pfeil: nach rechts 49">
            <a:extLst>
              <a:ext uri="{FF2B5EF4-FFF2-40B4-BE49-F238E27FC236}">
                <a16:creationId xmlns:a16="http://schemas.microsoft.com/office/drawing/2014/main" id="{01FCA51C-6AC6-4773-8AA5-0F73E8AB4F03}"/>
              </a:ext>
            </a:extLst>
          </p:cNvPr>
          <p:cNvSpPr/>
          <p:nvPr/>
        </p:nvSpPr>
        <p:spPr>
          <a:xfrm>
            <a:off x="9848250" y="5356144"/>
            <a:ext cx="497816" cy="3344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16130078-6A87-4BC0-A721-0CE8E999A5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652" y="4894462"/>
            <a:ext cx="485953" cy="48595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824AF918-63EC-46A4-AD5C-A2FF96B239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799" y="5590350"/>
            <a:ext cx="485953" cy="485953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197A5B47-D24F-473C-8515-A94464C9B521}"/>
              </a:ext>
            </a:extLst>
          </p:cNvPr>
          <p:cNvSpPr/>
          <p:nvPr/>
        </p:nvSpPr>
        <p:spPr bwMode="auto">
          <a:xfrm>
            <a:off x="10555682" y="4848228"/>
            <a:ext cx="597298" cy="601022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441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" grpId="0"/>
      <p:bldP spid="34" grpId="0" animBg="1"/>
      <p:bldP spid="35" grpId="0" animBg="1"/>
      <p:bldP spid="37" grpId="0" animBg="1"/>
      <p:bldP spid="43" grpId="0" animBg="1"/>
      <p:bldP spid="50" grpId="0" animBg="1"/>
      <p:bldP spid="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26665-53E2-4A1B-A871-C4D2938F4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8C88DD-1642-462E-9621-1DCE4522D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BA5F65-E32E-49E8-9DDE-CB0E5BC3D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FFF537-71D0-4A74-A0BA-2E9C8D54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9A382D8-281D-4883-8800-CC536AF147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Transaction Matching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EC11654-1A0A-45FC-867E-4A1AE996A5B7}"/>
              </a:ext>
            </a:extLst>
          </p:cNvPr>
          <p:cNvSpPr/>
          <p:nvPr/>
        </p:nvSpPr>
        <p:spPr bwMode="auto">
          <a:xfrm>
            <a:off x="1850620" y="1628800"/>
            <a:ext cx="3919255" cy="4608512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320CABD-5FA7-4E58-9704-43BC247E3640}"/>
              </a:ext>
            </a:extLst>
          </p:cNvPr>
          <p:cNvSpPr/>
          <p:nvPr/>
        </p:nvSpPr>
        <p:spPr bwMode="auto">
          <a:xfrm>
            <a:off x="7354052" y="1628800"/>
            <a:ext cx="2743666" cy="4608512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A007F66-5396-40D2-95FC-067845F19F5B}"/>
              </a:ext>
            </a:extLst>
          </p:cNvPr>
          <p:cNvSpPr/>
          <p:nvPr/>
        </p:nvSpPr>
        <p:spPr bwMode="auto">
          <a:xfrm>
            <a:off x="3357608" y="1784933"/>
            <a:ext cx="2232248" cy="1868897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2089C53-44F6-43FD-809A-8FE3779CB9AA}"/>
              </a:ext>
            </a:extLst>
          </p:cNvPr>
          <p:cNvSpPr/>
          <p:nvPr/>
        </p:nvSpPr>
        <p:spPr bwMode="auto">
          <a:xfrm>
            <a:off x="3357608" y="4013522"/>
            <a:ext cx="2232248" cy="504056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CA9AB47-A3C4-4830-8743-C59A6BAFD55C}"/>
              </a:ext>
            </a:extLst>
          </p:cNvPr>
          <p:cNvSpPr/>
          <p:nvPr/>
        </p:nvSpPr>
        <p:spPr bwMode="auto">
          <a:xfrm>
            <a:off x="3357608" y="4877618"/>
            <a:ext cx="2232248" cy="50405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28FDA62-1BC6-472B-B502-8FD811322AE4}"/>
              </a:ext>
            </a:extLst>
          </p:cNvPr>
          <p:cNvSpPr txBox="1"/>
          <p:nvPr/>
        </p:nvSpPr>
        <p:spPr>
          <a:xfrm>
            <a:off x="4329716" y="5517232"/>
            <a:ext cx="888953" cy="58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/>
              <a:t>.</a:t>
            </a: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/>
              <a:t>.</a:t>
            </a: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/>
              <a:t>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71D09E-D08C-4E05-9524-5CCFB61E3951}"/>
              </a:ext>
            </a:extLst>
          </p:cNvPr>
          <p:cNvSpPr txBox="1"/>
          <p:nvPr/>
        </p:nvSpPr>
        <p:spPr>
          <a:xfrm>
            <a:off x="3549435" y="1926159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D230180-D438-4DB9-BE34-A6322C03A3A2}"/>
              </a:ext>
            </a:extLst>
          </p:cNvPr>
          <p:cNvSpPr/>
          <p:nvPr/>
        </p:nvSpPr>
        <p:spPr bwMode="auto">
          <a:xfrm>
            <a:off x="3969676" y="1937334"/>
            <a:ext cx="1440160" cy="339538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9C8D27E-BB85-4B67-93C9-D07D6AC4BBFE}"/>
              </a:ext>
            </a:extLst>
          </p:cNvPr>
          <p:cNvSpPr/>
          <p:nvPr/>
        </p:nvSpPr>
        <p:spPr bwMode="auto">
          <a:xfrm>
            <a:off x="3962492" y="2438867"/>
            <a:ext cx="1440160" cy="339538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899613F-1FE7-4B36-9E96-41A5EEDA32C5}"/>
              </a:ext>
            </a:extLst>
          </p:cNvPr>
          <p:cNvSpPr/>
          <p:nvPr/>
        </p:nvSpPr>
        <p:spPr bwMode="auto">
          <a:xfrm>
            <a:off x="3969676" y="2925240"/>
            <a:ext cx="1440160" cy="339538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11BEE39-F24B-4774-9FF1-42483DA3B80A}"/>
              </a:ext>
            </a:extLst>
          </p:cNvPr>
          <p:cNvSpPr txBox="1"/>
          <p:nvPr/>
        </p:nvSpPr>
        <p:spPr>
          <a:xfrm>
            <a:off x="3568358" y="2424641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09A5A90-98F2-4A67-B883-F7CBB51CDB23}"/>
              </a:ext>
            </a:extLst>
          </p:cNvPr>
          <p:cNvSpPr txBox="1"/>
          <p:nvPr/>
        </p:nvSpPr>
        <p:spPr>
          <a:xfrm>
            <a:off x="3568358" y="2882841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4E75539-2902-457E-893B-46149CA4B064}"/>
              </a:ext>
            </a:extLst>
          </p:cNvPr>
          <p:cNvSpPr txBox="1"/>
          <p:nvPr/>
        </p:nvSpPr>
        <p:spPr>
          <a:xfrm>
            <a:off x="4554571" y="3303688"/>
            <a:ext cx="888953" cy="35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4552FDA-3E84-46D9-9605-2016A69F14C6}"/>
              </a:ext>
            </a:extLst>
          </p:cNvPr>
          <p:cNvSpPr txBox="1"/>
          <p:nvPr/>
        </p:nvSpPr>
        <p:spPr>
          <a:xfrm>
            <a:off x="2557315" y="2565269"/>
            <a:ext cx="764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</a:t>
            </a:r>
          </a:p>
          <a:p>
            <a:endParaRPr lang="en-US" sz="16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B30F63B-B3D6-4185-81AD-5F25F63C8799}"/>
              </a:ext>
            </a:extLst>
          </p:cNvPr>
          <p:cNvSpPr txBox="1"/>
          <p:nvPr/>
        </p:nvSpPr>
        <p:spPr>
          <a:xfrm>
            <a:off x="1850621" y="1001106"/>
            <a:ext cx="3919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Deposits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1BC9EB8-E683-4DE9-8909-B721899A9DD2}"/>
              </a:ext>
            </a:extLst>
          </p:cNvPr>
          <p:cNvSpPr txBox="1"/>
          <p:nvPr/>
        </p:nvSpPr>
        <p:spPr>
          <a:xfrm>
            <a:off x="7354052" y="1048309"/>
            <a:ext cx="2743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Withdrawals</a:t>
            </a:r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AE93F703-9B44-42D3-BB0D-7D36D5D14C36}"/>
              </a:ext>
            </a:extLst>
          </p:cNvPr>
          <p:cNvSpPr/>
          <p:nvPr/>
        </p:nvSpPr>
        <p:spPr>
          <a:xfrm>
            <a:off x="5589748" y="4980767"/>
            <a:ext cx="1764304" cy="290502"/>
          </a:xfrm>
          <a:prstGeom prst="rightArrow">
            <a:avLst/>
          </a:prstGeom>
          <a:solidFill>
            <a:srgbClr val="0065BD"/>
          </a:solidFill>
          <a:ln>
            <a:solidFill>
              <a:srgbClr val="0065BD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: nach rechts 30">
            <a:extLst>
              <a:ext uri="{FF2B5EF4-FFF2-40B4-BE49-F238E27FC236}">
                <a16:creationId xmlns:a16="http://schemas.microsoft.com/office/drawing/2014/main" id="{BCFA996F-02E8-4047-8538-AC8B771FA35C}"/>
              </a:ext>
            </a:extLst>
          </p:cNvPr>
          <p:cNvSpPr/>
          <p:nvPr/>
        </p:nvSpPr>
        <p:spPr>
          <a:xfrm rot="18026637">
            <a:off x="4874410" y="3637110"/>
            <a:ext cx="3124035" cy="292665"/>
          </a:xfrm>
          <a:prstGeom prst="rightArrow">
            <a:avLst/>
          </a:prstGeom>
          <a:solidFill>
            <a:srgbClr val="0065BD"/>
          </a:solidFill>
          <a:ln>
            <a:solidFill>
              <a:srgbClr val="0065BD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Geschweifte Klammer rechts 31">
            <a:extLst>
              <a:ext uri="{FF2B5EF4-FFF2-40B4-BE49-F238E27FC236}">
                <a16:creationId xmlns:a16="http://schemas.microsoft.com/office/drawing/2014/main" id="{B6EBF067-A6E5-4704-9FBE-1B1C4C6D2D5C}"/>
              </a:ext>
            </a:extLst>
          </p:cNvPr>
          <p:cNvSpPr/>
          <p:nvPr/>
        </p:nvSpPr>
        <p:spPr bwMode="auto">
          <a:xfrm>
            <a:off x="10437221" y="2046563"/>
            <a:ext cx="331562" cy="3208528"/>
          </a:xfrm>
          <a:prstGeom prst="rightBrace">
            <a:avLst/>
          </a:prstGeom>
          <a:ln w="28575"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A0944FD5-915F-486D-B6EC-6F4EC5394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728" y="4911062"/>
            <a:ext cx="436158" cy="43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5" descr="Bildergebnis für ethereum icon">
            <a:extLst>
              <a:ext uri="{FF2B5EF4-FFF2-40B4-BE49-F238E27FC236}">
                <a16:creationId xmlns:a16="http://schemas.microsoft.com/office/drawing/2014/main" id="{4CE8A50A-BC5D-408A-B649-540583B28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956469"/>
            <a:ext cx="538519" cy="53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Bildergebnis für ethereum icon">
            <a:extLst>
              <a:ext uri="{FF2B5EF4-FFF2-40B4-BE49-F238E27FC236}">
                <a16:creationId xmlns:a16="http://schemas.microsoft.com/office/drawing/2014/main" id="{9D3AB80B-5513-4615-AF7E-9E2096D91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605" y="2423915"/>
            <a:ext cx="538519" cy="53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C7E537C0-CB22-4300-8FAD-2731559BAB1B}"/>
              </a:ext>
            </a:extLst>
          </p:cNvPr>
          <p:cNvSpPr/>
          <p:nvPr/>
        </p:nvSpPr>
        <p:spPr bwMode="auto">
          <a:xfrm>
            <a:off x="8411403" y="2046563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51CA71D-1393-43ED-B020-F99D8076A422}"/>
              </a:ext>
            </a:extLst>
          </p:cNvPr>
          <p:cNvSpPr/>
          <p:nvPr/>
        </p:nvSpPr>
        <p:spPr bwMode="auto">
          <a:xfrm>
            <a:off x="8411403" y="2524728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1335E2-17B5-4F02-A9C7-061C5F222BB9}"/>
              </a:ext>
            </a:extLst>
          </p:cNvPr>
          <p:cNvSpPr/>
          <p:nvPr/>
        </p:nvSpPr>
        <p:spPr bwMode="auto">
          <a:xfrm>
            <a:off x="8411742" y="3002893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34C441F-0857-419E-86B8-E093EC503317}"/>
              </a:ext>
            </a:extLst>
          </p:cNvPr>
          <p:cNvSpPr/>
          <p:nvPr/>
        </p:nvSpPr>
        <p:spPr bwMode="auto">
          <a:xfrm>
            <a:off x="8411403" y="3481058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9C47E00-51ED-441D-B490-44BC59810C22}"/>
              </a:ext>
            </a:extLst>
          </p:cNvPr>
          <p:cNvSpPr/>
          <p:nvPr/>
        </p:nvSpPr>
        <p:spPr bwMode="auto">
          <a:xfrm>
            <a:off x="8411064" y="3959223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9DC9A41B-F9B9-4D4A-AAD1-62889210F280}"/>
              </a:ext>
            </a:extLst>
          </p:cNvPr>
          <p:cNvSpPr/>
          <p:nvPr/>
        </p:nvSpPr>
        <p:spPr bwMode="auto">
          <a:xfrm>
            <a:off x="8411403" y="4437388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857B60B-37CC-4FEA-BEBD-A9CD50CBC5A0}"/>
              </a:ext>
            </a:extLst>
          </p:cNvPr>
          <p:cNvSpPr/>
          <p:nvPr/>
        </p:nvSpPr>
        <p:spPr bwMode="auto">
          <a:xfrm>
            <a:off x="8411064" y="4915553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9577F04F-3271-42BE-B832-DCD1DE7450A5}"/>
              </a:ext>
            </a:extLst>
          </p:cNvPr>
          <p:cNvSpPr/>
          <p:nvPr/>
        </p:nvSpPr>
        <p:spPr bwMode="auto">
          <a:xfrm>
            <a:off x="8410725" y="5393718"/>
            <a:ext cx="1440160" cy="339538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8F94865-1BD5-42FB-AE7B-8CCBAF98064C}"/>
              </a:ext>
            </a:extLst>
          </p:cNvPr>
          <p:cNvSpPr txBox="1"/>
          <p:nvPr/>
        </p:nvSpPr>
        <p:spPr>
          <a:xfrm>
            <a:off x="9023471" y="5814583"/>
            <a:ext cx="888953" cy="35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  <a:p>
            <a:pPr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/>
              <a:t>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D856E948-F506-4F68-8F82-817575BB81CB}"/>
              </a:ext>
            </a:extLst>
          </p:cNvPr>
          <p:cNvSpPr txBox="1"/>
          <p:nvPr/>
        </p:nvSpPr>
        <p:spPr>
          <a:xfrm>
            <a:off x="2533810" y="4079442"/>
            <a:ext cx="764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</a:t>
            </a:r>
          </a:p>
          <a:p>
            <a:endParaRPr lang="en-US" sz="1600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F407A11A-66F2-46E4-B671-B90C9CE4B86B}"/>
              </a:ext>
            </a:extLst>
          </p:cNvPr>
          <p:cNvSpPr txBox="1"/>
          <p:nvPr/>
        </p:nvSpPr>
        <p:spPr>
          <a:xfrm>
            <a:off x="2533809" y="4932457"/>
            <a:ext cx="764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</a:t>
            </a:r>
          </a:p>
          <a:p>
            <a:endParaRPr lang="en-US" sz="1600" dirty="0"/>
          </a:p>
        </p:txBody>
      </p:sp>
      <p:sp>
        <p:nvSpPr>
          <p:cNvPr id="48" name="Pfeil: nach rechts 47">
            <a:extLst>
              <a:ext uri="{FF2B5EF4-FFF2-40B4-BE49-F238E27FC236}">
                <a16:creationId xmlns:a16="http://schemas.microsoft.com/office/drawing/2014/main" id="{3F7997A3-509C-4CC1-8390-6BB7F9BB2744}"/>
              </a:ext>
            </a:extLst>
          </p:cNvPr>
          <p:cNvSpPr/>
          <p:nvPr/>
        </p:nvSpPr>
        <p:spPr>
          <a:xfrm rot="5400000">
            <a:off x="-703485" y="3881212"/>
            <a:ext cx="4169655" cy="259549"/>
          </a:xfrm>
          <a:prstGeom prst="rightArrow">
            <a:avLst/>
          </a:prstGeom>
          <a:solidFill>
            <a:srgbClr val="0065B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74CC076-1171-4D01-ABBC-B4FC874413F0}"/>
              </a:ext>
            </a:extLst>
          </p:cNvPr>
          <p:cNvSpPr txBox="1"/>
          <p:nvPr/>
        </p:nvSpPr>
        <p:spPr>
          <a:xfrm rot="16200000">
            <a:off x="-1175848" y="3647945"/>
            <a:ext cx="339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Time</a:t>
            </a:r>
          </a:p>
        </p:txBody>
      </p:sp>
      <p:sp>
        <p:nvSpPr>
          <p:cNvPr id="50" name="Pfeil: nach rechts 49">
            <a:extLst>
              <a:ext uri="{FF2B5EF4-FFF2-40B4-BE49-F238E27FC236}">
                <a16:creationId xmlns:a16="http://schemas.microsoft.com/office/drawing/2014/main" id="{8FB3DEA0-5F80-429C-9007-16519FD4E9F6}"/>
              </a:ext>
            </a:extLst>
          </p:cNvPr>
          <p:cNvSpPr/>
          <p:nvPr/>
        </p:nvSpPr>
        <p:spPr>
          <a:xfrm rot="16200000">
            <a:off x="-1551703" y="3788304"/>
            <a:ext cx="4608514" cy="28950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75078CF-EB4E-4546-B06B-0134B13C29C1}"/>
              </a:ext>
            </a:extLst>
          </p:cNvPr>
          <p:cNvSpPr/>
          <p:nvPr/>
        </p:nvSpPr>
        <p:spPr bwMode="auto">
          <a:xfrm>
            <a:off x="1127447" y="6165192"/>
            <a:ext cx="9176643" cy="218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EE78BD4-93B0-48CC-9721-D7DC80A8CA5C}"/>
              </a:ext>
            </a:extLst>
          </p:cNvPr>
          <p:cNvSpPr txBox="1"/>
          <p:nvPr/>
        </p:nvSpPr>
        <p:spPr>
          <a:xfrm>
            <a:off x="7997391" y="2015439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8D3AB35-EF51-4AEC-9DFB-91AE4D485ABA}"/>
              </a:ext>
            </a:extLst>
          </p:cNvPr>
          <p:cNvSpPr txBox="1"/>
          <p:nvPr/>
        </p:nvSpPr>
        <p:spPr>
          <a:xfrm>
            <a:off x="8016314" y="2513921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B8D7030-A3B0-46B7-80C1-9E7788A83B4E}"/>
              </a:ext>
            </a:extLst>
          </p:cNvPr>
          <p:cNvSpPr txBox="1"/>
          <p:nvPr/>
        </p:nvSpPr>
        <p:spPr>
          <a:xfrm>
            <a:off x="8016314" y="2972121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1801F1A7-6ED7-4756-BE19-2978ED172D02}"/>
              </a:ext>
            </a:extLst>
          </p:cNvPr>
          <p:cNvSpPr txBox="1"/>
          <p:nvPr/>
        </p:nvSpPr>
        <p:spPr>
          <a:xfrm>
            <a:off x="8025117" y="3427251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3B172FF-93D4-48F2-BF80-139CBA09F4B7}"/>
              </a:ext>
            </a:extLst>
          </p:cNvPr>
          <p:cNvSpPr txBox="1"/>
          <p:nvPr/>
        </p:nvSpPr>
        <p:spPr>
          <a:xfrm>
            <a:off x="8044040" y="3925733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9166767-B3FB-4732-A6F7-132CE1E98D94}"/>
              </a:ext>
            </a:extLst>
          </p:cNvPr>
          <p:cNvSpPr txBox="1"/>
          <p:nvPr/>
        </p:nvSpPr>
        <p:spPr>
          <a:xfrm>
            <a:off x="8044040" y="4383933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532E69D-D9F1-495C-B18B-6D69CC7A4200}"/>
              </a:ext>
            </a:extLst>
          </p:cNvPr>
          <p:cNvSpPr txBox="1"/>
          <p:nvPr/>
        </p:nvSpPr>
        <p:spPr>
          <a:xfrm>
            <a:off x="8046908" y="4875372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74AC8A7D-B444-42B8-862B-B8E4183C451A}"/>
              </a:ext>
            </a:extLst>
          </p:cNvPr>
          <p:cNvSpPr txBox="1"/>
          <p:nvPr/>
        </p:nvSpPr>
        <p:spPr>
          <a:xfrm>
            <a:off x="8046908" y="5333572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61" name="Picture 5" descr="Bildergebnis für ethereum icon">
            <a:extLst>
              <a:ext uri="{FF2B5EF4-FFF2-40B4-BE49-F238E27FC236}">
                <a16:creationId xmlns:a16="http://schemas.microsoft.com/office/drawing/2014/main" id="{E9D9D8E2-D2E7-45A9-BF7F-42A57D371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17" y="2008896"/>
            <a:ext cx="402462" cy="4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5" descr="Bildergebnis für ethereum icon">
            <a:extLst>
              <a:ext uri="{FF2B5EF4-FFF2-40B4-BE49-F238E27FC236}">
                <a16:creationId xmlns:a16="http://schemas.microsoft.com/office/drawing/2014/main" id="{DA32D096-1510-47A2-B62B-228589F78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399" y="2989988"/>
            <a:ext cx="402462" cy="4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5" descr="Bildergebnis für ethereum icon">
            <a:extLst>
              <a:ext uri="{FF2B5EF4-FFF2-40B4-BE49-F238E27FC236}">
                <a16:creationId xmlns:a16="http://schemas.microsoft.com/office/drawing/2014/main" id="{1DF3D944-D001-4979-88CA-2621CC974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126" y="3438064"/>
            <a:ext cx="402462" cy="4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2AC0D495-77CB-465E-866B-8A2EB6314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354" y="2523371"/>
            <a:ext cx="344854" cy="34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F3AF6E6A-7C08-44C1-A002-C54F71A0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6" y="3970095"/>
            <a:ext cx="344854" cy="34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5" descr="Bildergebnis für ethereum icon">
            <a:extLst>
              <a:ext uri="{FF2B5EF4-FFF2-40B4-BE49-F238E27FC236}">
                <a16:creationId xmlns:a16="http://schemas.microsoft.com/office/drawing/2014/main" id="{CCC48B6F-57EF-4A75-8C6A-F2891083C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083" y="4381724"/>
            <a:ext cx="402462" cy="4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5" descr="Bildergebnis für ethereum icon">
            <a:extLst>
              <a:ext uri="{FF2B5EF4-FFF2-40B4-BE49-F238E27FC236}">
                <a16:creationId xmlns:a16="http://schemas.microsoft.com/office/drawing/2014/main" id="{0FEB649C-85A2-4203-8C93-4C9B8DDB3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10" y="4829800"/>
            <a:ext cx="402462" cy="4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FD5E9DD7-C89E-4A89-9C06-73CFA6810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730" y="5361831"/>
            <a:ext cx="344854" cy="34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feld 68">
            <a:extLst>
              <a:ext uri="{FF2B5EF4-FFF2-40B4-BE49-F238E27FC236}">
                <a16:creationId xmlns:a16="http://schemas.microsoft.com/office/drawing/2014/main" id="{40660B4D-CF05-45D9-AAD4-6B38BEE74EDE}"/>
              </a:ext>
            </a:extLst>
          </p:cNvPr>
          <p:cNvSpPr txBox="1"/>
          <p:nvPr/>
        </p:nvSpPr>
        <p:spPr>
          <a:xfrm>
            <a:off x="10830010" y="3494667"/>
            <a:ext cx="851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15 min.</a:t>
            </a:r>
          </a:p>
          <a:p>
            <a:endParaRPr lang="en-US" sz="16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6EBC10E6-DC89-4591-BBB1-11D0C813B60A}"/>
              </a:ext>
            </a:extLst>
          </p:cNvPr>
          <p:cNvSpPr/>
          <p:nvPr/>
        </p:nvSpPr>
        <p:spPr bwMode="auto">
          <a:xfrm>
            <a:off x="3972167" y="5024675"/>
            <a:ext cx="1429447" cy="204525"/>
          </a:xfrm>
          <a:prstGeom prst="rect">
            <a:avLst/>
          </a:prstGeom>
          <a:solidFill>
            <a:srgbClr val="0065BD"/>
          </a:solidFill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E1DEA390-3A6B-4306-B043-03200CB73B74}"/>
              </a:ext>
            </a:extLst>
          </p:cNvPr>
          <p:cNvSpPr txBox="1"/>
          <p:nvPr/>
        </p:nvSpPr>
        <p:spPr>
          <a:xfrm>
            <a:off x="3553923" y="4945794"/>
            <a:ext cx="41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tx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B8F7E1D5-7FC8-4F1D-A100-5B3BBB5CC528}"/>
              </a:ext>
            </a:extLst>
          </p:cNvPr>
          <p:cNvSpPr/>
          <p:nvPr/>
        </p:nvSpPr>
        <p:spPr bwMode="auto">
          <a:xfrm>
            <a:off x="3359696" y="4873674"/>
            <a:ext cx="2232248" cy="504056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3DA5D2BC-AAF7-4C6A-AA07-E947AA45EA13}"/>
              </a:ext>
            </a:extLst>
          </p:cNvPr>
          <p:cNvSpPr/>
          <p:nvPr/>
        </p:nvSpPr>
        <p:spPr bwMode="auto">
          <a:xfrm>
            <a:off x="8413491" y="2042619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16B5546B-9E5A-4AB2-A430-D766C6CA5DCB}"/>
              </a:ext>
            </a:extLst>
          </p:cNvPr>
          <p:cNvSpPr/>
          <p:nvPr/>
        </p:nvSpPr>
        <p:spPr bwMode="auto">
          <a:xfrm>
            <a:off x="8413491" y="2520784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F51DFA87-5F8C-49AD-8AD7-B8F597D74B36}"/>
              </a:ext>
            </a:extLst>
          </p:cNvPr>
          <p:cNvSpPr/>
          <p:nvPr/>
        </p:nvSpPr>
        <p:spPr bwMode="auto">
          <a:xfrm>
            <a:off x="8413830" y="2998949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E3354E73-EC8A-4C23-8A23-F4D3A9A8A9DE}"/>
              </a:ext>
            </a:extLst>
          </p:cNvPr>
          <p:cNvSpPr/>
          <p:nvPr/>
        </p:nvSpPr>
        <p:spPr bwMode="auto">
          <a:xfrm>
            <a:off x="8413491" y="3477114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E26D36BB-5A57-418C-8CF7-D729C88791DF}"/>
              </a:ext>
            </a:extLst>
          </p:cNvPr>
          <p:cNvSpPr/>
          <p:nvPr/>
        </p:nvSpPr>
        <p:spPr bwMode="auto">
          <a:xfrm>
            <a:off x="8413152" y="3955279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3A2F5874-0B39-4671-9620-4DCBD9C52B59}"/>
              </a:ext>
            </a:extLst>
          </p:cNvPr>
          <p:cNvSpPr/>
          <p:nvPr/>
        </p:nvSpPr>
        <p:spPr bwMode="auto">
          <a:xfrm>
            <a:off x="8413491" y="4433444"/>
            <a:ext cx="1440160" cy="339538"/>
          </a:xfrm>
          <a:prstGeom prst="rect">
            <a:avLst/>
          </a:prstGeom>
          <a:solidFill>
            <a:schemeClr val="bg1"/>
          </a:solidFill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DA78868-1A52-438C-822D-B2F9FD9081EF}"/>
              </a:ext>
            </a:extLst>
          </p:cNvPr>
          <p:cNvSpPr/>
          <p:nvPr/>
        </p:nvSpPr>
        <p:spPr bwMode="auto">
          <a:xfrm>
            <a:off x="8413152" y="4911609"/>
            <a:ext cx="1440160" cy="339538"/>
          </a:xfrm>
          <a:prstGeom prst="rect">
            <a:avLst/>
          </a:prstGeom>
          <a:noFill/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955177AD-6D3C-4B8A-A9C4-7E87D5609AF3}"/>
              </a:ext>
            </a:extLst>
          </p:cNvPr>
          <p:cNvSpPr/>
          <p:nvPr/>
        </p:nvSpPr>
        <p:spPr bwMode="auto">
          <a:xfrm>
            <a:off x="8427005" y="4432672"/>
            <a:ext cx="1440160" cy="339538"/>
          </a:xfrm>
          <a:prstGeom prst="rect">
            <a:avLst/>
          </a:prstGeom>
          <a:solidFill>
            <a:srgbClr val="0065BD"/>
          </a:solidFill>
          <a:ln w="28575">
            <a:solidFill>
              <a:srgbClr val="0065BD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ln w="28575">
                <a:solidFill>
                  <a:srgbClr val="000000"/>
                </a:solidFill>
              </a:ln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135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48" grpId="0" animBg="1"/>
      <p:bldP spid="69" grpId="0"/>
      <p:bldP spid="70" grpId="0" animBg="1"/>
      <p:bldP spid="71" grpId="0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7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3140968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19054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908720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E2CAA-647B-4E1E-AC2D-500A1966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521F10-0657-4B9F-897D-0CBA209F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9A0936-9176-4133-9F54-A3DA7EF50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DCEE7-00AB-4605-9D20-AC36A291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4404B5A-34A6-4AD7-8892-9AFF68EDB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Scraped Data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66EF833-B021-4FDC-87C7-99E855F5A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3356992"/>
            <a:ext cx="5621244" cy="2610937"/>
          </a:xfrm>
          <a:prstGeom prst="rect">
            <a:avLst/>
          </a:prstGeom>
        </p:spPr>
      </p:pic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D6E3EAFC-3F31-4D83-B7C3-49F6F5283B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217391"/>
              </p:ext>
            </p:extLst>
          </p:nvPr>
        </p:nvGraphicFramePr>
        <p:xfrm>
          <a:off x="5087222" y="1221352"/>
          <a:ext cx="6014521" cy="196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64A88AE2-042D-4E9F-948E-63620EC4F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99065"/>
              </p:ext>
            </p:extLst>
          </p:nvPr>
        </p:nvGraphicFramePr>
        <p:xfrm>
          <a:off x="623392" y="1340768"/>
          <a:ext cx="3672408" cy="451829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303388077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597041638"/>
                    </a:ext>
                  </a:extLst>
                </a:gridCol>
              </a:tblGrid>
              <a:tr h="130750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2270879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Range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 February – </a:t>
                      </a:r>
                    </a:p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March 2018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4195360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1" cap="non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Exchanges</a:t>
                      </a:r>
                      <a:endParaRPr lang="de-D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64,688 Exchanges</a:t>
                      </a:r>
                      <a:endParaRPr lang="de-DE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8099385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1" cap="non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 Received</a:t>
                      </a:r>
                      <a:endParaRPr lang="de-D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+mn-lt"/>
                        </a:rPr>
                        <a:t>48,039,179.40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$</a:t>
                      </a:r>
                      <a:endParaRPr lang="de-DE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8069381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1" cap="non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Fees Received</a:t>
                      </a:r>
                      <a:endParaRPr lang="de-D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70,346.89 $</a:t>
                      </a:r>
                      <a:endParaRPr lang="de-DE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0831293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1" cap="non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Average Fee Paid Per Exchange</a:t>
                      </a:r>
                      <a:endParaRPr lang="de-D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1.09 $</a:t>
                      </a:r>
                      <a:endParaRPr lang="de-DE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3449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995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E2CAA-647B-4E1E-AC2D-500A1966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521F10-0657-4B9F-897D-0CBA209F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9A0936-9176-4133-9F54-A3DA7EF50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DCEE7-00AB-4605-9D20-AC36A291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4404B5A-34A6-4AD7-8892-9AFF68EDB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Tool Data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5C36B6-9AB4-4B5E-A3FD-6BC8B62792CA}"/>
              </a:ext>
            </a:extLst>
          </p:cNvPr>
          <p:cNvSpPr txBox="1"/>
          <p:nvPr/>
        </p:nvSpPr>
        <p:spPr>
          <a:xfrm>
            <a:off x="1752057" y="1630541"/>
            <a:ext cx="340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Comparison with Scraped Data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0AF43FF-17F3-47BC-8CD3-DBF2006FF21F}"/>
              </a:ext>
            </a:extLst>
          </p:cNvPr>
          <p:cNvSpPr txBox="1"/>
          <p:nvPr/>
        </p:nvSpPr>
        <p:spPr>
          <a:xfrm>
            <a:off x="6699841" y="1630541"/>
            <a:ext cx="332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Assessment of Matches found</a:t>
            </a: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3B5E8CB9-F513-4DFC-A9BB-F39927C810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8067968"/>
              </p:ext>
            </p:extLst>
          </p:nvPr>
        </p:nvGraphicFramePr>
        <p:xfrm>
          <a:off x="1055440" y="2276872"/>
          <a:ext cx="4864444" cy="296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BE255C51-99E5-4044-BD2F-95DFE81CD8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64205"/>
              </p:ext>
            </p:extLst>
          </p:nvPr>
        </p:nvGraphicFramePr>
        <p:xfrm>
          <a:off x="6023992" y="2276872"/>
          <a:ext cx="4676163" cy="2924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5674842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422B3E53-324C-4CAF-9044-9F656E1964AC}"/>
              </a:ext>
            </a:extLst>
          </p:cNvPr>
          <p:cNvSpPr/>
          <p:nvPr/>
        </p:nvSpPr>
        <p:spPr>
          <a:xfrm>
            <a:off x="1254487" y="1014883"/>
            <a:ext cx="9217024" cy="626256"/>
          </a:xfrm>
          <a:custGeom>
            <a:avLst/>
            <a:gdLst>
              <a:gd name="connsiteX0" fmla="*/ 0 w 9217024"/>
              <a:gd name="connsiteY0" fmla="*/ 104378 h 626256"/>
              <a:gd name="connsiteX1" fmla="*/ 104378 w 9217024"/>
              <a:gd name="connsiteY1" fmla="*/ 0 h 626256"/>
              <a:gd name="connsiteX2" fmla="*/ 9112646 w 9217024"/>
              <a:gd name="connsiteY2" fmla="*/ 0 h 626256"/>
              <a:gd name="connsiteX3" fmla="*/ 9217024 w 9217024"/>
              <a:gd name="connsiteY3" fmla="*/ 104378 h 626256"/>
              <a:gd name="connsiteX4" fmla="*/ 9217024 w 9217024"/>
              <a:gd name="connsiteY4" fmla="*/ 521878 h 626256"/>
              <a:gd name="connsiteX5" fmla="*/ 9112646 w 9217024"/>
              <a:gd name="connsiteY5" fmla="*/ 626256 h 626256"/>
              <a:gd name="connsiteX6" fmla="*/ 104378 w 9217024"/>
              <a:gd name="connsiteY6" fmla="*/ 626256 h 626256"/>
              <a:gd name="connsiteX7" fmla="*/ 0 w 9217024"/>
              <a:gd name="connsiteY7" fmla="*/ 521878 h 626256"/>
              <a:gd name="connsiteX8" fmla="*/ 0 w 9217024"/>
              <a:gd name="connsiteY8" fmla="*/ 104378 h 626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7024" h="626256">
                <a:moveTo>
                  <a:pt x="0" y="104378"/>
                </a:moveTo>
                <a:cubicBezTo>
                  <a:pt x="0" y="46732"/>
                  <a:pt x="46732" y="0"/>
                  <a:pt x="104378" y="0"/>
                </a:cubicBezTo>
                <a:lnTo>
                  <a:pt x="9112646" y="0"/>
                </a:lnTo>
                <a:cubicBezTo>
                  <a:pt x="9170292" y="0"/>
                  <a:pt x="9217024" y="46732"/>
                  <a:pt x="9217024" y="104378"/>
                </a:cubicBezTo>
                <a:lnTo>
                  <a:pt x="9217024" y="521878"/>
                </a:lnTo>
                <a:cubicBezTo>
                  <a:pt x="9217024" y="579524"/>
                  <a:pt x="9170292" y="626256"/>
                  <a:pt x="9112646" y="626256"/>
                </a:cubicBezTo>
                <a:lnTo>
                  <a:pt x="104378" y="626256"/>
                </a:lnTo>
                <a:cubicBezTo>
                  <a:pt x="46732" y="626256"/>
                  <a:pt x="0" y="579524"/>
                  <a:pt x="0" y="521878"/>
                </a:cubicBezTo>
                <a:lnTo>
                  <a:pt x="0" y="104378"/>
                </a:lnTo>
                <a:close/>
              </a:path>
            </a:pathLst>
          </a:custGeom>
          <a:solidFill>
            <a:srgbClr val="A7C9E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441" tIns="133441" rIns="133441" bIns="133441" numCol="1" spcCol="1270" anchor="ctr" anchorCtr="0">
            <a:no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700" b="1" kern="1200" noProof="0" dirty="0">
                <a:solidFill>
                  <a:schemeClr val="bg1"/>
                </a:solidFill>
              </a:rPr>
              <a:t>Exchanges not found</a:t>
            </a: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108334B-A048-4F35-9007-1583558065E2}"/>
              </a:ext>
            </a:extLst>
          </p:cNvPr>
          <p:cNvSpPr/>
          <p:nvPr/>
        </p:nvSpPr>
        <p:spPr>
          <a:xfrm>
            <a:off x="1254487" y="1641139"/>
            <a:ext cx="9217024" cy="1340325"/>
          </a:xfrm>
          <a:custGeom>
            <a:avLst/>
            <a:gdLst>
              <a:gd name="connsiteX0" fmla="*/ 0 w 9217024"/>
              <a:gd name="connsiteY0" fmla="*/ 0 h 1340325"/>
              <a:gd name="connsiteX1" fmla="*/ 9217024 w 9217024"/>
              <a:gd name="connsiteY1" fmla="*/ 0 h 1340325"/>
              <a:gd name="connsiteX2" fmla="*/ 9217024 w 9217024"/>
              <a:gd name="connsiteY2" fmla="*/ 1340325 h 1340325"/>
              <a:gd name="connsiteX3" fmla="*/ 0 w 9217024"/>
              <a:gd name="connsiteY3" fmla="*/ 1340325 h 1340325"/>
              <a:gd name="connsiteX4" fmla="*/ 0 w 9217024"/>
              <a:gd name="connsiteY4" fmla="*/ 0 h 13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17024" h="1340325">
                <a:moveTo>
                  <a:pt x="0" y="0"/>
                </a:moveTo>
                <a:lnTo>
                  <a:pt x="9217024" y="0"/>
                </a:lnTo>
                <a:lnTo>
                  <a:pt x="9217024" y="1340325"/>
                </a:lnTo>
                <a:lnTo>
                  <a:pt x="0" y="134032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92641" tIns="34290" rIns="192024" bIns="34290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US" sz="2100" kern="1200" noProof="0" dirty="0"/>
              <a:t>Small values</a:t>
            </a:r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US" sz="2100" kern="1200" noProof="0" dirty="0"/>
              <a:t>Not found by address recognition</a:t>
            </a:r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2221DF99-33D8-4D41-9738-6F042C68DF9A}"/>
              </a:ext>
            </a:extLst>
          </p:cNvPr>
          <p:cNvSpPr/>
          <p:nvPr/>
        </p:nvSpPr>
        <p:spPr>
          <a:xfrm>
            <a:off x="1254487" y="2981464"/>
            <a:ext cx="9217024" cy="626256"/>
          </a:xfrm>
          <a:custGeom>
            <a:avLst/>
            <a:gdLst>
              <a:gd name="connsiteX0" fmla="*/ 0 w 9217024"/>
              <a:gd name="connsiteY0" fmla="*/ 104378 h 626256"/>
              <a:gd name="connsiteX1" fmla="*/ 104378 w 9217024"/>
              <a:gd name="connsiteY1" fmla="*/ 0 h 626256"/>
              <a:gd name="connsiteX2" fmla="*/ 9112646 w 9217024"/>
              <a:gd name="connsiteY2" fmla="*/ 0 h 626256"/>
              <a:gd name="connsiteX3" fmla="*/ 9217024 w 9217024"/>
              <a:gd name="connsiteY3" fmla="*/ 104378 h 626256"/>
              <a:gd name="connsiteX4" fmla="*/ 9217024 w 9217024"/>
              <a:gd name="connsiteY4" fmla="*/ 521878 h 626256"/>
              <a:gd name="connsiteX5" fmla="*/ 9112646 w 9217024"/>
              <a:gd name="connsiteY5" fmla="*/ 626256 h 626256"/>
              <a:gd name="connsiteX6" fmla="*/ 104378 w 9217024"/>
              <a:gd name="connsiteY6" fmla="*/ 626256 h 626256"/>
              <a:gd name="connsiteX7" fmla="*/ 0 w 9217024"/>
              <a:gd name="connsiteY7" fmla="*/ 521878 h 626256"/>
              <a:gd name="connsiteX8" fmla="*/ 0 w 9217024"/>
              <a:gd name="connsiteY8" fmla="*/ 104378 h 626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7024" h="626256">
                <a:moveTo>
                  <a:pt x="0" y="104378"/>
                </a:moveTo>
                <a:cubicBezTo>
                  <a:pt x="0" y="46732"/>
                  <a:pt x="46732" y="0"/>
                  <a:pt x="104378" y="0"/>
                </a:cubicBezTo>
                <a:lnTo>
                  <a:pt x="9112646" y="0"/>
                </a:lnTo>
                <a:cubicBezTo>
                  <a:pt x="9170292" y="0"/>
                  <a:pt x="9217024" y="46732"/>
                  <a:pt x="9217024" y="104378"/>
                </a:cubicBezTo>
                <a:lnTo>
                  <a:pt x="9217024" y="521878"/>
                </a:lnTo>
                <a:cubicBezTo>
                  <a:pt x="9217024" y="579524"/>
                  <a:pt x="9170292" y="626256"/>
                  <a:pt x="9112646" y="626256"/>
                </a:cubicBezTo>
                <a:lnTo>
                  <a:pt x="104378" y="626256"/>
                </a:lnTo>
                <a:cubicBezTo>
                  <a:pt x="46732" y="626256"/>
                  <a:pt x="0" y="579524"/>
                  <a:pt x="0" y="521878"/>
                </a:cubicBezTo>
                <a:lnTo>
                  <a:pt x="0" y="104378"/>
                </a:lnTo>
                <a:close/>
              </a:path>
            </a:pathLst>
          </a:custGeom>
          <a:solidFill>
            <a:srgbClr val="A7C9E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441" tIns="133441" rIns="133441" bIns="133441" numCol="1" spcCol="1270" anchor="ctr" anchorCtr="0">
            <a:no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700" b="1" kern="1200" noProof="0" dirty="0">
                <a:solidFill>
                  <a:schemeClr val="bg1"/>
                </a:solidFill>
              </a:rPr>
              <a:t>Wrong matches</a:t>
            </a: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DB91FBFE-C23F-480C-89FB-0E1A9CE3BAA0}"/>
              </a:ext>
            </a:extLst>
          </p:cNvPr>
          <p:cNvSpPr/>
          <p:nvPr/>
        </p:nvSpPr>
        <p:spPr>
          <a:xfrm>
            <a:off x="1254487" y="3607721"/>
            <a:ext cx="9217024" cy="1267875"/>
          </a:xfrm>
          <a:custGeom>
            <a:avLst/>
            <a:gdLst>
              <a:gd name="connsiteX0" fmla="*/ 0 w 9217024"/>
              <a:gd name="connsiteY0" fmla="*/ 0 h 1267875"/>
              <a:gd name="connsiteX1" fmla="*/ 9217024 w 9217024"/>
              <a:gd name="connsiteY1" fmla="*/ 0 h 1267875"/>
              <a:gd name="connsiteX2" fmla="*/ 9217024 w 9217024"/>
              <a:gd name="connsiteY2" fmla="*/ 1267875 h 1267875"/>
              <a:gd name="connsiteX3" fmla="*/ 0 w 9217024"/>
              <a:gd name="connsiteY3" fmla="*/ 1267875 h 1267875"/>
              <a:gd name="connsiteX4" fmla="*/ 0 w 9217024"/>
              <a:gd name="connsiteY4" fmla="*/ 0 h 12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17024" h="1267875">
                <a:moveTo>
                  <a:pt x="0" y="0"/>
                </a:moveTo>
                <a:lnTo>
                  <a:pt x="9217024" y="0"/>
                </a:lnTo>
                <a:lnTo>
                  <a:pt x="9217024" y="1267875"/>
                </a:lnTo>
                <a:lnTo>
                  <a:pt x="0" y="1267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92641" tIns="34290" rIns="192024" bIns="34290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US" sz="2100" kern="1200" noProof="0" dirty="0"/>
              <a:t>High number of transactions with the same value in the same period</a:t>
            </a:r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US" sz="2100" kern="1200" noProof="0" dirty="0"/>
              <a:t>Other currency involved (39%)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A8B70BED-54DA-4D49-B0AD-555000844E1B}"/>
              </a:ext>
            </a:extLst>
          </p:cNvPr>
          <p:cNvSpPr/>
          <p:nvPr/>
        </p:nvSpPr>
        <p:spPr>
          <a:xfrm>
            <a:off x="1254487" y="4875596"/>
            <a:ext cx="9217024" cy="626256"/>
          </a:xfrm>
          <a:custGeom>
            <a:avLst/>
            <a:gdLst>
              <a:gd name="connsiteX0" fmla="*/ 0 w 9217024"/>
              <a:gd name="connsiteY0" fmla="*/ 104378 h 626256"/>
              <a:gd name="connsiteX1" fmla="*/ 104378 w 9217024"/>
              <a:gd name="connsiteY1" fmla="*/ 0 h 626256"/>
              <a:gd name="connsiteX2" fmla="*/ 9112646 w 9217024"/>
              <a:gd name="connsiteY2" fmla="*/ 0 h 626256"/>
              <a:gd name="connsiteX3" fmla="*/ 9217024 w 9217024"/>
              <a:gd name="connsiteY3" fmla="*/ 104378 h 626256"/>
              <a:gd name="connsiteX4" fmla="*/ 9217024 w 9217024"/>
              <a:gd name="connsiteY4" fmla="*/ 521878 h 626256"/>
              <a:gd name="connsiteX5" fmla="*/ 9112646 w 9217024"/>
              <a:gd name="connsiteY5" fmla="*/ 626256 h 626256"/>
              <a:gd name="connsiteX6" fmla="*/ 104378 w 9217024"/>
              <a:gd name="connsiteY6" fmla="*/ 626256 h 626256"/>
              <a:gd name="connsiteX7" fmla="*/ 0 w 9217024"/>
              <a:gd name="connsiteY7" fmla="*/ 521878 h 626256"/>
              <a:gd name="connsiteX8" fmla="*/ 0 w 9217024"/>
              <a:gd name="connsiteY8" fmla="*/ 104378 h 626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7024" h="626256">
                <a:moveTo>
                  <a:pt x="0" y="104378"/>
                </a:moveTo>
                <a:cubicBezTo>
                  <a:pt x="0" y="46732"/>
                  <a:pt x="46732" y="0"/>
                  <a:pt x="104378" y="0"/>
                </a:cubicBezTo>
                <a:lnTo>
                  <a:pt x="9112646" y="0"/>
                </a:lnTo>
                <a:cubicBezTo>
                  <a:pt x="9170292" y="0"/>
                  <a:pt x="9217024" y="46732"/>
                  <a:pt x="9217024" y="104378"/>
                </a:cubicBezTo>
                <a:lnTo>
                  <a:pt x="9217024" y="521878"/>
                </a:lnTo>
                <a:cubicBezTo>
                  <a:pt x="9217024" y="579524"/>
                  <a:pt x="9170292" y="626256"/>
                  <a:pt x="9112646" y="626256"/>
                </a:cubicBezTo>
                <a:lnTo>
                  <a:pt x="104378" y="626256"/>
                </a:lnTo>
                <a:cubicBezTo>
                  <a:pt x="46732" y="626256"/>
                  <a:pt x="0" y="579524"/>
                  <a:pt x="0" y="521878"/>
                </a:cubicBezTo>
                <a:lnTo>
                  <a:pt x="0" y="104378"/>
                </a:lnTo>
                <a:close/>
              </a:path>
            </a:pathLst>
          </a:custGeom>
          <a:solidFill>
            <a:srgbClr val="A7C9E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441" tIns="133441" rIns="133441" bIns="133441" numCol="1" spcCol="1270" anchor="ctr" anchorCtr="0">
            <a:no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700" b="1" kern="1200" noProof="0" dirty="0">
                <a:solidFill>
                  <a:schemeClr val="bg1"/>
                </a:solidFill>
              </a:rPr>
              <a:t>New correct matches</a:t>
            </a: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9699D4F8-A811-43D1-8053-3C203B6FA6C1}"/>
              </a:ext>
            </a:extLst>
          </p:cNvPr>
          <p:cNvSpPr/>
          <p:nvPr/>
        </p:nvSpPr>
        <p:spPr>
          <a:xfrm>
            <a:off x="1254487" y="5501853"/>
            <a:ext cx="9217024" cy="887512"/>
          </a:xfrm>
          <a:custGeom>
            <a:avLst/>
            <a:gdLst>
              <a:gd name="connsiteX0" fmla="*/ 0 w 9217024"/>
              <a:gd name="connsiteY0" fmla="*/ 0 h 887512"/>
              <a:gd name="connsiteX1" fmla="*/ 9217024 w 9217024"/>
              <a:gd name="connsiteY1" fmla="*/ 0 h 887512"/>
              <a:gd name="connsiteX2" fmla="*/ 9217024 w 9217024"/>
              <a:gd name="connsiteY2" fmla="*/ 887512 h 887512"/>
              <a:gd name="connsiteX3" fmla="*/ 0 w 9217024"/>
              <a:gd name="connsiteY3" fmla="*/ 887512 h 887512"/>
              <a:gd name="connsiteX4" fmla="*/ 0 w 9217024"/>
              <a:gd name="connsiteY4" fmla="*/ 0 h 88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17024" h="887512">
                <a:moveTo>
                  <a:pt x="0" y="0"/>
                </a:moveTo>
                <a:lnTo>
                  <a:pt x="9217024" y="0"/>
                </a:lnTo>
                <a:lnTo>
                  <a:pt x="9217024" y="887512"/>
                </a:lnTo>
                <a:lnTo>
                  <a:pt x="0" y="8875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92641" tIns="34290" rIns="192024" bIns="34290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US" sz="2100" kern="1200" noProof="0" dirty="0"/>
              <a:t>Long duration for deposit confirmation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ECCB57-EA8B-4C0C-92EB-0B70A0137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D884EA-546D-448F-9558-749977B68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FE7CAB-BC0C-4F36-A6F8-51714DE26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3813E8-DDF2-4815-9459-38B721B16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8BEC31B-565A-4593-853B-81F39CAA7E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Explanation of Outcome</a:t>
            </a:r>
          </a:p>
        </p:txBody>
      </p:sp>
    </p:spTree>
    <p:extLst>
      <p:ext uri="{BB962C8B-B14F-4D97-AF65-F5344CB8AC3E}">
        <p14:creationId xmlns:p14="http://schemas.microsoft.com/office/powerpoint/2010/main" val="30111156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3573016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717110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2F67E-2D5B-4A31-BA26-005DA01A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35F77C-6904-4082-9FE5-793FF9BB8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8433A9-06F8-4024-9425-5B33D0701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D7D424-33BA-4B14-845B-92336859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F14912-8617-40C5-BFC1-33C026603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Outcome &amp; Improvements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915F0BE-E81F-474C-AE89-8B85957E87EE}"/>
              </a:ext>
            </a:extLst>
          </p:cNvPr>
          <p:cNvSpPr/>
          <p:nvPr/>
        </p:nvSpPr>
        <p:spPr bwMode="auto">
          <a:xfrm>
            <a:off x="2135036" y="2931386"/>
            <a:ext cx="3744416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/>
              <a:t>Identification of cross-blockchain transactions feasible with certain limits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D53607B-FA6B-440C-A6FD-0385ABC8CAFF}"/>
              </a:ext>
            </a:extLst>
          </p:cNvPr>
          <p:cNvSpPr/>
          <p:nvPr/>
        </p:nvSpPr>
        <p:spPr bwMode="auto">
          <a:xfrm>
            <a:off x="2135036" y="3830613"/>
            <a:ext cx="3744416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/>
              <a:t>Insights into the processes of an exchange service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423E893-5A9F-4E49-A80C-AC1BA36AFFF1}"/>
              </a:ext>
            </a:extLst>
          </p:cNvPr>
          <p:cNvSpPr/>
          <p:nvPr/>
        </p:nvSpPr>
        <p:spPr bwMode="auto">
          <a:xfrm>
            <a:off x="2135560" y="4729840"/>
            <a:ext cx="3744416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/>
              <a:t>Creation of an exchange dataset (Further analysis, e.g. address clustering)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22BAD17-E29E-41D3-BD89-8D1FF1EB5FAD}"/>
              </a:ext>
            </a:extLst>
          </p:cNvPr>
          <p:cNvSpPr/>
          <p:nvPr/>
        </p:nvSpPr>
        <p:spPr bwMode="auto">
          <a:xfrm>
            <a:off x="6388220" y="2931386"/>
            <a:ext cx="3802753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/>
              <a:t>More currencies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DF244E9-561C-4ECF-B734-BB031380EB16}"/>
              </a:ext>
            </a:extLst>
          </p:cNvPr>
          <p:cNvSpPr/>
          <p:nvPr/>
        </p:nvSpPr>
        <p:spPr bwMode="auto">
          <a:xfrm>
            <a:off x="6397702" y="3830613"/>
            <a:ext cx="3802753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/>
              <a:t>Improvement of address recognition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B030320-ED0E-441F-8242-B6F3648F20D0}"/>
              </a:ext>
            </a:extLst>
          </p:cNvPr>
          <p:cNvSpPr/>
          <p:nvPr/>
        </p:nvSpPr>
        <p:spPr bwMode="auto">
          <a:xfrm>
            <a:off x="2135036" y="1883805"/>
            <a:ext cx="3744416" cy="761220"/>
          </a:xfrm>
          <a:prstGeom prst="rect">
            <a:avLst/>
          </a:prstGeom>
          <a:solidFill>
            <a:srgbClr val="A7C9EB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800" dirty="0"/>
              <a:t>Outcome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FC32DA7-EA9F-420D-85DC-83D1832ED90F}"/>
              </a:ext>
            </a:extLst>
          </p:cNvPr>
          <p:cNvSpPr/>
          <p:nvPr/>
        </p:nvSpPr>
        <p:spPr bwMode="auto">
          <a:xfrm>
            <a:off x="6397703" y="1883805"/>
            <a:ext cx="3744416" cy="761220"/>
          </a:xfrm>
          <a:prstGeom prst="rect">
            <a:avLst/>
          </a:prstGeom>
          <a:solidFill>
            <a:srgbClr val="A7C9EB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800" dirty="0"/>
              <a:t>Improvements</a:t>
            </a:r>
          </a:p>
        </p:txBody>
      </p:sp>
    </p:spTree>
    <p:extLst>
      <p:ext uri="{BB962C8B-B14F-4D97-AF65-F5344CB8AC3E}">
        <p14:creationId xmlns:p14="http://schemas.microsoft.com/office/powerpoint/2010/main" val="134659934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Patrick Nieves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1"/>
              <a:t>B.Sc. Information Systems 	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>
          <a:xfrm>
            <a:off x="1127448" y="5961534"/>
            <a:ext cx="2452083" cy="131762"/>
          </a:xfrm>
        </p:spPr>
        <p:txBody>
          <a:bodyPr/>
          <a:lstStyle/>
          <a:p>
            <a:r>
              <a:rPr lang="en-US" dirty="0"/>
              <a:t>patrick.nieves@tum.de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FA6A2-A608-448E-A595-39AA00AA8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788589-3472-4ACE-BAE9-1CDCC4AA4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EF0474-C8F7-4090-B592-618EDFCC7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318569-C664-4AB9-AE39-64AF2A09A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B645946-6B65-412F-AC8F-B6865F93E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Shapeshift Transactions Overview</a:t>
            </a:r>
          </a:p>
        </p:txBody>
      </p:sp>
      <p:pic>
        <p:nvPicPr>
          <p:cNvPr id="8" name="Grafik 7" descr="24 Hour Statistics &#10;Transactions &#10;8,110 &#10;By Order Quantity &#10;Average Processing Time &#10;399 seconds &#10;Bitcoin Volume Equivalent &#10;525.630 BTC &#10;By Value &#10;Most Popular Trade ">
            <a:extLst>
              <a:ext uri="{FF2B5EF4-FFF2-40B4-BE49-F238E27FC236}">
                <a16:creationId xmlns:a16="http://schemas.microsoft.com/office/drawing/2014/main" id="{51DBABB3-83DE-44D3-A448-0C7F9D709E4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684" y="2276872"/>
            <a:ext cx="6993572" cy="26314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43292E8-A174-46FE-91C8-0A20FA79E2E4}"/>
              </a:ext>
            </a:extLst>
          </p:cNvPr>
          <p:cNvSpPr txBox="1">
            <a:spLocks/>
          </p:cNvSpPr>
          <p:nvPr/>
        </p:nvSpPr>
        <p:spPr bwMode="auto">
          <a:xfrm>
            <a:off x="7824192" y="5013176"/>
            <a:ext cx="2183751" cy="22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dirty="0"/>
              <a:t>Retrieved from: https://shapeshift.io</a:t>
            </a:r>
          </a:p>
        </p:txBody>
      </p:sp>
    </p:spTree>
    <p:extLst>
      <p:ext uri="{BB962C8B-B14F-4D97-AF65-F5344CB8AC3E}">
        <p14:creationId xmlns:p14="http://schemas.microsoft.com/office/powerpoint/2010/main" val="352107649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F51B0-D044-4B7A-AFCD-CBF62C618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25F4AC-4CD3-4E39-B595-DD18625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8BC665-D743-4FAE-BE98-ED962B61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F9D38B-4105-453B-B467-E0137C25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0D814E-221F-4F8C-AF28-D5C50AFF5F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Shapeshift API Response - Comparison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D788824-B5A0-49F9-9078-6B6EB7C4A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274" y="2401804"/>
            <a:ext cx="5821797" cy="253469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12D9B7D-FC9B-48E3-A20E-47EFF51F8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2026858"/>
            <a:ext cx="5850968" cy="2909645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91364C35-E6CE-4113-BA12-CDB88BE8ABE5}"/>
              </a:ext>
            </a:extLst>
          </p:cNvPr>
          <p:cNvSpPr/>
          <p:nvPr/>
        </p:nvSpPr>
        <p:spPr>
          <a:xfrm>
            <a:off x="5158824" y="3380614"/>
            <a:ext cx="723900" cy="29845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1564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A27C12-A879-42E3-BD98-3D82FBCE9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5129DA-C3EB-4421-BC00-6B59CBE4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37F5C1-8F8D-4FD0-93F0-C93E7DD87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AEDAED-0521-4CFF-A36F-FD85659E1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BA5F26F-DD19-4D42-A4E9-178C30B85C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Scraped Data – Currency Pairs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54E155F-50A5-4E3C-9485-69938C0A91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7782688"/>
              </p:ext>
            </p:extLst>
          </p:nvPr>
        </p:nvGraphicFramePr>
        <p:xfrm>
          <a:off x="2940396" y="1963537"/>
          <a:ext cx="4297680" cy="3208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179011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025FE3-E7E1-4199-A758-7EF1A5271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656912-258F-47FB-9724-C89DD2A5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B4ECE-C7E6-4508-B361-806671593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595753-8C6A-43C8-B2AF-7DA26E7A5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A1788ED-DBB6-42D1-867C-A223EE2FBF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Balance Overview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398B0AD-ADDA-4544-B9E4-9FA8D85BCD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477481"/>
            <a:ext cx="5873736" cy="204611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EE9CE98-DD0E-4FBA-9B57-FB524CB3408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031049"/>
            <a:ext cx="5759450" cy="189420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193A8BB-7894-4823-9BBB-B1CF12E931B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332" y="4094923"/>
            <a:ext cx="5759450" cy="190436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57A14F8-9448-4AE8-AB9B-0FD60D95366A}"/>
              </a:ext>
            </a:extLst>
          </p:cNvPr>
          <p:cNvSpPr txBox="1"/>
          <p:nvPr/>
        </p:nvSpPr>
        <p:spPr>
          <a:xfrm>
            <a:off x="3575720" y="10762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Shapeshifts main deposit address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2D40B6F-D0DE-4EAD-8065-E1B59BAC1316}"/>
              </a:ext>
            </a:extLst>
          </p:cNvPr>
          <p:cNvSpPr txBox="1"/>
          <p:nvPr/>
        </p:nvSpPr>
        <p:spPr>
          <a:xfrm>
            <a:off x="1307005" y="3661717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Bifinex deposit address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5F7F9D2-EFCB-4F71-8381-8FAD68EFB822}"/>
              </a:ext>
            </a:extLst>
          </p:cNvPr>
          <p:cNvSpPr txBox="1"/>
          <p:nvPr/>
        </p:nvSpPr>
        <p:spPr>
          <a:xfrm>
            <a:off x="6744072" y="3624593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Storage address</a:t>
            </a: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AD6CE4A5-8171-4182-A6D1-3BF72CC4BD00}"/>
              </a:ext>
            </a:extLst>
          </p:cNvPr>
          <p:cNvSpPr txBox="1">
            <a:spLocks/>
          </p:cNvSpPr>
          <p:nvPr/>
        </p:nvSpPr>
        <p:spPr bwMode="auto">
          <a:xfrm>
            <a:off x="9828660" y="6185480"/>
            <a:ext cx="2183751" cy="22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dirty="0"/>
              <a:t>Retrieved from: https://bitinfocharts.com</a:t>
            </a:r>
          </a:p>
        </p:txBody>
      </p:sp>
    </p:spTree>
    <p:extLst>
      <p:ext uri="{BB962C8B-B14F-4D97-AF65-F5344CB8AC3E}">
        <p14:creationId xmlns:p14="http://schemas.microsoft.com/office/powerpoint/2010/main" val="2125073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534E4-DEFB-4BE1-A9DE-5FE3DB717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2F5CA7-2DC5-42FD-B45C-1A89C2330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3CE1AF-B6B0-4520-A11D-9573056B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20DA41-C06B-429C-9F52-7F73E709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DDBF1A6-0199-4549-A485-691826A2AB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Analysis of Cross-Blockchain transactions</a:t>
            </a:r>
          </a:p>
        </p:txBody>
      </p:sp>
      <p:pic>
        <p:nvPicPr>
          <p:cNvPr id="48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D77CACF7-18E3-4CD2-84E5-F75BCCF1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976" y="1124744"/>
            <a:ext cx="416661" cy="41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Bildergebnis für ethereum icon">
            <a:extLst>
              <a:ext uri="{FF2B5EF4-FFF2-40B4-BE49-F238E27FC236}">
                <a16:creationId xmlns:a16="http://schemas.microsoft.com/office/drawing/2014/main" id="{7E232CC5-3C11-487F-9783-7AC3BAB3D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303" y="5616716"/>
            <a:ext cx="528315" cy="52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B7AF4F8A-65A6-42E0-98E9-C4E901E414CC}"/>
              </a:ext>
            </a:extLst>
          </p:cNvPr>
          <p:cNvSpPr txBox="1"/>
          <p:nvPr/>
        </p:nvSpPr>
        <p:spPr>
          <a:xfrm>
            <a:off x="2190806" y="3863198"/>
            <a:ext cx="121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Alice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03400B6F-4EC9-4C73-AD09-00007A4441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528" y="2831595"/>
            <a:ext cx="858915" cy="858915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28F4B9D6-39E4-4F7E-B70A-6C7E888F18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870" y="2831595"/>
            <a:ext cx="876601" cy="876601"/>
          </a:xfrm>
          <a:prstGeom prst="rect">
            <a:avLst/>
          </a:prstGeom>
        </p:spPr>
      </p:pic>
      <p:sp>
        <p:nvSpPr>
          <p:cNvPr id="11" name="Pfeil: nach unten gekrümmt 10">
            <a:extLst>
              <a:ext uri="{FF2B5EF4-FFF2-40B4-BE49-F238E27FC236}">
                <a16:creationId xmlns:a16="http://schemas.microsoft.com/office/drawing/2014/main" id="{7461D03D-73FE-4CF5-8987-BF1550C9D12C}"/>
              </a:ext>
            </a:extLst>
          </p:cNvPr>
          <p:cNvSpPr/>
          <p:nvPr/>
        </p:nvSpPr>
        <p:spPr bwMode="auto">
          <a:xfrm>
            <a:off x="3977832" y="1734028"/>
            <a:ext cx="3939312" cy="648072"/>
          </a:xfrm>
          <a:prstGeom prst="curvedDownArrow">
            <a:avLst>
              <a:gd name="adj1" fmla="val 21807"/>
              <a:gd name="adj2" fmla="val 50000"/>
              <a:gd name="adj3" fmla="val 23378"/>
            </a:avLst>
          </a:prstGeom>
          <a:solidFill>
            <a:schemeClr val="tx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71E120D-5993-406B-ADD9-8D5D045804BA}"/>
              </a:ext>
            </a:extLst>
          </p:cNvPr>
          <p:cNvSpPr txBox="1"/>
          <p:nvPr/>
        </p:nvSpPr>
        <p:spPr>
          <a:xfrm>
            <a:off x="8341956" y="3802756"/>
            <a:ext cx="121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Bob</a:t>
            </a:r>
          </a:p>
        </p:txBody>
      </p:sp>
      <p:sp>
        <p:nvSpPr>
          <p:cNvPr id="39" name="Pfeil: nach unten gekrümmt 38">
            <a:extLst>
              <a:ext uri="{FF2B5EF4-FFF2-40B4-BE49-F238E27FC236}">
                <a16:creationId xmlns:a16="http://schemas.microsoft.com/office/drawing/2014/main" id="{2550C124-5A96-4990-88F2-9192DCAD9A23}"/>
              </a:ext>
            </a:extLst>
          </p:cNvPr>
          <p:cNvSpPr/>
          <p:nvPr/>
        </p:nvSpPr>
        <p:spPr bwMode="auto">
          <a:xfrm rot="10800000">
            <a:off x="3933650" y="4704295"/>
            <a:ext cx="3939312" cy="648072"/>
          </a:xfrm>
          <a:prstGeom prst="curvedDownArrow">
            <a:avLst>
              <a:gd name="adj1" fmla="val 21807"/>
              <a:gd name="adj2" fmla="val 50000"/>
              <a:gd name="adj3" fmla="val 23378"/>
            </a:avLst>
          </a:prstGeom>
          <a:solidFill>
            <a:schemeClr val="tx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91221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0FD5D5-912F-4C40-9973-28B50416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DC5FD3FF-6D17-4017-A9E7-C31DFC8CC7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511185"/>
              </p:ext>
            </p:extLst>
          </p:nvPr>
        </p:nvGraphicFramePr>
        <p:xfrm>
          <a:off x="334963" y="981075"/>
          <a:ext cx="11522076" cy="3703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24733">
                  <a:extLst>
                    <a:ext uri="{9D8B030D-6E8A-4147-A177-3AD203B41FA5}">
                      <a16:colId xmlns:a16="http://schemas.microsoft.com/office/drawing/2014/main" val="438937370"/>
                    </a:ext>
                  </a:extLst>
                </a:gridCol>
                <a:gridCol w="8497343">
                  <a:extLst>
                    <a:ext uri="{9D8B030D-6E8A-4147-A177-3AD203B41FA5}">
                      <a16:colId xmlns:a16="http://schemas.microsoft.com/office/drawing/2014/main" val="515360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Addresse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7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Main </a:t>
                      </a:r>
                      <a:r>
                        <a:rPr lang="de-DE" dirty="0" err="1"/>
                        <a:t>address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0x70faa28a6b8d6829a4b1e649d26ec9a2a39ba413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60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Sending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address</a:t>
                      </a:r>
                      <a:r>
                        <a:rPr lang="de-DE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0xd3273eba07248020bf98a8b560ec1576a612102f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5783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Sending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address</a:t>
                      </a:r>
                      <a:r>
                        <a:rPr lang="de-DE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0x3b0bc51ab9de1e5b7b6e34e5b960285805c41736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311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Sending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address</a:t>
                      </a:r>
                      <a:r>
                        <a:rPr lang="de-DE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0xeed16856d551569d134530ee3967ec79995e2051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626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Sending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address</a:t>
                      </a:r>
                      <a:r>
                        <a:rPr lang="de-DE" dirty="0"/>
                        <a:t>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0x563b377a956c80d77a7c613a9343699ad6123911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2475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Bitfinex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0xDa1E5D4Cc9873963f788562354b55A772253b92f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92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Poloniex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0xe8ed915E208B28c617d20F3F8Ca8e11455933aDf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9826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Bittrex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0xE9319eBA87Af7C2fc1F55ccDe9d10eA8efbd592d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121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Binance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0xb36eFd48c9912Bd9fd58b67b65f7438F6364a256</a:t>
                      </a:r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20839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B8CB2D-C0D9-4156-BD8E-8688BC02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049424-2203-495B-B202-EA320960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3993CE-5D42-4971-9806-1B2B2738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3544BA-011E-4963-A327-60469AB9FC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Identified Ethereum Addresses for Shapeshift</a:t>
            </a:r>
          </a:p>
        </p:txBody>
      </p:sp>
    </p:spTree>
    <p:extLst>
      <p:ext uri="{BB962C8B-B14F-4D97-AF65-F5344CB8AC3E}">
        <p14:creationId xmlns:p14="http://schemas.microsoft.com/office/powerpoint/2010/main" val="333648416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0FD5D5-912F-4C40-9973-28B50416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DC5FD3FF-6D17-4017-A9E7-C31DFC8CC7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014046"/>
              </p:ext>
            </p:extLst>
          </p:nvPr>
        </p:nvGraphicFramePr>
        <p:xfrm>
          <a:off x="334963" y="981075"/>
          <a:ext cx="11522076" cy="2595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24733">
                  <a:extLst>
                    <a:ext uri="{9D8B030D-6E8A-4147-A177-3AD203B41FA5}">
                      <a16:colId xmlns:a16="http://schemas.microsoft.com/office/drawing/2014/main" val="438937370"/>
                    </a:ext>
                  </a:extLst>
                </a:gridCol>
                <a:gridCol w="8497343">
                  <a:extLst>
                    <a:ext uri="{9D8B030D-6E8A-4147-A177-3AD203B41FA5}">
                      <a16:colId xmlns:a16="http://schemas.microsoft.com/office/drawing/2014/main" val="515360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Addresse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7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Main </a:t>
                      </a:r>
                      <a:r>
                        <a:rPr lang="de-DE" dirty="0" err="1"/>
                        <a:t>deposit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address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1NSc6zAdG2NGbjPLQwAjAuqjHSoq5KECT7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0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Bitfinex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1LASN6ra8dwR2EjAfCPcghXDxtME7a89Hk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92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Poloniex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1BvTQTP5PJVCEz7dCU2YxgMskMxxikSruM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826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Bittrex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1NoHmhqw9oTh7nNKsa5Dprjt3dva3kF1ZG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21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Binance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deposit address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17NqGW6HY3f2LY7wFkEDn9yXpq8LWMRMEQ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083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Storage </a:t>
                      </a:r>
                      <a:r>
                        <a:rPr lang="de-DE" dirty="0" err="1"/>
                        <a:t>address</a:t>
                      </a:r>
                      <a:endParaRPr lang="de-DE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3K9Xd9kPskEcJk9YyZk1cbHr2jthrcN79B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550720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B8CB2D-C0D9-4156-BD8E-8688BC02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049424-2203-495B-B202-EA320960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3993CE-5D42-4971-9806-1B2B2738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3544BA-011E-4963-A327-60469AB9FC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Identified Bitcoin Addresses for Shapeshift</a:t>
            </a:r>
          </a:p>
        </p:txBody>
      </p:sp>
    </p:spTree>
    <p:extLst>
      <p:ext uri="{BB962C8B-B14F-4D97-AF65-F5344CB8AC3E}">
        <p14:creationId xmlns:p14="http://schemas.microsoft.com/office/powerpoint/2010/main" val="7439829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1413124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79798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362676-C925-4DBD-8DED-5A92840F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7FE205-BD4C-4A0C-9A0E-7695E1E62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0149EE-0ED1-4C3E-AF01-B4F70075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graphicFrame>
        <p:nvGraphicFramePr>
          <p:cNvPr id="7" name="Inhaltsplatzhalter 7">
            <a:extLst>
              <a:ext uri="{FF2B5EF4-FFF2-40B4-BE49-F238E27FC236}">
                <a16:creationId xmlns:a16="http://schemas.microsoft.com/office/drawing/2014/main" id="{B1AB41B6-9026-4AB4-87EC-96612BE3BE3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81125846"/>
              </p:ext>
            </p:extLst>
          </p:nvPr>
        </p:nvGraphicFramePr>
        <p:xfrm>
          <a:off x="695400" y="1070157"/>
          <a:ext cx="10369152" cy="519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el 1">
            <a:extLst>
              <a:ext uri="{FF2B5EF4-FFF2-40B4-BE49-F238E27FC236}">
                <a16:creationId xmlns:a16="http://schemas.microsoft.com/office/drawing/2014/main" id="{95219F85-0252-4D5B-B42F-15A9D44BDB79}"/>
              </a:ext>
            </a:extLst>
          </p:cNvPr>
          <p:cNvSpPr txBox="1">
            <a:spLocks/>
          </p:cNvSpPr>
          <p:nvPr/>
        </p:nvSpPr>
        <p:spPr bwMode="auto">
          <a:xfrm>
            <a:off x="334437" y="81213"/>
            <a:ext cx="10586099" cy="36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/>
              <a:t>Research Questions</a:t>
            </a:r>
          </a:p>
        </p:txBody>
      </p:sp>
    </p:spTree>
    <p:extLst>
      <p:ext uri="{BB962C8B-B14F-4D97-AF65-F5344CB8AC3E}">
        <p14:creationId xmlns:p14="http://schemas.microsoft.com/office/powerpoint/2010/main" val="2265110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9914FC6-EF3C-4BED-A0FA-CEE039A2F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634673-8F30-425E-840A-9A025AA82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D68A4B8-D665-45C4-B198-A7E4461FE1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0283269-D90B-40D0-A047-32525D8C14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B0588A-C476-4941-8D19-72B0CAA93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25385D-4FC0-422E-9B52-2C403A54B4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1845172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00924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6A0F0-6A1E-433B-8641-B96118A02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D10607-45FF-4BCB-A52A-C7BB49DF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62C397-33F1-4350-AD3B-CEDFF72C3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92FDC5-32C3-462A-AB8E-7C9779A7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DD26A94-B97D-4BB0-B3B3-7EA124EF99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Types of Cryptocurrency Exchanges</a:t>
            </a:r>
          </a:p>
        </p:txBody>
      </p:sp>
      <p:pic>
        <p:nvPicPr>
          <p:cNvPr id="1027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02A1B001-4F1F-45A9-9B39-98E8B4743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372" y="3777411"/>
            <a:ext cx="608474" cy="60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Bildergebnis für ethereum icon">
            <a:extLst>
              <a:ext uri="{FF2B5EF4-FFF2-40B4-BE49-F238E27FC236}">
                <a16:creationId xmlns:a16="http://schemas.microsoft.com/office/drawing/2014/main" id="{0BEE8257-8D98-470D-872B-D61EA227B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56" y="4132547"/>
            <a:ext cx="690604" cy="69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Bildergebnis für ripple icon">
            <a:extLst>
              <a:ext uri="{FF2B5EF4-FFF2-40B4-BE49-F238E27FC236}">
                <a16:creationId xmlns:a16="http://schemas.microsoft.com/office/drawing/2014/main" id="{5E5386C1-B8D8-4A8E-B49F-4800451C2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085" y="3031110"/>
            <a:ext cx="510573" cy="51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Bildergebnis für litecoin icon">
            <a:extLst>
              <a:ext uri="{FF2B5EF4-FFF2-40B4-BE49-F238E27FC236}">
                <a16:creationId xmlns:a16="http://schemas.microsoft.com/office/drawing/2014/main" id="{991BE2C0-AD4E-4530-BCCF-48A786324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05" y="3697470"/>
            <a:ext cx="547865" cy="54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Bildergebnis für dash coin icon">
            <a:extLst>
              <a:ext uri="{FF2B5EF4-FFF2-40B4-BE49-F238E27FC236}">
                <a16:creationId xmlns:a16="http://schemas.microsoft.com/office/drawing/2014/main" id="{3194C0AA-3620-4962-9A54-5886BA80A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44" y="2967426"/>
            <a:ext cx="487779" cy="48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Bildergebnis für changelly">
            <a:extLst>
              <a:ext uri="{FF2B5EF4-FFF2-40B4-BE49-F238E27FC236}">
                <a16:creationId xmlns:a16="http://schemas.microsoft.com/office/drawing/2014/main" id="{3942C8A6-F5A4-46B1-A580-9EEB1A8A6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464" y="4573419"/>
            <a:ext cx="1684942" cy="168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Bildergebnis für shapeshift">
            <a:extLst>
              <a:ext uri="{FF2B5EF4-FFF2-40B4-BE49-F238E27FC236}">
                <a16:creationId xmlns:a16="http://schemas.microsoft.com/office/drawing/2014/main" id="{37CDB6D6-2670-448D-87FA-4908F53AB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025" y="5363036"/>
            <a:ext cx="1659236" cy="60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Bildergebnis für gdax">
            <a:extLst>
              <a:ext uri="{FF2B5EF4-FFF2-40B4-BE49-F238E27FC236}">
                <a16:creationId xmlns:a16="http://schemas.microsoft.com/office/drawing/2014/main" id="{B1BB4C5E-E09D-46ED-BE8D-94339AD17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958" y="1607109"/>
            <a:ext cx="1206283" cy="67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Bildergebnis für poloniex">
            <a:extLst>
              <a:ext uri="{FF2B5EF4-FFF2-40B4-BE49-F238E27FC236}">
                <a16:creationId xmlns:a16="http://schemas.microsoft.com/office/drawing/2014/main" id="{EB57FE86-9C7A-4D13-A57B-D32617CDA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40" y="2597678"/>
            <a:ext cx="1375327" cy="38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Bildergebnis für bitfinex">
            <a:extLst>
              <a:ext uri="{FF2B5EF4-FFF2-40B4-BE49-F238E27FC236}">
                <a16:creationId xmlns:a16="http://schemas.microsoft.com/office/drawing/2014/main" id="{A7DF2CBC-D38F-4C0A-87AE-5BF5D97B7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457" y="2055485"/>
            <a:ext cx="1461334" cy="80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Bildergebnis für bittrex">
            <a:extLst>
              <a:ext uri="{FF2B5EF4-FFF2-40B4-BE49-F238E27FC236}">
                <a16:creationId xmlns:a16="http://schemas.microsoft.com/office/drawing/2014/main" id="{1D211DCC-7E24-476C-BF85-B49A1767D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14" y="1896306"/>
            <a:ext cx="1094016" cy="62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17A58017-71D0-4213-98E0-84D4BC02D69F}"/>
              </a:ext>
            </a:extLst>
          </p:cNvPr>
          <p:cNvSpPr txBox="1">
            <a:spLocks/>
          </p:cNvSpPr>
          <p:nvPr/>
        </p:nvSpPr>
        <p:spPr bwMode="auto">
          <a:xfrm>
            <a:off x="893914" y="1217309"/>
            <a:ext cx="2654400" cy="4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ctr"/>
            <a:r>
              <a:rPr lang="en-US" b="1" kern="0" dirty="0"/>
              <a:t>Trading Platforms</a:t>
            </a:r>
          </a:p>
        </p:txBody>
      </p:sp>
      <p:pic>
        <p:nvPicPr>
          <p:cNvPr id="34" name="Grafik 33" descr="Pfeil: Gerade">
            <a:extLst>
              <a:ext uri="{FF2B5EF4-FFF2-40B4-BE49-F238E27FC236}">
                <a16:creationId xmlns:a16="http://schemas.microsoft.com/office/drawing/2014/main" id="{D0AD13F3-F702-4439-B7E1-8FA8F51AF7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3035527">
            <a:off x="6182899" y="4680532"/>
            <a:ext cx="923479" cy="923479"/>
          </a:xfrm>
          <a:prstGeom prst="rect">
            <a:avLst/>
          </a:prstGeom>
        </p:spPr>
      </p:pic>
      <p:pic>
        <p:nvPicPr>
          <p:cNvPr id="35" name="Grafik 34" descr="Pfeil: Gerade">
            <a:extLst>
              <a:ext uri="{FF2B5EF4-FFF2-40B4-BE49-F238E27FC236}">
                <a16:creationId xmlns:a16="http://schemas.microsoft.com/office/drawing/2014/main" id="{74CA17F7-9193-4E81-90DC-BDD37867197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9183286">
            <a:off x="4228330" y="4597984"/>
            <a:ext cx="923479" cy="92347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D10E3B2-BF3F-4B68-9872-A737168A5E2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451" y="3422139"/>
            <a:ext cx="675671" cy="675671"/>
          </a:xfrm>
          <a:prstGeom prst="rect">
            <a:avLst/>
          </a:prstGeom>
        </p:spPr>
      </p:pic>
      <p:sp>
        <p:nvSpPr>
          <p:cNvPr id="42" name="Inhaltsplatzhalter 2">
            <a:extLst>
              <a:ext uri="{FF2B5EF4-FFF2-40B4-BE49-F238E27FC236}">
                <a16:creationId xmlns:a16="http://schemas.microsoft.com/office/drawing/2014/main" id="{C90B4435-D7E4-4535-9258-A93E58F8E5D8}"/>
              </a:ext>
            </a:extLst>
          </p:cNvPr>
          <p:cNvSpPr txBox="1">
            <a:spLocks/>
          </p:cNvSpPr>
          <p:nvPr/>
        </p:nvSpPr>
        <p:spPr bwMode="auto">
          <a:xfrm>
            <a:off x="7240857" y="4294973"/>
            <a:ext cx="3369724" cy="61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ctr"/>
            <a:r>
              <a:rPr lang="en-US" b="1" kern="0" dirty="0"/>
              <a:t>Instant Cryptocurrency Exchanges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220A36D-BA16-4FE7-B922-1FB86CD74F61}"/>
              </a:ext>
            </a:extLst>
          </p:cNvPr>
          <p:cNvSpPr/>
          <p:nvPr/>
        </p:nvSpPr>
        <p:spPr bwMode="auto">
          <a:xfrm>
            <a:off x="479376" y="1144729"/>
            <a:ext cx="3600400" cy="2055794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CE71A3B5-7D0E-4D78-97F3-2C3B4063A91C}"/>
              </a:ext>
            </a:extLst>
          </p:cNvPr>
          <p:cNvSpPr txBox="1">
            <a:spLocks/>
          </p:cNvSpPr>
          <p:nvPr/>
        </p:nvSpPr>
        <p:spPr bwMode="auto">
          <a:xfrm>
            <a:off x="7202399" y="1224918"/>
            <a:ext cx="3544265" cy="4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ctr"/>
            <a:r>
              <a:rPr lang="en-US" b="1" kern="0" dirty="0"/>
              <a:t>Over-The-Counter Exchanges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20AB20C-BFB2-4B39-A556-3DFED34F6427}"/>
              </a:ext>
            </a:extLst>
          </p:cNvPr>
          <p:cNvSpPr/>
          <p:nvPr/>
        </p:nvSpPr>
        <p:spPr bwMode="auto">
          <a:xfrm>
            <a:off x="7146264" y="1144923"/>
            <a:ext cx="3600400" cy="2055794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170FB202-B2E1-42F2-8409-B6358B379C98}"/>
              </a:ext>
            </a:extLst>
          </p:cNvPr>
          <p:cNvSpPr/>
          <p:nvPr/>
        </p:nvSpPr>
        <p:spPr bwMode="auto">
          <a:xfrm>
            <a:off x="479376" y="4154259"/>
            <a:ext cx="3600400" cy="2055794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DBC647F-3169-4EB8-9D0D-9789829BF666}"/>
              </a:ext>
            </a:extLst>
          </p:cNvPr>
          <p:cNvSpPr/>
          <p:nvPr/>
        </p:nvSpPr>
        <p:spPr bwMode="auto">
          <a:xfrm>
            <a:off x="7146264" y="4154259"/>
            <a:ext cx="3600400" cy="2055794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EB83BA7E-C724-4238-89C5-3941FB0F15AE}"/>
              </a:ext>
            </a:extLst>
          </p:cNvPr>
          <p:cNvSpPr txBox="1">
            <a:spLocks/>
          </p:cNvSpPr>
          <p:nvPr/>
        </p:nvSpPr>
        <p:spPr bwMode="auto">
          <a:xfrm>
            <a:off x="695401" y="4276311"/>
            <a:ext cx="3206012" cy="4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ctr"/>
            <a:r>
              <a:rPr lang="en-US" b="1" kern="0" dirty="0"/>
              <a:t>Decentralized Platforms</a:t>
            </a:r>
          </a:p>
        </p:txBody>
      </p:sp>
      <p:pic>
        <p:nvPicPr>
          <p:cNvPr id="36" name="Grafik 35" descr="Pfeil: Gerade">
            <a:extLst>
              <a:ext uri="{FF2B5EF4-FFF2-40B4-BE49-F238E27FC236}">
                <a16:creationId xmlns:a16="http://schemas.microsoft.com/office/drawing/2014/main" id="{E6DD456A-AA1A-4062-871E-8F5FD159291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967679">
            <a:off x="4175374" y="2092299"/>
            <a:ext cx="923479" cy="923479"/>
          </a:xfrm>
          <a:prstGeom prst="rect">
            <a:avLst/>
          </a:prstGeom>
        </p:spPr>
      </p:pic>
      <p:pic>
        <p:nvPicPr>
          <p:cNvPr id="37" name="Grafik 36" descr="Pfeil: Gerade">
            <a:extLst>
              <a:ext uri="{FF2B5EF4-FFF2-40B4-BE49-F238E27FC236}">
                <a16:creationId xmlns:a16="http://schemas.microsoft.com/office/drawing/2014/main" id="{D2E5BEA5-B340-41D2-82EF-F0A1B0CEC05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8172389">
            <a:off x="6071199" y="2143643"/>
            <a:ext cx="923479" cy="923479"/>
          </a:xfrm>
          <a:prstGeom prst="rect">
            <a:avLst/>
          </a:prstGeom>
        </p:spPr>
      </p:pic>
      <p:pic>
        <p:nvPicPr>
          <p:cNvPr id="2050" name="Picture 2" descr="Bildergebnis fÃ¼r bitcoin-otc">
            <a:extLst>
              <a:ext uri="{FF2B5EF4-FFF2-40B4-BE49-F238E27FC236}">
                <a16:creationId xmlns:a16="http://schemas.microsoft.com/office/drawing/2014/main" id="{A5C59704-0150-48AB-8388-1E481A284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743" y="1985746"/>
            <a:ext cx="768778" cy="76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gebnis fÃ¼r itbit">
            <a:extLst>
              <a:ext uri="{FF2B5EF4-FFF2-40B4-BE49-F238E27FC236}">
                <a16:creationId xmlns:a16="http://schemas.microsoft.com/office/drawing/2014/main" id="{7E2EF395-AE66-405E-94A9-21394530B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816" y="1942767"/>
            <a:ext cx="854736" cy="85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ldergebnis fÃ¼r interledger">
            <a:extLst>
              <a:ext uri="{FF2B5EF4-FFF2-40B4-BE49-F238E27FC236}">
                <a16:creationId xmlns:a16="http://schemas.microsoft.com/office/drawing/2014/main" id="{302F0BA4-ACE2-4E68-B04C-F6440BBF7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87" y="4914908"/>
            <a:ext cx="1729072" cy="41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ildergebnis fÃ¼r comit network">
            <a:extLst>
              <a:ext uri="{FF2B5EF4-FFF2-40B4-BE49-F238E27FC236}">
                <a16:creationId xmlns:a16="http://schemas.microsoft.com/office/drawing/2014/main" id="{9AE02F97-BCE7-48B9-BC1A-378702A51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36" y="5512167"/>
            <a:ext cx="2134320" cy="24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440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2" grpId="0"/>
      <p:bldP spid="47" grpId="0" animBg="1"/>
      <p:bldP spid="28" grpId="0"/>
      <p:bldP spid="29" grpId="0" animBg="1"/>
      <p:bldP spid="30" grpId="0" animBg="1"/>
      <p:bldP spid="31" grpId="0" animBg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2277220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State of the Art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</a:t>
            </a:r>
          </a:p>
          <a:p>
            <a:pPr marL="342900" indent="-342900">
              <a:buAutoNum type="arabicPeriod"/>
            </a:pPr>
            <a:r>
              <a:rPr lang="en-US" sz="2400" dirty="0"/>
              <a:t>Implementation</a:t>
            </a:r>
          </a:p>
          <a:p>
            <a:pPr marL="342900" indent="-342900">
              <a:buAutoNum type="arabicPeriod"/>
            </a:pPr>
            <a:r>
              <a:rPr lang="en-US" sz="2400" dirty="0"/>
              <a:t>Evaluation</a:t>
            </a:r>
          </a:p>
          <a:p>
            <a:pPr marL="342900" indent="-342900">
              <a:buAutoNum type="arabicPeriod"/>
            </a:pPr>
            <a:r>
              <a:rPr lang="en-US" sz="2400" dirty="0"/>
              <a:t>Conclusion &amp; Outlook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68667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5E392-A3D9-4F66-AA2A-C7B00DB56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314C49-C571-43A0-B092-CF80BA89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7BEF-1D5F-45FF-89C8-D69605A4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180507 Nieves Final Presentation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67968-ABD6-47E7-9712-0EB4DB84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821EB52-1848-4047-A7A8-F66484FB54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 Retrieval - Scraper Algorithm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1A4A917D-2E86-43FF-B492-E6B44F557990}"/>
              </a:ext>
            </a:extLst>
          </p:cNvPr>
          <p:cNvSpPr txBox="1">
            <a:spLocks/>
          </p:cNvSpPr>
          <p:nvPr/>
        </p:nvSpPr>
        <p:spPr bwMode="auto">
          <a:xfrm>
            <a:off x="837422" y="1085947"/>
            <a:ext cx="2376264" cy="44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b="1" kern="0" noProof="1"/>
              <a:t>Get last 50 Transactions </a:t>
            </a:r>
            <a:r>
              <a:rPr lang="de-DE" kern="0" noProof="1"/>
              <a:t>(</a:t>
            </a:r>
            <a:r>
              <a:rPr lang="de-DE" noProof="1"/>
              <a:t>shapeshift.io/recenttx/50</a:t>
            </a:r>
            <a:r>
              <a:rPr lang="de-DE" kern="0" noProof="1"/>
              <a:t>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ABF6B2E-D5AB-4141-ACF3-46B6E58B20F3}"/>
              </a:ext>
            </a:extLst>
          </p:cNvPr>
          <p:cNvSpPr/>
          <p:nvPr/>
        </p:nvSpPr>
        <p:spPr>
          <a:xfrm>
            <a:off x="5112568" y="1700808"/>
            <a:ext cx="6096000" cy="1631216"/>
          </a:xfrm>
          <a:prstGeom prst="rect">
            <a:avLst/>
          </a:prstGeom>
          <a:solidFill>
            <a:srgbClr val="D9D9D9"/>
          </a:solidFill>
        </p:spPr>
        <p:txBody>
          <a:bodyPr>
            <a:spAutoFit/>
          </a:bodyPr>
          <a:lstStyle/>
          <a:p>
            <a:r>
              <a:rPr lang="de-DE" sz="1000" noProof="1"/>
              <a:t>{</a:t>
            </a:r>
          </a:p>
          <a:p>
            <a:r>
              <a:rPr lang="de-DE" sz="1000" noProof="1"/>
              <a:t>    "status": "complete",</a:t>
            </a:r>
          </a:p>
          <a:p>
            <a:r>
              <a:rPr lang="de-DE" sz="1000" noProof="1"/>
              <a:t>    "address": "0x0056d4165b1ba0b05ec334308db4b78d71299191",</a:t>
            </a:r>
          </a:p>
          <a:p>
            <a:r>
              <a:rPr lang="de-DE" sz="1000" noProof="1"/>
              <a:t>    "withdraw": "XotVm3i6mue9uhWxGbtsw7qjmFpdpms5aa",</a:t>
            </a:r>
          </a:p>
          <a:p>
            <a:r>
              <a:rPr lang="de-DE" sz="1000" noProof="1"/>
              <a:t>    "incomingCoin": 1,</a:t>
            </a:r>
          </a:p>
          <a:p>
            <a:r>
              <a:rPr lang="de-DE" sz="1000" noProof="1"/>
              <a:t>    "incomingType": "ETH",</a:t>
            </a:r>
          </a:p>
          <a:p>
            <a:r>
              <a:rPr lang="de-DE" sz="1000" noProof="1"/>
              <a:t>    "outgoingCoin": "1.09433849",</a:t>
            </a:r>
          </a:p>
          <a:p>
            <a:r>
              <a:rPr lang="de-DE" sz="1000" noProof="1"/>
              <a:t>    "outgoingType": "DASH",</a:t>
            </a:r>
          </a:p>
          <a:p>
            <a:r>
              <a:rPr lang="de-DE" sz="1000" noProof="1"/>
              <a:t>    "transaction": "5a0101618c90dead9b0ab441733db9002ab4d4ade65427ab1f9ac77013990f38"</a:t>
            </a:r>
          </a:p>
          <a:p>
            <a:r>
              <a:rPr lang="de-DE" sz="1000" noProof="1"/>
              <a:t>}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507A000-4D21-4443-B043-4EAE4C165C81}"/>
              </a:ext>
            </a:extLst>
          </p:cNvPr>
          <p:cNvSpPr/>
          <p:nvPr/>
        </p:nvSpPr>
        <p:spPr>
          <a:xfrm>
            <a:off x="839416" y="1678044"/>
            <a:ext cx="2759968" cy="4647426"/>
          </a:xfrm>
          <a:prstGeom prst="rect">
            <a:avLst/>
          </a:prstGeom>
          <a:solidFill>
            <a:srgbClr val="D9D9D9"/>
          </a:solidFill>
        </p:spPr>
        <p:txBody>
          <a:bodyPr wrap="square">
            <a:spAutoFit/>
          </a:bodyPr>
          <a:lstStyle/>
          <a:p>
            <a:r>
              <a:rPr lang="de-DE" sz="800" noProof="1"/>
              <a:t>[</a:t>
            </a:r>
          </a:p>
          <a:p>
            <a:r>
              <a:rPr lang="de-DE" sz="800" noProof="1"/>
              <a:t>    {</a:t>
            </a:r>
          </a:p>
          <a:p>
            <a:r>
              <a:rPr lang="de-DE" sz="800" noProof="1"/>
              <a:t>        "curIn": "REP",</a:t>
            </a:r>
          </a:p>
          <a:p>
            <a:r>
              <a:rPr lang="de-DE" sz="800" noProof="1"/>
              <a:t>        "curOut": "BCH",</a:t>
            </a:r>
          </a:p>
          <a:p>
            <a:r>
              <a:rPr lang="de-DE" sz="800" noProof="1"/>
              <a:t>        "timestamp": 1510527713.046,</a:t>
            </a:r>
          </a:p>
          <a:p>
            <a:r>
              <a:rPr lang="de-DE" sz="800" noProof="1"/>
              <a:t>        "amount": 2.79353472,</a:t>
            </a:r>
          </a:p>
          <a:p>
            <a:r>
              <a:rPr lang="de-DE" sz="800" noProof="1"/>
              <a:t>        "txid": 318131</a:t>
            </a:r>
          </a:p>
          <a:p>
            <a:r>
              <a:rPr lang="de-DE" sz="800" noProof="1"/>
              <a:t>    },</a:t>
            </a:r>
          </a:p>
          <a:p>
            <a:r>
              <a:rPr lang="de-DE" sz="800" noProof="1"/>
              <a:t>    {</a:t>
            </a:r>
          </a:p>
          <a:p>
            <a:r>
              <a:rPr lang="de-DE" sz="800" noProof="1"/>
              <a:t>        "curIn": "LTC",</a:t>
            </a:r>
          </a:p>
          <a:p>
            <a:r>
              <a:rPr lang="de-DE" sz="800" noProof="1"/>
              <a:t>        "curOut": "BCH",</a:t>
            </a:r>
          </a:p>
          <a:p>
            <a:r>
              <a:rPr lang="de-DE" sz="800" noProof="1"/>
              <a:t>        "timestamp": 1510527706.291,</a:t>
            </a:r>
          </a:p>
          <a:p>
            <a:r>
              <a:rPr lang="de-DE" sz="800" noProof="1"/>
              <a:t>        "amount": 27.87439585,</a:t>
            </a:r>
          </a:p>
          <a:p>
            <a:r>
              <a:rPr lang="de-DE" sz="800" noProof="1"/>
              <a:t>        "txid": 777727</a:t>
            </a:r>
          </a:p>
          <a:p>
            <a:r>
              <a:rPr lang="de-DE" sz="800" noProof="1"/>
              <a:t>    },</a:t>
            </a:r>
          </a:p>
          <a:p>
            <a:r>
              <a:rPr lang="de-DE" sz="800" noProof="1"/>
              <a:t>    {</a:t>
            </a:r>
          </a:p>
          <a:p>
            <a:r>
              <a:rPr lang="de-DE" sz="800" noProof="1"/>
              <a:t>        "curIn": "ETH",</a:t>
            </a:r>
          </a:p>
          <a:p>
            <a:r>
              <a:rPr lang="de-DE" sz="800" noProof="1"/>
              <a:t>        "curOut": "BCH",</a:t>
            </a:r>
          </a:p>
          <a:p>
            <a:r>
              <a:rPr lang="de-DE" sz="800" noProof="1"/>
              <a:t>        "timestamp": 1510527706.225,</a:t>
            </a:r>
          </a:p>
          <a:p>
            <a:r>
              <a:rPr lang="de-DE" sz="800" noProof="1"/>
              <a:t>        "amount": 0.43348018,</a:t>
            </a:r>
          </a:p>
          <a:p>
            <a:r>
              <a:rPr lang="de-DE" sz="800" noProof="1"/>
              <a:t>        "txid": 580973</a:t>
            </a:r>
          </a:p>
          <a:p>
            <a:r>
              <a:rPr lang="de-DE" sz="800" noProof="1"/>
              <a:t>    },</a:t>
            </a:r>
          </a:p>
          <a:p>
            <a:r>
              <a:rPr lang="de-DE" sz="800" noProof="1"/>
              <a:t>    {</a:t>
            </a:r>
          </a:p>
          <a:p>
            <a:r>
              <a:rPr lang="de-DE" sz="800" noProof="1"/>
              <a:t>        "curIn": "SALT",</a:t>
            </a:r>
          </a:p>
          <a:p>
            <a:r>
              <a:rPr lang="de-DE" sz="800" noProof="1"/>
              <a:t>        "curOut": "BCH",</a:t>
            </a:r>
          </a:p>
          <a:p>
            <a:r>
              <a:rPr lang="de-DE" sz="800" noProof="1"/>
              <a:t>        "timestamp": 1510527705.528,</a:t>
            </a:r>
          </a:p>
          <a:p>
            <a:r>
              <a:rPr lang="de-DE" sz="800" noProof="1"/>
              <a:t>        "amount": 35.52130301,</a:t>
            </a:r>
          </a:p>
          <a:p>
            <a:r>
              <a:rPr lang="de-DE" sz="800" noProof="1"/>
              <a:t>        "txid": 407891</a:t>
            </a:r>
          </a:p>
          <a:p>
            <a:r>
              <a:rPr lang="de-DE" sz="800" noProof="1"/>
              <a:t>    },</a:t>
            </a:r>
          </a:p>
          <a:p>
            <a:r>
              <a:rPr lang="de-DE" sz="800" noProof="1"/>
              <a:t>    {</a:t>
            </a:r>
          </a:p>
          <a:p>
            <a:r>
              <a:rPr lang="de-DE" sz="800" noProof="1"/>
              <a:t>        "curIn": "ETH",</a:t>
            </a:r>
          </a:p>
          <a:p>
            <a:r>
              <a:rPr lang="de-DE" sz="800" noProof="1"/>
              <a:t>        "curOut": "LTC",</a:t>
            </a:r>
          </a:p>
          <a:p>
            <a:r>
              <a:rPr lang="de-DE" sz="800" noProof="1"/>
              <a:t>        "timestamp": 1510527684.702,</a:t>
            </a:r>
          </a:p>
          <a:p>
            <a:r>
              <a:rPr lang="de-DE" sz="800" noProof="1"/>
              <a:t>        "amount": 0.008,</a:t>
            </a:r>
          </a:p>
          <a:p>
            <a:r>
              <a:rPr lang="de-DE" sz="800" noProof="1"/>
              <a:t>        "txid": 998546</a:t>
            </a:r>
          </a:p>
          <a:p>
            <a:r>
              <a:rPr lang="de-DE" sz="800" noProof="1"/>
              <a:t>    }</a:t>
            </a:r>
          </a:p>
          <a:p>
            <a:r>
              <a:rPr lang="de-DE" sz="800" noProof="1"/>
              <a:t>]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51F7A876-8172-4092-A606-DA901A849BC4}"/>
              </a:ext>
            </a:extLst>
          </p:cNvPr>
          <p:cNvSpPr txBox="1">
            <a:spLocks/>
          </p:cNvSpPr>
          <p:nvPr/>
        </p:nvSpPr>
        <p:spPr bwMode="auto">
          <a:xfrm>
            <a:off x="5112567" y="1085947"/>
            <a:ext cx="5663953" cy="59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b="1" kern="0" noProof="1"/>
              <a:t>Get Transaction by Hash</a:t>
            </a:r>
          </a:p>
          <a:p>
            <a:r>
              <a:rPr lang="de-DE" kern="0" noProof="1"/>
              <a:t>(</a:t>
            </a:r>
            <a:r>
              <a:rPr lang="de-DE" noProof="1"/>
              <a:t>shapeshift.io/txStat/0x0056d4165b1ba0b05ec334308db4b78d71299191</a:t>
            </a:r>
            <a:r>
              <a:rPr lang="de-DE" kern="0" noProof="1"/>
              <a:t>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27CB828-E604-44A1-BC09-B0C382903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216" y="4047345"/>
            <a:ext cx="6800952" cy="2159729"/>
          </a:xfrm>
          <a:prstGeom prst="rect">
            <a:avLst/>
          </a:prstGeom>
        </p:spPr>
      </p:pic>
      <p:pic>
        <p:nvPicPr>
          <p:cNvPr id="18" name="Grafik 17" descr="Pfeil: Gerade">
            <a:extLst>
              <a:ext uri="{FF2B5EF4-FFF2-40B4-BE49-F238E27FC236}">
                <a16:creationId xmlns:a16="http://schemas.microsoft.com/office/drawing/2014/main" id="{586A2C5B-4942-4385-A4DB-30B6111A4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3791743" y="2204863"/>
            <a:ext cx="1028211" cy="923479"/>
          </a:xfrm>
          <a:prstGeom prst="rect">
            <a:avLst/>
          </a:prstGeom>
        </p:spPr>
      </p:pic>
      <p:pic>
        <p:nvPicPr>
          <p:cNvPr id="19" name="Grafik 18" descr="Pfeil: Gerade">
            <a:extLst>
              <a:ext uri="{FF2B5EF4-FFF2-40B4-BE49-F238E27FC236}">
                <a16:creationId xmlns:a16="http://schemas.microsoft.com/office/drawing/2014/main" id="{9FCEC154-CF2B-45EF-9C20-CB6E535AC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7392144" y="3272640"/>
            <a:ext cx="923479" cy="9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86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1211 Matthes English Master Slide Deck (wide).potx" id="{4D364B63-B18C-4277-AAF9-60B33C155DAF}" vid="{486260EC-4064-4B52-A9CC-870AEA2DF30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HaffkeFlorian-KickOff</Template>
  <TotalTime>0</TotalTime>
  <Words>1199</Words>
  <Application>Microsoft Office PowerPoint</Application>
  <PresentationFormat>Breitbild</PresentationFormat>
  <Paragraphs>413</Paragraphs>
  <Slides>31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41" baseType="lpstr">
      <vt:lpstr>Arial</vt:lpstr>
      <vt:lpstr>Arial Unicode MS</vt:lpstr>
      <vt:lpstr>Calibri</vt:lpstr>
      <vt:lpstr>Cambria</vt:lpstr>
      <vt:lpstr>Cambria Math</vt:lpstr>
      <vt:lpstr>Helvetica Neue</vt:lpstr>
      <vt:lpstr>Times New Roman</vt:lpstr>
      <vt:lpstr>TUM Neue Helvetica 75 Bold</vt:lpstr>
      <vt:lpstr>Wingdings</vt:lpstr>
      <vt:lpstr>Slides sebis 2013 2</vt:lpstr>
      <vt:lpstr>Identification of Cross-Blockchain Transactions: A Feasibility Study</vt:lpstr>
      <vt:lpstr>Outline</vt:lpstr>
      <vt:lpstr>Motivation</vt:lpstr>
      <vt:lpstr>Outline</vt:lpstr>
      <vt:lpstr>PowerPoint-Präsentation</vt:lpstr>
      <vt:lpstr>Outline</vt:lpstr>
      <vt:lpstr>State of the Art</vt:lpstr>
      <vt:lpstr>Outline</vt:lpstr>
      <vt:lpstr>Analysis</vt:lpstr>
      <vt:lpstr>Analysis</vt:lpstr>
      <vt:lpstr>Analysis</vt:lpstr>
      <vt:lpstr>Analysis</vt:lpstr>
      <vt:lpstr>Analysis</vt:lpstr>
      <vt:lpstr>Outline</vt:lpstr>
      <vt:lpstr>Implementation</vt:lpstr>
      <vt:lpstr>Implementation</vt:lpstr>
      <vt:lpstr>Implementation</vt:lpstr>
      <vt:lpstr>Implementation</vt:lpstr>
      <vt:lpstr>Outline</vt:lpstr>
      <vt:lpstr>Evaluation</vt:lpstr>
      <vt:lpstr>Evaluation</vt:lpstr>
      <vt:lpstr>Evaluation</vt:lpstr>
      <vt:lpstr>Outline</vt:lpstr>
      <vt:lpstr>Conclusion &amp; Outlook</vt:lpstr>
      <vt:lpstr>PowerPoint-Präsentation</vt:lpstr>
      <vt:lpstr>Backup</vt:lpstr>
      <vt:lpstr>Backup</vt:lpstr>
      <vt:lpstr>Backup</vt:lpstr>
      <vt:lpstr>Backup</vt:lpstr>
      <vt:lpstr>Backup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2017-07-07T02:15:53Z</dcterms:created>
  <dcterms:modified xsi:type="dcterms:W3CDTF">2018-05-07T14:07:26Z</dcterms:modified>
</cp:coreProperties>
</file>