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5" r:id="rId1"/>
  </p:sldMasterIdLst>
  <p:notesMasterIdLst>
    <p:notesMasterId r:id="rId35"/>
  </p:notesMasterIdLst>
  <p:handoutMasterIdLst>
    <p:handoutMasterId r:id="rId36"/>
  </p:handoutMasterIdLst>
  <p:sldIdLst>
    <p:sldId id="324" r:id="rId2"/>
    <p:sldId id="330" r:id="rId3"/>
    <p:sldId id="350" r:id="rId4"/>
    <p:sldId id="338" r:id="rId5"/>
    <p:sldId id="352" r:id="rId6"/>
    <p:sldId id="353" r:id="rId7"/>
    <p:sldId id="356" r:id="rId8"/>
    <p:sldId id="355" r:id="rId9"/>
    <p:sldId id="361" r:id="rId10"/>
    <p:sldId id="362" r:id="rId11"/>
    <p:sldId id="367" r:id="rId12"/>
    <p:sldId id="329" r:id="rId13"/>
    <p:sldId id="334" r:id="rId14"/>
    <p:sldId id="369" r:id="rId15"/>
    <p:sldId id="351" r:id="rId16"/>
    <p:sldId id="363" r:id="rId17"/>
    <p:sldId id="336" r:id="rId18"/>
    <p:sldId id="354" r:id="rId19"/>
    <p:sldId id="368" r:id="rId20"/>
    <p:sldId id="348" r:id="rId21"/>
    <p:sldId id="349" r:id="rId22"/>
    <p:sldId id="342" r:id="rId23"/>
    <p:sldId id="364" r:id="rId24"/>
    <p:sldId id="365" r:id="rId25"/>
    <p:sldId id="327" r:id="rId26"/>
    <p:sldId id="370" r:id="rId27"/>
    <p:sldId id="357" r:id="rId28"/>
    <p:sldId id="358" r:id="rId29"/>
    <p:sldId id="359" r:id="rId30"/>
    <p:sldId id="366" r:id="rId31"/>
    <p:sldId id="340" r:id="rId32"/>
    <p:sldId id="332" r:id="rId33"/>
    <p:sldId id="333" r:id="rId34"/>
  </p:sldIdLst>
  <p:sldSz cx="9144000" cy="6858000" type="screen4x3"/>
  <p:notesSz cx="6877050" cy="10001250"/>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xander Schneider" initials="AS" lastIdx="6" clrIdx="0"/>
  <p:cmAuthor id="1" name="Max" initials="M"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78C0"/>
    <a:srgbClr val="CA213F"/>
    <a:srgbClr val="ECE8C2"/>
    <a:srgbClr val="91AC6B"/>
    <a:srgbClr val="074FB0"/>
    <a:srgbClr val="B5CA82"/>
    <a:srgbClr val="41BEFF"/>
    <a:srgbClr val="0099FF"/>
    <a:srgbClr val="E5341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95" autoAdjust="0"/>
    <p:restoredTop sz="69457" autoAdjust="0"/>
  </p:normalViewPr>
  <p:slideViewPr>
    <p:cSldViewPr>
      <p:cViewPr>
        <p:scale>
          <a:sx n="80" d="100"/>
          <a:sy n="80" d="100"/>
        </p:scale>
        <p:origin x="-828" y="24"/>
      </p:cViewPr>
      <p:guideLst>
        <p:guide orient="horz" pos="2160"/>
        <p:guide orient="horz" pos="4020"/>
        <p:guide orient="horz" pos="527"/>
        <p:guide orient="horz" pos="482"/>
        <p:guide orient="horz" pos="618"/>
        <p:guide orient="horz" pos="4110"/>
        <p:guide orient="horz" pos="4292"/>
        <p:guide orient="horz" pos="28"/>
        <p:guide pos="2880"/>
        <p:guide pos="158"/>
        <p:guide pos="5602"/>
      </p:guideLst>
    </p:cSldViewPr>
  </p:slideViewPr>
  <p:notesTextViewPr>
    <p:cViewPr>
      <p:scale>
        <a:sx n="100" d="100"/>
        <a:sy n="100" d="100"/>
      </p:scale>
      <p:origin x="0" y="0"/>
    </p:cViewPr>
  </p:notesTextViewPr>
  <p:notesViewPr>
    <p:cSldViewPr>
      <p:cViewPr varScale="1">
        <p:scale>
          <a:sx n="101" d="100"/>
          <a:sy n="101" d="100"/>
        </p:scale>
        <p:origin x="-2532" y="-108"/>
      </p:cViewPr>
      <p:guideLst>
        <p:guide orient="horz" pos="3150"/>
        <p:guide pos="216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Mappe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de-DE"/>
  <c:chart>
    <c:autoTitleDeleted val="1"/>
    <c:plotArea>
      <c:layout/>
      <c:lineChart>
        <c:grouping val="standard"/>
        <c:ser>
          <c:idx val="0"/>
          <c:order val="0"/>
          <c:tx>
            <c:strRef>
              <c:f>Tabelle1!$B$1</c:f>
              <c:strCache>
                <c:ptCount val="1"/>
                <c:pt idx="0">
                  <c:v>Wert</c:v>
                </c:pt>
              </c:strCache>
            </c:strRef>
          </c:tx>
          <c:spPr>
            <a:ln>
              <a:noFill/>
            </a:ln>
          </c:spPr>
          <c:marker>
            <c:symbol val="none"/>
          </c:marker>
          <c:cat>
            <c:numRef>
              <c:f>Tabelle1!$A$2:$A$16</c:f>
              <c:numCache>
                <c:formatCode>dd/mm/yyyy</c:formatCode>
                <c:ptCount val="15"/>
                <c:pt idx="1">
                  <c:v>41348</c:v>
                </c:pt>
                <c:pt idx="2">
                  <c:v>41365</c:v>
                </c:pt>
                <c:pt idx="3">
                  <c:v>41379</c:v>
                </c:pt>
                <c:pt idx="4">
                  <c:v>41395</c:v>
                </c:pt>
                <c:pt idx="5">
                  <c:v>41409</c:v>
                </c:pt>
                <c:pt idx="6">
                  <c:v>41425</c:v>
                </c:pt>
                <c:pt idx="7">
                  <c:v>41440</c:v>
                </c:pt>
                <c:pt idx="8">
                  <c:v>41455</c:v>
                </c:pt>
                <c:pt idx="9">
                  <c:v>41470</c:v>
                </c:pt>
                <c:pt idx="10">
                  <c:v>41486</c:v>
                </c:pt>
                <c:pt idx="11">
                  <c:v>41501</c:v>
                </c:pt>
                <c:pt idx="12">
                  <c:v>41517</c:v>
                </c:pt>
                <c:pt idx="13">
                  <c:v>41532</c:v>
                </c:pt>
              </c:numCache>
            </c:numRef>
          </c:cat>
          <c:val>
            <c:numRef>
              <c:f>Tabelle1!$B$2:$B$16</c:f>
              <c:numCache>
                <c:formatCode>General</c:formatCode>
                <c:ptCount val="15"/>
                <c:pt idx="1">
                  <c:v>1</c:v>
                </c:pt>
                <c:pt idx="2">
                  <c:v>2</c:v>
                </c:pt>
                <c:pt idx="3">
                  <c:v>3</c:v>
                </c:pt>
                <c:pt idx="4">
                  <c:v>4</c:v>
                </c:pt>
                <c:pt idx="5">
                  <c:v>5</c:v>
                </c:pt>
                <c:pt idx="6">
                  <c:v>6</c:v>
                </c:pt>
                <c:pt idx="7">
                  <c:v>7</c:v>
                </c:pt>
                <c:pt idx="8">
                  <c:v>8</c:v>
                </c:pt>
                <c:pt idx="9">
                  <c:v>9</c:v>
                </c:pt>
                <c:pt idx="10">
                  <c:v>10</c:v>
                </c:pt>
                <c:pt idx="11">
                  <c:v>11</c:v>
                </c:pt>
                <c:pt idx="12">
                  <c:v>12</c:v>
                </c:pt>
                <c:pt idx="13">
                  <c:v>13</c:v>
                </c:pt>
              </c:numCache>
            </c:numRef>
          </c:val>
        </c:ser>
        <c:marker val="1"/>
        <c:axId val="76822400"/>
        <c:axId val="76823936"/>
      </c:lineChart>
      <c:dateAx>
        <c:axId val="76822400"/>
        <c:scaling>
          <c:orientation val="minMax"/>
          <c:max val="41532"/>
          <c:min val="41348"/>
        </c:scaling>
        <c:axPos val="b"/>
        <c:majorGridlines/>
        <c:numFmt formatCode="[$-407]d/\ mmm/\ yy;@" sourceLinked="0"/>
        <c:majorTickMark val="none"/>
        <c:tickLblPos val="nextTo"/>
        <c:txPr>
          <a:bodyPr rot="-2580000" vert="horz"/>
          <a:lstStyle/>
          <a:p>
            <a:pPr>
              <a:defRPr/>
            </a:pPr>
            <a:endParaRPr lang="de-DE"/>
          </a:p>
        </c:txPr>
        <c:crossAx val="76823936"/>
        <c:crosses val="autoZero"/>
        <c:auto val="1"/>
        <c:lblOffset val="100"/>
        <c:baseTimeUnit val="days"/>
        <c:majorUnit val="14"/>
        <c:majorTimeUnit val="days"/>
      </c:dateAx>
      <c:valAx>
        <c:axId val="76823936"/>
        <c:scaling>
          <c:orientation val="minMax"/>
        </c:scaling>
        <c:delete val="1"/>
        <c:axPos val="l"/>
        <c:majorGridlines/>
        <c:numFmt formatCode="General" sourceLinked="1"/>
        <c:majorTickMark val="none"/>
        <c:tickLblPos val="none"/>
        <c:crossAx val="76822400"/>
        <c:crosses val="autoZero"/>
        <c:crossBetween val="between"/>
      </c:valAx>
    </c:plotArea>
    <c:plotVisOnly val="1"/>
    <c:dispBlanksAs val="gap"/>
  </c:chart>
  <c:externalData r:id="rId1"/>
</c:chartSpace>
</file>

<file path=ppt/comments/comment1.xml><?xml version="1.0" encoding="utf-8"?>
<p:cmLst xmlns:a="http://schemas.openxmlformats.org/drawingml/2006/main" xmlns:r="http://schemas.openxmlformats.org/officeDocument/2006/relationships" xmlns:p="http://schemas.openxmlformats.org/presentationml/2006/main">
  <p:cm authorId="1" dt="2013-09-24T12:17:00.319" idx="6">
    <p:pos x="10" y="10"/>
    <p:text>Bisschen voll die Folie so, oder ist das ok?</p:text>
  </p:cm>
</p:cmLst>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ECB17A-D526-4776-A39E-AD19BD14C8CE}" type="doc">
      <dgm:prSet loTypeId="urn:microsoft.com/office/officeart/2005/8/layout/process3" loCatId="process" qsTypeId="urn:microsoft.com/office/officeart/2005/8/quickstyle/simple1" qsCatId="simple" csTypeId="urn:microsoft.com/office/officeart/2005/8/colors/accent5_2" csCatId="accent5" phldr="1"/>
      <dgm:spPr/>
      <dgm:t>
        <a:bodyPr/>
        <a:lstStyle/>
        <a:p>
          <a:endParaRPr lang="de-DE"/>
        </a:p>
      </dgm:t>
    </dgm:pt>
    <dgm:pt modelId="{7BFDA0A8-F7E0-4DFC-B4EF-11149FA2A23C}">
      <dgm:prSet phldrT="[Text]" custT="1"/>
      <dgm:spPr>
        <a:xfrm>
          <a:off x="3031" y="13178"/>
          <a:ext cx="1378565" cy="2332800"/>
        </a:xfrm>
        <a:prstGeom prst="roundRect">
          <a:avLst>
            <a:gd name="adj" fmla="val 10000"/>
          </a:avLst>
        </a:prstGeom>
        <a:solidFill>
          <a:srgbClr val="0078C0"/>
        </a:solidFill>
        <a:ln w="25400" cap="flat" cmpd="sng" algn="ctr">
          <a:solidFill>
            <a:srgbClr val="0078C0"/>
          </a:solidFill>
          <a:prstDash val="solid"/>
        </a:ln>
        <a:effectLst/>
      </dgm:spPr>
      <dgm:t>
        <a:bodyPr/>
        <a:lstStyle/>
        <a:p>
          <a:pPr algn="ctr"/>
          <a:r>
            <a:rPr lang="en-US" sz="1400" b="1" noProof="0" smtClean="0">
              <a:solidFill>
                <a:sysClr val="window" lastClr="FFFFFF"/>
              </a:solidFill>
              <a:latin typeface="+mj-lt"/>
              <a:ea typeface="+mn-ea"/>
              <a:cs typeface="+mn-cs"/>
            </a:rPr>
            <a:t>Environment</a:t>
          </a:r>
          <a:r>
            <a:rPr lang="en-US" sz="1400" noProof="0" smtClean="0">
              <a:solidFill>
                <a:sysClr val="window" lastClr="FFFFFF"/>
              </a:solidFill>
              <a:latin typeface="+mj-lt"/>
              <a:ea typeface="+mn-ea"/>
              <a:cs typeface="+mn-cs"/>
            </a:rPr>
            <a:t/>
          </a:r>
          <a:br>
            <a:rPr lang="en-US" sz="1400" noProof="0" smtClean="0">
              <a:solidFill>
                <a:sysClr val="window" lastClr="FFFFFF"/>
              </a:solidFill>
              <a:latin typeface="+mj-lt"/>
              <a:ea typeface="+mn-ea"/>
              <a:cs typeface="+mn-cs"/>
            </a:rPr>
          </a:br>
          <a:r>
            <a:rPr lang="en-US" sz="1400" noProof="0" smtClean="0">
              <a:solidFill>
                <a:sysClr val="window" lastClr="FFFFFF"/>
              </a:solidFill>
              <a:latin typeface="+mj-lt"/>
              <a:ea typeface="+mn-ea"/>
              <a:cs typeface="+mn-cs"/>
            </a:rPr>
            <a:t>(Application Domain)</a:t>
          </a:r>
          <a:endParaRPr lang="en-US" sz="1400" noProof="0">
            <a:solidFill>
              <a:sysClr val="window" lastClr="FFFFFF"/>
            </a:solidFill>
            <a:latin typeface="+mj-lt"/>
            <a:ea typeface="+mn-ea"/>
            <a:cs typeface="+mn-cs"/>
          </a:endParaRPr>
        </a:p>
      </dgm:t>
    </dgm:pt>
    <dgm:pt modelId="{4A2A83A9-1604-4600-87FE-A9406A18FA26}" type="parTrans" cxnId="{2D5C814D-FEC5-45D3-913E-ECDB337E6A05}">
      <dgm:prSet/>
      <dgm:spPr/>
      <dgm:t>
        <a:bodyPr/>
        <a:lstStyle/>
        <a:p>
          <a:endParaRPr lang="de-DE" sz="1300">
            <a:latin typeface="+mj-lt"/>
          </a:endParaRPr>
        </a:p>
      </dgm:t>
    </dgm:pt>
    <dgm:pt modelId="{DE426647-095C-474E-B809-13E62AE1FFA6}" type="sibTrans" cxnId="{2D5C814D-FEC5-45D3-913E-ECDB337E6A05}">
      <dgm:prSet custT="1"/>
      <dgm:spPr>
        <a:xfrm>
          <a:off x="1621365" y="117280"/>
          <a:ext cx="508309" cy="343222"/>
        </a:xfrm>
        <a:prstGeom prst="circularArrow">
          <a:avLst/>
        </a:prstGeom>
        <a:noFill/>
        <a:ln>
          <a:noFill/>
        </a:ln>
        <a:effectLst/>
      </dgm:spPr>
      <dgm:t>
        <a:bodyPr/>
        <a:lstStyle/>
        <a:p>
          <a:endParaRPr lang="de-DE" sz="1300">
            <a:solidFill>
              <a:sysClr val="window" lastClr="FFFFFF"/>
            </a:solidFill>
            <a:latin typeface="+mj-lt"/>
            <a:ea typeface="+mn-ea"/>
            <a:cs typeface="+mn-cs"/>
          </a:endParaRPr>
        </a:p>
      </dgm:t>
    </dgm:pt>
    <dgm:pt modelId="{A5619FF4-7B46-4FDA-B155-0D0B0A276F55}">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r>
            <a:rPr lang="en-US" sz="1400" noProof="0" smtClean="0">
              <a:solidFill>
                <a:sysClr val="windowText" lastClr="000000">
                  <a:hueOff val="0"/>
                  <a:satOff val="0"/>
                  <a:lumOff val="0"/>
                  <a:alphaOff val="0"/>
                </a:sysClr>
              </a:solidFill>
              <a:latin typeface="+mj-lt"/>
              <a:ea typeface="+mn-ea"/>
              <a:cs typeface="+mn-cs"/>
            </a:rPr>
            <a:t> People</a:t>
          </a:r>
          <a:endParaRPr lang="en-US" sz="1400" noProof="0">
            <a:solidFill>
              <a:sysClr val="windowText" lastClr="000000">
                <a:hueOff val="0"/>
                <a:satOff val="0"/>
                <a:lumOff val="0"/>
                <a:alphaOff val="0"/>
              </a:sysClr>
            </a:solidFill>
            <a:latin typeface="+mj-lt"/>
            <a:ea typeface="+mn-ea"/>
            <a:cs typeface="+mn-cs"/>
          </a:endParaRPr>
        </a:p>
      </dgm:t>
    </dgm:pt>
    <dgm:pt modelId="{340E67E6-E226-4316-BC5E-BB08D5F6DE64}" type="parTrans" cxnId="{3425D453-B3EA-4255-9647-DF3171BEAD5E}">
      <dgm:prSet/>
      <dgm:spPr/>
      <dgm:t>
        <a:bodyPr/>
        <a:lstStyle/>
        <a:p>
          <a:endParaRPr lang="de-DE" sz="1300">
            <a:latin typeface="+mj-lt"/>
          </a:endParaRPr>
        </a:p>
      </dgm:t>
    </dgm:pt>
    <dgm:pt modelId="{B715F06D-685B-48A9-9F9E-71D3D398A9B0}" type="sibTrans" cxnId="{3425D453-B3EA-4255-9647-DF3171BEAD5E}">
      <dgm:prSet/>
      <dgm:spPr/>
      <dgm:t>
        <a:bodyPr/>
        <a:lstStyle/>
        <a:p>
          <a:endParaRPr lang="de-DE" sz="1300">
            <a:latin typeface="+mj-lt"/>
          </a:endParaRPr>
        </a:p>
      </dgm:t>
    </dgm:pt>
    <dgm:pt modelId="{F7453AC8-2E5C-4FF5-B4E4-F3D4B39C35C1}">
      <dgm:prSet phldrT="[Text]" custT="1"/>
      <dgm:spPr>
        <a:xfrm>
          <a:off x="2340672" y="13178"/>
          <a:ext cx="1378565" cy="2332800"/>
        </a:xfrm>
        <a:prstGeom prst="roundRect">
          <a:avLst>
            <a:gd name="adj" fmla="val 10000"/>
          </a:avLst>
        </a:prstGeom>
        <a:solidFill>
          <a:srgbClr val="0078C0"/>
        </a:solidFill>
        <a:ln w="25400" cap="flat" cmpd="sng" algn="ctr">
          <a:solidFill>
            <a:srgbClr val="0078C0"/>
          </a:solidFill>
          <a:prstDash val="solid"/>
        </a:ln>
        <a:effectLst/>
      </dgm:spPr>
      <dgm:t>
        <a:bodyPr/>
        <a:lstStyle/>
        <a:p>
          <a:pPr algn="ctr"/>
          <a:r>
            <a:rPr lang="de-DE" sz="1400" b="1" dirty="0" smtClean="0">
              <a:solidFill>
                <a:sysClr val="window" lastClr="FFFFFF"/>
              </a:solidFill>
              <a:latin typeface="+mj-lt"/>
              <a:ea typeface="+mn-ea"/>
              <a:cs typeface="+mn-cs"/>
            </a:rPr>
            <a:t>Design</a:t>
          </a:r>
          <a:r>
            <a:rPr lang="de-DE" sz="1300" b="1" dirty="0" smtClean="0">
              <a:solidFill>
                <a:sysClr val="window" lastClr="FFFFFF"/>
              </a:solidFill>
              <a:latin typeface="+mj-lt"/>
              <a:ea typeface="+mn-ea"/>
              <a:cs typeface="+mn-cs"/>
            </a:rPr>
            <a:t> Science Research</a:t>
          </a:r>
          <a:endParaRPr lang="de-DE" sz="1300" b="1" dirty="0">
            <a:solidFill>
              <a:sysClr val="window" lastClr="FFFFFF"/>
            </a:solidFill>
            <a:latin typeface="+mj-lt"/>
            <a:ea typeface="+mn-ea"/>
            <a:cs typeface="+mn-cs"/>
          </a:endParaRPr>
        </a:p>
      </dgm:t>
    </dgm:pt>
    <dgm:pt modelId="{4723E5B7-E964-415E-AA67-296B8224FBD6}" type="parTrans" cxnId="{FA1BB3C1-EB77-47E8-BB45-28555EE00EEE}">
      <dgm:prSet/>
      <dgm:spPr/>
      <dgm:t>
        <a:bodyPr/>
        <a:lstStyle/>
        <a:p>
          <a:endParaRPr lang="de-DE" sz="1300">
            <a:latin typeface="+mj-lt"/>
          </a:endParaRPr>
        </a:p>
      </dgm:t>
    </dgm:pt>
    <dgm:pt modelId="{FA516BB6-3D2A-495E-AF1D-F7CCB4A4E2BC}" type="sibTrans" cxnId="{FA1BB3C1-EB77-47E8-BB45-28555EE00EEE}">
      <dgm:prSet custT="1"/>
      <dgm:spPr>
        <a:xfrm>
          <a:off x="3960216" y="117280"/>
          <a:ext cx="510874" cy="343222"/>
        </a:xfrm>
        <a:prstGeom prst="rightArrow">
          <a:avLst>
            <a:gd name="adj1" fmla="val 60000"/>
            <a:gd name="adj2" fmla="val 50000"/>
          </a:avLst>
        </a:prstGeom>
        <a:noFill/>
        <a:ln>
          <a:noFill/>
        </a:ln>
        <a:effectLst/>
      </dgm:spPr>
      <dgm:t>
        <a:bodyPr/>
        <a:lstStyle/>
        <a:p>
          <a:endParaRPr lang="de-DE" sz="1300">
            <a:solidFill>
              <a:sysClr val="window" lastClr="FFFFFF"/>
            </a:solidFill>
            <a:latin typeface="+mj-lt"/>
            <a:ea typeface="+mn-ea"/>
            <a:cs typeface="+mn-cs"/>
          </a:endParaRPr>
        </a:p>
      </dgm:t>
    </dgm:pt>
    <dgm:pt modelId="{6E4A3F4E-402C-4CC0-8045-4E8C6CE12BC5}">
      <dgm:prSet phldrT="[Text]" custT="1"/>
      <dgm:spPr>
        <a:xfrm>
          <a:off x="2339885"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lstStyle/>
        <a:p>
          <a:endParaRPr lang="de-DE" sz="1300" dirty="0">
            <a:solidFill>
              <a:sysClr val="windowText" lastClr="000000">
                <a:hueOff val="0"/>
                <a:satOff val="0"/>
                <a:lumOff val="0"/>
                <a:alphaOff val="0"/>
              </a:sysClr>
            </a:solidFill>
            <a:latin typeface="+mj-lt"/>
            <a:ea typeface="+mn-ea"/>
            <a:cs typeface="+mn-cs"/>
          </a:endParaRPr>
        </a:p>
      </dgm:t>
    </dgm:pt>
    <dgm:pt modelId="{DEF01ADE-66C5-459F-B35E-DA1B4C9EB994}" type="parTrans" cxnId="{CA10AA12-7224-41CE-B45B-ABA828A8985D}">
      <dgm:prSet/>
      <dgm:spPr/>
      <dgm:t>
        <a:bodyPr/>
        <a:lstStyle/>
        <a:p>
          <a:endParaRPr lang="de-DE" sz="1300">
            <a:latin typeface="+mj-lt"/>
          </a:endParaRPr>
        </a:p>
      </dgm:t>
    </dgm:pt>
    <dgm:pt modelId="{8B3C443C-0A94-4151-A60E-58709E49AADB}" type="sibTrans" cxnId="{CA10AA12-7224-41CE-B45B-ABA828A8985D}">
      <dgm:prSet/>
      <dgm:spPr/>
      <dgm:t>
        <a:bodyPr/>
        <a:lstStyle/>
        <a:p>
          <a:endParaRPr lang="de-DE" sz="1300">
            <a:latin typeface="+mj-lt"/>
          </a:endParaRPr>
        </a:p>
      </dgm:t>
    </dgm:pt>
    <dgm:pt modelId="{765D8F29-42F4-457F-8E29-25FBD3F91C61}">
      <dgm:prSet phldrT="[Text]" custT="1"/>
      <dgm:spPr>
        <a:xfrm>
          <a:off x="4683151" y="13178"/>
          <a:ext cx="1378565" cy="2332800"/>
        </a:xfrm>
        <a:prstGeom prst="roundRect">
          <a:avLst>
            <a:gd name="adj" fmla="val 10000"/>
          </a:avLst>
        </a:prstGeom>
        <a:solidFill>
          <a:srgbClr val="0078C0"/>
        </a:solidFill>
        <a:ln w="25400" cap="flat" cmpd="sng" algn="ctr">
          <a:solidFill>
            <a:srgbClr val="0078C0"/>
          </a:solidFill>
          <a:prstDash val="solid"/>
        </a:ln>
        <a:effectLst/>
      </dgm:spPr>
      <dgm:t>
        <a:bodyPr/>
        <a:lstStyle/>
        <a:p>
          <a:pPr algn="ctr"/>
          <a:r>
            <a:rPr lang="en-US" sz="1400" b="1" noProof="0" dirty="0" smtClean="0">
              <a:solidFill>
                <a:sysClr val="window" lastClr="FFFFFF"/>
              </a:solidFill>
              <a:latin typeface="+mj-lt"/>
              <a:ea typeface="+mn-ea"/>
              <a:cs typeface="+mn-cs"/>
            </a:rPr>
            <a:t>Knowledge Base</a:t>
          </a:r>
          <a:br>
            <a:rPr lang="en-US" sz="1400" b="1" noProof="0" dirty="0" smtClean="0">
              <a:solidFill>
                <a:sysClr val="window" lastClr="FFFFFF"/>
              </a:solidFill>
              <a:latin typeface="+mj-lt"/>
              <a:ea typeface="+mn-ea"/>
              <a:cs typeface="+mn-cs"/>
            </a:rPr>
          </a:br>
          <a:r>
            <a:rPr lang="en-US" sz="1400" noProof="0" dirty="0" smtClean="0">
              <a:solidFill>
                <a:sysClr val="window" lastClr="FFFFFF"/>
              </a:solidFill>
              <a:latin typeface="+mj-lt"/>
              <a:ea typeface="+mn-ea"/>
              <a:cs typeface="+mn-cs"/>
            </a:rPr>
            <a:t>(Foundations)</a:t>
          </a:r>
          <a:endParaRPr lang="en-US" sz="1400" noProof="0" dirty="0">
            <a:solidFill>
              <a:sysClr val="window" lastClr="FFFFFF"/>
            </a:solidFill>
            <a:latin typeface="+mj-lt"/>
            <a:ea typeface="+mn-ea"/>
            <a:cs typeface="+mn-cs"/>
          </a:endParaRPr>
        </a:p>
      </dgm:t>
    </dgm:pt>
    <dgm:pt modelId="{58628476-7EF3-4830-AAE3-C8E302BCDAAC}" type="parTrans" cxnId="{E018FB9B-64B9-448D-A3F4-B919C06C2574}">
      <dgm:prSet/>
      <dgm:spPr/>
      <dgm:t>
        <a:bodyPr/>
        <a:lstStyle/>
        <a:p>
          <a:endParaRPr lang="de-DE" sz="1300">
            <a:latin typeface="+mj-lt"/>
          </a:endParaRPr>
        </a:p>
      </dgm:t>
    </dgm:pt>
    <dgm:pt modelId="{BD5B6045-912A-4AED-B8C7-524BBFAB63C6}" type="sibTrans" cxnId="{E018FB9B-64B9-448D-A3F4-B919C06C2574}">
      <dgm:prSet/>
      <dgm:spPr/>
      <dgm:t>
        <a:bodyPr/>
        <a:lstStyle/>
        <a:p>
          <a:endParaRPr lang="de-DE" sz="1300">
            <a:latin typeface="+mj-lt"/>
          </a:endParaRPr>
        </a:p>
      </dgm:t>
    </dgm:pt>
    <dgm:pt modelId="{D72523CB-2638-4638-9BCB-294E30874E1A}">
      <dgm:prSet phldrT="[Text]" custT="1"/>
      <dgm:spPr>
        <a:xfrm>
          <a:off x="468315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r>
            <a:rPr lang="en-US" sz="1400" noProof="0" smtClean="0">
              <a:solidFill>
                <a:sysClr val="windowText" lastClr="000000">
                  <a:hueOff val="0"/>
                  <a:satOff val="0"/>
                  <a:lumOff val="0"/>
                  <a:alphaOff val="0"/>
                </a:sysClr>
              </a:solidFill>
              <a:latin typeface="+mj-lt"/>
              <a:ea typeface="+mn-ea"/>
              <a:cs typeface="+mn-cs"/>
            </a:rPr>
            <a:t> Scientific Theories &amp; Methods</a:t>
          </a:r>
          <a:endParaRPr lang="en-US" sz="1400" noProof="0">
            <a:solidFill>
              <a:sysClr val="windowText" lastClr="000000">
                <a:hueOff val="0"/>
                <a:satOff val="0"/>
                <a:lumOff val="0"/>
                <a:alphaOff val="0"/>
              </a:sysClr>
            </a:solidFill>
            <a:latin typeface="+mj-lt"/>
            <a:ea typeface="+mn-ea"/>
            <a:cs typeface="+mn-cs"/>
          </a:endParaRPr>
        </a:p>
      </dgm:t>
    </dgm:pt>
    <dgm:pt modelId="{90A3FC2C-9386-4ECF-BDA2-FB426A073258}" type="parTrans" cxnId="{C47BC3A9-9847-40B8-B995-22BD6381DB4F}">
      <dgm:prSet/>
      <dgm:spPr/>
      <dgm:t>
        <a:bodyPr/>
        <a:lstStyle/>
        <a:p>
          <a:endParaRPr lang="de-DE" sz="1300">
            <a:latin typeface="+mj-lt"/>
          </a:endParaRPr>
        </a:p>
      </dgm:t>
    </dgm:pt>
    <dgm:pt modelId="{7CE4ECEF-7BFB-4A1E-88AB-508059C34954}" type="sibTrans" cxnId="{C47BC3A9-9847-40B8-B995-22BD6381DB4F}">
      <dgm:prSet/>
      <dgm:spPr/>
      <dgm:t>
        <a:bodyPr/>
        <a:lstStyle/>
        <a:p>
          <a:endParaRPr lang="de-DE" sz="1300">
            <a:latin typeface="+mj-lt"/>
          </a:endParaRPr>
        </a:p>
      </dgm:t>
    </dgm:pt>
    <dgm:pt modelId="{CDC9FC91-E8A9-4ADD-B8B1-78156E4E056F}">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r>
            <a:rPr lang="en-US" sz="1400" noProof="0" dirty="0" smtClean="0">
              <a:solidFill>
                <a:sysClr val="windowText" lastClr="000000">
                  <a:hueOff val="0"/>
                  <a:satOff val="0"/>
                  <a:lumOff val="0"/>
                  <a:alphaOff val="0"/>
                </a:sysClr>
              </a:solidFill>
              <a:latin typeface="+mj-lt"/>
              <a:ea typeface="+mn-ea"/>
              <a:cs typeface="+mn-cs"/>
            </a:rPr>
            <a:t> Organizational Systems</a:t>
          </a:r>
          <a:endParaRPr lang="en-US" sz="1400" noProof="0" dirty="0">
            <a:solidFill>
              <a:sysClr val="windowText" lastClr="000000">
                <a:hueOff val="0"/>
                <a:satOff val="0"/>
                <a:lumOff val="0"/>
                <a:alphaOff val="0"/>
              </a:sysClr>
            </a:solidFill>
            <a:latin typeface="+mj-lt"/>
            <a:ea typeface="+mn-ea"/>
            <a:cs typeface="+mn-cs"/>
          </a:endParaRPr>
        </a:p>
      </dgm:t>
    </dgm:pt>
    <dgm:pt modelId="{C1D3C1CE-9ED8-40D2-91A8-C20089E220A0}" type="parTrans" cxnId="{1B163B30-19A1-48CB-815A-90A4400AD45E}">
      <dgm:prSet/>
      <dgm:spPr/>
      <dgm:t>
        <a:bodyPr/>
        <a:lstStyle/>
        <a:p>
          <a:endParaRPr lang="de-DE" sz="1300">
            <a:latin typeface="+mj-lt"/>
          </a:endParaRPr>
        </a:p>
      </dgm:t>
    </dgm:pt>
    <dgm:pt modelId="{A5317601-A0A9-4AD2-BBDC-1C3A6AB39752}" type="sibTrans" cxnId="{1B163B30-19A1-48CB-815A-90A4400AD45E}">
      <dgm:prSet/>
      <dgm:spPr/>
      <dgm:t>
        <a:bodyPr/>
        <a:lstStyle/>
        <a:p>
          <a:endParaRPr lang="de-DE" sz="1300">
            <a:latin typeface="+mj-lt"/>
          </a:endParaRPr>
        </a:p>
      </dgm:t>
    </dgm:pt>
    <dgm:pt modelId="{19408966-C430-46A6-9C38-65A69DD0E0BC}">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r>
            <a:rPr lang="en-US" sz="1400" noProof="0" smtClean="0">
              <a:solidFill>
                <a:sysClr val="windowText" lastClr="000000">
                  <a:hueOff val="0"/>
                  <a:satOff val="0"/>
                  <a:lumOff val="0"/>
                  <a:alphaOff val="0"/>
                </a:sysClr>
              </a:solidFill>
              <a:latin typeface="+mj-lt"/>
              <a:ea typeface="+mn-ea"/>
              <a:cs typeface="+mn-cs"/>
            </a:rPr>
            <a:t> Technical Systems</a:t>
          </a:r>
          <a:endParaRPr lang="en-US" sz="1400" noProof="0">
            <a:solidFill>
              <a:sysClr val="windowText" lastClr="000000">
                <a:hueOff val="0"/>
                <a:satOff val="0"/>
                <a:lumOff val="0"/>
                <a:alphaOff val="0"/>
              </a:sysClr>
            </a:solidFill>
            <a:latin typeface="+mj-lt"/>
            <a:ea typeface="+mn-ea"/>
            <a:cs typeface="+mn-cs"/>
          </a:endParaRPr>
        </a:p>
      </dgm:t>
    </dgm:pt>
    <dgm:pt modelId="{D6C3D895-CFDD-439D-B77C-A1E1F2B82E62}" type="parTrans" cxnId="{0B847A63-A7CE-426A-89C9-0FCA30F1DB11}">
      <dgm:prSet/>
      <dgm:spPr/>
      <dgm:t>
        <a:bodyPr/>
        <a:lstStyle/>
        <a:p>
          <a:endParaRPr lang="de-DE" sz="1300">
            <a:latin typeface="+mj-lt"/>
          </a:endParaRPr>
        </a:p>
      </dgm:t>
    </dgm:pt>
    <dgm:pt modelId="{27B8523D-531F-4A6E-B9F7-D0ACCEEF2665}" type="sibTrans" cxnId="{0B847A63-A7CE-426A-89C9-0FCA30F1DB11}">
      <dgm:prSet/>
      <dgm:spPr/>
      <dgm:t>
        <a:bodyPr/>
        <a:lstStyle/>
        <a:p>
          <a:endParaRPr lang="de-DE" sz="1300">
            <a:latin typeface="+mj-lt"/>
          </a:endParaRPr>
        </a:p>
      </dgm:t>
    </dgm:pt>
    <dgm:pt modelId="{C2FB6465-AE89-41B9-94B7-E1C21FDC15A3}">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r>
            <a:rPr lang="en-US" sz="1400" noProof="0" smtClean="0">
              <a:solidFill>
                <a:sysClr val="windowText" lastClr="000000">
                  <a:hueOff val="0"/>
                  <a:satOff val="0"/>
                  <a:lumOff val="0"/>
                  <a:alphaOff val="0"/>
                </a:sysClr>
              </a:solidFill>
              <a:latin typeface="+mj-lt"/>
              <a:ea typeface="+mn-ea"/>
              <a:cs typeface="+mn-cs"/>
            </a:rPr>
            <a:t> Problems &amp; Opportunities</a:t>
          </a:r>
          <a:endParaRPr lang="en-US" sz="1400" noProof="0">
            <a:solidFill>
              <a:sysClr val="windowText" lastClr="000000">
                <a:hueOff val="0"/>
                <a:satOff val="0"/>
                <a:lumOff val="0"/>
                <a:alphaOff val="0"/>
              </a:sysClr>
            </a:solidFill>
            <a:latin typeface="+mj-lt"/>
            <a:ea typeface="+mn-ea"/>
            <a:cs typeface="+mn-cs"/>
          </a:endParaRPr>
        </a:p>
      </dgm:t>
    </dgm:pt>
    <dgm:pt modelId="{1B52A68D-1838-4666-80EB-6D2CA96DDEA1}" type="parTrans" cxnId="{F2B99D59-B641-46CD-B400-9E7B3C027471}">
      <dgm:prSet/>
      <dgm:spPr/>
      <dgm:t>
        <a:bodyPr/>
        <a:lstStyle/>
        <a:p>
          <a:endParaRPr lang="de-DE" sz="1300">
            <a:latin typeface="+mj-lt"/>
          </a:endParaRPr>
        </a:p>
      </dgm:t>
    </dgm:pt>
    <dgm:pt modelId="{481F5D78-A432-4024-BDDD-610888218294}" type="sibTrans" cxnId="{F2B99D59-B641-46CD-B400-9E7B3C027471}">
      <dgm:prSet/>
      <dgm:spPr/>
      <dgm:t>
        <a:bodyPr/>
        <a:lstStyle/>
        <a:p>
          <a:endParaRPr lang="de-DE" sz="1300">
            <a:latin typeface="+mj-lt"/>
          </a:endParaRPr>
        </a:p>
      </dgm:t>
    </dgm:pt>
    <dgm:pt modelId="{2BE26AA8-9E98-4448-B82F-A0F94497E18D}">
      <dgm:prSet phldrT="[Text]" custT="1"/>
      <dgm:spPr>
        <a:xfrm>
          <a:off x="468315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r>
            <a:rPr lang="en-US" sz="1400" noProof="0" smtClean="0">
              <a:solidFill>
                <a:sysClr val="windowText" lastClr="000000">
                  <a:hueOff val="0"/>
                  <a:satOff val="0"/>
                  <a:lumOff val="0"/>
                  <a:alphaOff val="0"/>
                </a:sysClr>
              </a:solidFill>
              <a:latin typeface="+mj-lt"/>
              <a:ea typeface="+mn-ea"/>
              <a:cs typeface="+mn-cs"/>
            </a:rPr>
            <a:t> Experience &amp; Expertise</a:t>
          </a:r>
          <a:endParaRPr lang="en-US" sz="1400" noProof="0">
            <a:solidFill>
              <a:sysClr val="windowText" lastClr="000000">
                <a:hueOff val="0"/>
                <a:satOff val="0"/>
                <a:lumOff val="0"/>
                <a:alphaOff val="0"/>
              </a:sysClr>
            </a:solidFill>
            <a:latin typeface="+mj-lt"/>
            <a:ea typeface="+mn-ea"/>
            <a:cs typeface="+mn-cs"/>
          </a:endParaRPr>
        </a:p>
      </dgm:t>
    </dgm:pt>
    <dgm:pt modelId="{9370AB89-FD52-40C5-9565-E6E2E633C946}" type="parTrans" cxnId="{BC9AC989-5FF1-425A-94A1-AF1072BC9A53}">
      <dgm:prSet/>
      <dgm:spPr/>
      <dgm:t>
        <a:bodyPr/>
        <a:lstStyle/>
        <a:p>
          <a:endParaRPr lang="de-DE" sz="1300">
            <a:latin typeface="+mj-lt"/>
          </a:endParaRPr>
        </a:p>
      </dgm:t>
    </dgm:pt>
    <dgm:pt modelId="{9E6695CB-AA0E-49FA-905C-3E2D6A840D35}" type="sibTrans" cxnId="{BC9AC989-5FF1-425A-94A1-AF1072BC9A53}">
      <dgm:prSet/>
      <dgm:spPr/>
      <dgm:t>
        <a:bodyPr/>
        <a:lstStyle/>
        <a:p>
          <a:endParaRPr lang="de-DE" sz="1300">
            <a:latin typeface="+mj-lt"/>
          </a:endParaRPr>
        </a:p>
      </dgm:t>
    </dgm:pt>
    <dgm:pt modelId="{85831284-3C39-4F8E-B209-BF00B0760537}">
      <dgm:prSet phldrT="[Text]" custT="1"/>
      <dgm:spPr>
        <a:xfrm>
          <a:off x="468315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r>
            <a:rPr lang="en-US" sz="1400" noProof="0" smtClean="0">
              <a:solidFill>
                <a:sysClr val="windowText" lastClr="000000">
                  <a:hueOff val="0"/>
                  <a:satOff val="0"/>
                  <a:lumOff val="0"/>
                  <a:alphaOff val="0"/>
                </a:sysClr>
              </a:solidFill>
              <a:latin typeface="+mj-lt"/>
              <a:ea typeface="+mn-ea"/>
              <a:cs typeface="+mn-cs"/>
            </a:rPr>
            <a:t> Meta-Artifacts (Design Products &amp; Design Processes)</a:t>
          </a:r>
          <a:endParaRPr lang="en-US" sz="1400" noProof="0">
            <a:solidFill>
              <a:sysClr val="windowText" lastClr="000000">
                <a:hueOff val="0"/>
                <a:satOff val="0"/>
                <a:lumOff val="0"/>
                <a:alphaOff val="0"/>
              </a:sysClr>
            </a:solidFill>
            <a:latin typeface="+mj-lt"/>
            <a:ea typeface="+mn-ea"/>
            <a:cs typeface="+mn-cs"/>
          </a:endParaRPr>
        </a:p>
      </dgm:t>
    </dgm:pt>
    <dgm:pt modelId="{C3D31921-DDEB-4549-ADF4-A54B320D6540}" type="parTrans" cxnId="{24AA0B85-B938-4556-84EE-0219A0C9F6A9}">
      <dgm:prSet/>
      <dgm:spPr/>
      <dgm:t>
        <a:bodyPr/>
        <a:lstStyle/>
        <a:p>
          <a:endParaRPr lang="de-DE" sz="1300">
            <a:latin typeface="+mj-lt"/>
          </a:endParaRPr>
        </a:p>
      </dgm:t>
    </dgm:pt>
    <dgm:pt modelId="{1B7185E0-56C9-4AB6-B535-53FAC6DE5ACE}" type="sibTrans" cxnId="{24AA0B85-B938-4556-84EE-0219A0C9F6A9}">
      <dgm:prSet/>
      <dgm:spPr/>
      <dgm:t>
        <a:bodyPr/>
        <a:lstStyle/>
        <a:p>
          <a:endParaRPr lang="de-DE" sz="1300">
            <a:latin typeface="+mj-lt"/>
          </a:endParaRPr>
        </a:p>
      </dgm:t>
    </dgm:pt>
    <dgm:pt modelId="{D0E26808-C031-4C7B-85C6-2A6EEBCCAABE}">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D0248EC1-D587-4656-9C04-2EB1D595F4B7}" type="parTrans" cxnId="{88734582-92A0-491D-B734-EA7BC45F63B1}">
      <dgm:prSet/>
      <dgm:spPr/>
      <dgm:t>
        <a:bodyPr/>
        <a:lstStyle/>
        <a:p>
          <a:endParaRPr lang="de-DE" sz="1300">
            <a:latin typeface="+mj-lt"/>
          </a:endParaRPr>
        </a:p>
      </dgm:t>
    </dgm:pt>
    <dgm:pt modelId="{71A264E2-0139-4BBD-992D-CB1682E35F08}" type="sibTrans" cxnId="{88734582-92A0-491D-B734-EA7BC45F63B1}">
      <dgm:prSet/>
      <dgm:spPr/>
      <dgm:t>
        <a:bodyPr/>
        <a:lstStyle/>
        <a:p>
          <a:endParaRPr lang="de-DE" sz="1300">
            <a:latin typeface="+mj-lt"/>
          </a:endParaRPr>
        </a:p>
      </dgm:t>
    </dgm:pt>
    <dgm:pt modelId="{EA402577-FBB5-449D-89D6-4FCAE6F4057D}">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D441156F-9FC4-4BEE-B0C1-2B60E0540A3B}" type="parTrans" cxnId="{DC17B884-F696-4186-B8E9-1932ECC993A6}">
      <dgm:prSet/>
      <dgm:spPr/>
      <dgm:t>
        <a:bodyPr/>
        <a:lstStyle/>
        <a:p>
          <a:endParaRPr lang="de-DE" sz="1300">
            <a:latin typeface="+mj-lt"/>
          </a:endParaRPr>
        </a:p>
      </dgm:t>
    </dgm:pt>
    <dgm:pt modelId="{CC525C50-E933-422A-B0C3-A7D3B3257688}" type="sibTrans" cxnId="{DC17B884-F696-4186-B8E9-1932ECC993A6}">
      <dgm:prSet/>
      <dgm:spPr/>
      <dgm:t>
        <a:bodyPr/>
        <a:lstStyle/>
        <a:p>
          <a:endParaRPr lang="de-DE" sz="1300">
            <a:latin typeface="+mj-lt"/>
          </a:endParaRPr>
        </a:p>
      </dgm:t>
    </dgm:pt>
    <dgm:pt modelId="{B79DA8EA-DD90-4513-A7D2-717B3AC61F8A}">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7B05EDAB-9216-49A0-8562-CD5472E46E9A}" type="parTrans" cxnId="{F1361DE1-0584-4504-8353-949AF3378492}">
      <dgm:prSet/>
      <dgm:spPr/>
      <dgm:t>
        <a:bodyPr/>
        <a:lstStyle/>
        <a:p>
          <a:endParaRPr lang="de-DE" sz="1300">
            <a:latin typeface="+mj-lt"/>
          </a:endParaRPr>
        </a:p>
      </dgm:t>
    </dgm:pt>
    <dgm:pt modelId="{D1648559-6774-4B0A-85D6-AC28BA28D4F5}" type="sibTrans" cxnId="{F1361DE1-0584-4504-8353-949AF3378492}">
      <dgm:prSet/>
      <dgm:spPr/>
      <dgm:t>
        <a:bodyPr/>
        <a:lstStyle/>
        <a:p>
          <a:endParaRPr lang="de-DE" sz="1300">
            <a:latin typeface="+mj-lt"/>
          </a:endParaRPr>
        </a:p>
      </dgm:t>
    </dgm:pt>
    <dgm:pt modelId="{D04918C0-3F4A-432D-86D6-CC60599CB6C4}">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39DE0C7E-0DB2-4C00-AAA2-3DFF56C7190C}" type="parTrans" cxnId="{E7DE7176-EB77-4D77-B1E8-5584002DF730}">
      <dgm:prSet/>
      <dgm:spPr/>
      <dgm:t>
        <a:bodyPr/>
        <a:lstStyle/>
        <a:p>
          <a:endParaRPr lang="de-DE" sz="1300">
            <a:latin typeface="+mj-lt"/>
          </a:endParaRPr>
        </a:p>
      </dgm:t>
    </dgm:pt>
    <dgm:pt modelId="{85D2C0D9-36F7-4CFD-8BC9-5A2735B92E59}" type="sibTrans" cxnId="{E7DE7176-EB77-4D77-B1E8-5584002DF730}">
      <dgm:prSet/>
      <dgm:spPr/>
      <dgm:t>
        <a:bodyPr/>
        <a:lstStyle/>
        <a:p>
          <a:endParaRPr lang="de-DE" sz="1300">
            <a:latin typeface="+mj-lt"/>
          </a:endParaRPr>
        </a:p>
      </dgm:t>
    </dgm:pt>
    <dgm:pt modelId="{A35E54D0-BDA6-475A-9B36-A75E88BE85C7}">
      <dgm:prSet phldrT="[Text]" custT="1"/>
      <dgm:spPr>
        <a:xfrm>
          <a:off x="37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F96FD676-9AE6-48D3-8D21-02F2B7692024}" type="parTrans" cxnId="{0924EC37-35A8-4E2B-8820-FA255F809E7A}">
      <dgm:prSet/>
      <dgm:spPr/>
      <dgm:t>
        <a:bodyPr/>
        <a:lstStyle/>
        <a:p>
          <a:endParaRPr lang="de-DE" sz="1300">
            <a:latin typeface="+mj-lt"/>
          </a:endParaRPr>
        </a:p>
      </dgm:t>
    </dgm:pt>
    <dgm:pt modelId="{52BB572B-3B82-45FF-BF8D-019BC7F990A6}" type="sibTrans" cxnId="{0924EC37-35A8-4E2B-8820-FA255F809E7A}">
      <dgm:prSet/>
      <dgm:spPr/>
      <dgm:t>
        <a:bodyPr/>
        <a:lstStyle/>
        <a:p>
          <a:endParaRPr lang="de-DE" sz="1300">
            <a:latin typeface="+mj-lt"/>
          </a:endParaRPr>
        </a:p>
      </dgm:t>
    </dgm:pt>
    <dgm:pt modelId="{958CE97D-4685-4A76-8DC6-118188BF261C}">
      <dgm:prSet phldrT="[Text]" custT="1"/>
      <dgm:spPr>
        <a:xfrm>
          <a:off x="468315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A1D6F2FB-B425-41A8-B202-A13D53A5FAEE}" type="parTrans" cxnId="{63DF642E-B761-45F8-BA4F-F667729A8F99}">
      <dgm:prSet/>
      <dgm:spPr/>
      <dgm:t>
        <a:bodyPr/>
        <a:lstStyle/>
        <a:p>
          <a:endParaRPr lang="de-DE" sz="1300">
            <a:latin typeface="+mj-lt"/>
          </a:endParaRPr>
        </a:p>
      </dgm:t>
    </dgm:pt>
    <dgm:pt modelId="{22251630-0C1C-4D6C-A67D-BB4EEB5DAFAB}" type="sibTrans" cxnId="{63DF642E-B761-45F8-BA4F-F667729A8F99}">
      <dgm:prSet/>
      <dgm:spPr/>
      <dgm:t>
        <a:bodyPr/>
        <a:lstStyle/>
        <a:p>
          <a:endParaRPr lang="de-DE" sz="1300">
            <a:latin typeface="+mj-lt"/>
          </a:endParaRPr>
        </a:p>
      </dgm:t>
    </dgm:pt>
    <dgm:pt modelId="{D46F4446-5F18-4892-9889-AE5349C33FBD}">
      <dgm:prSet phldrT="[Text]" custT="1"/>
      <dgm:spPr>
        <a:xfrm>
          <a:off x="468315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7723C047-C71A-4DBF-BAE3-A0F9A4F03B78}" type="parTrans" cxnId="{B5957363-678E-44A6-901C-09317C045C77}">
      <dgm:prSet/>
      <dgm:spPr/>
      <dgm:t>
        <a:bodyPr/>
        <a:lstStyle/>
        <a:p>
          <a:endParaRPr lang="de-DE" sz="1300">
            <a:latin typeface="+mj-lt"/>
          </a:endParaRPr>
        </a:p>
      </dgm:t>
    </dgm:pt>
    <dgm:pt modelId="{A2CDD43C-32B2-425D-AC81-326A29686B54}" type="sibTrans" cxnId="{B5957363-678E-44A6-901C-09317C045C77}">
      <dgm:prSet/>
      <dgm:spPr/>
      <dgm:t>
        <a:bodyPr/>
        <a:lstStyle/>
        <a:p>
          <a:endParaRPr lang="de-DE" sz="1300">
            <a:latin typeface="+mj-lt"/>
          </a:endParaRPr>
        </a:p>
      </dgm:t>
    </dgm:pt>
    <dgm:pt modelId="{C4113B47-1673-48CE-825C-2F6B982B9D1D}">
      <dgm:prSet phldrT="[Text]" custT="1"/>
      <dgm:spPr>
        <a:xfrm>
          <a:off x="468315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4CF74F28-0196-4AF9-AEA0-3116D7A7E0E4}" type="parTrans" cxnId="{0EE28305-FB40-4DC0-8881-A94C4EA75A2F}">
      <dgm:prSet/>
      <dgm:spPr/>
      <dgm:t>
        <a:bodyPr/>
        <a:lstStyle/>
        <a:p>
          <a:endParaRPr lang="de-DE" sz="1300">
            <a:latin typeface="+mj-lt"/>
          </a:endParaRPr>
        </a:p>
      </dgm:t>
    </dgm:pt>
    <dgm:pt modelId="{CFCF69B7-4613-4FFB-B73E-E38691BD6062}" type="sibTrans" cxnId="{0EE28305-FB40-4DC0-8881-A94C4EA75A2F}">
      <dgm:prSet/>
      <dgm:spPr/>
      <dgm:t>
        <a:bodyPr/>
        <a:lstStyle/>
        <a:p>
          <a:endParaRPr lang="de-DE" sz="1300">
            <a:latin typeface="+mj-lt"/>
          </a:endParaRPr>
        </a:p>
      </dgm:t>
    </dgm:pt>
    <dgm:pt modelId="{5E34BFBA-EC2F-4539-824F-0922625BE2F4}">
      <dgm:prSet phldrT="[Text]" custT="1"/>
      <dgm:spPr>
        <a:xfrm>
          <a:off x="4683150" y="564605"/>
          <a:ext cx="1378565" cy="3110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gm:spPr>
      <dgm:t>
        <a:bodyPr anchor="ctr"/>
        <a:lstStyle/>
        <a:p>
          <a:endParaRPr lang="en-US" sz="1400" noProof="0">
            <a:solidFill>
              <a:sysClr val="windowText" lastClr="000000">
                <a:hueOff val="0"/>
                <a:satOff val="0"/>
                <a:lumOff val="0"/>
                <a:alphaOff val="0"/>
              </a:sysClr>
            </a:solidFill>
            <a:latin typeface="+mj-lt"/>
            <a:ea typeface="+mn-ea"/>
            <a:cs typeface="+mn-cs"/>
          </a:endParaRPr>
        </a:p>
      </dgm:t>
    </dgm:pt>
    <dgm:pt modelId="{7C1D8CC8-9831-41E3-A3DD-C89B7B808598}" type="parTrans" cxnId="{AC50DC55-B19F-48E6-8295-3EDB22142501}">
      <dgm:prSet/>
      <dgm:spPr/>
      <dgm:t>
        <a:bodyPr/>
        <a:lstStyle/>
        <a:p>
          <a:endParaRPr lang="de-DE" sz="1300">
            <a:latin typeface="+mj-lt"/>
          </a:endParaRPr>
        </a:p>
      </dgm:t>
    </dgm:pt>
    <dgm:pt modelId="{D350D79C-5E26-49E4-B30D-65BE0C2CF245}" type="sibTrans" cxnId="{AC50DC55-B19F-48E6-8295-3EDB22142501}">
      <dgm:prSet/>
      <dgm:spPr/>
      <dgm:t>
        <a:bodyPr/>
        <a:lstStyle/>
        <a:p>
          <a:endParaRPr lang="de-DE" sz="1300">
            <a:latin typeface="+mj-lt"/>
          </a:endParaRPr>
        </a:p>
      </dgm:t>
    </dgm:pt>
    <dgm:pt modelId="{87B9B6A1-9F19-4583-8D1B-9439ADA216BA}" type="pres">
      <dgm:prSet presAssocID="{2DECB17A-D526-4776-A39E-AD19BD14C8CE}" presName="linearFlow" presStyleCnt="0">
        <dgm:presLayoutVars>
          <dgm:dir/>
          <dgm:animLvl val="lvl"/>
          <dgm:resizeHandles val="exact"/>
        </dgm:presLayoutVars>
      </dgm:prSet>
      <dgm:spPr/>
      <dgm:t>
        <a:bodyPr/>
        <a:lstStyle/>
        <a:p>
          <a:endParaRPr lang="de-DE"/>
        </a:p>
      </dgm:t>
    </dgm:pt>
    <dgm:pt modelId="{A225C6AC-3FFE-4C47-80A3-E9FE5013BA2E}" type="pres">
      <dgm:prSet presAssocID="{7BFDA0A8-F7E0-4DFC-B4EF-11149FA2A23C}" presName="composite" presStyleCnt="0"/>
      <dgm:spPr/>
    </dgm:pt>
    <dgm:pt modelId="{482C4CFC-E061-4338-A168-15B3E048F27E}" type="pres">
      <dgm:prSet presAssocID="{7BFDA0A8-F7E0-4DFC-B4EF-11149FA2A23C}" presName="parTx" presStyleLbl="node1" presStyleIdx="0" presStyleCnt="3">
        <dgm:presLayoutVars>
          <dgm:chMax val="0"/>
          <dgm:chPref val="0"/>
          <dgm:bulletEnabled val="1"/>
        </dgm:presLayoutVars>
      </dgm:prSet>
      <dgm:spPr/>
      <dgm:t>
        <a:bodyPr/>
        <a:lstStyle/>
        <a:p>
          <a:endParaRPr lang="de-DE"/>
        </a:p>
      </dgm:t>
    </dgm:pt>
    <dgm:pt modelId="{083BF1C3-9B93-417B-89AA-E6764DF6AA5B}" type="pres">
      <dgm:prSet presAssocID="{7BFDA0A8-F7E0-4DFC-B4EF-11149FA2A23C}" presName="parSh" presStyleLbl="node1" presStyleIdx="0" presStyleCnt="3"/>
      <dgm:spPr/>
      <dgm:t>
        <a:bodyPr/>
        <a:lstStyle/>
        <a:p>
          <a:endParaRPr lang="de-DE"/>
        </a:p>
      </dgm:t>
    </dgm:pt>
    <dgm:pt modelId="{5D7F10ED-982F-4F21-A2C1-8627136A9449}" type="pres">
      <dgm:prSet presAssocID="{7BFDA0A8-F7E0-4DFC-B4EF-11149FA2A23C}" presName="desTx" presStyleLbl="fgAcc1" presStyleIdx="0" presStyleCnt="3" custLinFactNeighborX="-20675">
        <dgm:presLayoutVars>
          <dgm:bulletEnabled val="1"/>
        </dgm:presLayoutVars>
      </dgm:prSet>
      <dgm:spPr/>
      <dgm:t>
        <a:bodyPr/>
        <a:lstStyle/>
        <a:p>
          <a:endParaRPr lang="de-DE"/>
        </a:p>
      </dgm:t>
    </dgm:pt>
    <dgm:pt modelId="{022FA712-93E1-4FCE-A92F-7E6EBC76A779}" type="pres">
      <dgm:prSet presAssocID="{DE426647-095C-474E-B809-13E62AE1FFA6}" presName="sibTrans" presStyleLbl="sibTrans2D1" presStyleIdx="0" presStyleCnt="2"/>
      <dgm:spPr>
        <a:prstGeom prst="circularArrow">
          <a:avLst/>
        </a:prstGeom>
      </dgm:spPr>
      <dgm:t>
        <a:bodyPr/>
        <a:lstStyle/>
        <a:p>
          <a:endParaRPr lang="de-DE"/>
        </a:p>
      </dgm:t>
    </dgm:pt>
    <dgm:pt modelId="{5664459F-2A45-482B-81C3-DC27074AE36A}" type="pres">
      <dgm:prSet presAssocID="{DE426647-095C-474E-B809-13E62AE1FFA6}" presName="connTx" presStyleLbl="sibTrans2D1" presStyleIdx="0" presStyleCnt="2"/>
      <dgm:spPr/>
      <dgm:t>
        <a:bodyPr/>
        <a:lstStyle/>
        <a:p>
          <a:endParaRPr lang="de-DE"/>
        </a:p>
      </dgm:t>
    </dgm:pt>
    <dgm:pt modelId="{2C0700E5-19C8-424D-A0BB-5C204FD3A775}" type="pres">
      <dgm:prSet presAssocID="{F7453AC8-2E5C-4FF5-B4E4-F3D4B39C35C1}" presName="composite" presStyleCnt="0"/>
      <dgm:spPr/>
    </dgm:pt>
    <dgm:pt modelId="{97233859-6D17-44BF-81F0-CA38609EFFB7}" type="pres">
      <dgm:prSet presAssocID="{F7453AC8-2E5C-4FF5-B4E4-F3D4B39C35C1}" presName="parTx" presStyleLbl="node1" presStyleIdx="0" presStyleCnt="3">
        <dgm:presLayoutVars>
          <dgm:chMax val="0"/>
          <dgm:chPref val="0"/>
          <dgm:bulletEnabled val="1"/>
        </dgm:presLayoutVars>
      </dgm:prSet>
      <dgm:spPr/>
      <dgm:t>
        <a:bodyPr/>
        <a:lstStyle/>
        <a:p>
          <a:endParaRPr lang="de-DE"/>
        </a:p>
      </dgm:t>
    </dgm:pt>
    <dgm:pt modelId="{96E06322-F8D6-4235-93B6-F018B90D7B0F}" type="pres">
      <dgm:prSet presAssocID="{F7453AC8-2E5C-4FF5-B4E4-F3D4B39C35C1}" presName="parSh" presStyleLbl="node1" presStyleIdx="1" presStyleCnt="3" custLinFactNeighborX="8932"/>
      <dgm:spPr/>
      <dgm:t>
        <a:bodyPr/>
        <a:lstStyle/>
        <a:p>
          <a:endParaRPr lang="de-DE"/>
        </a:p>
      </dgm:t>
    </dgm:pt>
    <dgm:pt modelId="{D60D01E5-B800-4C1B-AC46-320CCD67EB53}" type="pres">
      <dgm:prSet presAssocID="{F7453AC8-2E5C-4FF5-B4E4-F3D4B39C35C1}" presName="desTx" presStyleLbl="fgAcc1" presStyleIdx="1" presStyleCnt="3" custLinFactNeighborX="-11607">
        <dgm:presLayoutVars>
          <dgm:bulletEnabled val="1"/>
        </dgm:presLayoutVars>
      </dgm:prSet>
      <dgm:spPr/>
      <dgm:t>
        <a:bodyPr/>
        <a:lstStyle/>
        <a:p>
          <a:endParaRPr lang="de-DE"/>
        </a:p>
      </dgm:t>
    </dgm:pt>
    <dgm:pt modelId="{14F2287D-C8D5-47AB-B4B4-F289BBCB9F93}" type="pres">
      <dgm:prSet presAssocID="{FA516BB6-3D2A-495E-AF1D-F7CCB4A4E2BC}" presName="sibTrans" presStyleLbl="sibTrans2D1" presStyleIdx="1" presStyleCnt="2"/>
      <dgm:spPr/>
      <dgm:t>
        <a:bodyPr/>
        <a:lstStyle/>
        <a:p>
          <a:endParaRPr lang="de-DE"/>
        </a:p>
      </dgm:t>
    </dgm:pt>
    <dgm:pt modelId="{6E2DFFD7-4F78-48C6-AD4B-D6139E38E449}" type="pres">
      <dgm:prSet presAssocID="{FA516BB6-3D2A-495E-AF1D-F7CCB4A4E2BC}" presName="connTx" presStyleLbl="sibTrans2D1" presStyleIdx="1" presStyleCnt="2"/>
      <dgm:spPr/>
      <dgm:t>
        <a:bodyPr/>
        <a:lstStyle/>
        <a:p>
          <a:endParaRPr lang="de-DE"/>
        </a:p>
      </dgm:t>
    </dgm:pt>
    <dgm:pt modelId="{A5AE3947-A7BC-4EDC-B54A-45CC1B2BBB0C}" type="pres">
      <dgm:prSet presAssocID="{765D8F29-42F4-457F-8E29-25FBD3F91C61}" presName="composite" presStyleCnt="0"/>
      <dgm:spPr/>
    </dgm:pt>
    <dgm:pt modelId="{12B4C06A-C844-4E32-B338-5A8713E00140}" type="pres">
      <dgm:prSet presAssocID="{765D8F29-42F4-457F-8E29-25FBD3F91C61}" presName="parTx" presStyleLbl="node1" presStyleIdx="1" presStyleCnt="3">
        <dgm:presLayoutVars>
          <dgm:chMax val="0"/>
          <dgm:chPref val="0"/>
          <dgm:bulletEnabled val="1"/>
        </dgm:presLayoutVars>
      </dgm:prSet>
      <dgm:spPr/>
      <dgm:t>
        <a:bodyPr/>
        <a:lstStyle/>
        <a:p>
          <a:endParaRPr lang="de-DE"/>
        </a:p>
      </dgm:t>
    </dgm:pt>
    <dgm:pt modelId="{C196D298-2059-4930-9602-F63A1AB65901}" type="pres">
      <dgm:prSet presAssocID="{765D8F29-42F4-457F-8E29-25FBD3F91C61}" presName="parSh" presStyleLbl="node1" presStyleIdx="2" presStyleCnt="3" custLinFactNeighborX="18215"/>
      <dgm:spPr/>
      <dgm:t>
        <a:bodyPr/>
        <a:lstStyle/>
        <a:p>
          <a:endParaRPr lang="de-DE"/>
        </a:p>
      </dgm:t>
    </dgm:pt>
    <dgm:pt modelId="{12C4C8CF-1EB9-4194-B4CC-51622D8B8736}" type="pres">
      <dgm:prSet presAssocID="{765D8F29-42F4-457F-8E29-25FBD3F91C61}" presName="desTx" presStyleLbl="fgAcc1" presStyleIdx="2" presStyleCnt="3" custLinFactNeighborX="-2267">
        <dgm:presLayoutVars>
          <dgm:bulletEnabled val="1"/>
        </dgm:presLayoutVars>
      </dgm:prSet>
      <dgm:spPr/>
      <dgm:t>
        <a:bodyPr/>
        <a:lstStyle/>
        <a:p>
          <a:endParaRPr lang="de-DE"/>
        </a:p>
      </dgm:t>
    </dgm:pt>
  </dgm:ptLst>
  <dgm:cxnLst>
    <dgm:cxn modelId="{0790EC22-7C06-464C-BE79-8288D1FA4C9F}" type="presOf" srcId="{F7453AC8-2E5C-4FF5-B4E4-F3D4B39C35C1}" destId="{96E06322-F8D6-4235-93B6-F018B90D7B0F}" srcOrd="1" destOrd="0" presId="urn:microsoft.com/office/officeart/2005/8/layout/process3"/>
    <dgm:cxn modelId="{0EE28305-FB40-4DC0-8881-A94C4EA75A2F}" srcId="{765D8F29-42F4-457F-8E29-25FBD3F91C61}" destId="{C4113B47-1673-48CE-825C-2F6B982B9D1D}" srcOrd="4" destOrd="0" parTransId="{4CF74F28-0196-4AF9-AEA0-3116D7A7E0E4}" sibTransId="{CFCF69B7-4613-4FFB-B73E-E38691BD6062}"/>
    <dgm:cxn modelId="{DC17B884-F696-4186-B8E9-1932ECC993A6}" srcId="{7BFDA0A8-F7E0-4DFC-B4EF-11149FA2A23C}" destId="{EA402577-FBB5-449D-89D6-4FCAE6F4057D}" srcOrd="2" destOrd="0" parTransId="{D441156F-9FC4-4BEE-B0C1-2B60E0540A3B}" sibTransId="{CC525C50-E933-422A-B0C3-A7D3B3257688}"/>
    <dgm:cxn modelId="{BC9AC989-5FF1-425A-94A1-AF1072BC9A53}" srcId="{765D8F29-42F4-457F-8E29-25FBD3F91C61}" destId="{2BE26AA8-9E98-4448-B82F-A0F94497E18D}" srcOrd="3" destOrd="0" parTransId="{9370AB89-FD52-40C5-9565-E6E2E633C946}" sibTransId="{9E6695CB-AA0E-49FA-905C-3E2D6A840D35}"/>
    <dgm:cxn modelId="{BAA264D1-0B02-4E7E-9A00-18EBDB26B1E7}" type="presOf" srcId="{FA516BB6-3D2A-495E-AF1D-F7CCB4A4E2BC}" destId="{6E2DFFD7-4F78-48C6-AD4B-D6139E38E449}" srcOrd="1" destOrd="0" presId="urn:microsoft.com/office/officeart/2005/8/layout/process3"/>
    <dgm:cxn modelId="{1B6EBD49-F3CA-4D25-A6F4-2F8BB946F362}" type="presOf" srcId="{5E34BFBA-EC2F-4539-824F-0922625BE2F4}" destId="{12C4C8CF-1EB9-4194-B4CC-51622D8B8736}" srcOrd="0" destOrd="6" presId="urn:microsoft.com/office/officeart/2005/8/layout/process3"/>
    <dgm:cxn modelId="{435BAE19-312D-4DD1-B6B4-569706C2779E}" type="presOf" srcId="{958CE97D-4685-4A76-8DC6-118188BF261C}" destId="{12C4C8CF-1EB9-4194-B4CC-51622D8B8736}" srcOrd="0" destOrd="0" presId="urn:microsoft.com/office/officeart/2005/8/layout/process3"/>
    <dgm:cxn modelId="{1D9ECA84-4BFF-45B4-B668-ACF78C49ADE1}" type="presOf" srcId="{7BFDA0A8-F7E0-4DFC-B4EF-11149FA2A23C}" destId="{083BF1C3-9B93-417B-89AA-E6764DF6AA5B}" srcOrd="1" destOrd="0" presId="urn:microsoft.com/office/officeart/2005/8/layout/process3"/>
    <dgm:cxn modelId="{00BEA27A-3257-4620-A754-CD7F899A634F}" type="presOf" srcId="{D04918C0-3F4A-432D-86D6-CC60599CB6C4}" destId="{5D7F10ED-982F-4F21-A2C1-8627136A9449}" srcOrd="0" destOrd="6" presId="urn:microsoft.com/office/officeart/2005/8/layout/process3"/>
    <dgm:cxn modelId="{C47BC3A9-9847-40B8-B995-22BD6381DB4F}" srcId="{765D8F29-42F4-457F-8E29-25FBD3F91C61}" destId="{D72523CB-2638-4638-9BCB-294E30874E1A}" srcOrd="1" destOrd="0" parTransId="{90A3FC2C-9386-4ECF-BDA2-FB426A073258}" sibTransId="{7CE4ECEF-7BFB-4A1E-88AB-508059C34954}"/>
    <dgm:cxn modelId="{5094D2F3-DCCE-4332-A610-AD2C7B006872}" type="presOf" srcId="{D0E26808-C031-4C7B-85C6-2A6EEBCCAABE}" destId="{5D7F10ED-982F-4F21-A2C1-8627136A9449}" srcOrd="0" destOrd="0" presId="urn:microsoft.com/office/officeart/2005/8/layout/process3"/>
    <dgm:cxn modelId="{B74F2D2D-EA78-49D8-BF3F-D7CB11E6F9EB}" type="presOf" srcId="{F7453AC8-2E5C-4FF5-B4E4-F3D4B39C35C1}" destId="{97233859-6D17-44BF-81F0-CA38609EFFB7}" srcOrd="0" destOrd="0" presId="urn:microsoft.com/office/officeart/2005/8/layout/process3"/>
    <dgm:cxn modelId="{C287EC31-1448-4792-BA55-8A9B27C02298}" type="presOf" srcId="{A5619FF4-7B46-4FDA-B155-0D0B0A276F55}" destId="{5D7F10ED-982F-4F21-A2C1-8627136A9449}" srcOrd="0" destOrd="1" presId="urn:microsoft.com/office/officeart/2005/8/layout/process3"/>
    <dgm:cxn modelId="{ACA93C03-1C03-4393-AC3B-A115C6CA481B}" type="presOf" srcId="{D46F4446-5F18-4892-9889-AE5349C33FBD}" destId="{12C4C8CF-1EB9-4194-B4CC-51622D8B8736}" srcOrd="0" destOrd="2" presId="urn:microsoft.com/office/officeart/2005/8/layout/process3"/>
    <dgm:cxn modelId="{B5957363-678E-44A6-901C-09317C045C77}" srcId="{765D8F29-42F4-457F-8E29-25FBD3F91C61}" destId="{D46F4446-5F18-4892-9889-AE5349C33FBD}" srcOrd="2" destOrd="0" parTransId="{7723C047-C71A-4DBF-BAE3-A0F9A4F03B78}" sibTransId="{A2CDD43C-32B2-425D-AC81-326A29686B54}"/>
    <dgm:cxn modelId="{CA10AA12-7224-41CE-B45B-ABA828A8985D}" srcId="{F7453AC8-2E5C-4FF5-B4E4-F3D4B39C35C1}" destId="{6E4A3F4E-402C-4CC0-8045-4E8C6CE12BC5}" srcOrd="0" destOrd="0" parTransId="{DEF01ADE-66C5-459F-B35E-DA1B4C9EB994}" sibTransId="{8B3C443C-0A94-4151-A60E-58709E49AADB}"/>
    <dgm:cxn modelId="{63DF642E-B761-45F8-BA4F-F667729A8F99}" srcId="{765D8F29-42F4-457F-8E29-25FBD3F91C61}" destId="{958CE97D-4685-4A76-8DC6-118188BF261C}" srcOrd="0" destOrd="0" parTransId="{A1D6F2FB-B425-41A8-B202-A13D53A5FAEE}" sibTransId="{22251630-0C1C-4D6C-A67D-BB4EEB5DAFAB}"/>
    <dgm:cxn modelId="{FA1BB3C1-EB77-47E8-BB45-28555EE00EEE}" srcId="{2DECB17A-D526-4776-A39E-AD19BD14C8CE}" destId="{F7453AC8-2E5C-4FF5-B4E4-F3D4B39C35C1}" srcOrd="1" destOrd="0" parTransId="{4723E5B7-E964-415E-AA67-296B8224FBD6}" sibTransId="{FA516BB6-3D2A-495E-AF1D-F7CCB4A4E2BC}"/>
    <dgm:cxn modelId="{E018FB9B-64B9-448D-A3F4-B919C06C2574}" srcId="{2DECB17A-D526-4776-A39E-AD19BD14C8CE}" destId="{765D8F29-42F4-457F-8E29-25FBD3F91C61}" srcOrd="2" destOrd="0" parTransId="{58628476-7EF3-4830-AAE3-C8E302BCDAAC}" sibTransId="{BD5B6045-912A-4AED-B8C7-524BBFAB63C6}"/>
    <dgm:cxn modelId="{0924EC37-35A8-4E2B-8820-FA255F809E7A}" srcId="{7BFDA0A8-F7E0-4DFC-B4EF-11149FA2A23C}" destId="{A35E54D0-BDA6-475A-9B36-A75E88BE85C7}" srcOrd="8" destOrd="0" parTransId="{F96FD676-9AE6-48D3-8D21-02F2B7692024}" sibTransId="{52BB572B-3B82-45FF-BF8D-019BC7F990A6}"/>
    <dgm:cxn modelId="{2913E34B-C522-4A15-800C-D90153980521}" type="presOf" srcId="{B79DA8EA-DD90-4513-A7D2-717B3AC61F8A}" destId="{5D7F10ED-982F-4F21-A2C1-8627136A9449}" srcOrd="0" destOrd="4" presId="urn:microsoft.com/office/officeart/2005/8/layout/process3"/>
    <dgm:cxn modelId="{6AE7F762-ABF5-42E6-944A-DBDDB9521593}" type="presOf" srcId="{765D8F29-42F4-457F-8E29-25FBD3F91C61}" destId="{C196D298-2059-4930-9602-F63A1AB65901}" srcOrd="1" destOrd="0" presId="urn:microsoft.com/office/officeart/2005/8/layout/process3"/>
    <dgm:cxn modelId="{D9846132-12D2-4382-B6C1-83F106AC963D}" type="presOf" srcId="{EA402577-FBB5-449D-89D6-4FCAE6F4057D}" destId="{5D7F10ED-982F-4F21-A2C1-8627136A9449}" srcOrd="0" destOrd="2" presId="urn:microsoft.com/office/officeart/2005/8/layout/process3"/>
    <dgm:cxn modelId="{318D119B-17FD-49B7-A7FD-A8BE15A813E5}" type="presOf" srcId="{85831284-3C39-4F8E-B209-BF00B0760537}" destId="{12C4C8CF-1EB9-4194-B4CC-51622D8B8736}" srcOrd="0" destOrd="5" presId="urn:microsoft.com/office/officeart/2005/8/layout/process3"/>
    <dgm:cxn modelId="{3BD23BD9-A697-4AA2-BE93-A534AAB68141}" type="presOf" srcId="{2BE26AA8-9E98-4448-B82F-A0F94497E18D}" destId="{12C4C8CF-1EB9-4194-B4CC-51622D8B8736}" srcOrd="0" destOrd="3" presId="urn:microsoft.com/office/officeart/2005/8/layout/process3"/>
    <dgm:cxn modelId="{E7DE7176-EB77-4D77-B1E8-5584002DF730}" srcId="{7BFDA0A8-F7E0-4DFC-B4EF-11149FA2A23C}" destId="{D04918C0-3F4A-432D-86D6-CC60599CB6C4}" srcOrd="6" destOrd="0" parTransId="{39DE0C7E-0DB2-4C00-AAA2-3DFF56C7190C}" sibTransId="{85D2C0D9-36F7-4CFD-8BC9-5A2735B92E59}"/>
    <dgm:cxn modelId="{AC50DC55-B19F-48E6-8295-3EDB22142501}" srcId="{765D8F29-42F4-457F-8E29-25FBD3F91C61}" destId="{5E34BFBA-EC2F-4539-824F-0922625BE2F4}" srcOrd="6" destOrd="0" parTransId="{7C1D8CC8-9831-41E3-A3DD-C89B7B808598}" sibTransId="{D350D79C-5E26-49E4-B30D-65BE0C2CF245}"/>
    <dgm:cxn modelId="{2D5C814D-FEC5-45D3-913E-ECDB337E6A05}" srcId="{2DECB17A-D526-4776-A39E-AD19BD14C8CE}" destId="{7BFDA0A8-F7E0-4DFC-B4EF-11149FA2A23C}" srcOrd="0" destOrd="0" parTransId="{4A2A83A9-1604-4600-87FE-A9406A18FA26}" sibTransId="{DE426647-095C-474E-B809-13E62AE1FFA6}"/>
    <dgm:cxn modelId="{44160E83-3726-4F1F-AC05-2F5E4C506DC2}" type="presOf" srcId="{C2FB6465-AE89-41B9-94B7-E1C21FDC15A3}" destId="{5D7F10ED-982F-4F21-A2C1-8627136A9449}" srcOrd="0" destOrd="7" presId="urn:microsoft.com/office/officeart/2005/8/layout/process3"/>
    <dgm:cxn modelId="{E29642B5-39DB-444C-9C95-113DC7BE2A98}" type="presOf" srcId="{765D8F29-42F4-457F-8E29-25FBD3F91C61}" destId="{12B4C06A-C844-4E32-B338-5A8713E00140}" srcOrd="0" destOrd="0" presId="urn:microsoft.com/office/officeart/2005/8/layout/process3"/>
    <dgm:cxn modelId="{006E813A-688A-4E74-B644-FD798F56DAAD}" type="presOf" srcId="{6E4A3F4E-402C-4CC0-8045-4E8C6CE12BC5}" destId="{D60D01E5-B800-4C1B-AC46-320CCD67EB53}" srcOrd="0" destOrd="0" presId="urn:microsoft.com/office/officeart/2005/8/layout/process3"/>
    <dgm:cxn modelId="{0B847A63-A7CE-426A-89C9-0FCA30F1DB11}" srcId="{7BFDA0A8-F7E0-4DFC-B4EF-11149FA2A23C}" destId="{19408966-C430-46A6-9C38-65A69DD0E0BC}" srcOrd="5" destOrd="0" parTransId="{D6C3D895-CFDD-439D-B77C-A1E1F2B82E62}" sibTransId="{27B8523D-531F-4A6E-B9F7-D0ACCEEF2665}"/>
    <dgm:cxn modelId="{7CEAABD1-32A1-40E1-B0A9-1497D9669164}" type="presOf" srcId="{DE426647-095C-474E-B809-13E62AE1FFA6}" destId="{022FA712-93E1-4FCE-A92F-7E6EBC76A779}" srcOrd="0" destOrd="0" presId="urn:microsoft.com/office/officeart/2005/8/layout/process3"/>
    <dgm:cxn modelId="{C72CF27E-D6E5-4A45-B2C0-252DFD78C954}" type="presOf" srcId="{FA516BB6-3D2A-495E-AF1D-F7CCB4A4E2BC}" destId="{14F2287D-C8D5-47AB-B4B4-F289BBCB9F93}" srcOrd="0" destOrd="0" presId="urn:microsoft.com/office/officeart/2005/8/layout/process3"/>
    <dgm:cxn modelId="{F2B99D59-B641-46CD-B400-9E7B3C027471}" srcId="{7BFDA0A8-F7E0-4DFC-B4EF-11149FA2A23C}" destId="{C2FB6465-AE89-41B9-94B7-E1C21FDC15A3}" srcOrd="7" destOrd="0" parTransId="{1B52A68D-1838-4666-80EB-6D2CA96DDEA1}" sibTransId="{481F5D78-A432-4024-BDDD-610888218294}"/>
    <dgm:cxn modelId="{BA3F0A2E-3A66-4DBB-ACE5-B92A23491B0D}" type="presOf" srcId="{7BFDA0A8-F7E0-4DFC-B4EF-11149FA2A23C}" destId="{482C4CFC-E061-4338-A168-15B3E048F27E}" srcOrd="0" destOrd="0" presId="urn:microsoft.com/office/officeart/2005/8/layout/process3"/>
    <dgm:cxn modelId="{821F2992-552F-4FC5-8D9D-522A9F5FC764}" type="presOf" srcId="{A35E54D0-BDA6-475A-9B36-A75E88BE85C7}" destId="{5D7F10ED-982F-4F21-A2C1-8627136A9449}" srcOrd="0" destOrd="8" presId="urn:microsoft.com/office/officeart/2005/8/layout/process3"/>
    <dgm:cxn modelId="{F0410923-E185-4EAD-88AE-9C8D1BCAF1FA}" type="presOf" srcId="{DE426647-095C-474E-B809-13E62AE1FFA6}" destId="{5664459F-2A45-482B-81C3-DC27074AE36A}" srcOrd="1" destOrd="0" presId="urn:microsoft.com/office/officeart/2005/8/layout/process3"/>
    <dgm:cxn modelId="{F1361DE1-0584-4504-8353-949AF3378492}" srcId="{7BFDA0A8-F7E0-4DFC-B4EF-11149FA2A23C}" destId="{B79DA8EA-DD90-4513-A7D2-717B3AC61F8A}" srcOrd="4" destOrd="0" parTransId="{7B05EDAB-9216-49A0-8562-CD5472E46E9A}" sibTransId="{D1648559-6774-4B0A-85D6-AC28BA28D4F5}"/>
    <dgm:cxn modelId="{4ADAC6DE-6709-4D8E-AA1A-E58456CB620E}" type="presOf" srcId="{19408966-C430-46A6-9C38-65A69DD0E0BC}" destId="{5D7F10ED-982F-4F21-A2C1-8627136A9449}" srcOrd="0" destOrd="5" presId="urn:microsoft.com/office/officeart/2005/8/layout/process3"/>
    <dgm:cxn modelId="{AF88A364-1741-469D-BB2D-BC3D52C7AF61}" type="presOf" srcId="{CDC9FC91-E8A9-4ADD-B8B1-78156E4E056F}" destId="{5D7F10ED-982F-4F21-A2C1-8627136A9449}" srcOrd="0" destOrd="3" presId="urn:microsoft.com/office/officeart/2005/8/layout/process3"/>
    <dgm:cxn modelId="{3D415032-D00C-4B7C-8498-59830D8C12A9}" type="presOf" srcId="{C4113B47-1673-48CE-825C-2F6B982B9D1D}" destId="{12C4C8CF-1EB9-4194-B4CC-51622D8B8736}" srcOrd="0" destOrd="4" presId="urn:microsoft.com/office/officeart/2005/8/layout/process3"/>
    <dgm:cxn modelId="{730552AE-380F-41E0-B000-FA209E4F390F}" type="presOf" srcId="{D72523CB-2638-4638-9BCB-294E30874E1A}" destId="{12C4C8CF-1EB9-4194-B4CC-51622D8B8736}" srcOrd="0" destOrd="1" presId="urn:microsoft.com/office/officeart/2005/8/layout/process3"/>
    <dgm:cxn modelId="{24AA0B85-B938-4556-84EE-0219A0C9F6A9}" srcId="{765D8F29-42F4-457F-8E29-25FBD3F91C61}" destId="{85831284-3C39-4F8E-B209-BF00B0760537}" srcOrd="5" destOrd="0" parTransId="{C3D31921-DDEB-4549-ADF4-A54B320D6540}" sibTransId="{1B7185E0-56C9-4AB6-B535-53FAC6DE5ACE}"/>
    <dgm:cxn modelId="{48CE8DA5-854C-4E5B-AEA1-6E570F70A925}" type="presOf" srcId="{2DECB17A-D526-4776-A39E-AD19BD14C8CE}" destId="{87B9B6A1-9F19-4583-8D1B-9439ADA216BA}" srcOrd="0" destOrd="0" presId="urn:microsoft.com/office/officeart/2005/8/layout/process3"/>
    <dgm:cxn modelId="{88734582-92A0-491D-B734-EA7BC45F63B1}" srcId="{7BFDA0A8-F7E0-4DFC-B4EF-11149FA2A23C}" destId="{D0E26808-C031-4C7B-85C6-2A6EEBCCAABE}" srcOrd="0" destOrd="0" parTransId="{D0248EC1-D587-4656-9C04-2EB1D595F4B7}" sibTransId="{71A264E2-0139-4BBD-992D-CB1682E35F08}"/>
    <dgm:cxn modelId="{3425D453-B3EA-4255-9647-DF3171BEAD5E}" srcId="{7BFDA0A8-F7E0-4DFC-B4EF-11149FA2A23C}" destId="{A5619FF4-7B46-4FDA-B155-0D0B0A276F55}" srcOrd="1" destOrd="0" parTransId="{340E67E6-E226-4316-BC5E-BB08D5F6DE64}" sibTransId="{B715F06D-685B-48A9-9F9E-71D3D398A9B0}"/>
    <dgm:cxn modelId="{1B163B30-19A1-48CB-815A-90A4400AD45E}" srcId="{7BFDA0A8-F7E0-4DFC-B4EF-11149FA2A23C}" destId="{CDC9FC91-E8A9-4ADD-B8B1-78156E4E056F}" srcOrd="3" destOrd="0" parTransId="{C1D3C1CE-9ED8-40D2-91A8-C20089E220A0}" sibTransId="{A5317601-A0A9-4AD2-BBDC-1C3A6AB39752}"/>
    <dgm:cxn modelId="{719995C1-A079-41CE-BAEC-FD881586A350}" type="presParOf" srcId="{87B9B6A1-9F19-4583-8D1B-9439ADA216BA}" destId="{A225C6AC-3FFE-4C47-80A3-E9FE5013BA2E}" srcOrd="0" destOrd="0" presId="urn:microsoft.com/office/officeart/2005/8/layout/process3"/>
    <dgm:cxn modelId="{7C7390EA-0E34-4EEF-8227-45140701406E}" type="presParOf" srcId="{A225C6AC-3FFE-4C47-80A3-E9FE5013BA2E}" destId="{482C4CFC-E061-4338-A168-15B3E048F27E}" srcOrd="0" destOrd="0" presId="urn:microsoft.com/office/officeart/2005/8/layout/process3"/>
    <dgm:cxn modelId="{3D317DC7-49D5-483A-AB13-4453E84A2770}" type="presParOf" srcId="{A225C6AC-3FFE-4C47-80A3-E9FE5013BA2E}" destId="{083BF1C3-9B93-417B-89AA-E6764DF6AA5B}" srcOrd="1" destOrd="0" presId="urn:microsoft.com/office/officeart/2005/8/layout/process3"/>
    <dgm:cxn modelId="{A4686D42-CE68-4048-A4C6-EAAD67B8D2A8}" type="presParOf" srcId="{A225C6AC-3FFE-4C47-80A3-E9FE5013BA2E}" destId="{5D7F10ED-982F-4F21-A2C1-8627136A9449}" srcOrd="2" destOrd="0" presId="urn:microsoft.com/office/officeart/2005/8/layout/process3"/>
    <dgm:cxn modelId="{1472DCB0-271D-4D9F-B60F-CE3C94A1D178}" type="presParOf" srcId="{87B9B6A1-9F19-4583-8D1B-9439ADA216BA}" destId="{022FA712-93E1-4FCE-A92F-7E6EBC76A779}" srcOrd="1" destOrd="0" presId="urn:microsoft.com/office/officeart/2005/8/layout/process3"/>
    <dgm:cxn modelId="{122A1DAE-4F1B-40C4-85F8-8F223DFC0EBC}" type="presParOf" srcId="{022FA712-93E1-4FCE-A92F-7E6EBC76A779}" destId="{5664459F-2A45-482B-81C3-DC27074AE36A}" srcOrd="0" destOrd="0" presId="urn:microsoft.com/office/officeart/2005/8/layout/process3"/>
    <dgm:cxn modelId="{292DC888-5341-4BB6-A8FC-EF82E0296755}" type="presParOf" srcId="{87B9B6A1-9F19-4583-8D1B-9439ADA216BA}" destId="{2C0700E5-19C8-424D-A0BB-5C204FD3A775}" srcOrd="2" destOrd="0" presId="urn:microsoft.com/office/officeart/2005/8/layout/process3"/>
    <dgm:cxn modelId="{FA67C440-C7EA-4F44-A555-F13F5D681391}" type="presParOf" srcId="{2C0700E5-19C8-424D-A0BB-5C204FD3A775}" destId="{97233859-6D17-44BF-81F0-CA38609EFFB7}" srcOrd="0" destOrd="0" presId="urn:microsoft.com/office/officeart/2005/8/layout/process3"/>
    <dgm:cxn modelId="{DA998A7C-599F-43CE-9D5C-EB0F2F227033}" type="presParOf" srcId="{2C0700E5-19C8-424D-A0BB-5C204FD3A775}" destId="{96E06322-F8D6-4235-93B6-F018B90D7B0F}" srcOrd="1" destOrd="0" presId="urn:microsoft.com/office/officeart/2005/8/layout/process3"/>
    <dgm:cxn modelId="{16B24D9E-D264-4F6F-8C90-160FC7966883}" type="presParOf" srcId="{2C0700E5-19C8-424D-A0BB-5C204FD3A775}" destId="{D60D01E5-B800-4C1B-AC46-320CCD67EB53}" srcOrd="2" destOrd="0" presId="urn:microsoft.com/office/officeart/2005/8/layout/process3"/>
    <dgm:cxn modelId="{7E423919-879D-4B67-AD51-AD5596784878}" type="presParOf" srcId="{87B9B6A1-9F19-4583-8D1B-9439ADA216BA}" destId="{14F2287D-C8D5-47AB-B4B4-F289BBCB9F93}" srcOrd="3" destOrd="0" presId="urn:microsoft.com/office/officeart/2005/8/layout/process3"/>
    <dgm:cxn modelId="{9EEE0924-CE57-44C3-9E80-6A8EEA5E399C}" type="presParOf" srcId="{14F2287D-C8D5-47AB-B4B4-F289BBCB9F93}" destId="{6E2DFFD7-4F78-48C6-AD4B-D6139E38E449}" srcOrd="0" destOrd="0" presId="urn:microsoft.com/office/officeart/2005/8/layout/process3"/>
    <dgm:cxn modelId="{EC42A0B0-8CD7-4FEE-AB89-3368600F692E}" type="presParOf" srcId="{87B9B6A1-9F19-4583-8D1B-9439ADA216BA}" destId="{A5AE3947-A7BC-4EDC-B54A-45CC1B2BBB0C}" srcOrd="4" destOrd="0" presId="urn:microsoft.com/office/officeart/2005/8/layout/process3"/>
    <dgm:cxn modelId="{9EB6163A-7FF8-459F-A35C-6460A1BA2BC0}" type="presParOf" srcId="{A5AE3947-A7BC-4EDC-B54A-45CC1B2BBB0C}" destId="{12B4C06A-C844-4E32-B338-5A8713E00140}" srcOrd="0" destOrd="0" presId="urn:microsoft.com/office/officeart/2005/8/layout/process3"/>
    <dgm:cxn modelId="{AE09FCED-CF7F-422E-9AA0-5B3880F7E082}" type="presParOf" srcId="{A5AE3947-A7BC-4EDC-B54A-45CC1B2BBB0C}" destId="{C196D298-2059-4930-9602-F63A1AB65901}" srcOrd="1" destOrd="0" presId="urn:microsoft.com/office/officeart/2005/8/layout/process3"/>
    <dgm:cxn modelId="{B48C4CCF-749C-4455-A823-3749C84CDFCC}" type="presParOf" srcId="{A5AE3947-A7BC-4EDC-B54A-45CC1B2BBB0C}" destId="{12C4C8CF-1EB9-4194-B4CC-51622D8B8736}" srcOrd="2" destOrd="0" presId="urn:microsoft.com/office/officeart/2005/8/layout/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A631D6-674F-4C28-9739-8F14969EDB2E}"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de-DE"/>
        </a:p>
      </dgm:t>
    </dgm:pt>
    <dgm:pt modelId="{0E0B1983-3559-46A3-994B-787C070C3808}">
      <dgm:prSet phldrT="[Text]"/>
      <dgm:spPr>
        <a:xfrm>
          <a:off x="1071427" y="860895"/>
          <a:ext cx="655379" cy="655379"/>
        </a:xfrm>
        <a:prstGeom prst="rect">
          <a:avLst/>
        </a:prstGeom>
        <a:noFill/>
        <a:ln>
          <a:noFill/>
        </a:ln>
        <a:effectLst/>
      </dgm:spPr>
      <dgm:t>
        <a:bodyPr/>
        <a:lstStyle/>
        <a:p>
          <a:r>
            <a:rPr lang="de-DE" dirty="0" smtClean="0">
              <a:solidFill>
                <a:sysClr val="windowText" lastClr="000000">
                  <a:hueOff val="0"/>
                  <a:satOff val="0"/>
                  <a:lumOff val="0"/>
                  <a:alphaOff val="0"/>
                </a:sysClr>
              </a:solidFill>
              <a:latin typeface="Calibri"/>
              <a:ea typeface="+mn-ea"/>
              <a:cs typeface="+mn-cs"/>
            </a:rPr>
            <a:t> </a:t>
          </a:r>
          <a:endParaRPr lang="de-DE" dirty="0">
            <a:solidFill>
              <a:sysClr val="windowText" lastClr="000000">
                <a:hueOff val="0"/>
                <a:satOff val="0"/>
                <a:lumOff val="0"/>
                <a:alphaOff val="0"/>
              </a:sysClr>
            </a:solidFill>
            <a:latin typeface="Calibri"/>
            <a:ea typeface="+mn-ea"/>
            <a:cs typeface="+mn-cs"/>
          </a:endParaRPr>
        </a:p>
      </dgm:t>
    </dgm:pt>
    <dgm:pt modelId="{DB972DA4-82ED-43A5-BCC8-3A0387A5ACF9}" type="parTrans" cxnId="{9783668C-A127-4E12-AD83-D9134F90666C}">
      <dgm:prSet/>
      <dgm:spPr/>
      <dgm:t>
        <a:bodyPr/>
        <a:lstStyle/>
        <a:p>
          <a:endParaRPr lang="de-DE"/>
        </a:p>
      </dgm:t>
    </dgm:pt>
    <dgm:pt modelId="{669F7977-901A-4E48-8699-696C95B1DAC4}" type="sibTrans" cxnId="{9783668C-A127-4E12-AD83-D9134F90666C}">
      <dgm:prSet/>
      <dgm:spPr>
        <a:xfrm rot="10800000">
          <a:off x="189868" y="514736"/>
          <a:ext cx="1347697" cy="1347697"/>
        </a:xfrm>
        <a:prstGeom prst="circularArrow">
          <a:avLst>
            <a:gd name="adj1" fmla="val 9483"/>
            <a:gd name="adj2" fmla="val 684952"/>
            <a:gd name="adj3" fmla="val 7850793"/>
            <a:gd name="adj4" fmla="val 2264255"/>
            <a:gd name="adj5" fmla="val 11063"/>
          </a:avLst>
        </a:prstGeom>
        <a:solidFill>
          <a:srgbClr val="0078C0"/>
        </a:solidFill>
        <a:ln w="25400" cap="flat" cmpd="sng" algn="ctr">
          <a:solidFill>
            <a:sysClr val="window" lastClr="FFFFFF">
              <a:hueOff val="0"/>
              <a:satOff val="0"/>
              <a:lumOff val="0"/>
              <a:alphaOff val="0"/>
            </a:sysClr>
          </a:solidFill>
          <a:prstDash val="solid"/>
        </a:ln>
        <a:effectLst/>
      </dgm:spPr>
      <dgm:t>
        <a:bodyPr/>
        <a:lstStyle/>
        <a:p>
          <a:endParaRPr lang="de-DE"/>
        </a:p>
      </dgm:t>
    </dgm:pt>
    <dgm:pt modelId="{667932B5-D813-4656-A010-3794E2D2C119}">
      <dgm:prSet phldrT="[Text]"/>
      <dgm:spPr>
        <a:xfrm>
          <a:off x="627" y="860895"/>
          <a:ext cx="655379" cy="655379"/>
        </a:xfrm>
        <a:prstGeom prst="rect">
          <a:avLst/>
        </a:prstGeom>
        <a:noFill/>
        <a:ln>
          <a:noFill/>
        </a:ln>
        <a:effectLst/>
      </dgm:spPr>
      <dgm:t>
        <a:bodyPr/>
        <a:lstStyle/>
        <a:p>
          <a:r>
            <a:rPr lang="de-DE" dirty="0" smtClean="0">
              <a:solidFill>
                <a:sysClr val="windowText" lastClr="000000">
                  <a:hueOff val="0"/>
                  <a:satOff val="0"/>
                  <a:lumOff val="0"/>
                  <a:alphaOff val="0"/>
                </a:sysClr>
              </a:solidFill>
              <a:latin typeface="Calibri"/>
              <a:ea typeface="+mn-ea"/>
              <a:cs typeface="+mn-cs"/>
            </a:rPr>
            <a:t> </a:t>
          </a:r>
          <a:endParaRPr lang="de-DE" dirty="0">
            <a:solidFill>
              <a:sysClr val="windowText" lastClr="000000">
                <a:hueOff val="0"/>
                <a:satOff val="0"/>
                <a:lumOff val="0"/>
                <a:alphaOff val="0"/>
              </a:sysClr>
            </a:solidFill>
            <a:latin typeface="Calibri"/>
            <a:ea typeface="+mn-ea"/>
            <a:cs typeface="+mn-cs"/>
          </a:endParaRPr>
        </a:p>
      </dgm:t>
    </dgm:pt>
    <dgm:pt modelId="{5C742D70-322B-432D-BDD5-FB7747566010}" type="parTrans" cxnId="{AD76E7ED-3FBC-4F3D-85E9-07577151571D}">
      <dgm:prSet/>
      <dgm:spPr/>
      <dgm:t>
        <a:bodyPr/>
        <a:lstStyle/>
        <a:p>
          <a:endParaRPr lang="de-DE"/>
        </a:p>
      </dgm:t>
    </dgm:pt>
    <dgm:pt modelId="{5826582A-3FAC-4B72-B5D8-ED55F0E85991}" type="sibTrans" cxnId="{AD76E7ED-3FBC-4F3D-85E9-07577151571D}">
      <dgm:prSet/>
      <dgm:spPr>
        <a:xfrm rot="10800000">
          <a:off x="189868" y="1015109"/>
          <a:ext cx="1347697" cy="1347697"/>
        </a:xfrm>
        <a:prstGeom prst="circularArrow">
          <a:avLst>
            <a:gd name="adj1" fmla="val 9483"/>
            <a:gd name="adj2" fmla="val 684952"/>
            <a:gd name="adj3" fmla="val 18650793"/>
            <a:gd name="adj4" fmla="val 13064255"/>
            <a:gd name="adj5" fmla="val 11063"/>
          </a:avLst>
        </a:prstGeom>
        <a:solidFill>
          <a:srgbClr val="0078C0"/>
        </a:solidFill>
        <a:ln w="25400" cap="flat" cmpd="sng" algn="ctr">
          <a:solidFill>
            <a:sysClr val="window" lastClr="FFFFFF">
              <a:hueOff val="0"/>
              <a:satOff val="0"/>
              <a:lumOff val="0"/>
              <a:alphaOff val="0"/>
            </a:sysClr>
          </a:solidFill>
          <a:prstDash val="solid"/>
        </a:ln>
        <a:effectLst/>
      </dgm:spPr>
      <dgm:t>
        <a:bodyPr/>
        <a:lstStyle/>
        <a:p>
          <a:endParaRPr lang="de-DE"/>
        </a:p>
      </dgm:t>
    </dgm:pt>
    <dgm:pt modelId="{79CF5020-C14C-4104-A986-52C095843976}" type="pres">
      <dgm:prSet presAssocID="{27A631D6-674F-4C28-9739-8F14969EDB2E}" presName="cycle" presStyleCnt="0">
        <dgm:presLayoutVars>
          <dgm:dir/>
          <dgm:resizeHandles val="exact"/>
        </dgm:presLayoutVars>
      </dgm:prSet>
      <dgm:spPr/>
      <dgm:t>
        <a:bodyPr/>
        <a:lstStyle/>
        <a:p>
          <a:endParaRPr lang="de-DE"/>
        </a:p>
      </dgm:t>
    </dgm:pt>
    <dgm:pt modelId="{70A4AC83-4F29-46F4-BCEA-B5B73D70B5E9}" type="pres">
      <dgm:prSet presAssocID="{0E0B1983-3559-46A3-994B-787C070C3808}" presName="dummy" presStyleCnt="0"/>
      <dgm:spPr/>
    </dgm:pt>
    <dgm:pt modelId="{978C6605-8715-4BB6-AF0A-6130E55B1ADA}" type="pres">
      <dgm:prSet presAssocID="{0E0B1983-3559-46A3-994B-787C070C3808}" presName="node" presStyleLbl="revTx" presStyleIdx="0" presStyleCnt="2">
        <dgm:presLayoutVars>
          <dgm:bulletEnabled val="1"/>
        </dgm:presLayoutVars>
      </dgm:prSet>
      <dgm:spPr/>
      <dgm:t>
        <a:bodyPr/>
        <a:lstStyle/>
        <a:p>
          <a:endParaRPr lang="de-DE"/>
        </a:p>
      </dgm:t>
    </dgm:pt>
    <dgm:pt modelId="{69E52263-4CA2-47EC-8BBD-7303542BFDE8}" type="pres">
      <dgm:prSet presAssocID="{669F7977-901A-4E48-8699-696C95B1DAC4}" presName="sibTrans" presStyleLbl="node1" presStyleIdx="0" presStyleCnt="2" custAng="10800000"/>
      <dgm:spPr/>
      <dgm:t>
        <a:bodyPr/>
        <a:lstStyle/>
        <a:p>
          <a:endParaRPr lang="de-DE"/>
        </a:p>
      </dgm:t>
    </dgm:pt>
    <dgm:pt modelId="{7CFEF55E-28BA-4912-A1AE-3CF428942F67}" type="pres">
      <dgm:prSet presAssocID="{667932B5-D813-4656-A010-3794E2D2C119}" presName="dummy" presStyleCnt="0"/>
      <dgm:spPr/>
    </dgm:pt>
    <dgm:pt modelId="{70B87D79-525C-47EA-A146-F9ABD2FE0D8F}" type="pres">
      <dgm:prSet presAssocID="{667932B5-D813-4656-A010-3794E2D2C119}" presName="node" presStyleLbl="revTx" presStyleIdx="1" presStyleCnt="2">
        <dgm:presLayoutVars>
          <dgm:bulletEnabled val="1"/>
        </dgm:presLayoutVars>
      </dgm:prSet>
      <dgm:spPr/>
      <dgm:t>
        <a:bodyPr/>
        <a:lstStyle/>
        <a:p>
          <a:endParaRPr lang="de-DE"/>
        </a:p>
      </dgm:t>
    </dgm:pt>
    <dgm:pt modelId="{6B70DB28-FFDE-4689-96B4-EBC2A2CB7035}" type="pres">
      <dgm:prSet presAssocID="{5826582A-3FAC-4B72-B5D8-ED55F0E85991}" presName="sibTrans" presStyleLbl="node1" presStyleIdx="1" presStyleCnt="2" custAng="10800000" custLinFactNeighborY="41323"/>
      <dgm:spPr/>
      <dgm:t>
        <a:bodyPr/>
        <a:lstStyle/>
        <a:p>
          <a:endParaRPr lang="de-DE"/>
        </a:p>
      </dgm:t>
    </dgm:pt>
  </dgm:ptLst>
  <dgm:cxnLst>
    <dgm:cxn modelId="{C31F8C12-BA7D-4968-B29D-4C57062721BA}" type="presOf" srcId="{0E0B1983-3559-46A3-994B-787C070C3808}" destId="{978C6605-8715-4BB6-AF0A-6130E55B1ADA}" srcOrd="0" destOrd="0" presId="urn:microsoft.com/office/officeart/2005/8/layout/cycle1"/>
    <dgm:cxn modelId="{6A6F3FEC-595C-4FD7-813C-A76FE4E3E4C5}" type="presOf" srcId="{5826582A-3FAC-4B72-B5D8-ED55F0E85991}" destId="{6B70DB28-FFDE-4689-96B4-EBC2A2CB7035}" srcOrd="0" destOrd="0" presId="urn:microsoft.com/office/officeart/2005/8/layout/cycle1"/>
    <dgm:cxn modelId="{C48F9CD4-EE82-44CC-B5FD-7F6EA94F20BE}" type="presOf" srcId="{669F7977-901A-4E48-8699-696C95B1DAC4}" destId="{69E52263-4CA2-47EC-8BBD-7303542BFDE8}" srcOrd="0" destOrd="0" presId="urn:microsoft.com/office/officeart/2005/8/layout/cycle1"/>
    <dgm:cxn modelId="{AD76E7ED-3FBC-4F3D-85E9-07577151571D}" srcId="{27A631D6-674F-4C28-9739-8F14969EDB2E}" destId="{667932B5-D813-4656-A010-3794E2D2C119}" srcOrd="1" destOrd="0" parTransId="{5C742D70-322B-432D-BDD5-FB7747566010}" sibTransId="{5826582A-3FAC-4B72-B5D8-ED55F0E85991}"/>
    <dgm:cxn modelId="{63F80291-F2C5-4B29-87F7-02158012BA40}" type="presOf" srcId="{27A631D6-674F-4C28-9739-8F14969EDB2E}" destId="{79CF5020-C14C-4104-A986-52C095843976}" srcOrd="0" destOrd="0" presId="urn:microsoft.com/office/officeart/2005/8/layout/cycle1"/>
    <dgm:cxn modelId="{9783668C-A127-4E12-AD83-D9134F90666C}" srcId="{27A631D6-674F-4C28-9739-8F14969EDB2E}" destId="{0E0B1983-3559-46A3-994B-787C070C3808}" srcOrd="0" destOrd="0" parTransId="{DB972DA4-82ED-43A5-BCC8-3A0387A5ACF9}" sibTransId="{669F7977-901A-4E48-8699-696C95B1DAC4}"/>
    <dgm:cxn modelId="{3923655F-C015-4775-B8BF-3FD235CB4A8B}" type="presOf" srcId="{667932B5-D813-4656-A010-3794E2D2C119}" destId="{70B87D79-525C-47EA-A146-F9ABD2FE0D8F}" srcOrd="0" destOrd="0" presId="urn:microsoft.com/office/officeart/2005/8/layout/cycle1"/>
    <dgm:cxn modelId="{4D931CFB-8CF8-40B3-AD88-B03AABEA4BC0}" type="presParOf" srcId="{79CF5020-C14C-4104-A986-52C095843976}" destId="{70A4AC83-4F29-46F4-BCEA-B5B73D70B5E9}" srcOrd="0" destOrd="0" presId="urn:microsoft.com/office/officeart/2005/8/layout/cycle1"/>
    <dgm:cxn modelId="{2AE333DC-DD88-4145-9166-76CB31454C07}" type="presParOf" srcId="{79CF5020-C14C-4104-A986-52C095843976}" destId="{978C6605-8715-4BB6-AF0A-6130E55B1ADA}" srcOrd="1" destOrd="0" presId="urn:microsoft.com/office/officeart/2005/8/layout/cycle1"/>
    <dgm:cxn modelId="{21BCB953-4F44-4B3A-A30E-C64B5DBAC576}" type="presParOf" srcId="{79CF5020-C14C-4104-A986-52C095843976}" destId="{69E52263-4CA2-47EC-8BBD-7303542BFDE8}" srcOrd="2" destOrd="0" presId="urn:microsoft.com/office/officeart/2005/8/layout/cycle1"/>
    <dgm:cxn modelId="{F3133F6A-86EF-4E72-AEE0-E8BBFDCB0415}" type="presParOf" srcId="{79CF5020-C14C-4104-A986-52C095843976}" destId="{7CFEF55E-28BA-4912-A1AE-3CF428942F67}" srcOrd="3" destOrd="0" presId="urn:microsoft.com/office/officeart/2005/8/layout/cycle1"/>
    <dgm:cxn modelId="{F0B91AB8-548E-470B-9E27-70CD8D1AC46B}" type="presParOf" srcId="{79CF5020-C14C-4104-A986-52C095843976}" destId="{70B87D79-525C-47EA-A146-F9ABD2FE0D8F}" srcOrd="4" destOrd="0" presId="urn:microsoft.com/office/officeart/2005/8/layout/cycle1"/>
    <dgm:cxn modelId="{E6E259BA-73BC-4457-BB10-6D8D0D2DDE66}" type="presParOf" srcId="{79CF5020-C14C-4104-A986-52C095843976}" destId="{6B70DB28-FFDE-4689-96B4-EBC2A2CB7035}" srcOrd="5" destOrd="0" presId="urn:microsoft.com/office/officeart/2005/8/layout/cycle1"/>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A631D6-674F-4C28-9739-8F14969EDB2E}"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de-DE"/>
        </a:p>
      </dgm:t>
    </dgm:pt>
    <dgm:pt modelId="{0E0B1983-3559-46A3-994B-787C070C3808}">
      <dgm:prSet phldrT="[Text]"/>
      <dgm:spPr>
        <a:xfrm>
          <a:off x="1071427" y="860895"/>
          <a:ext cx="655379" cy="655379"/>
        </a:xfrm>
        <a:prstGeom prst="rect">
          <a:avLst/>
        </a:prstGeom>
        <a:noFill/>
        <a:ln>
          <a:noFill/>
        </a:ln>
        <a:effectLst/>
      </dgm:spPr>
      <dgm:t>
        <a:bodyPr/>
        <a:lstStyle/>
        <a:p>
          <a:r>
            <a:rPr lang="de-DE" dirty="0" smtClean="0">
              <a:solidFill>
                <a:sysClr val="windowText" lastClr="000000">
                  <a:hueOff val="0"/>
                  <a:satOff val="0"/>
                  <a:lumOff val="0"/>
                  <a:alphaOff val="0"/>
                </a:sysClr>
              </a:solidFill>
              <a:latin typeface="Calibri"/>
              <a:ea typeface="+mn-ea"/>
              <a:cs typeface="+mn-cs"/>
            </a:rPr>
            <a:t> </a:t>
          </a:r>
          <a:endParaRPr lang="de-DE" dirty="0">
            <a:solidFill>
              <a:sysClr val="windowText" lastClr="000000">
                <a:hueOff val="0"/>
                <a:satOff val="0"/>
                <a:lumOff val="0"/>
                <a:alphaOff val="0"/>
              </a:sysClr>
            </a:solidFill>
            <a:latin typeface="Calibri"/>
            <a:ea typeface="+mn-ea"/>
            <a:cs typeface="+mn-cs"/>
          </a:endParaRPr>
        </a:p>
      </dgm:t>
    </dgm:pt>
    <dgm:pt modelId="{DB972DA4-82ED-43A5-BCC8-3A0387A5ACF9}" type="parTrans" cxnId="{9783668C-A127-4E12-AD83-D9134F90666C}">
      <dgm:prSet/>
      <dgm:spPr/>
      <dgm:t>
        <a:bodyPr/>
        <a:lstStyle/>
        <a:p>
          <a:endParaRPr lang="de-DE"/>
        </a:p>
      </dgm:t>
    </dgm:pt>
    <dgm:pt modelId="{669F7977-901A-4E48-8699-696C95B1DAC4}" type="sibTrans" cxnId="{9783668C-A127-4E12-AD83-D9134F90666C}">
      <dgm:prSet/>
      <dgm:spPr>
        <a:xfrm rot="10800000">
          <a:off x="189868" y="514736"/>
          <a:ext cx="1347697" cy="1347697"/>
        </a:xfrm>
        <a:prstGeom prst="circularArrow">
          <a:avLst>
            <a:gd name="adj1" fmla="val 9483"/>
            <a:gd name="adj2" fmla="val 684952"/>
            <a:gd name="adj3" fmla="val 7850793"/>
            <a:gd name="adj4" fmla="val 2264255"/>
            <a:gd name="adj5" fmla="val 11063"/>
          </a:avLst>
        </a:prstGeom>
        <a:solidFill>
          <a:srgbClr val="0078C0"/>
        </a:solidFill>
        <a:ln w="25400" cap="flat" cmpd="sng" algn="ctr">
          <a:solidFill>
            <a:sysClr val="window" lastClr="FFFFFF">
              <a:hueOff val="0"/>
              <a:satOff val="0"/>
              <a:lumOff val="0"/>
              <a:alphaOff val="0"/>
            </a:sysClr>
          </a:solidFill>
          <a:prstDash val="solid"/>
        </a:ln>
        <a:effectLst/>
      </dgm:spPr>
      <dgm:t>
        <a:bodyPr/>
        <a:lstStyle/>
        <a:p>
          <a:endParaRPr lang="de-DE"/>
        </a:p>
      </dgm:t>
    </dgm:pt>
    <dgm:pt modelId="{667932B5-D813-4656-A010-3794E2D2C119}">
      <dgm:prSet phldrT="[Text]"/>
      <dgm:spPr>
        <a:xfrm>
          <a:off x="627" y="860895"/>
          <a:ext cx="655379" cy="655379"/>
        </a:xfrm>
        <a:prstGeom prst="rect">
          <a:avLst/>
        </a:prstGeom>
        <a:noFill/>
        <a:ln>
          <a:noFill/>
        </a:ln>
        <a:effectLst/>
      </dgm:spPr>
      <dgm:t>
        <a:bodyPr/>
        <a:lstStyle/>
        <a:p>
          <a:r>
            <a:rPr lang="de-DE" dirty="0" smtClean="0">
              <a:solidFill>
                <a:sysClr val="windowText" lastClr="000000">
                  <a:hueOff val="0"/>
                  <a:satOff val="0"/>
                  <a:lumOff val="0"/>
                  <a:alphaOff val="0"/>
                </a:sysClr>
              </a:solidFill>
              <a:latin typeface="Calibri"/>
              <a:ea typeface="+mn-ea"/>
              <a:cs typeface="+mn-cs"/>
            </a:rPr>
            <a:t> </a:t>
          </a:r>
          <a:endParaRPr lang="de-DE" dirty="0">
            <a:solidFill>
              <a:sysClr val="windowText" lastClr="000000">
                <a:hueOff val="0"/>
                <a:satOff val="0"/>
                <a:lumOff val="0"/>
                <a:alphaOff val="0"/>
              </a:sysClr>
            </a:solidFill>
            <a:latin typeface="Calibri"/>
            <a:ea typeface="+mn-ea"/>
            <a:cs typeface="+mn-cs"/>
          </a:endParaRPr>
        </a:p>
      </dgm:t>
    </dgm:pt>
    <dgm:pt modelId="{5C742D70-322B-432D-BDD5-FB7747566010}" type="parTrans" cxnId="{AD76E7ED-3FBC-4F3D-85E9-07577151571D}">
      <dgm:prSet/>
      <dgm:spPr/>
      <dgm:t>
        <a:bodyPr/>
        <a:lstStyle/>
        <a:p>
          <a:endParaRPr lang="de-DE"/>
        </a:p>
      </dgm:t>
    </dgm:pt>
    <dgm:pt modelId="{5826582A-3FAC-4B72-B5D8-ED55F0E85991}" type="sibTrans" cxnId="{AD76E7ED-3FBC-4F3D-85E9-07577151571D}">
      <dgm:prSet/>
      <dgm:spPr>
        <a:xfrm rot="10800000">
          <a:off x="189868" y="1015109"/>
          <a:ext cx="1347697" cy="1347697"/>
        </a:xfrm>
        <a:prstGeom prst="circularArrow">
          <a:avLst>
            <a:gd name="adj1" fmla="val 9483"/>
            <a:gd name="adj2" fmla="val 684952"/>
            <a:gd name="adj3" fmla="val 18650793"/>
            <a:gd name="adj4" fmla="val 13064255"/>
            <a:gd name="adj5" fmla="val 11063"/>
          </a:avLst>
        </a:prstGeom>
        <a:solidFill>
          <a:srgbClr val="0078C0"/>
        </a:solidFill>
        <a:ln w="25400" cap="flat" cmpd="sng" algn="ctr">
          <a:solidFill>
            <a:sysClr val="window" lastClr="FFFFFF">
              <a:hueOff val="0"/>
              <a:satOff val="0"/>
              <a:lumOff val="0"/>
              <a:alphaOff val="0"/>
            </a:sysClr>
          </a:solidFill>
          <a:prstDash val="solid"/>
        </a:ln>
        <a:effectLst/>
      </dgm:spPr>
      <dgm:t>
        <a:bodyPr/>
        <a:lstStyle/>
        <a:p>
          <a:endParaRPr lang="de-DE"/>
        </a:p>
      </dgm:t>
    </dgm:pt>
    <dgm:pt modelId="{79CF5020-C14C-4104-A986-52C095843976}" type="pres">
      <dgm:prSet presAssocID="{27A631D6-674F-4C28-9739-8F14969EDB2E}" presName="cycle" presStyleCnt="0">
        <dgm:presLayoutVars>
          <dgm:dir/>
          <dgm:resizeHandles val="exact"/>
        </dgm:presLayoutVars>
      </dgm:prSet>
      <dgm:spPr/>
      <dgm:t>
        <a:bodyPr/>
        <a:lstStyle/>
        <a:p>
          <a:endParaRPr lang="de-DE"/>
        </a:p>
      </dgm:t>
    </dgm:pt>
    <dgm:pt modelId="{70A4AC83-4F29-46F4-BCEA-B5B73D70B5E9}" type="pres">
      <dgm:prSet presAssocID="{0E0B1983-3559-46A3-994B-787C070C3808}" presName="dummy" presStyleCnt="0"/>
      <dgm:spPr/>
    </dgm:pt>
    <dgm:pt modelId="{978C6605-8715-4BB6-AF0A-6130E55B1ADA}" type="pres">
      <dgm:prSet presAssocID="{0E0B1983-3559-46A3-994B-787C070C3808}" presName="node" presStyleLbl="revTx" presStyleIdx="0" presStyleCnt="2">
        <dgm:presLayoutVars>
          <dgm:bulletEnabled val="1"/>
        </dgm:presLayoutVars>
      </dgm:prSet>
      <dgm:spPr/>
      <dgm:t>
        <a:bodyPr/>
        <a:lstStyle/>
        <a:p>
          <a:endParaRPr lang="de-DE"/>
        </a:p>
      </dgm:t>
    </dgm:pt>
    <dgm:pt modelId="{69E52263-4CA2-47EC-8BBD-7303542BFDE8}" type="pres">
      <dgm:prSet presAssocID="{669F7977-901A-4E48-8699-696C95B1DAC4}" presName="sibTrans" presStyleLbl="node1" presStyleIdx="0" presStyleCnt="2" custAng="10800000" custLinFactNeighborX="-12562"/>
      <dgm:spPr/>
      <dgm:t>
        <a:bodyPr/>
        <a:lstStyle/>
        <a:p>
          <a:endParaRPr lang="de-DE"/>
        </a:p>
      </dgm:t>
    </dgm:pt>
    <dgm:pt modelId="{7CFEF55E-28BA-4912-A1AE-3CF428942F67}" type="pres">
      <dgm:prSet presAssocID="{667932B5-D813-4656-A010-3794E2D2C119}" presName="dummy" presStyleCnt="0"/>
      <dgm:spPr/>
    </dgm:pt>
    <dgm:pt modelId="{70B87D79-525C-47EA-A146-F9ABD2FE0D8F}" type="pres">
      <dgm:prSet presAssocID="{667932B5-D813-4656-A010-3794E2D2C119}" presName="node" presStyleLbl="revTx" presStyleIdx="1" presStyleCnt="2">
        <dgm:presLayoutVars>
          <dgm:bulletEnabled val="1"/>
        </dgm:presLayoutVars>
      </dgm:prSet>
      <dgm:spPr/>
      <dgm:t>
        <a:bodyPr/>
        <a:lstStyle/>
        <a:p>
          <a:endParaRPr lang="de-DE"/>
        </a:p>
      </dgm:t>
    </dgm:pt>
    <dgm:pt modelId="{6B70DB28-FFDE-4689-96B4-EBC2A2CB7035}" type="pres">
      <dgm:prSet presAssocID="{5826582A-3FAC-4B72-B5D8-ED55F0E85991}" presName="sibTrans" presStyleLbl="node1" presStyleIdx="1" presStyleCnt="2" custAng="10800000" custLinFactNeighborX="-12562" custLinFactNeighborY="41323"/>
      <dgm:spPr/>
      <dgm:t>
        <a:bodyPr/>
        <a:lstStyle/>
        <a:p>
          <a:endParaRPr lang="de-DE"/>
        </a:p>
      </dgm:t>
    </dgm:pt>
  </dgm:ptLst>
  <dgm:cxnLst>
    <dgm:cxn modelId="{4D066B92-EC36-417E-9823-4A8B15DA5ED4}" type="presOf" srcId="{27A631D6-674F-4C28-9739-8F14969EDB2E}" destId="{79CF5020-C14C-4104-A986-52C095843976}" srcOrd="0" destOrd="0" presId="urn:microsoft.com/office/officeart/2005/8/layout/cycle1"/>
    <dgm:cxn modelId="{0CC38426-6948-469B-B1DC-BCF3D5EC7EC7}" type="presOf" srcId="{5826582A-3FAC-4B72-B5D8-ED55F0E85991}" destId="{6B70DB28-FFDE-4689-96B4-EBC2A2CB7035}" srcOrd="0" destOrd="0" presId="urn:microsoft.com/office/officeart/2005/8/layout/cycle1"/>
    <dgm:cxn modelId="{DF61E56E-EE7A-42EC-8896-C03F6806E59B}" type="presOf" srcId="{0E0B1983-3559-46A3-994B-787C070C3808}" destId="{978C6605-8715-4BB6-AF0A-6130E55B1ADA}" srcOrd="0" destOrd="0" presId="urn:microsoft.com/office/officeart/2005/8/layout/cycle1"/>
    <dgm:cxn modelId="{E4145C44-C4B2-408C-BF36-96475EAAC6BC}" type="presOf" srcId="{667932B5-D813-4656-A010-3794E2D2C119}" destId="{70B87D79-525C-47EA-A146-F9ABD2FE0D8F}" srcOrd="0" destOrd="0" presId="urn:microsoft.com/office/officeart/2005/8/layout/cycle1"/>
    <dgm:cxn modelId="{AD76E7ED-3FBC-4F3D-85E9-07577151571D}" srcId="{27A631D6-674F-4C28-9739-8F14969EDB2E}" destId="{667932B5-D813-4656-A010-3794E2D2C119}" srcOrd="1" destOrd="0" parTransId="{5C742D70-322B-432D-BDD5-FB7747566010}" sibTransId="{5826582A-3FAC-4B72-B5D8-ED55F0E85991}"/>
    <dgm:cxn modelId="{C816D2A1-645F-4832-8652-B0EEC13DA35D}" type="presOf" srcId="{669F7977-901A-4E48-8699-696C95B1DAC4}" destId="{69E52263-4CA2-47EC-8BBD-7303542BFDE8}" srcOrd="0" destOrd="0" presId="urn:microsoft.com/office/officeart/2005/8/layout/cycle1"/>
    <dgm:cxn modelId="{9783668C-A127-4E12-AD83-D9134F90666C}" srcId="{27A631D6-674F-4C28-9739-8F14969EDB2E}" destId="{0E0B1983-3559-46A3-994B-787C070C3808}" srcOrd="0" destOrd="0" parTransId="{DB972DA4-82ED-43A5-BCC8-3A0387A5ACF9}" sibTransId="{669F7977-901A-4E48-8699-696C95B1DAC4}"/>
    <dgm:cxn modelId="{D185154B-0C64-4086-B5DB-B082DE385795}" type="presParOf" srcId="{79CF5020-C14C-4104-A986-52C095843976}" destId="{70A4AC83-4F29-46F4-BCEA-B5B73D70B5E9}" srcOrd="0" destOrd="0" presId="urn:microsoft.com/office/officeart/2005/8/layout/cycle1"/>
    <dgm:cxn modelId="{A9B19895-4F0B-4CAF-9E39-4F1D1D92EE99}" type="presParOf" srcId="{79CF5020-C14C-4104-A986-52C095843976}" destId="{978C6605-8715-4BB6-AF0A-6130E55B1ADA}" srcOrd="1" destOrd="0" presId="urn:microsoft.com/office/officeart/2005/8/layout/cycle1"/>
    <dgm:cxn modelId="{1C560A55-577E-495A-9B71-17583635AACB}" type="presParOf" srcId="{79CF5020-C14C-4104-A986-52C095843976}" destId="{69E52263-4CA2-47EC-8BBD-7303542BFDE8}" srcOrd="2" destOrd="0" presId="urn:microsoft.com/office/officeart/2005/8/layout/cycle1"/>
    <dgm:cxn modelId="{FC2D48D2-4B58-4BA0-84ED-18587E51FFF9}" type="presParOf" srcId="{79CF5020-C14C-4104-A986-52C095843976}" destId="{7CFEF55E-28BA-4912-A1AE-3CF428942F67}" srcOrd="3" destOrd="0" presId="urn:microsoft.com/office/officeart/2005/8/layout/cycle1"/>
    <dgm:cxn modelId="{B2ABB7A4-A976-4BC2-AEC4-CAF9B15D56FF}" type="presParOf" srcId="{79CF5020-C14C-4104-A986-52C095843976}" destId="{70B87D79-525C-47EA-A146-F9ABD2FE0D8F}" srcOrd="4" destOrd="0" presId="urn:microsoft.com/office/officeart/2005/8/layout/cycle1"/>
    <dgm:cxn modelId="{A82E8AEC-08D1-4BDD-BE2E-2BB2171B88A6}" type="presParOf" srcId="{79CF5020-C14C-4104-A986-52C095843976}" destId="{6B70DB28-FFDE-4689-96B4-EBC2A2CB7035}" srcOrd="5" destOrd="0" presId="urn:microsoft.com/office/officeart/2005/8/layout/cycle1"/>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83BF1C3-9B93-417B-89AA-E6764DF6AA5B}">
      <dsp:nvSpPr>
        <dsp:cNvPr id="0" name=""/>
        <dsp:cNvSpPr/>
      </dsp:nvSpPr>
      <dsp:spPr>
        <a:xfrm>
          <a:off x="3664" y="207686"/>
          <a:ext cx="1666327" cy="2764799"/>
        </a:xfrm>
        <a:prstGeom prst="roundRect">
          <a:avLst>
            <a:gd name="adj" fmla="val 10000"/>
          </a:avLst>
        </a:prstGeom>
        <a:solidFill>
          <a:srgbClr val="0078C0"/>
        </a:solidFill>
        <a:ln w="25400" cap="flat" cmpd="sng" algn="ctr">
          <a:solidFill>
            <a:srgbClr val="0078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ctr" defTabSz="622300">
            <a:lnSpc>
              <a:spcPct val="90000"/>
            </a:lnSpc>
            <a:spcBef>
              <a:spcPct val="0"/>
            </a:spcBef>
            <a:spcAft>
              <a:spcPct val="35000"/>
            </a:spcAft>
          </a:pPr>
          <a:r>
            <a:rPr lang="en-US" sz="1400" b="1" kern="1200" noProof="0" smtClean="0">
              <a:solidFill>
                <a:sysClr val="window" lastClr="FFFFFF"/>
              </a:solidFill>
              <a:latin typeface="+mj-lt"/>
              <a:ea typeface="+mn-ea"/>
              <a:cs typeface="+mn-cs"/>
            </a:rPr>
            <a:t>Environment</a:t>
          </a:r>
          <a:r>
            <a:rPr lang="en-US" sz="1400" kern="1200" noProof="0" smtClean="0">
              <a:solidFill>
                <a:sysClr val="window" lastClr="FFFFFF"/>
              </a:solidFill>
              <a:latin typeface="+mj-lt"/>
              <a:ea typeface="+mn-ea"/>
              <a:cs typeface="+mn-cs"/>
            </a:rPr>
            <a:t/>
          </a:r>
          <a:br>
            <a:rPr lang="en-US" sz="1400" kern="1200" noProof="0" smtClean="0">
              <a:solidFill>
                <a:sysClr val="window" lastClr="FFFFFF"/>
              </a:solidFill>
              <a:latin typeface="+mj-lt"/>
              <a:ea typeface="+mn-ea"/>
              <a:cs typeface="+mn-cs"/>
            </a:rPr>
          </a:br>
          <a:r>
            <a:rPr lang="en-US" sz="1400" kern="1200" noProof="0" smtClean="0">
              <a:solidFill>
                <a:sysClr val="window" lastClr="FFFFFF"/>
              </a:solidFill>
              <a:latin typeface="+mj-lt"/>
              <a:ea typeface="+mn-ea"/>
              <a:cs typeface="+mn-cs"/>
            </a:rPr>
            <a:t>(Application Domain)</a:t>
          </a:r>
          <a:endParaRPr lang="en-US" sz="1400" kern="1200" noProof="0">
            <a:solidFill>
              <a:sysClr val="window" lastClr="FFFFFF"/>
            </a:solidFill>
            <a:latin typeface="+mj-lt"/>
            <a:ea typeface="+mn-ea"/>
            <a:cs typeface="+mn-cs"/>
          </a:endParaRPr>
        </a:p>
      </dsp:txBody>
      <dsp:txXfrm>
        <a:off x="3664" y="207686"/>
        <a:ext cx="1666327" cy="666530"/>
      </dsp:txXfrm>
    </dsp:sp>
    <dsp:sp modelId="{5D7F10ED-982F-4F21-A2C1-8627136A9449}">
      <dsp:nvSpPr>
        <dsp:cNvPr id="0" name=""/>
        <dsp:cNvSpPr/>
      </dsp:nvSpPr>
      <dsp:spPr>
        <a:xfrm>
          <a:off x="447" y="874217"/>
          <a:ext cx="1666327" cy="3686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r>
            <a:rPr lang="en-US" sz="1400" kern="1200" noProof="0" smtClean="0">
              <a:solidFill>
                <a:sysClr val="windowText" lastClr="000000">
                  <a:hueOff val="0"/>
                  <a:satOff val="0"/>
                  <a:lumOff val="0"/>
                  <a:alphaOff val="0"/>
                </a:sysClr>
              </a:solidFill>
              <a:latin typeface="+mj-lt"/>
              <a:ea typeface="+mn-ea"/>
              <a:cs typeface="+mn-cs"/>
            </a:rPr>
            <a:t> People</a:t>
          </a: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r>
            <a:rPr lang="en-US" sz="1400" kern="1200" noProof="0" dirty="0" smtClean="0">
              <a:solidFill>
                <a:sysClr val="windowText" lastClr="000000">
                  <a:hueOff val="0"/>
                  <a:satOff val="0"/>
                  <a:lumOff val="0"/>
                  <a:alphaOff val="0"/>
                </a:sysClr>
              </a:solidFill>
              <a:latin typeface="+mj-lt"/>
              <a:ea typeface="+mn-ea"/>
              <a:cs typeface="+mn-cs"/>
            </a:rPr>
            <a:t> Organizational Systems</a:t>
          </a:r>
          <a:endParaRPr lang="en-US" sz="1400" kern="1200" noProof="0" dirty="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r>
            <a:rPr lang="en-US" sz="1400" kern="1200" noProof="0" smtClean="0">
              <a:solidFill>
                <a:sysClr val="windowText" lastClr="000000">
                  <a:hueOff val="0"/>
                  <a:satOff val="0"/>
                  <a:lumOff val="0"/>
                  <a:alphaOff val="0"/>
                </a:sysClr>
              </a:solidFill>
              <a:latin typeface="+mj-lt"/>
              <a:ea typeface="+mn-ea"/>
              <a:cs typeface="+mn-cs"/>
            </a:rPr>
            <a:t> Technical Systems</a:t>
          </a: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r>
            <a:rPr lang="en-US" sz="1400" kern="1200" noProof="0" smtClean="0">
              <a:solidFill>
                <a:sysClr val="windowText" lastClr="000000">
                  <a:hueOff val="0"/>
                  <a:satOff val="0"/>
                  <a:lumOff val="0"/>
                  <a:alphaOff val="0"/>
                </a:sysClr>
              </a:solidFill>
              <a:latin typeface="+mj-lt"/>
              <a:ea typeface="+mn-ea"/>
              <a:cs typeface="+mn-cs"/>
            </a:rPr>
            <a:t> Problems &amp; Opportunities</a:t>
          </a: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dsp:txBody>
      <dsp:txXfrm>
        <a:off x="447" y="874217"/>
        <a:ext cx="1666327" cy="3686400"/>
      </dsp:txXfrm>
    </dsp:sp>
    <dsp:sp modelId="{022FA712-93E1-4FCE-A92F-7E6EBC76A779}">
      <dsp:nvSpPr>
        <dsp:cNvPr id="0" name=""/>
        <dsp:cNvSpPr/>
      </dsp:nvSpPr>
      <dsp:spPr>
        <a:xfrm>
          <a:off x="1959810" y="333518"/>
          <a:ext cx="614414" cy="414867"/>
        </a:xfrm>
        <a:prstGeom prst="circularArrow">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de-DE" sz="1300" kern="1200">
            <a:solidFill>
              <a:sysClr val="window" lastClr="FFFFFF"/>
            </a:solidFill>
            <a:latin typeface="+mj-lt"/>
            <a:ea typeface="+mn-ea"/>
            <a:cs typeface="+mn-cs"/>
          </a:endParaRPr>
        </a:p>
      </dsp:txBody>
      <dsp:txXfrm>
        <a:off x="1959810" y="333518"/>
        <a:ext cx="614414" cy="414867"/>
      </dsp:txXfrm>
    </dsp:sp>
    <dsp:sp modelId="{96E06322-F8D6-4235-93B6-F018B90D7B0F}">
      <dsp:nvSpPr>
        <dsp:cNvPr id="0" name=""/>
        <dsp:cNvSpPr/>
      </dsp:nvSpPr>
      <dsp:spPr>
        <a:xfrm>
          <a:off x="2829264" y="207686"/>
          <a:ext cx="1666327" cy="2764799"/>
        </a:xfrm>
        <a:prstGeom prst="roundRect">
          <a:avLst>
            <a:gd name="adj" fmla="val 10000"/>
          </a:avLst>
        </a:prstGeom>
        <a:solidFill>
          <a:srgbClr val="0078C0"/>
        </a:solidFill>
        <a:ln w="25400" cap="flat" cmpd="sng" algn="ctr">
          <a:solidFill>
            <a:srgbClr val="0078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ctr" defTabSz="622300">
            <a:lnSpc>
              <a:spcPct val="90000"/>
            </a:lnSpc>
            <a:spcBef>
              <a:spcPct val="0"/>
            </a:spcBef>
            <a:spcAft>
              <a:spcPct val="35000"/>
            </a:spcAft>
          </a:pPr>
          <a:r>
            <a:rPr lang="de-DE" sz="1400" b="1" kern="1200" dirty="0" smtClean="0">
              <a:solidFill>
                <a:sysClr val="window" lastClr="FFFFFF"/>
              </a:solidFill>
              <a:latin typeface="+mj-lt"/>
              <a:ea typeface="+mn-ea"/>
              <a:cs typeface="+mn-cs"/>
            </a:rPr>
            <a:t>Design</a:t>
          </a:r>
          <a:r>
            <a:rPr lang="de-DE" sz="1300" b="1" kern="1200" dirty="0" smtClean="0">
              <a:solidFill>
                <a:sysClr val="window" lastClr="FFFFFF"/>
              </a:solidFill>
              <a:latin typeface="+mj-lt"/>
              <a:ea typeface="+mn-ea"/>
              <a:cs typeface="+mn-cs"/>
            </a:rPr>
            <a:t> Science Research</a:t>
          </a:r>
          <a:endParaRPr lang="de-DE" sz="1300" b="1" kern="1200" dirty="0">
            <a:solidFill>
              <a:sysClr val="window" lastClr="FFFFFF"/>
            </a:solidFill>
            <a:latin typeface="+mj-lt"/>
            <a:ea typeface="+mn-ea"/>
            <a:cs typeface="+mn-cs"/>
          </a:endParaRPr>
        </a:p>
      </dsp:txBody>
      <dsp:txXfrm>
        <a:off x="2829264" y="207686"/>
        <a:ext cx="1666327" cy="666530"/>
      </dsp:txXfrm>
    </dsp:sp>
    <dsp:sp modelId="{D60D01E5-B800-4C1B-AC46-320CCD67EB53}">
      <dsp:nvSpPr>
        <dsp:cNvPr id="0" name=""/>
        <dsp:cNvSpPr/>
      </dsp:nvSpPr>
      <dsp:spPr>
        <a:xfrm>
          <a:off x="2828313" y="874217"/>
          <a:ext cx="1666327" cy="3686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sp:spPr>
      <dsp:style>
        <a:lnRef idx="2">
          <a:scrgbClr r="0" g="0" b="0"/>
        </a:lnRef>
        <a:fillRef idx="1">
          <a:scrgbClr r="0" g="0" b="0"/>
        </a:fillRef>
        <a:effectRef idx="0">
          <a:scrgbClr r="0" g="0" b="0"/>
        </a:effectRef>
        <a:fontRef idx="minor"/>
      </dsp:style>
      <dsp:txBody>
        <a:bodyPr spcFirstLastPara="0" vert="horz" wrap="square" lIns="92456" tIns="92456" rIns="92456" bIns="92456" numCol="1" spcCol="1270" anchor="t" anchorCtr="0">
          <a:noAutofit/>
        </a:bodyPr>
        <a:lstStyle/>
        <a:p>
          <a:pPr marL="114300" lvl="1" indent="-114300" algn="l" defTabSz="577850">
            <a:lnSpc>
              <a:spcPct val="90000"/>
            </a:lnSpc>
            <a:spcBef>
              <a:spcPct val="0"/>
            </a:spcBef>
            <a:spcAft>
              <a:spcPct val="15000"/>
            </a:spcAft>
            <a:buChar char="••"/>
          </a:pPr>
          <a:endParaRPr lang="de-DE" sz="1300" kern="1200" dirty="0">
            <a:solidFill>
              <a:sysClr val="windowText" lastClr="000000">
                <a:hueOff val="0"/>
                <a:satOff val="0"/>
                <a:lumOff val="0"/>
                <a:alphaOff val="0"/>
              </a:sysClr>
            </a:solidFill>
            <a:latin typeface="+mj-lt"/>
            <a:ea typeface="+mn-ea"/>
            <a:cs typeface="+mn-cs"/>
          </a:endParaRPr>
        </a:p>
      </dsp:txBody>
      <dsp:txXfrm>
        <a:off x="2828313" y="874217"/>
        <a:ext cx="1666327" cy="3686400"/>
      </dsp:txXfrm>
    </dsp:sp>
    <dsp:sp modelId="{14F2287D-C8D5-47AB-B4B4-F289BBCB9F93}">
      <dsp:nvSpPr>
        <dsp:cNvPr id="0" name=""/>
        <dsp:cNvSpPr/>
      </dsp:nvSpPr>
      <dsp:spPr>
        <a:xfrm>
          <a:off x="4786872" y="333518"/>
          <a:ext cx="617514" cy="414867"/>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de-DE" sz="1300" kern="1200">
            <a:solidFill>
              <a:sysClr val="window" lastClr="FFFFFF"/>
            </a:solidFill>
            <a:latin typeface="+mj-lt"/>
            <a:ea typeface="+mn-ea"/>
            <a:cs typeface="+mn-cs"/>
          </a:endParaRPr>
        </a:p>
      </dsp:txBody>
      <dsp:txXfrm>
        <a:off x="4786872" y="333518"/>
        <a:ext cx="617514" cy="414867"/>
      </dsp:txXfrm>
    </dsp:sp>
    <dsp:sp modelId="{C196D298-2059-4930-9602-F63A1AB65901}">
      <dsp:nvSpPr>
        <dsp:cNvPr id="0" name=""/>
        <dsp:cNvSpPr/>
      </dsp:nvSpPr>
      <dsp:spPr>
        <a:xfrm>
          <a:off x="5660713" y="207686"/>
          <a:ext cx="1666327" cy="2764799"/>
        </a:xfrm>
        <a:prstGeom prst="roundRect">
          <a:avLst>
            <a:gd name="adj" fmla="val 10000"/>
          </a:avLst>
        </a:prstGeom>
        <a:solidFill>
          <a:srgbClr val="0078C0"/>
        </a:solidFill>
        <a:ln w="25400" cap="flat" cmpd="sng" algn="ctr">
          <a:solidFill>
            <a:srgbClr val="0078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53340" numCol="1" spcCol="1270" anchor="t" anchorCtr="0">
          <a:noAutofit/>
        </a:bodyPr>
        <a:lstStyle/>
        <a:p>
          <a:pPr lvl="0" algn="ctr" defTabSz="622300">
            <a:lnSpc>
              <a:spcPct val="90000"/>
            </a:lnSpc>
            <a:spcBef>
              <a:spcPct val="0"/>
            </a:spcBef>
            <a:spcAft>
              <a:spcPct val="35000"/>
            </a:spcAft>
          </a:pPr>
          <a:r>
            <a:rPr lang="en-US" sz="1400" b="1" kern="1200" noProof="0" dirty="0" smtClean="0">
              <a:solidFill>
                <a:sysClr val="window" lastClr="FFFFFF"/>
              </a:solidFill>
              <a:latin typeface="+mj-lt"/>
              <a:ea typeface="+mn-ea"/>
              <a:cs typeface="+mn-cs"/>
            </a:rPr>
            <a:t>Knowledge Base</a:t>
          </a:r>
          <a:br>
            <a:rPr lang="en-US" sz="1400" b="1" kern="1200" noProof="0" dirty="0" smtClean="0">
              <a:solidFill>
                <a:sysClr val="window" lastClr="FFFFFF"/>
              </a:solidFill>
              <a:latin typeface="+mj-lt"/>
              <a:ea typeface="+mn-ea"/>
              <a:cs typeface="+mn-cs"/>
            </a:rPr>
          </a:br>
          <a:r>
            <a:rPr lang="en-US" sz="1400" kern="1200" noProof="0" dirty="0" smtClean="0">
              <a:solidFill>
                <a:sysClr val="window" lastClr="FFFFFF"/>
              </a:solidFill>
              <a:latin typeface="+mj-lt"/>
              <a:ea typeface="+mn-ea"/>
              <a:cs typeface="+mn-cs"/>
            </a:rPr>
            <a:t>(Foundations)</a:t>
          </a:r>
          <a:endParaRPr lang="en-US" sz="1400" kern="1200" noProof="0" dirty="0">
            <a:solidFill>
              <a:sysClr val="window" lastClr="FFFFFF"/>
            </a:solidFill>
            <a:latin typeface="+mj-lt"/>
            <a:ea typeface="+mn-ea"/>
            <a:cs typeface="+mn-cs"/>
          </a:endParaRPr>
        </a:p>
      </dsp:txBody>
      <dsp:txXfrm>
        <a:off x="5660713" y="207686"/>
        <a:ext cx="1666327" cy="666530"/>
      </dsp:txXfrm>
    </dsp:sp>
    <dsp:sp modelId="{12C4C8CF-1EB9-4194-B4CC-51622D8B8736}">
      <dsp:nvSpPr>
        <dsp:cNvPr id="0" name=""/>
        <dsp:cNvSpPr/>
      </dsp:nvSpPr>
      <dsp:spPr>
        <a:xfrm>
          <a:off x="5660712" y="874217"/>
          <a:ext cx="1666327" cy="3686400"/>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r>
            <a:rPr lang="en-US" sz="1400" kern="1200" noProof="0" smtClean="0">
              <a:solidFill>
                <a:sysClr val="windowText" lastClr="000000">
                  <a:hueOff val="0"/>
                  <a:satOff val="0"/>
                  <a:lumOff val="0"/>
                  <a:alphaOff val="0"/>
                </a:sysClr>
              </a:solidFill>
              <a:latin typeface="+mj-lt"/>
              <a:ea typeface="+mn-ea"/>
              <a:cs typeface="+mn-cs"/>
            </a:rPr>
            <a:t> Scientific Theories &amp; Methods</a:t>
          </a: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r>
            <a:rPr lang="en-US" sz="1400" kern="1200" noProof="0" smtClean="0">
              <a:solidFill>
                <a:sysClr val="windowText" lastClr="000000">
                  <a:hueOff val="0"/>
                  <a:satOff val="0"/>
                  <a:lumOff val="0"/>
                  <a:alphaOff val="0"/>
                </a:sysClr>
              </a:solidFill>
              <a:latin typeface="+mj-lt"/>
              <a:ea typeface="+mn-ea"/>
              <a:cs typeface="+mn-cs"/>
            </a:rPr>
            <a:t> Experience &amp; Expertise</a:t>
          </a: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r>
            <a:rPr lang="en-US" sz="1400" kern="1200" noProof="0" smtClean="0">
              <a:solidFill>
                <a:sysClr val="windowText" lastClr="000000">
                  <a:hueOff val="0"/>
                  <a:satOff val="0"/>
                  <a:lumOff val="0"/>
                  <a:alphaOff val="0"/>
                </a:sysClr>
              </a:solidFill>
              <a:latin typeface="+mj-lt"/>
              <a:ea typeface="+mn-ea"/>
              <a:cs typeface="+mn-cs"/>
            </a:rPr>
            <a:t> Meta-Artifacts (Design Products &amp; Design Processes)</a:t>
          </a:r>
          <a:endParaRPr lang="en-US" sz="1400" kern="1200" noProof="0">
            <a:solidFill>
              <a:sysClr val="windowText" lastClr="000000">
                <a:hueOff val="0"/>
                <a:satOff val="0"/>
                <a:lumOff val="0"/>
                <a:alphaOff val="0"/>
              </a:sysClr>
            </a:solidFill>
            <a:latin typeface="+mj-lt"/>
            <a:ea typeface="+mn-ea"/>
            <a:cs typeface="+mn-cs"/>
          </a:endParaRPr>
        </a:p>
        <a:p>
          <a:pPr marL="114300" lvl="1" indent="-114300" algn="l" defTabSz="622300">
            <a:lnSpc>
              <a:spcPct val="90000"/>
            </a:lnSpc>
            <a:spcBef>
              <a:spcPct val="0"/>
            </a:spcBef>
            <a:spcAft>
              <a:spcPct val="15000"/>
            </a:spcAft>
            <a:buChar char="••"/>
          </a:pPr>
          <a:endParaRPr lang="en-US" sz="1400" kern="1200" noProof="0">
            <a:solidFill>
              <a:sysClr val="windowText" lastClr="000000">
                <a:hueOff val="0"/>
                <a:satOff val="0"/>
                <a:lumOff val="0"/>
                <a:alphaOff val="0"/>
              </a:sysClr>
            </a:solidFill>
            <a:latin typeface="+mj-lt"/>
            <a:ea typeface="+mn-ea"/>
            <a:cs typeface="+mn-cs"/>
          </a:endParaRPr>
        </a:p>
      </dsp:txBody>
      <dsp:txXfrm>
        <a:off x="5660712" y="874217"/>
        <a:ext cx="1666327" cy="36864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8C6605-8715-4BB6-AF0A-6130E55B1ADA}">
      <dsp:nvSpPr>
        <dsp:cNvPr id="0" name=""/>
        <dsp:cNvSpPr/>
      </dsp:nvSpPr>
      <dsp:spPr>
        <a:xfrm>
          <a:off x="1295077" y="1140582"/>
          <a:ext cx="792182" cy="792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de-DE" sz="4800" kern="1200" dirty="0" smtClean="0">
              <a:solidFill>
                <a:sysClr val="windowText" lastClr="000000">
                  <a:hueOff val="0"/>
                  <a:satOff val="0"/>
                  <a:lumOff val="0"/>
                  <a:alphaOff val="0"/>
                </a:sysClr>
              </a:solidFill>
              <a:latin typeface="Calibri"/>
              <a:ea typeface="+mn-ea"/>
              <a:cs typeface="+mn-cs"/>
            </a:rPr>
            <a:t> </a:t>
          </a:r>
          <a:endParaRPr lang="de-DE" sz="4800" kern="1200" dirty="0">
            <a:solidFill>
              <a:sysClr val="windowText" lastClr="000000">
                <a:hueOff val="0"/>
                <a:satOff val="0"/>
                <a:lumOff val="0"/>
                <a:alphaOff val="0"/>
              </a:sysClr>
            </a:solidFill>
            <a:latin typeface="Calibri"/>
            <a:ea typeface="+mn-ea"/>
            <a:cs typeface="+mn-cs"/>
          </a:endParaRPr>
        </a:p>
      </dsp:txBody>
      <dsp:txXfrm>
        <a:off x="1295077" y="1140582"/>
        <a:ext cx="792182" cy="792182"/>
      </dsp:txXfrm>
    </dsp:sp>
    <dsp:sp modelId="{69E52263-4CA2-47EC-8BBD-7303542BFDE8}">
      <dsp:nvSpPr>
        <dsp:cNvPr id="0" name=""/>
        <dsp:cNvSpPr/>
      </dsp:nvSpPr>
      <dsp:spPr>
        <a:xfrm rot="10800000">
          <a:off x="229501" y="722165"/>
          <a:ext cx="1629016" cy="1629016"/>
        </a:xfrm>
        <a:prstGeom prst="circularArrow">
          <a:avLst>
            <a:gd name="adj1" fmla="val 9483"/>
            <a:gd name="adj2" fmla="val 684952"/>
            <a:gd name="adj3" fmla="val 7850793"/>
            <a:gd name="adj4" fmla="val 2264255"/>
            <a:gd name="adj5" fmla="val 11063"/>
          </a:avLst>
        </a:prstGeom>
        <a:solidFill>
          <a:srgbClr val="0078C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 modelId="{70B87D79-525C-47EA-A146-F9ABD2FE0D8F}">
      <dsp:nvSpPr>
        <dsp:cNvPr id="0" name=""/>
        <dsp:cNvSpPr/>
      </dsp:nvSpPr>
      <dsp:spPr>
        <a:xfrm>
          <a:off x="758" y="1140582"/>
          <a:ext cx="792182" cy="792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de-DE" sz="4800" kern="1200" dirty="0" smtClean="0">
              <a:solidFill>
                <a:sysClr val="windowText" lastClr="000000">
                  <a:hueOff val="0"/>
                  <a:satOff val="0"/>
                  <a:lumOff val="0"/>
                  <a:alphaOff val="0"/>
                </a:sysClr>
              </a:solidFill>
              <a:latin typeface="Calibri"/>
              <a:ea typeface="+mn-ea"/>
              <a:cs typeface="+mn-cs"/>
            </a:rPr>
            <a:t> </a:t>
          </a:r>
          <a:endParaRPr lang="de-DE" sz="4800" kern="1200" dirty="0">
            <a:solidFill>
              <a:sysClr val="windowText" lastClr="000000">
                <a:hueOff val="0"/>
                <a:satOff val="0"/>
                <a:lumOff val="0"/>
                <a:alphaOff val="0"/>
              </a:sysClr>
            </a:solidFill>
            <a:latin typeface="Calibri"/>
            <a:ea typeface="+mn-ea"/>
            <a:cs typeface="+mn-cs"/>
          </a:endParaRPr>
        </a:p>
      </dsp:txBody>
      <dsp:txXfrm>
        <a:off x="758" y="1140582"/>
        <a:ext cx="792182" cy="792182"/>
      </dsp:txXfrm>
    </dsp:sp>
    <dsp:sp modelId="{6B70DB28-FFDE-4689-96B4-EBC2A2CB7035}">
      <dsp:nvSpPr>
        <dsp:cNvPr id="0" name=""/>
        <dsp:cNvSpPr/>
      </dsp:nvSpPr>
      <dsp:spPr>
        <a:xfrm rot="10800000">
          <a:off x="229501" y="1395324"/>
          <a:ext cx="1629016" cy="1629016"/>
        </a:xfrm>
        <a:prstGeom prst="circularArrow">
          <a:avLst>
            <a:gd name="adj1" fmla="val 9483"/>
            <a:gd name="adj2" fmla="val 684952"/>
            <a:gd name="adj3" fmla="val 18650793"/>
            <a:gd name="adj4" fmla="val 13064255"/>
            <a:gd name="adj5" fmla="val 11063"/>
          </a:avLst>
        </a:prstGeom>
        <a:solidFill>
          <a:srgbClr val="0078C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78C6605-8715-4BB6-AF0A-6130E55B1ADA}">
      <dsp:nvSpPr>
        <dsp:cNvPr id="0" name=""/>
        <dsp:cNvSpPr/>
      </dsp:nvSpPr>
      <dsp:spPr>
        <a:xfrm>
          <a:off x="1295077" y="1140582"/>
          <a:ext cx="792182" cy="792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de-DE" sz="4800" kern="1200" dirty="0" smtClean="0">
              <a:solidFill>
                <a:sysClr val="windowText" lastClr="000000">
                  <a:hueOff val="0"/>
                  <a:satOff val="0"/>
                  <a:lumOff val="0"/>
                  <a:alphaOff val="0"/>
                </a:sysClr>
              </a:solidFill>
              <a:latin typeface="Calibri"/>
              <a:ea typeface="+mn-ea"/>
              <a:cs typeface="+mn-cs"/>
            </a:rPr>
            <a:t> </a:t>
          </a:r>
          <a:endParaRPr lang="de-DE" sz="4800" kern="1200" dirty="0">
            <a:solidFill>
              <a:sysClr val="windowText" lastClr="000000">
                <a:hueOff val="0"/>
                <a:satOff val="0"/>
                <a:lumOff val="0"/>
                <a:alphaOff val="0"/>
              </a:sysClr>
            </a:solidFill>
            <a:latin typeface="Calibri"/>
            <a:ea typeface="+mn-ea"/>
            <a:cs typeface="+mn-cs"/>
          </a:endParaRPr>
        </a:p>
      </dsp:txBody>
      <dsp:txXfrm>
        <a:off x="1295077" y="1140582"/>
        <a:ext cx="792182" cy="792182"/>
      </dsp:txXfrm>
    </dsp:sp>
    <dsp:sp modelId="{69E52263-4CA2-47EC-8BBD-7303542BFDE8}">
      <dsp:nvSpPr>
        <dsp:cNvPr id="0" name=""/>
        <dsp:cNvSpPr/>
      </dsp:nvSpPr>
      <dsp:spPr>
        <a:xfrm rot="10800000">
          <a:off x="24864" y="722165"/>
          <a:ext cx="1629016" cy="1629016"/>
        </a:xfrm>
        <a:prstGeom prst="circularArrow">
          <a:avLst>
            <a:gd name="adj1" fmla="val 9483"/>
            <a:gd name="adj2" fmla="val 684952"/>
            <a:gd name="adj3" fmla="val 7850793"/>
            <a:gd name="adj4" fmla="val 2264255"/>
            <a:gd name="adj5" fmla="val 11063"/>
          </a:avLst>
        </a:prstGeom>
        <a:solidFill>
          <a:srgbClr val="0078C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 modelId="{70B87D79-525C-47EA-A146-F9ABD2FE0D8F}">
      <dsp:nvSpPr>
        <dsp:cNvPr id="0" name=""/>
        <dsp:cNvSpPr/>
      </dsp:nvSpPr>
      <dsp:spPr>
        <a:xfrm>
          <a:off x="758" y="1140582"/>
          <a:ext cx="792182" cy="792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2133600">
            <a:lnSpc>
              <a:spcPct val="90000"/>
            </a:lnSpc>
            <a:spcBef>
              <a:spcPct val="0"/>
            </a:spcBef>
            <a:spcAft>
              <a:spcPct val="35000"/>
            </a:spcAft>
          </a:pPr>
          <a:r>
            <a:rPr lang="de-DE" sz="4800" kern="1200" dirty="0" smtClean="0">
              <a:solidFill>
                <a:sysClr val="windowText" lastClr="000000">
                  <a:hueOff val="0"/>
                  <a:satOff val="0"/>
                  <a:lumOff val="0"/>
                  <a:alphaOff val="0"/>
                </a:sysClr>
              </a:solidFill>
              <a:latin typeface="Calibri"/>
              <a:ea typeface="+mn-ea"/>
              <a:cs typeface="+mn-cs"/>
            </a:rPr>
            <a:t> </a:t>
          </a:r>
          <a:endParaRPr lang="de-DE" sz="4800" kern="1200" dirty="0">
            <a:solidFill>
              <a:sysClr val="windowText" lastClr="000000">
                <a:hueOff val="0"/>
                <a:satOff val="0"/>
                <a:lumOff val="0"/>
                <a:alphaOff val="0"/>
              </a:sysClr>
            </a:solidFill>
            <a:latin typeface="Calibri"/>
            <a:ea typeface="+mn-ea"/>
            <a:cs typeface="+mn-cs"/>
          </a:endParaRPr>
        </a:p>
      </dsp:txBody>
      <dsp:txXfrm>
        <a:off x="758" y="1140582"/>
        <a:ext cx="792182" cy="792182"/>
      </dsp:txXfrm>
    </dsp:sp>
    <dsp:sp modelId="{6B70DB28-FFDE-4689-96B4-EBC2A2CB7035}">
      <dsp:nvSpPr>
        <dsp:cNvPr id="0" name=""/>
        <dsp:cNvSpPr/>
      </dsp:nvSpPr>
      <dsp:spPr>
        <a:xfrm rot="10800000">
          <a:off x="24864" y="1395324"/>
          <a:ext cx="1629016" cy="1629016"/>
        </a:xfrm>
        <a:prstGeom prst="circularArrow">
          <a:avLst>
            <a:gd name="adj1" fmla="val 9483"/>
            <a:gd name="adj2" fmla="val 684952"/>
            <a:gd name="adj3" fmla="val 18650793"/>
            <a:gd name="adj4" fmla="val 13064255"/>
            <a:gd name="adj5" fmla="val 11063"/>
          </a:avLst>
        </a:prstGeom>
        <a:solidFill>
          <a:srgbClr val="0078C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09013" y="186157"/>
            <a:ext cx="3387777" cy="501071"/>
          </a:xfrm>
          <a:prstGeom prst="rect">
            <a:avLst/>
          </a:prstGeom>
          <a:noFill/>
          <a:ln w="9525">
            <a:noFill/>
            <a:miter lim="800000"/>
            <a:headEnd/>
            <a:tailEnd/>
          </a:ln>
          <a:effectLst/>
        </p:spPr>
        <p:txBody>
          <a:bodyPr vert="horz" wrap="square" lIns="92570" tIns="46285" rIns="92570" bIns="46285" numCol="1" anchor="t" anchorCtr="0" compatLnSpc="1">
            <a:prstTxWarp prst="textNoShape">
              <a:avLst/>
            </a:prstTxWarp>
          </a:bodyPr>
          <a:lstStyle>
            <a:lvl1pPr algn="l" eaLnBrk="0" hangingPunct="0">
              <a:defRPr sz="1200">
                <a:latin typeface="TUM Neue Helvetica 55 Regular" charset="0"/>
                <a:cs typeface="+mn-cs"/>
              </a:defRPr>
            </a:lvl1pPr>
          </a:lstStyle>
          <a:p>
            <a:pPr>
              <a:defRPr/>
            </a:pPr>
            <a:endParaRPr lang="de-DE"/>
          </a:p>
        </p:txBody>
      </p:sp>
      <p:sp>
        <p:nvSpPr>
          <p:cNvPr id="14339" name="Rectangle 3"/>
          <p:cNvSpPr>
            <a:spLocks noGrp="1" noChangeArrowheads="1"/>
          </p:cNvSpPr>
          <p:nvPr>
            <p:ph type="dt" sz="quarter" idx="1"/>
          </p:nvPr>
        </p:nvSpPr>
        <p:spPr bwMode="auto">
          <a:xfrm>
            <a:off x="4202813" y="186157"/>
            <a:ext cx="2139082" cy="501071"/>
          </a:xfrm>
          <a:prstGeom prst="rect">
            <a:avLst/>
          </a:prstGeom>
          <a:noFill/>
          <a:ln w="9525">
            <a:noFill/>
            <a:miter lim="800000"/>
            <a:headEnd/>
            <a:tailEnd/>
          </a:ln>
          <a:effectLst/>
        </p:spPr>
        <p:txBody>
          <a:bodyPr vert="horz" wrap="square" lIns="92570" tIns="46285" rIns="92570" bIns="46285" numCol="1" anchor="t" anchorCtr="0" compatLnSpc="1">
            <a:prstTxWarp prst="textNoShape">
              <a:avLst/>
            </a:prstTxWarp>
          </a:bodyPr>
          <a:lstStyle>
            <a:lvl1pPr algn="r" eaLnBrk="0" hangingPunct="0">
              <a:defRPr sz="1200">
                <a:latin typeface="TUM Neue Helvetica 55 Regular" charset="0"/>
                <a:cs typeface="+mn-cs"/>
              </a:defRPr>
            </a:lvl1pPr>
          </a:lstStyle>
          <a:p>
            <a:pPr>
              <a:defRPr/>
            </a:pPr>
            <a:endParaRPr lang="de-DE"/>
          </a:p>
        </p:txBody>
      </p:sp>
      <p:sp>
        <p:nvSpPr>
          <p:cNvPr id="14340" name="Rectangle 4"/>
          <p:cNvSpPr>
            <a:spLocks noGrp="1" noChangeArrowheads="1"/>
          </p:cNvSpPr>
          <p:nvPr>
            <p:ph type="ftr" sz="quarter" idx="2"/>
          </p:nvPr>
        </p:nvSpPr>
        <p:spPr bwMode="auto">
          <a:xfrm>
            <a:off x="1" y="9501731"/>
            <a:ext cx="2980260" cy="499520"/>
          </a:xfrm>
          <a:prstGeom prst="rect">
            <a:avLst/>
          </a:prstGeom>
          <a:noFill/>
          <a:ln w="9525">
            <a:noFill/>
            <a:miter lim="800000"/>
            <a:headEnd/>
            <a:tailEnd/>
          </a:ln>
          <a:effectLst/>
        </p:spPr>
        <p:txBody>
          <a:bodyPr vert="horz" wrap="square" lIns="92570" tIns="46285" rIns="92570" bIns="46285" numCol="1" anchor="b" anchorCtr="0" compatLnSpc="1">
            <a:prstTxWarp prst="textNoShape">
              <a:avLst/>
            </a:prstTxWarp>
          </a:bodyPr>
          <a:lstStyle>
            <a:lvl1pPr algn="l" eaLnBrk="0" hangingPunct="0">
              <a:defRPr sz="1200">
                <a:latin typeface="TUM Neue Helvetica 55 Regular" charset="0"/>
                <a:cs typeface="+mn-cs"/>
              </a:defRPr>
            </a:lvl1pPr>
          </a:lstStyle>
          <a:p>
            <a:pPr>
              <a:defRPr/>
            </a:pPr>
            <a:endParaRPr lang="de-DE"/>
          </a:p>
        </p:txBody>
      </p:sp>
      <p:sp>
        <p:nvSpPr>
          <p:cNvPr id="14341" name="Rectangle 5"/>
          <p:cNvSpPr>
            <a:spLocks noGrp="1" noChangeArrowheads="1"/>
          </p:cNvSpPr>
          <p:nvPr>
            <p:ph type="sldNum" sz="quarter" idx="3"/>
          </p:nvPr>
        </p:nvSpPr>
        <p:spPr bwMode="auto">
          <a:xfrm>
            <a:off x="3896790" y="9501731"/>
            <a:ext cx="2980260" cy="499520"/>
          </a:xfrm>
          <a:prstGeom prst="rect">
            <a:avLst/>
          </a:prstGeom>
          <a:noFill/>
          <a:ln w="9525">
            <a:noFill/>
            <a:miter lim="800000"/>
            <a:headEnd/>
            <a:tailEnd/>
          </a:ln>
          <a:effectLst/>
        </p:spPr>
        <p:txBody>
          <a:bodyPr vert="horz" wrap="square" lIns="92570" tIns="46285" rIns="92570" bIns="46285" numCol="1" anchor="b" anchorCtr="0" compatLnSpc="1">
            <a:prstTxWarp prst="textNoShape">
              <a:avLst/>
            </a:prstTxWarp>
          </a:bodyPr>
          <a:lstStyle>
            <a:lvl1pPr algn="r" eaLnBrk="0" hangingPunct="0">
              <a:defRPr sz="1200">
                <a:latin typeface="TUM Neue Helvetica 55 Regular" charset="0"/>
                <a:cs typeface="+mn-cs"/>
              </a:defRPr>
            </a:lvl1pPr>
          </a:lstStyle>
          <a:p>
            <a:pPr>
              <a:defRPr/>
            </a:pPr>
            <a:fld id="{FA746E40-668F-4008-A999-DEE2BD90848C}" type="slidenum">
              <a:rPr lang="de-DE"/>
              <a:pPr>
                <a:defRPr/>
              </a:pPr>
              <a:t>‹Nr.›</a:t>
            </a:fld>
            <a:endParaRPr lang="de-DE"/>
          </a:p>
        </p:txBody>
      </p:sp>
    </p:spTree>
    <p:extLst>
      <p:ext uri="{BB962C8B-B14F-4D97-AF65-F5344CB8AC3E}">
        <p14:creationId xmlns="" xmlns:p14="http://schemas.microsoft.com/office/powerpoint/2010/main" val="1724044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2980260" cy="499520"/>
          </a:xfrm>
          <a:prstGeom prst="rect">
            <a:avLst/>
          </a:prstGeom>
          <a:noFill/>
          <a:ln w="9525">
            <a:noFill/>
            <a:miter lim="800000"/>
            <a:headEnd/>
            <a:tailEnd/>
          </a:ln>
          <a:effectLst/>
        </p:spPr>
        <p:txBody>
          <a:bodyPr vert="horz" wrap="square" lIns="92570" tIns="46285" rIns="92570" bIns="46285" numCol="1" anchor="t" anchorCtr="0" compatLnSpc="1">
            <a:prstTxWarp prst="textNoShape">
              <a:avLst/>
            </a:prstTxWarp>
          </a:bodyPr>
          <a:lstStyle>
            <a:lvl1pPr algn="l" eaLnBrk="0" hangingPunct="0">
              <a:defRPr sz="1200">
                <a:latin typeface="TUM Neue Helvetica 55 Regular" charset="0"/>
                <a:cs typeface="+mn-cs"/>
              </a:defRPr>
            </a:lvl1pPr>
          </a:lstStyle>
          <a:p>
            <a:pPr>
              <a:defRPr/>
            </a:pPr>
            <a:endParaRPr lang="de-DE"/>
          </a:p>
        </p:txBody>
      </p:sp>
      <p:sp>
        <p:nvSpPr>
          <p:cNvPr id="4099" name="Rectangle 3"/>
          <p:cNvSpPr>
            <a:spLocks noGrp="1" noChangeArrowheads="1"/>
          </p:cNvSpPr>
          <p:nvPr>
            <p:ph type="dt" idx="1"/>
          </p:nvPr>
        </p:nvSpPr>
        <p:spPr bwMode="auto">
          <a:xfrm>
            <a:off x="3896790" y="0"/>
            <a:ext cx="2980260" cy="499520"/>
          </a:xfrm>
          <a:prstGeom prst="rect">
            <a:avLst/>
          </a:prstGeom>
          <a:noFill/>
          <a:ln w="9525">
            <a:noFill/>
            <a:miter lim="800000"/>
            <a:headEnd/>
            <a:tailEnd/>
          </a:ln>
          <a:effectLst/>
        </p:spPr>
        <p:txBody>
          <a:bodyPr vert="horz" wrap="square" lIns="92570" tIns="46285" rIns="92570" bIns="46285" numCol="1" anchor="t" anchorCtr="0" compatLnSpc="1">
            <a:prstTxWarp prst="textNoShape">
              <a:avLst/>
            </a:prstTxWarp>
          </a:bodyPr>
          <a:lstStyle>
            <a:lvl1pPr algn="r" eaLnBrk="0" hangingPunct="0">
              <a:defRPr sz="1200">
                <a:latin typeface="TUM Neue Helvetica 55 Regular" charset="0"/>
                <a:cs typeface="+mn-cs"/>
              </a:defRPr>
            </a:lvl1pPr>
          </a:lstStyle>
          <a:p>
            <a:pPr>
              <a:defRPr/>
            </a:pPr>
            <a:endParaRPr lang="de-DE"/>
          </a:p>
        </p:txBody>
      </p:sp>
      <p:sp>
        <p:nvSpPr>
          <p:cNvPr id="9220" name="Rectangle 4"/>
          <p:cNvSpPr>
            <a:spLocks noGrp="1" noRot="1" noChangeAspect="1" noChangeArrowheads="1" noTextEdit="1"/>
          </p:cNvSpPr>
          <p:nvPr>
            <p:ph type="sldImg" idx="2"/>
          </p:nvPr>
        </p:nvSpPr>
        <p:spPr bwMode="auto">
          <a:xfrm>
            <a:off x="939800" y="750888"/>
            <a:ext cx="4997450" cy="3749675"/>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6530" y="4751642"/>
            <a:ext cx="5043990" cy="4500329"/>
          </a:xfrm>
          <a:prstGeom prst="rect">
            <a:avLst/>
          </a:prstGeom>
          <a:noFill/>
          <a:ln w="9525">
            <a:noFill/>
            <a:miter lim="800000"/>
            <a:headEnd/>
            <a:tailEnd/>
          </a:ln>
          <a:effectLst/>
        </p:spPr>
        <p:txBody>
          <a:bodyPr vert="horz" wrap="square" lIns="92570" tIns="46285" rIns="92570" bIns="46285" numCol="1" anchor="t" anchorCtr="0" compatLnSpc="1">
            <a:prstTxWarp prst="textNoShape">
              <a:avLst/>
            </a:prstTxWarp>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4102" name="Rectangle 6"/>
          <p:cNvSpPr>
            <a:spLocks noGrp="1" noChangeArrowheads="1"/>
          </p:cNvSpPr>
          <p:nvPr>
            <p:ph type="ftr" sz="quarter" idx="4"/>
          </p:nvPr>
        </p:nvSpPr>
        <p:spPr bwMode="auto">
          <a:xfrm>
            <a:off x="1" y="9501731"/>
            <a:ext cx="2980260" cy="499520"/>
          </a:xfrm>
          <a:prstGeom prst="rect">
            <a:avLst/>
          </a:prstGeom>
          <a:noFill/>
          <a:ln w="9525">
            <a:noFill/>
            <a:miter lim="800000"/>
            <a:headEnd/>
            <a:tailEnd/>
          </a:ln>
          <a:effectLst/>
        </p:spPr>
        <p:txBody>
          <a:bodyPr vert="horz" wrap="square" lIns="92570" tIns="46285" rIns="92570" bIns="46285" numCol="1" anchor="b" anchorCtr="0" compatLnSpc="1">
            <a:prstTxWarp prst="textNoShape">
              <a:avLst/>
            </a:prstTxWarp>
          </a:bodyPr>
          <a:lstStyle>
            <a:lvl1pPr algn="l" eaLnBrk="0" hangingPunct="0">
              <a:defRPr sz="1200">
                <a:latin typeface="TUM Neue Helvetica 55 Regular" charset="0"/>
                <a:cs typeface="+mn-cs"/>
              </a:defRPr>
            </a:lvl1pPr>
          </a:lstStyle>
          <a:p>
            <a:pPr>
              <a:defRPr/>
            </a:pPr>
            <a:endParaRPr lang="de-DE"/>
          </a:p>
        </p:txBody>
      </p:sp>
      <p:sp>
        <p:nvSpPr>
          <p:cNvPr id="4103" name="Rectangle 7"/>
          <p:cNvSpPr>
            <a:spLocks noGrp="1" noChangeArrowheads="1"/>
          </p:cNvSpPr>
          <p:nvPr>
            <p:ph type="sldNum" sz="quarter" idx="5"/>
          </p:nvPr>
        </p:nvSpPr>
        <p:spPr bwMode="auto">
          <a:xfrm>
            <a:off x="3896790" y="9501731"/>
            <a:ext cx="2980260" cy="499520"/>
          </a:xfrm>
          <a:prstGeom prst="rect">
            <a:avLst/>
          </a:prstGeom>
          <a:noFill/>
          <a:ln w="9525">
            <a:noFill/>
            <a:miter lim="800000"/>
            <a:headEnd/>
            <a:tailEnd/>
          </a:ln>
          <a:effectLst/>
        </p:spPr>
        <p:txBody>
          <a:bodyPr vert="horz" wrap="square" lIns="92570" tIns="46285" rIns="92570" bIns="46285" numCol="1" anchor="b" anchorCtr="0" compatLnSpc="1">
            <a:prstTxWarp prst="textNoShape">
              <a:avLst/>
            </a:prstTxWarp>
          </a:bodyPr>
          <a:lstStyle>
            <a:lvl1pPr algn="r" eaLnBrk="0" hangingPunct="0">
              <a:defRPr sz="1200">
                <a:latin typeface="TUM Neue Helvetica 55 Regular" charset="0"/>
                <a:cs typeface="+mn-cs"/>
              </a:defRPr>
            </a:lvl1pPr>
          </a:lstStyle>
          <a:p>
            <a:pPr>
              <a:defRPr/>
            </a:pPr>
            <a:fld id="{A96478AD-9F12-4B72-AD9F-D73D24577342}" type="slidenum">
              <a:rPr lang="de-DE"/>
              <a:pPr>
                <a:defRPr/>
              </a:pPr>
              <a:t>‹Nr.›</a:t>
            </a:fld>
            <a:endParaRPr lang="de-DE"/>
          </a:p>
        </p:txBody>
      </p:sp>
    </p:spTree>
    <p:extLst>
      <p:ext uri="{BB962C8B-B14F-4D97-AF65-F5344CB8AC3E}">
        <p14:creationId xmlns="" xmlns:p14="http://schemas.microsoft.com/office/powerpoint/2010/main" val="16107900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UM Neue Helvetica 55 Regular" charset="0"/>
        <a:ea typeface="+mn-ea"/>
        <a:cs typeface="+mn-cs"/>
      </a:defRPr>
    </a:lvl1pPr>
    <a:lvl2pPr marL="457200" algn="l" rtl="0" eaLnBrk="0" fontAlgn="base" hangingPunct="0">
      <a:spcBef>
        <a:spcPct val="30000"/>
      </a:spcBef>
      <a:spcAft>
        <a:spcPct val="0"/>
      </a:spcAft>
      <a:defRPr sz="1200" kern="1200">
        <a:solidFill>
          <a:schemeClr val="tx1"/>
        </a:solidFill>
        <a:latin typeface="TUM Neue Helvetica 55 Regular" charset="0"/>
        <a:ea typeface="+mn-ea"/>
        <a:cs typeface="+mn-cs"/>
      </a:defRPr>
    </a:lvl2pPr>
    <a:lvl3pPr marL="914400" algn="l" rtl="0" eaLnBrk="0" fontAlgn="base" hangingPunct="0">
      <a:spcBef>
        <a:spcPct val="30000"/>
      </a:spcBef>
      <a:spcAft>
        <a:spcPct val="0"/>
      </a:spcAft>
      <a:defRPr sz="1200" kern="1200">
        <a:solidFill>
          <a:schemeClr val="tx1"/>
        </a:solidFill>
        <a:latin typeface="TUM Neue Helvetica 55 Regular" charset="0"/>
        <a:ea typeface="+mn-ea"/>
        <a:cs typeface="+mn-cs"/>
      </a:defRPr>
    </a:lvl3pPr>
    <a:lvl4pPr marL="1371600" algn="l" rtl="0" eaLnBrk="0" fontAlgn="base" hangingPunct="0">
      <a:spcBef>
        <a:spcPct val="30000"/>
      </a:spcBef>
      <a:spcAft>
        <a:spcPct val="0"/>
      </a:spcAft>
      <a:defRPr sz="1200" kern="1200">
        <a:solidFill>
          <a:schemeClr val="tx1"/>
        </a:solidFill>
        <a:latin typeface="TUM Neue Helvetica 55 Regular" charset="0"/>
        <a:ea typeface="+mn-ea"/>
        <a:cs typeface="+mn-cs"/>
      </a:defRPr>
    </a:lvl4pPr>
    <a:lvl5pPr marL="1828800" algn="l" rtl="0" eaLnBrk="0" fontAlgn="base" hangingPunct="0">
      <a:spcBef>
        <a:spcPct val="30000"/>
      </a:spcBef>
      <a:spcAft>
        <a:spcPct val="0"/>
      </a:spcAft>
      <a:defRPr sz="1200" kern="1200">
        <a:solidFill>
          <a:schemeClr val="tx1"/>
        </a:solidFill>
        <a:latin typeface="TUM Neue Helvetica 55 Regular"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en-US" noProof="0"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smtClean="0"/>
              <a:t>7 </a:t>
            </a:r>
            <a:r>
              <a:rPr lang="de-DE" dirty="0" err="1" smtClean="0"/>
              <a:t>exemplary</a:t>
            </a:r>
            <a:r>
              <a:rPr lang="de-DE" dirty="0" smtClean="0"/>
              <a:t> </a:t>
            </a:r>
            <a:r>
              <a:rPr lang="de-DE" dirty="0" err="1" smtClean="0"/>
              <a:t>principles</a:t>
            </a:r>
            <a:r>
              <a:rPr lang="de-DE" dirty="0" smtClean="0"/>
              <a:t> </a:t>
            </a:r>
            <a:r>
              <a:rPr lang="de-DE" dirty="0" err="1" smtClean="0"/>
              <a:t>mapped</a:t>
            </a:r>
            <a:r>
              <a:rPr lang="de-DE" dirty="0" smtClean="0"/>
              <a:t> </a:t>
            </a:r>
            <a:r>
              <a:rPr lang="de-DE" dirty="0" err="1" smtClean="0"/>
              <a:t>to</a:t>
            </a:r>
            <a:r>
              <a:rPr lang="de-DE" dirty="0" smtClean="0"/>
              <a:t> </a:t>
            </a:r>
            <a:r>
              <a:rPr lang="de-DE" dirty="0" err="1" smtClean="0"/>
              <a:t>orientors</a:t>
            </a:r>
            <a:endParaRPr lang="de-DE" dirty="0" smtClean="0"/>
          </a:p>
          <a:p>
            <a:endParaRPr lang="de-DE" dirty="0" smtClean="0"/>
          </a:p>
          <a:p>
            <a:r>
              <a:rPr lang="de-DE" dirty="0" smtClean="0"/>
              <a:t>-&gt; </a:t>
            </a:r>
            <a:r>
              <a:rPr lang="de-DE" dirty="0" err="1" smtClean="0"/>
              <a:t>clustering</a:t>
            </a:r>
            <a:r>
              <a:rPr lang="de-DE" dirty="0" smtClean="0"/>
              <a:t> </a:t>
            </a:r>
            <a:r>
              <a:rPr lang="de-DE" dirty="0" err="1" smtClean="0"/>
              <a:t>and</a:t>
            </a:r>
            <a:r>
              <a:rPr lang="de-DE" dirty="0" smtClean="0"/>
              <a:t> </a:t>
            </a:r>
            <a:r>
              <a:rPr lang="de-DE" dirty="0" err="1" smtClean="0"/>
              <a:t>applying</a:t>
            </a:r>
            <a:r>
              <a:rPr lang="de-DE" dirty="0" smtClean="0"/>
              <a:t> </a:t>
            </a:r>
            <a:r>
              <a:rPr lang="de-DE" dirty="0" err="1" smtClean="0"/>
              <a:t>principles</a:t>
            </a:r>
            <a:r>
              <a:rPr lang="de-DE" dirty="0" smtClean="0"/>
              <a:t> </a:t>
            </a:r>
            <a:r>
              <a:rPr lang="de-DE" dirty="0" err="1" smtClean="0"/>
              <a:t>to</a:t>
            </a:r>
            <a:r>
              <a:rPr lang="de-DE" dirty="0" smtClean="0"/>
              <a:t> </a:t>
            </a:r>
            <a:r>
              <a:rPr lang="de-DE" dirty="0" err="1" smtClean="0"/>
              <a:t>subsystems</a:t>
            </a:r>
            <a:r>
              <a:rPr lang="de-DE" dirty="0" smtClean="0"/>
              <a:t>, not </a:t>
            </a:r>
            <a:r>
              <a:rPr lang="de-DE" dirty="0" err="1" smtClean="0"/>
              <a:t>to</a:t>
            </a:r>
            <a:r>
              <a:rPr lang="de-DE" dirty="0" smtClean="0"/>
              <a:t> </a:t>
            </a:r>
            <a:r>
              <a:rPr lang="de-DE" dirty="0" err="1" smtClean="0"/>
              <a:t>the</a:t>
            </a:r>
            <a:r>
              <a:rPr lang="de-DE" baseline="0" dirty="0" smtClean="0"/>
              <a:t> </a:t>
            </a:r>
            <a:r>
              <a:rPr lang="de-DE" baseline="0" dirty="0" err="1" smtClean="0"/>
              <a:t>whole</a:t>
            </a:r>
            <a:r>
              <a:rPr lang="de-DE" baseline="0" dirty="0" smtClean="0"/>
              <a:t> </a:t>
            </a:r>
            <a:r>
              <a:rPr lang="de-DE" baseline="0" dirty="0" err="1" smtClean="0"/>
              <a:t>system</a:t>
            </a:r>
            <a:r>
              <a:rPr lang="de-DE" baseline="0" dirty="0" smtClean="0"/>
              <a:t>. Go back </a:t>
            </a:r>
            <a:r>
              <a:rPr lang="de-DE" baseline="0" dirty="0" err="1" smtClean="0"/>
              <a:t>to</a:t>
            </a:r>
            <a:r>
              <a:rPr lang="de-DE" baseline="0" dirty="0" smtClean="0"/>
              <a:t> </a:t>
            </a:r>
            <a:r>
              <a:rPr lang="de-DE" baseline="0" dirty="0" err="1" smtClean="0"/>
              <a:t>slide</a:t>
            </a:r>
            <a:r>
              <a:rPr lang="de-DE" baseline="0" dirty="0" smtClean="0"/>
              <a:t> 7 (</a:t>
            </a:r>
            <a:r>
              <a:rPr lang="de-DE" baseline="0" dirty="0" err="1" smtClean="0"/>
              <a:t>SoS</a:t>
            </a:r>
            <a:r>
              <a:rPr lang="de-DE" baseline="0" dirty="0" smtClean="0"/>
              <a:t>) </a:t>
            </a:r>
            <a:r>
              <a:rPr lang="de-DE" baseline="0" dirty="0" err="1" smtClean="0"/>
              <a:t>and</a:t>
            </a:r>
            <a:r>
              <a:rPr lang="de-DE" baseline="0" dirty="0" smtClean="0"/>
              <a:t> </a:t>
            </a:r>
            <a:r>
              <a:rPr lang="de-DE" baseline="0" dirty="0" err="1" smtClean="0"/>
              <a:t>show</a:t>
            </a:r>
            <a:r>
              <a:rPr lang="de-DE" baseline="0" dirty="0" smtClean="0"/>
              <a:t>, </a:t>
            </a:r>
            <a:r>
              <a:rPr lang="de-DE" baseline="0" dirty="0" err="1" smtClean="0"/>
              <a:t>that</a:t>
            </a:r>
            <a:r>
              <a:rPr lang="de-DE" baseline="0" dirty="0" smtClean="0"/>
              <a:t> „plant 2“ </a:t>
            </a:r>
            <a:r>
              <a:rPr lang="de-DE" baseline="0" dirty="0" err="1" smtClean="0"/>
              <a:t>and</a:t>
            </a:r>
            <a:r>
              <a:rPr lang="de-DE" baseline="0" dirty="0" smtClean="0"/>
              <a:t> „plant n“ </a:t>
            </a:r>
            <a:r>
              <a:rPr lang="de-DE" baseline="0" dirty="0" err="1" smtClean="0"/>
              <a:t>may</a:t>
            </a:r>
            <a:r>
              <a:rPr lang="de-DE" baseline="0" dirty="0" smtClean="0"/>
              <a:t> </a:t>
            </a:r>
            <a:r>
              <a:rPr lang="de-DE" baseline="0" dirty="0" err="1" smtClean="0"/>
              <a:t>need</a:t>
            </a:r>
            <a:r>
              <a:rPr lang="de-DE" baseline="0" dirty="0" smtClean="0"/>
              <a:t> </a:t>
            </a:r>
            <a:r>
              <a:rPr lang="de-DE" baseline="0" dirty="0" err="1" smtClean="0"/>
              <a:t>the</a:t>
            </a:r>
            <a:r>
              <a:rPr lang="de-DE" baseline="0" dirty="0" smtClean="0"/>
              <a:t> same </a:t>
            </a:r>
            <a:r>
              <a:rPr lang="de-DE" baseline="0" dirty="0" err="1" smtClean="0"/>
              <a:t>principles</a:t>
            </a:r>
            <a:r>
              <a:rPr lang="de-DE" baseline="0" dirty="0" smtClean="0"/>
              <a:t> </a:t>
            </a:r>
            <a:r>
              <a:rPr lang="de-DE" baseline="0" dirty="0" err="1" smtClean="0"/>
              <a:t>while</a:t>
            </a:r>
            <a:r>
              <a:rPr lang="de-DE" baseline="0" dirty="0" smtClean="0"/>
              <a:t> 1 </a:t>
            </a:r>
            <a:r>
              <a:rPr lang="de-DE" baseline="0" dirty="0" err="1" smtClean="0"/>
              <a:t>and</a:t>
            </a:r>
            <a:r>
              <a:rPr lang="de-DE" baseline="0" dirty="0" smtClean="0"/>
              <a:t> 3 </a:t>
            </a:r>
            <a:r>
              <a:rPr lang="de-DE" baseline="0" dirty="0" err="1" smtClean="0"/>
              <a:t>are</a:t>
            </a:r>
            <a:r>
              <a:rPr lang="de-DE" baseline="0" dirty="0" smtClean="0"/>
              <a:t> different.</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lvl="1">
              <a:buFont typeface="Symbol" pitchFamily="18" charset="2"/>
              <a:buChar char="-"/>
            </a:pPr>
            <a:r>
              <a:rPr lang="en-US" dirty="0" smtClean="0"/>
              <a:t>Compare existing behavioral models (</a:t>
            </a:r>
            <a:r>
              <a:rPr lang="en-US" b="1" dirty="0" smtClean="0"/>
              <a:t>causal loop diagrams, stock and flow diagrams, UML activity diagram</a:t>
            </a:r>
            <a:r>
              <a:rPr lang="en-US" dirty="0" smtClean="0"/>
              <a:t>)</a:t>
            </a:r>
          </a:p>
          <a:p>
            <a:pPr lvl="1">
              <a:buFont typeface="Symbol" pitchFamily="18" charset="2"/>
              <a:buNone/>
            </a:pPr>
            <a:endParaRPr lang="en-US" dirty="0" smtClean="0"/>
          </a:p>
          <a:p>
            <a:pPr lvl="1">
              <a:buFont typeface="Symbol" pitchFamily="18" charset="2"/>
              <a:buChar char="-"/>
            </a:pPr>
            <a:r>
              <a:rPr lang="en-US" dirty="0" smtClean="0"/>
              <a:t>Describe system capabilities for </a:t>
            </a:r>
            <a:r>
              <a:rPr lang="en-US" dirty="0" err="1" smtClean="0"/>
              <a:t>orientor</a:t>
            </a:r>
            <a:r>
              <a:rPr lang="en-US" dirty="0" smtClean="0"/>
              <a:t> satisfaction (e.g. </a:t>
            </a:r>
            <a:r>
              <a:rPr lang="en-US" b="1" dirty="0" smtClean="0"/>
              <a:t>business analytics for regard of other systems, knowledge management for effectivenes</a:t>
            </a:r>
            <a:r>
              <a:rPr lang="en-US" dirty="0" smtClean="0"/>
              <a:t>s)</a:t>
            </a:r>
          </a:p>
          <a:p>
            <a:pPr lvl="1">
              <a:buFont typeface="Symbol" pitchFamily="18" charset="2"/>
              <a:buChar char="-"/>
            </a:pPr>
            <a:endParaRPr lang="en-US" dirty="0" smtClean="0"/>
          </a:p>
          <a:p>
            <a:pPr lvl="1">
              <a:buFont typeface="Symbol" pitchFamily="18" charset="2"/>
              <a:buChar char="-"/>
            </a:pPr>
            <a:r>
              <a:rPr lang="en-US" dirty="0" smtClean="0"/>
              <a:t>Aggregate </a:t>
            </a:r>
            <a:r>
              <a:rPr lang="en-US" dirty="0" err="1" smtClean="0"/>
              <a:t>orientor</a:t>
            </a:r>
            <a:r>
              <a:rPr lang="en-US" dirty="0" smtClean="0"/>
              <a:t> stars of subsystems to determine best possible conditions (</a:t>
            </a:r>
            <a:r>
              <a:rPr lang="en-US" b="1" dirty="0" smtClean="0"/>
              <a:t>exemplary with forms of IT organization</a:t>
            </a:r>
            <a:r>
              <a:rPr lang="en-US" dirty="0" smtClean="0"/>
              <a:t>)</a:t>
            </a:r>
          </a:p>
          <a:p>
            <a:pPr lvl="1">
              <a:buFont typeface="Symbol" pitchFamily="18" charset="2"/>
              <a:buChar char="-"/>
            </a:pPr>
            <a:endParaRPr lang="en-US" dirty="0" smtClean="0"/>
          </a:p>
          <a:p>
            <a:pPr lvl="1">
              <a:buFont typeface="Symbol" pitchFamily="18" charset="2"/>
              <a:buChar char="-"/>
            </a:pPr>
            <a:r>
              <a:rPr lang="en-US" dirty="0" smtClean="0"/>
              <a:t>Determine effects on </a:t>
            </a:r>
            <a:r>
              <a:rPr lang="en-US" dirty="0" err="1" smtClean="0"/>
              <a:t>orientors</a:t>
            </a:r>
            <a:r>
              <a:rPr lang="en-US" dirty="0" smtClean="0"/>
              <a:t> and interplay when applying measures and controls to manage in the system (</a:t>
            </a:r>
            <a:r>
              <a:rPr lang="en-US" b="1" dirty="0" smtClean="0"/>
              <a:t>exemplary with EA principles</a:t>
            </a:r>
            <a:r>
              <a:rPr lang="en-US" dirty="0" smtClean="0"/>
              <a:t>)</a:t>
            </a:r>
          </a:p>
          <a:p>
            <a:pPr lvl="1">
              <a:buFont typeface="Symbol" pitchFamily="18" charset="2"/>
              <a:buChar char="-"/>
            </a:pPr>
            <a:endParaRPr lang="en-US" dirty="0" smtClean="0"/>
          </a:p>
          <a:p>
            <a:pPr lvl="1">
              <a:buFont typeface="Symbol" pitchFamily="18" charset="2"/>
              <a:buChar char="-"/>
            </a:pPr>
            <a:r>
              <a:rPr lang="en-US" dirty="0" smtClean="0"/>
              <a:t>Provide a base and motivations for further research (</a:t>
            </a:r>
            <a:r>
              <a:rPr lang="en-US" b="1" dirty="0" smtClean="0"/>
              <a:t>clustering </a:t>
            </a:r>
            <a:r>
              <a:rPr lang="en-US" b="1" baseline="0" dirty="0" smtClean="0"/>
              <a:t> inner core with security outer core with freedom, other examples of use, introduce KPIs and maturity models to determine </a:t>
            </a:r>
            <a:r>
              <a:rPr lang="en-US" b="1" baseline="0" dirty="0" err="1" smtClean="0"/>
              <a:t>orientor</a:t>
            </a:r>
            <a:r>
              <a:rPr lang="en-US" b="1" baseline="0" dirty="0" smtClean="0"/>
              <a:t> satisfaction, practical use, evaluation</a:t>
            </a:r>
            <a:r>
              <a:rPr lang="en-US" baseline="0" dirty="0" smtClean="0"/>
              <a:t>)</a:t>
            </a:r>
            <a:endParaRPr lang="en-US" dirty="0" smtClean="0"/>
          </a:p>
          <a:p>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14</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15</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err="1" smtClean="0"/>
              <a:t>futher</a:t>
            </a:r>
            <a:r>
              <a:rPr lang="de-DE" dirty="0" smtClean="0"/>
              <a:t> </a:t>
            </a:r>
            <a:r>
              <a:rPr lang="de-DE" dirty="0" err="1" smtClean="0"/>
              <a:t>future</a:t>
            </a:r>
            <a:r>
              <a:rPr lang="de-DE" dirty="0" smtClean="0"/>
              <a:t> </a:t>
            </a:r>
            <a:r>
              <a:rPr lang="de-DE" dirty="0" err="1" smtClean="0"/>
              <a:t>work</a:t>
            </a:r>
            <a:r>
              <a:rPr lang="de-DE" dirty="0" smtClean="0"/>
              <a:t>:</a:t>
            </a:r>
          </a:p>
          <a:p>
            <a:pPr>
              <a:buFontTx/>
              <a:buChar char="-"/>
            </a:pPr>
            <a:r>
              <a:rPr lang="de-DE" dirty="0" smtClean="0"/>
              <a:t> </a:t>
            </a:r>
            <a:r>
              <a:rPr lang="de-DE" dirty="0" err="1" smtClean="0"/>
              <a:t>use</a:t>
            </a:r>
            <a:r>
              <a:rPr lang="de-DE" dirty="0" smtClean="0"/>
              <a:t> </a:t>
            </a:r>
            <a:r>
              <a:rPr lang="de-DE" dirty="0" err="1" smtClean="0"/>
              <a:t>orientor</a:t>
            </a:r>
            <a:r>
              <a:rPr lang="de-DE" dirty="0" smtClean="0"/>
              <a:t> </a:t>
            </a:r>
            <a:r>
              <a:rPr lang="de-DE" dirty="0" err="1" smtClean="0"/>
              <a:t>theory</a:t>
            </a:r>
            <a:r>
              <a:rPr lang="de-DE" dirty="0" smtClean="0"/>
              <a:t> in</a:t>
            </a:r>
            <a:r>
              <a:rPr lang="de-DE" baseline="0" dirty="0" smtClean="0"/>
              <a:t> </a:t>
            </a:r>
            <a:r>
              <a:rPr lang="de-DE" baseline="0" dirty="0" err="1" smtClean="0"/>
              <a:t>practice</a:t>
            </a:r>
            <a:r>
              <a:rPr lang="de-DE" baseline="0" dirty="0" smtClean="0"/>
              <a:t> </a:t>
            </a:r>
            <a:r>
              <a:rPr lang="de-DE" baseline="0" dirty="0" err="1" smtClean="0"/>
              <a:t>and</a:t>
            </a:r>
            <a:r>
              <a:rPr lang="de-DE" baseline="0" dirty="0" smtClean="0"/>
              <a:t> </a:t>
            </a:r>
            <a:r>
              <a:rPr lang="de-DE" baseline="0" dirty="0" err="1" smtClean="0"/>
              <a:t>evaluate</a:t>
            </a:r>
            <a:r>
              <a:rPr lang="de-DE" baseline="0" dirty="0" smtClean="0"/>
              <a:t> </a:t>
            </a:r>
            <a:r>
              <a:rPr lang="de-DE" baseline="0" dirty="0" err="1" smtClean="0"/>
              <a:t>with</a:t>
            </a:r>
            <a:r>
              <a:rPr lang="de-DE" baseline="0" dirty="0" smtClean="0"/>
              <a:t> </a:t>
            </a:r>
            <a:r>
              <a:rPr lang="de-DE" baseline="0" dirty="0" err="1" smtClean="0"/>
              <a:t>firms</a:t>
            </a:r>
            <a:endParaRPr lang="de-DE" baseline="0" dirty="0" smtClean="0"/>
          </a:p>
          <a:p>
            <a:pPr>
              <a:buFontTx/>
              <a:buChar char="-"/>
            </a:pPr>
            <a:r>
              <a:rPr lang="de-DE" baseline="0" dirty="0" smtClean="0"/>
              <a:t> </a:t>
            </a:r>
            <a:r>
              <a:rPr lang="de-DE" baseline="0" dirty="0" err="1" smtClean="0"/>
              <a:t>apply</a:t>
            </a:r>
            <a:r>
              <a:rPr lang="de-DE" baseline="0" dirty="0" smtClean="0"/>
              <a:t> </a:t>
            </a:r>
            <a:r>
              <a:rPr lang="de-DE" baseline="0" dirty="0" err="1" smtClean="0"/>
              <a:t>orientor</a:t>
            </a:r>
            <a:r>
              <a:rPr lang="de-DE" baseline="0" dirty="0" smtClean="0"/>
              <a:t> </a:t>
            </a:r>
            <a:r>
              <a:rPr lang="de-DE" baseline="0" dirty="0" err="1" smtClean="0"/>
              <a:t>theory</a:t>
            </a:r>
            <a:r>
              <a:rPr lang="de-DE" baseline="0" dirty="0" smtClean="0"/>
              <a:t> </a:t>
            </a:r>
            <a:r>
              <a:rPr lang="de-DE" baseline="0" dirty="0" err="1" smtClean="0"/>
              <a:t>to</a:t>
            </a:r>
            <a:r>
              <a:rPr lang="de-DE" baseline="0" dirty="0" smtClean="0"/>
              <a:t> </a:t>
            </a:r>
            <a:r>
              <a:rPr lang="de-DE" baseline="0" dirty="0" err="1" smtClean="0"/>
              <a:t>the</a:t>
            </a:r>
            <a:r>
              <a:rPr lang="de-DE" baseline="0" dirty="0" smtClean="0"/>
              <a:t> </a:t>
            </a:r>
            <a:r>
              <a:rPr lang="de-DE" baseline="0" dirty="0" err="1" smtClean="0"/>
              <a:t>whole</a:t>
            </a:r>
            <a:r>
              <a:rPr lang="de-DE" baseline="0" dirty="0" smtClean="0"/>
              <a:t> EA</a:t>
            </a:r>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16</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en-US" dirty="0" smtClean="0"/>
              <a:t>• a system boundary, defining what is part of the system itself and what is outside of</a:t>
            </a:r>
          </a:p>
          <a:p>
            <a:r>
              <a:rPr lang="de-DE" dirty="0" err="1" smtClean="0"/>
              <a:t>the</a:t>
            </a:r>
            <a:r>
              <a:rPr lang="de-DE" dirty="0" smtClean="0"/>
              <a:t> </a:t>
            </a:r>
            <a:r>
              <a:rPr lang="de-DE" dirty="0" err="1" smtClean="0"/>
              <a:t>system</a:t>
            </a:r>
            <a:endParaRPr lang="de-DE" dirty="0" smtClean="0"/>
          </a:p>
          <a:p>
            <a:r>
              <a:rPr lang="en-US" dirty="0" smtClean="0"/>
              <a:t>• an interface (determined by the system boundary), defining</a:t>
            </a:r>
          </a:p>
          <a:p>
            <a:r>
              <a:rPr lang="en-US" dirty="0" smtClean="0"/>
              <a:t>the kinds of interaction between the system and the environment is possible</a:t>
            </a:r>
          </a:p>
          <a:p>
            <a:r>
              <a:rPr lang="de-DE" dirty="0" smtClean="0"/>
              <a:t>(</a:t>
            </a:r>
            <a:r>
              <a:rPr lang="de-DE" dirty="0" err="1" smtClean="0"/>
              <a:t>static</a:t>
            </a:r>
            <a:r>
              <a:rPr lang="de-DE" dirty="0" smtClean="0"/>
              <a:t>/</a:t>
            </a:r>
            <a:r>
              <a:rPr lang="de-DE" dirty="0" err="1" smtClean="0"/>
              <a:t>syntactic</a:t>
            </a:r>
            <a:r>
              <a:rPr lang="de-DE" dirty="0" smtClean="0"/>
              <a:t> </a:t>
            </a:r>
            <a:r>
              <a:rPr lang="de-DE" dirty="0" err="1" smtClean="0"/>
              <a:t>interface</a:t>
            </a:r>
            <a:r>
              <a:rPr lang="de-DE" dirty="0" smtClean="0"/>
              <a:t>)</a:t>
            </a:r>
          </a:p>
          <a:p>
            <a:r>
              <a:rPr lang="en-US" dirty="0" smtClean="0"/>
              <a:t>the behavior of the system seen from outside (interface behavior, dynamic interface,</a:t>
            </a:r>
          </a:p>
          <a:p>
            <a:r>
              <a:rPr lang="de-DE" dirty="0" err="1" smtClean="0"/>
              <a:t>interaction</a:t>
            </a:r>
            <a:r>
              <a:rPr lang="de-DE" dirty="0" smtClean="0"/>
              <a:t> </a:t>
            </a:r>
            <a:r>
              <a:rPr lang="de-DE" dirty="0" err="1" smtClean="0"/>
              <a:t>view</a:t>
            </a:r>
            <a:r>
              <a:rPr lang="de-DE" dirty="0" smtClean="0"/>
              <a:t>)</a:t>
            </a:r>
          </a:p>
          <a:p>
            <a:r>
              <a:rPr lang="en-US" dirty="0" smtClean="0"/>
              <a:t>• an inside setup consisting of</a:t>
            </a:r>
          </a:p>
          <a:p>
            <a:r>
              <a:rPr lang="en-US" dirty="0" smtClean="0"/>
              <a:t>the structure and division in subsystems (architecture)</a:t>
            </a:r>
          </a:p>
          <a:p>
            <a:r>
              <a:rPr lang="en-US" dirty="0" smtClean="0"/>
              <a:t>the states and state transitions (state view).</a:t>
            </a:r>
          </a:p>
          <a:p>
            <a:r>
              <a:rPr lang="en-US" dirty="0" smtClean="0"/>
              <a:t>• The interaction and state views are build upon a data model.</a:t>
            </a:r>
          </a:p>
          <a:p>
            <a:r>
              <a:rPr lang="en-US" dirty="0" smtClean="0"/>
              <a:t>• Views can be documented by means of feasible models.</a:t>
            </a:r>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20</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p:txBody>
          <a:bodyPr/>
          <a:lstStyle/>
          <a:p>
            <a:pPr>
              <a:defRPr/>
            </a:pPr>
            <a:r>
              <a:rPr lang="de-DE" smtClean="0"/>
              <a:t>wwwmatthes.in.tum.de</a:t>
            </a:r>
          </a:p>
        </p:txBody>
      </p:sp>
      <p:sp>
        <p:nvSpPr>
          <p:cNvPr id="56323" name="Rectangle 3"/>
          <p:cNvSpPr>
            <a:spLocks noGrp="1" noChangeArrowheads="1"/>
          </p:cNvSpPr>
          <p:nvPr>
            <p:ph type="dt" sz="quarter" idx="1"/>
          </p:nvPr>
        </p:nvSpPr>
        <p:spPr/>
        <p:txBody>
          <a:bodyPr/>
          <a:lstStyle/>
          <a:p>
            <a:pPr>
              <a:defRPr/>
            </a:pPr>
            <a:r>
              <a:rPr lang="de-DE" smtClean="0"/>
              <a:t>© sebis</a:t>
            </a:r>
          </a:p>
        </p:txBody>
      </p:sp>
      <p:sp>
        <p:nvSpPr>
          <p:cNvPr id="56324" name="Rectangle 6"/>
          <p:cNvSpPr>
            <a:spLocks noGrp="1" noChangeArrowheads="1"/>
          </p:cNvSpPr>
          <p:nvPr>
            <p:ph type="ftr" sz="quarter" idx="4"/>
          </p:nvPr>
        </p:nvSpPr>
        <p:spPr/>
        <p:txBody>
          <a:bodyPr/>
          <a:lstStyle/>
          <a:p>
            <a:pPr>
              <a:defRPr/>
            </a:pPr>
            <a:r>
              <a:rPr lang="de-DE" smtClean="0"/>
              <a:t>070726-sebis-Lehrstuhl-SoftwareCartography-SAP</a:t>
            </a:r>
          </a:p>
        </p:txBody>
      </p:sp>
      <p:sp>
        <p:nvSpPr>
          <p:cNvPr id="56325" name="Rectangle 7"/>
          <p:cNvSpPr>
            <a:spLocks noGrp="1" noChangeArrowheads="1"/>
          </p:cNvSpPr>
          <p:nvPr>
            <p:ph type="sldNum" sz="quarter" idx="5"/>
          </p:nvPr>
        </p:nvSpPr>
        <p:spPr/>
        <p:txBody>
          <a:bodyPr/>
          <a:lstStyle/>
          <a:p>
            <a:pPr>
              <a:defRPr/>
            </a:pPr>
            <a:fld id="{4B1F8500-13B9-4545-8357-7F4EBD070CFD}" type="slidenum">
              <a:rPr lang="de-DE" smtClean="0"/>
              <a:pPr>
                <a:defRPr/>
              </a:pPr>
              <a:t>21</a:t>
            </a:fld>
            <a:endParaRPr lang="de-DE" smtClean="0"/>
          </a:p>
        </p:txBody>
      </p:sp>
      <p:sp>
        <p:nvSpPr>
          <p:cNvPr id="10246" name="Rectangle 2"/>
          <p:cNvSpPr>
            <a:spLocks noGrp="1" noRot="1" noChangeAspect="1" noChangeArrowheads="1" noTextEdit="1"/>
          </p:cNvSpPr>
          <p:nvPr>
            <p:ph type="sldImg"/>
          </p:nvPr>
        </p:nvSpPr>
        <p:spPr>
          <a:xfrm>
            <a:off x="941388" y="750888"/>
            <a:ext cx="4999037" cy="3749675"/>
          </a:xfrm>
          <a:ln/>
        </p:spPr>
      </p:sp>
      <p:sp>
        <p:nvSpPr>
          <p:cNvPr id="10247" name="Rectangle 3"/>
          <p:cNvSpPr>
            <a:spLocks noGrp="1" noChangeArrowheads="1"/>
          </p:cNvSpPr>
          <p:nvPr>
            <p:ph type="body" idx="1"/>
          </p:nvPr>
        </p:nvSpPr>
        <p:spPr>
          <a:noFill/>
          <a:ln/>
        </p:spPr>
        <p:txBody>
          <a:bodyPr/>
          <a:lstStyle/>
          <a:p>
            <a:endParaRPr lang="de-DE" smtClean="0">
              <a:latin typeface="TUM Neue Helvetica 55 Regular"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p:txBody>
          <a:bodyPr/>
          <a:lstStyle/>
          <a:p>
            <a:pPr>
              <a:defRPr/>
            </a:pPr>
            <a:r>
              <a:rPr lang="de-DE" smtClean="0"/>
              <a:t>wwwmatthes.in.tum.de</a:t>
            </a:r>
          </a:p>
        </p:txBody>
      </p:sp>
      <p:sp>
        <p:nvSpPr>
          <p:cNvPr id="56323" name="Rectangle 3"/>
          <p:cNvSpPr>
            <a:spLocks noGrp="1" noChangeArrowheads="1"/>
          </p:cNvSpPr>
          <p:nvPr>
            <p:ph type="dt" sz="quarter" idx="1"/>
          </p:nvPr>
        </p:nvSpPr>
        <p:spPr/>
        <p:txBody>
          <a:bodyPr/>
          <a:lstStyle/>
          <a:p>
            <a:pPr>
              <a:defRPr/>
            </a:pPr>
            <a:r>
              <a:rPr lang="de-DE" smtClean="0"/>
              <a:t>© sebis</a:t>
            </a:r>
          </a:p>
        </p:txBody>
      </p:sp>
      <p:sp>
        <p:nvSpPr>
          <p:cNvPr id="56324" name="Rectangle 6"/>
          <p:cNvSpPr>
            <a:spLocks noGrp="1" noChangeArrowheads="1"/>
          </p:cNvSpPr>
          <p:nvPr>
            <p:ph type="ftr" sz="quarter" idx="4"/>
          </p:nvPr>
        </p:nvSpPr>
        <p:spPr/>
        <p:txBody>
          <a:bodyPr/>
          <a:lstStyle/>
          <a:p>
            <a:pPr>
              <a:defRPr/>
            </a:pPr>
            <a:r>
              <a:rPr lang="de-DE" smtClean="0"/>
              <a:t>070726-sebis-Lehrstuhl-SoftwareCartography-SAP</a:t>
            </a:r>
          </a:p>
        </p:txBody>
      </p:sp>
      <p:sp>
        <p:nvSpPr>
          <p:cNvPr id="56325" name="Rectangle 7"/>
          <p:cNvSpPr>
            <a:spLocks noGrp="1" noChangeArrowheads="1"/>
          </p:cNvSpPr>
          <p:nvPr>
            <p:ph type="sldNum" sz="quarter" idx="5"/>
          </p:nvPr>
        </p:nvSpPr>
        <p:spPr/>
        <p:txBody>
          <a:bodyPr/>
          <a:lstStyle/>
          <a:p>
            <a:pPr>
              <a:defRPr/>
            </a:pPr>
            <a:fld id="{4B1F8500-13B9-4545-8357-7F4EBD070CFD}" type="slidenum">
              <a:rPr lang="de-DE" smtClean="0"/>
              <a:pPr>
                <a:defRPr/>
              </a:pPr>
              <a:t>23</a:t>
            </a:fld>
            <a:endParaRPr lang="de-DE" smtClean="0"/>
          </a:p>
        </p:txBody>
      </p:sp>
      <p:sp>
        <p:nvSpPr>
          <p:cNvPr id="10246" name="Rectangle 2"/>
          <p:cNvSpPr>
            <a:spLocks noGrp="1" noRot="1" noChangeAspect="1" noChangeArrowheads="1" noTextEdit="1"/>
          </p:cNvSpPr>
          <p:nvPr>
            <p:ph type="sldImg"/>
          </p:nvPr>
        </p:nvSpPr>
        <p:spPr>
          <a:xfrm>
            <a:off x="941388" y="750888"/>
            <a:ext cx="4999037" cy="3749675"/>
          </a:xfrm>
          <a:ln/>
        </p:spPr>
      </p:sp>
      <p:sp>
        <p:nvSpPr>
          <p:cNvPr id="10247" name="Rectangle 3"/>
          <p:cNvSpPr>
            <a:spLocks noGrp="1" noChangeArrowheads="1"/>
          </p:cNvSpPr>
          <p:nvPr>
            <p:ph type="body" idx="1"/>
          </p:nvPr>
        </p:nvSpPr>
        <p:spPr>
          <a:noFill/>
          <a:ln/>
        </p:spPr>
        <p:txBody>
          <a:bodyPr/>
          <a:lstStyle/>
          <a:p>
            <a:endParaRPr lang="de-DE" smtClean="0">
              <a:latin typeface="TUM Neue Helvetica 55 Regular"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p:txBody>
          <a:bodyPr/>
          <a:lstStyle/>
          <a:p>
            <a:pPr>
              <a:defRPr/>
            </a:pPr>
            <a:r>
              <a:rPr lang="de-DE" smtClean="0"/>
              <a:t>wwwmatthes.in.tum.de</a:t>
            </a:r>
          </a:p>
        </p:txBody>
      </p:sp>
      <p:sp>
        <p:nvSpPr>
          <p:cNvPr id="56323" name="Rectangle 3"/>
          <p:cNvSpPr>
            <a:spLocks noGrp="1" noChangeArrowheads="1"/>
          </p:cNvSpPr>
          <p:nvPr>
            <p:ph type="dt" sz="quarter" idx="1"/>
          </p:nvPr>
        </p:nvSpPr>
        <p:spPr/>
        <p:txBody>
          <a:bodyPr/>
          <a:lstStyle/>
          <a:p>
            <a:pPr>
              <a:defRPr/>
            </a:pPr>
            <a:r>
              <a:rPr lang="de-DE" smtClean="0"/>
              <a:t>© sebis</a:t>
            </a:r>
          </a:p>
        </p:txBody>
      </p:sp>
      <p:sp>
        <p:nvSpPr>
          <p:cNvPr id="56324" name="Rectangle 6"/>
          <p:cNvSpPr>
            <a:spLocks noGrp="1" noChangeArrowheads="1"/>
          </p:cNvSpPr>
          <p:nvPr>
            <p:ph type="ftr" sz="quarter" idx="4"/>
          </p:nvPr>
        </p:nvSpPr>
        <p:spPr/>
        <p:txBody>
          <a:bodyPr/>
          <a:lstStyle/>
          <a:p>
            <a:pPr>
              <a:defRPr/>
            </a:pPr>
            <a:r>
              <a:rPr lang="de-DE" smtClean="0"/>
              <a:t>070726-sebis-Lehrstuhl-SoftwareCartography-SAP</a:t>
            </a:r>
          </a:p>
        </p:txBody>
      </p:sp>
      <p:sp>
        <p:nvSpPr>
          <p:cNvPr id="56325" name="Rectangle 7"/>
          <p:cNvSpPr>
            <a:spLocks noGrp="1" noChangeArrowheads="1"/>
          </p:cNvSpPr>
          <p:nvPr>
            <p:ph type="sldNum" sz="quarter" idx="5"/>
          </p:nvPr>
        </p:nvSpPr>
        <p:spPr/>
        <p:txBody>
          <a:bodyPr/>
          <a:lstStyle/>
          <a:p>
            <a:pPr>
              <a:defRPr/>
            </a:pPr>
            <a:fld id="{4B1F8500-13B9-4545-8357-7F4EBD070CFD}" type="slidenum">
              <a:rPr lang="de-DE" smtClean="0"/>
              <a:pPr>
                <a:defRPr/>
              </a:pPr>
              <a:t>24</a:t>
            </a:fld>
            <a:endParaRPr lang="de-DE" smtClean="0"/>
          </a:p>
        </p:txBody>
      </p:sp>
      <p:sp>
        <p:nvSpPr>
          <p:cNvPr id="10246" name="Rectangle 2"/>
          <p:cNvSpPr>
            <a:spLocks noGrp="1" noRot="1" noChangeAspect="1" noChangeArrowheads="1" noTextEdit="1"/>
          </p:cNvSpPr>
          <p:nvPr>
            <p:ph type="sldImg"/>
          </p:nvPr>
        </p:nvSpPr>
        <p:spPr>
          <a:xfrm>
            <a:off x="941388" y="750888"/>
            <a:ext cx="4999037" cy="3749675"/>
          </a:xfrm>
          <a:ln/>
        </p:spPr>
      </p:sp>
      <p:sp>
        <p:nvSpPr>
          <p:cNvPr id="10247" name="Rectangle 3"/>
          <p:cNvSpPr>
            <a:spLocks noGrp="1" noChangeArrowheads="1"/>
          </p:cNvSpPr>
          <p:nvPr>
            <p:ph type="body" idx="1"/>
          </p:nvPr>
        </p:nvSpPr>
        <p:spPr>
          <a:noFill/>
          <a:ln/>
        </p:spPr>
        <p:txBody>
          <a:bodyPr/>
          <a:lstStyle/>
          <a:p>
            <a:endParaRPr lang="de-DE" smtClean="0">
              <a:latin typeface="TUM Neue Helvetica 55 Regular"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p:txBody>
          <a:bodyPr/>
          <a:lstStyle/>
          <a:p>
            <a:pPr>
              <a:defRPr/>
            </a:pPr>
            <a:r>
              <a:rPr lang="de-DE" smtClean="0"/>
              <a:t>wwwmatthes.in.tum.de</a:t>
            </a:r>
          </a:p>
        </p:txBody>
      </p:sp>
      <p:sp>
        <p:nvSpPr>
          <p:cNvPr id="56323" name="Rectangle 3"/>
          <p:cNvSpPr>
            <a:spLocks noGrp="1" noChangeArrowheads="1"/>
          </p:cNvSpPr>
          <p:nvPr>
            <p:ph type="dt" sz="quarter" idx="1"/>
          </p:nvPr>
        </p:nvSpPr>
        <p:spPr/>
        <p:txBody>
          <a:bodyPr/>
          <a:lstStyle/>
          <a:p>
            <a:pPr>
              <a:defRPr/>
            </a:pPr>
            <a:r>
              <a:rPr lang="de-DE" smtClean="0"/>
              <a:t>© sebis</a:t>
            </a:r>
          </a:p>
        </p:txBody>
      </p:sp>
      <p:sp>
        <p:nvSpPr>
          <p:cNvPr id="56324" name="Rectangle 6"/>
          <p:cNvSpPr>
            <a:spLocks noGrp="1" noChangeArrowheads="1"/>
          </p:cNvSpPr>
          <p:nvPr>
            <p:ph type="ftr" sz="quarter" idx="4"/>
          </p:nvPr>
        </p:nvSpPr>
        <p:spPr/>
        <p:txBody>
          <a:bodyPr/>
          <a:lstStyle/>
          <a:p>
            <a:pPr>
              <a:defRPr/>
            </a:pPr>
            <a:r>
              <a:rPr lang="de-DE" smtClean="0"/>
              <a:t>070726-sebis-Lehrstuhl-SoftwareCartography-SAP</a:t>
            </a:r>
          </a:p>
        </p:txBody>
      </p:sp>
      <p:sp>
        <p:nvSpPr>
          <p:cNvPr id="56325" name="Rectangle 7"/>
          <p:cNvSpPr>
            <a:spLocks noGrp="1" noChangeArrowheads="1"/>
          </p:cNvSpPr>
          <p:nvPr>
            <p:ph type="sldNum" sz="quarter" idx="5"/>
          </p:nvPr>
        </p:nvSpPr>
        <p:spPr/>
        <p:txBody>
          <a:bodyPr/>
          <a:lstStyle/>
          <a:p>
            <a:pPr>
              <a:defRPr/>
            </a:pPr>
            <a:fld id="{4B1F8500-13B9-4545-8357-7F4EBD070CFD}" type="slidenum">
              <a:rPr lang="de-DE" smtClean="0"/>
              <a:pPr>
                <a:defRPr/>
              </a:pPr>
              <a:t>25</a:t>
            </a:fld>
            <a:endParaRPr lang="de-DE" smtClean="0"/>
          </a:p>
        </p:txBody>
      </p:sp>
      <p:sp>
        <p:nvSpPr>
          <p:cNvPr id="10246" name="Rectangle 2"/>
          <p:cNvSpPr>
            <a:spLocks noGrp="1" noRot="1" noChangeAspect="1" noChangeArrowheads="1" noTextEdit="1"/>
          </p:cNvSpPr>
          <p:nvPr>
            <p:ph type="sldImg"/>
          </p:nvPr>
        </p:nvSpPr>
        <p:spPr>
          <a:xfrm>
            <a:off x="941388" y="750888"/>
            <a:ext cx="4999037" cy="3749675"/>
          </a:xfrm>
          <a:ln/>
        </p:spPr>
      </p:sp>
      <p:sp>
        <p:nvSpPr>
          <p:cNvPr id="10247" name="Rectangle 3"/>
          <p:cNvSpPr>
            <a:spLocks noGrp="1" noChangeArrowheads="1"/>
          </p:cNvSpPr>
          <p:nvPr>
            <p:ph type="body" idx="1"/>
          </p:nvPr>
        </p:nvSpPr>
        <p:spPr>
          <a:noFill/>
          <a:ln/>
        </p:spPr>
        <p:txBody>
          <a:bodyPr/>
          <a:lstStyle/>
          <a:p>
            <a:endParaRPr lang="de-DE" smtClean="0">
              <a:latin typeface="TUM Neue Helvetica 55 Regular"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defTabSz="890351">
              <a:defRPr/>
            </a:pPr>
            <a:r>
              <a:rPr lang="en-US" noProof="0" dirty="0" smtClean="0"/>
              <a:t>Not an analogy 1:1 to ALs but similar problem -&gt; system theory</a:t>
            </a:r>
          </a:p>
          <a:p>
            <a:endParaRPr lang="en-US" noProof="0" dirty="0" smtClean="0"/>
          </a:p>
          <a:p>
            <a:r>
              <a:rPr lang="en-US" noProof="0" dirty="0" smtClean="0"/>
              <a:t>We know</a:t>
            </a:r>
            <a:r>
              <a:rPr lang="en-US" baseline="0" noProof="0" dirty="0" smtClean="0"/>
              <a:t> the structure of a cell, its parts and the individual roles of the parts</a:t>
            </a:r>
          </a:p>
          <a:p>
            <a:endParaRPr lang="en-US" baseline="0" noProof="0" dirty="0" smtClean="0"/>
          </a:p>
          <a:p>
            <a:r>
              <a:rPr lang="en-US" baseline="0" noProof="0" dirty="0" smtClean="0"/>
              <a:t>  Cells are open systems with interaction at the border with the environment, including other cells</a:t>
            </a:r>
          </a:p>
          <a:p>
            <a:r>
              <a:rPr lang="en-US" baseline="0" noProof="0" dirty="0" smtClean="0"/>
              <a:t>We also know the structure of the plant with the interplay of the different cells</a:t>
            </a:r>
          </a:p>
          <a:p>
            <a:endParaRPr lang="en-US" baseline="0" noProof="0" dirty="0" smtClean="0"/>
          </a:p>
          <a:p>
            <a:r>
              <a:rPr lang="en-US" baseline="0" noProof="0" dirty="0" smtClean="0"/>
              <a:t>But the behavior is also important to understand the outcome of changes e.g.</a:t>
            </a:r>
          </a:p>
          <a:p>
            <a:pPr defTabSz="890351">
              <a:defRPr/>
            </a:pPr>
            <a:r>
              <a:rPr lang="en-US" baseline="0" noProof="0" dirty="0" smtClean="0"/>
              <a:t>What happens, if the sun starts to shine? does it lean towards it, does it grow, does it do photosynthesis or die because of lack of water?</a:t>
            </a:r>
          </a:p>
          <a:p>
            <a:pPr defTabSz="890351">
              <a:defRPr/>
            </a:pPr>
            <a:endParaRPr lang="en-US" baseline="0" noProof="0" dirty="0" smtClean="0"/>
          </a:p>
          <a:p>
            <a:pPr defTabSz="890351">
              <a:defRPr/>
            </a:pPr>
            <a:r>
              <a:rPr lang="en-US" baseline="0" noProof="0" dirty="0" smtClean="0"/>
              <a:t>Models of ALs have no behavioral aspects so far – only the structure. Sophisticated approaches may reach the “middle” level, where interplays, roles etc. are depicted correctly.</a:t>
            </a:r>
          </a:p>
          <a:p>
            <a:pPr defTabSz="890351">
              <a:defRPr/>
            </a:pPr>
            <a:r>
              <a:rPr lang="en-US" baseline="0" noProof="0" dirty="0" smtClean="0"/>
              <a:t>Still it is a snapshot (as-is or to-be) and not seen over time</a:t>
            </a:r>
          </a:p>
          <a:p>
            <a:pPr defTabSz="890351">
              <a:defRPr/>
            </a:pPr>
            <a:r>
              <a:rPr lang="en-US" baseline="0" noProof="0" dirty="0" smtClean="0"/>
              <a:t>And what if the requirements, environment, the structure changes – how will it behave and how can management be supported?</a:t>
            </a:r>
          </a:p>
          <a:p>
            <a:pPr defTabSz="890351">
              <a:defRPr/>
            </a:pPr>
            <a:endParaRPr lang="en-US" baseline="0" noProof="0" dirty="0" smtClean="0"/>
          </a:p>
          <a:p>
            <a:pPr defTabSz="890351">
              <a:defRPr/>
            </a:pPr>
            <a:r>
              <a:rPr lang="en-US" baseline="0" noProof="0" dirty="0" smtClean="0"/>
              <a:t>Therefore, first the definition of behavior in system theory -&gt; next slide</a:t>
            </a:r>
          </a:p>
          <a:p>
            <a:pPr defTabSz="890351">
              <a:defRPr/>
            </a:pPr>
            <a:endParaRPr lang="en-US" baseline="0" noProof="0" dirty="0" smtClean="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2</a:t>
            </a:fld>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p:txBody>
          <a:bodyPr/>
          <a:lstStyle/>
          <a:p>
            <a:pPr>
              <a:defRPr/>
            </a:pPr>
            <a:r>
              <a:rPr lang="de-DE" smtClean="0"/>
              <a:t>wwwmatthes.in.tum.de</a:t>
            </a:r>
          </a:p>
        </p:txBody>
      </p:sp>
      <p:sp>
        <p:nvSpPr>
          <p:cNvPr id="56323" name="Rectangle 3"/>
          <p:cNvSpPr>
            <a:spLocks noGrp="1" noChangeArrowheads="1"/>
          </p:cNvSpPr>
          <p:nvPr>
            <p:ph type="dt" sz="quarter" idx="1"/>
          </p:nvPr>
        </p:nvSpPr>
        <p:spPr/>
        <p:txBody>
          <a:bodyPr/>
          <a:lstStyle/>
          <a:p>
            <a:pPr>
              <a:defRPr/>
            </a:pPr>
            <a:r>
              <a:rPr lang="de-DE" smtClean="0"/>
              <a:t>© sebis</a:t>
            </a:r>
          </a:p>
        </p:txBody>
      </p:sp>
      <p:sp>
        <p:nvSpPr>
          <p:cNvPr id="56324" name="Rectangle 6"/>
          <p:cNvSpPr>
            <a:spLocks noGrp="1" noChangeArrowheads="1"/>
          </p:cNvSpPr>
          <p:nvPr>
            <p:ph type="ftr" sz="quarter" idx="4"/>
          </p:nvPr>
        </p:nvSpPr>
        <p:spPr/>
        <p:txBody>
          <a:bodyPr/>
          <a:lstStyle/>
          <a:p>
            <a:pPr>
              <a:defRPr/>
            </a:pPr>
            <a:r>
              <a:rPr lang="de-DE" smtClean="0"/>
              <a:t>070726-sebis-Lehrstuhl-SoftwareCartography-SAP</a:t>
            </a:r>
          </a:p>
        </p:txBody>
      </p:sp>
      <p:sp>
        <p:nvSpPr>
          <p:cNvPr id="56325" name="Rectangle 7"/>
          <p:cNvSpPr>
            <a:spLocks noGrp="1" noChangeArrowheads="1"/>
          </p:cNvSpPr>
          <p:nvPr>
            <p:ph type="sldNum" sz="quarter" idx="5"/>
          </p:nvPr>
        </p:nvSpPr>
        <p:spPr/>
        <p:txBody>
          <a:bodyPr/>
          <a:lstStyle/>
          <a:p>
            <a:pPr>
              <a:defRPr/>
            </a:pPr>
            <a:fld id="{4B1F8500-13B9-4545-8357-7F4EBD070CFD}" type="slidenum">
              <a:rPr lang="de-DE" smtClean="0"/>
              <a:pPr>
                <a:defRPr/>
              </a:pPr>
              <a:t>26</a:t>
            </a:fld>
            <a:endParaRPr lang="de-DE" smtClean="0"/>
          </a:p>
        </p:txBody>
      </p:sp>
      <p:sp>
        <p:nvSpPr>
          <p:cNvPr id="10246" name="Rectangle 2"/>
          <p:cNvSpPr>
            <a:spLocks noGrp="1" noRot="1" noChangeAspect="1" noChangeArrowheads="1" noTextEdit="1"/>
          </p:cNvSpPr>
          <p:nvPr>
            <p:ph type="sldImg"/>
          </p:nvPr>
        </p:nvSpPr>
        <p:spPr>
          <a:xfrm>
            <a:off x="941388" y="750888"/>
            <a:ext cx="4999037" cy="3749675"/>
          </a:xfrm>
          <a:ln/>
        </p:spPr>
      </p:sp>
      <p:sp>
        <p:nvSpPr>
          <p:cNvPr id="10247" name="Rectangle 3"/>
          <p:cNvSpPr>
            <a:spLocks noGrp="1" noChangeArrowheads="1"/>
          </p:cNvSpPr>
          <p:nvPr>
            <p:ph type="body" idx="1"/>
          </p:nvPr>
        </p:nvSpPr>
        <p:spPr>
          <a:noFill/>
          <a:ln/>
        </p:spPr>
        <p:txBody>
          <a:bodyPr/>
          <a:lstStyle/>
          <a:p>
            <a:endParaRPr lang="de-DE" smtClean="0">
              <a:latin typeface="TUM Neue Helvetica 55 Regular"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Eine</a:t>
            </a:r>
            <a:r>
              <a:rPr lang="de-DE" baseline="0" dirty="0" smtClean="0"/>
              <a:t> Person kann z.B. durch Vererbung spezifiziert werden oder durch den Status, oder durch entsprechende Beziehungen (Links)</a:t>
            </a:r>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32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smtClean="0"/>
              <a:t>-&gt; </a:t>
            </a:r>
            <a:r>
              <a:rPr lang="de-DE" dirty="0" err="1" smtClean="0"/>
              <a:t>behavior</a:t>
            </a:r>
            <a:r>
              <a:rPr lang="de-DE" dirty="0" smtClean="0"/>
              <a:t> </a:t>
            </a:r>
            <a:r>
              <a:rPr lang="de-DE" dirty="0" err="1" smtClean="0"/>
              <a:t>is</a:t>
            </a:r>
            <a:r>
              <a:rPr lang="de-DE" dirty="0" smtClean="0"/>
              <a:t> </a:t>
            </a:r>
            <a:r>
              <a:rPr lang="de-DE" dirty="0" err="1" smtClean="0"/>
              <a:t>driven</a:t>
            </a:r>
            <a:r>
              <a:rPr lang="de-DE" dirty="0" smtClean="0"/>
              <a:t> </a:t>
            </a:r>
            <a:r>
              <a:rPr lang="de-DE" dirty="0" err="1" smtClean="0"/>
              <a:t>by</a:t>
            </a:r>
            <a:r>
              <a:rPr lang="de-DE" dirty="0" smtClean="0"/>
              <a:t> </a:t>
            </a:r>
            <a:r>
              <a:rPr lang="de-DE" dirty="0" err="1" smtClean="0"/>
              <a:t>the</a:t>
            </a:r>
            <a:r>
              <a:rPr lang="de-DE" dirty="0" smtClean="0"/>
              <a:t> </a:t>
            </a:r>
            <a:r>
              <a:rPr lang="de-DE" dirty="0" err="1" smtClean="0"/>
              <a:t>environment</a:t>
            </a:r>
            <a:r>
              <a:rPr lang="de-DE" dirty="0" smtClean="0"/>
              <a:t> </a:t>
            </a:r>
            <a:r>
              <a:rPr lang="de-DE" dirty="0" err="1" smtClean="0"/>
              <a:t>of</a:t>
            </a:r>
            <a:r>
              <a:rPr lang="de-DE" dirty="0" smtClean="0"/>
              <a:t> </a:t>
            </a:r>
            <a:r>
              <a:rPr lang="de-DE" dirty="0" err="1" smtClean="0"/>
              <a:t>the</a:t>
            </a:r>
            <a:r>
              <a:rPr lang="de-DE" dirty="0" smtClean="0"/>
              <a:t> </a:t>
            </a:r>
            <a:r>
              <a:rPr lang="de-DE" dirty="0" err="1" smtClean="0"/>
              <a:t>system</a:t>
            </a:r>
            <a:r>
              <a:rPr lang="de-DE" dirty="0" smtClean="0"/>
              <a:t> </a:t>
            </a:r>
            <a:r>
              <a:rPr lang="de-DE" dirty="0" err="1" smtClean="0"/>
              <a:t>and</a:t>
            </a:r>
            <a:r>
              <a:rPr lang="de-DE" dirty="0" smtClean="0"/>
              <a:t> </a:t>
            </a:r>
            <a:r>
              <a:rPr lang="de-DE" dirty="0" err="1" smtClean="0"/>
              <a:t>its</a:t>
            </a:r>
            <a:r>
              <a:rPr lang="de-DE" dirty="0" smtClean="0"/>
              <a:t> </a:t>
            </a:r>
            <a:r>
              <a:rPr lang="de-DE" dirty="0" err="1" smtClean="0"/>
              <a:t>changes</a:t>
            </a:r>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smtClean="0"/>
              <a:t>Not </a:t>
            </a:r>
            <a:r>
              <a:rPr lang="de-DE" dirty="0" err="1" smtClean="0"/>
              <a:t>sufficient</a:t>
            </a:r>
            <a:r>
              <a:rPr lang="de-DE" dirty="0" smtClean="0"/>
              <a:t> </a:t>
            </a:r>
            <a:r>
              <a:rPr lang="de-DE" dirty="0" err="1" smtClean="0"/>
              <a:t>to</a:t>
            </a:r>
            <a:r>
              <a:rPr lang="de-DE" dirty="0" smtClean="0"/>
              <a:t> </a:t>
            </a:r>
            <a:r>
              <a:rPr lang="de-DE" dirty="0" err="1" smtClean="0"/>
              <a:t>say</a:t>
            </a:r>
            <a:r>
              <a:rPr lang="de-DE" dirty="0" smtClean="0"/>
              <a:t> positive</a:t>
            </a:r>
            <a:r>
              <a:rPr lang="de-DE" baseline="0" dirty="0" smtClean="0"/>
              <a:t> </a:t>
            </a:r>
            <a:r>
              <a:rPr lang="de-DE" baseline="0" dirty="0" err="1" smtClean="0"/>
              <a:t>or</a:t>
            </a:r>
            <a:r>
              <a:rPr lang="de-DE" baseline="0" dirty="0" smtClean="0"/>
              <a:t> negative </a:t>
            </a:r>
            <a:r>
              <a:rPr lang="de-DE" baseline="0" dirty="0" err="1" smtClean="0"/>
              <a:t>influence</a:t>
            </a:r>
            <a:r>
              <a:rPr lang="de-DE" baseline="0" dirty="0" smtClean="0"/>
              <a:t>.</a:t>
            </a:r>
            <a:endParaRPr lang="de-DE" dirty="0" smtClean="0"/>
          </a:p>
          <a:p>
            <a:r>
              <a:rPr lang="de-DE" dirty="0" smtClean="0"/>
              <a:t>General model </a:t>
            </a:r>
            <a:r>
              <a:rPr lang="de-DE" dirty="0" err="1" smtClean="0"/>
              <a:t>of</a:t>
            </a:r>
            <a:r>
              <a:rPr lang="de-DE" dirty="0" smtClean="0"/>
              <a:t> </a:t>
            </a:r>
            <a:r>
              <a:rPr lang="de-DE" dirty="0" err="1" smtClean="0"/>
              <a:t>the</a:t>
            </a:r>
            <a:r>
              <a:rPr lang="de-DE" dirty="0" smtClean="0"/>
              <a:t> </a:t>
            </a:r>
            <a:r>
              <a:rPr lang="de-DE" dirty="0" err="1" smtClean="0"/>
              <a:t>environment</a:t>
            </a:r>
            <a:r>
              <a:rPr lang="de-DE" dirty="0" smtClean="0"/>
              <a:t> in </a:t>
            </a:r>
            <a:r>
              <a:rPr lang="de-DE" dirty="0" err="1" smtClean="0"/>
              <a:t>system</a:t>
            </a:r>
            <a:r>
              <a:rPr lang="de-DE" dirty="0" smtClean="0"/>
              <a:t> </a:t>
            </a:r>
            <a:r>
              <a:rPr lang="de-DE" dirty="0" err="1" smtClean="0"/>
              <a:t>theory</a:t>
            </a:r>
            <a:r>
              <a:rPr lang="de-DE" dirty="0" smtClean="0"/>
              <a:t>: Bossel </a:t>
            </a:r>
            <a:r>
              <a:rPr lang="de-DE" dirty="0" err="1" smtClean="0"/>
              <a:t>and</a:t>
            </a:r>
            <a:r>
              <a:rPr lang="de-DE" dirty="0" smtClean="0"/>
              <a:t> </a:t>
            </a:r>
            <a:r>
              <a:rPr lang="de-DE" dirty="0" err="1" smtClean="0"/>
              <a:t>classification</a:t>
            </a:r>
            <a:r>
              <a:rPr lang="de-DE" dirty="0" smtClean="0"/>
              <a:t> </a:t>
            </a:r>
            <a:r>
              <a:rPr lang="de-DE" dirty="0" err="1" smtClean="0"/>
              <a:t>into</a:t>
            </a:r>
            <a:r>
              <a:rPr lang="de-DE" dirty="0" smtClean="0"/>
              <a:t> 6 </a:t>
            </a:r>
            <a:r>
              <a:rPr lang="de-DE" dirty="0" err="1" smtClean="0"/>
              <a:t>dimensions</a:t>
            </a:r>
            <a:endParaRPr lang="de-DE" dirty="0" smtClean="0"/>
          </a:p>
          <a:p>
            <a:endParaRPr lang="de-DE" dirty="0" smtClean="0"/>
          </a:p>
          <a:p>
            <a:r>
              <a:rPr lang="de-DE" dirty="0" smtClean="0"/>
              <a:t>Problem:</a:t>
            </a:r>
            <a:r>
              <a:rPr lang="de-DE" baseline="0" dirty="0" smtClean="0"/>
              <a:t> </a:t>
            </a:r>
            <a:r>
              <a:rPr lang="de-DE" baseline="0" dirty="0" err="1" smtClean="0"/>
              <a:t>Behavior</a:t>
            </a:r>
            <a:r>
              <a:rPr lang="de-DE" baseline="0" dirty="0" smtClean="0"/>
              <a:t> still not </a:t>
            </a:r>
            <a:r>
              <a:rPr lang="de-DE" baseline="0" dirty="0" err="1" smtClean="0"/>
              <a:t>explainable</a:t>
            </a:r>
            <a:r>
              <a:rPr lang="de-DE" baseline="0" dirty="0" smtClean="0"/>
              <a:t> but </a:t>
            </a:r>
            <a:r>
              <a:rPr lang="de-DE" baseline="0" dirty="0" err="1" smtClean="0"/>
              <a:t>now</a:t>
            </a:r>
            <a:r>
              <a:rPr lang="de-DE" baseline="0" dirty="0" smtClean="0"/>
              <a:t> </a:t>
            </a:r>
            <a:r>
              <a:rPr lang="de-DE" baseline="0" dirty="0" err="1" smtClean="0"/>
              <a:t>we</a:t>
            </a:r>
            <a:r>
              <a:rPr lang="de-DE" baseline="0" dirty="0" smtClean="0"/>
              <a:t> </a:t>
            </a:r>
            <a:r>
              <a:rPr lang="de-DE" baseline="0" dirty="0" err="1" smtClean="0"/>
              <a:t>can</a:t>
            </a:r>
            <a:r>
              <a:rPr lang="de-DE" baseline="0" dirty="0" smtClean="0"/>
              <a:t> </a:t>
            </a:r>
            <a:r>
              <a:rPr lang="de-DE" baseline="0" dirty="0" err="1" smtClean="0"/>
              <a:t>differentiate</a:t>
            </a:r>
            <a:r>
              <a:rPr lang="de-DE" baseline="0" dirty="0" smtClean="0"/>
              <a:t> -&gt; </a:t>
            </a:r>
            <a:r>
              <a:rPr lang="de-DE" baseline="0" dirty="0" err="1" smtClean="0"/>
              <a:t>orientor</a:t>
            </a:r>
            <a:r>
              <a:rPr lang="de-DE" baseline="0" dirty="0" smtClean="0"/>
              <a:t> </a:t>
            </a:r>
            <a:r>
              <a:rPr lang="de-DE" baseline="0" dirty="0" err="1" smtClean="0"/>
              <a:t>theory</a:t>
            </a:r>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err="1" smtClean="0"/>
              <a:t>Orientor</a:t>
            </a:r>
            <a:r>
              <a:rPr lang="de-DE" dirty="0" smtClean="0"/>
              <a:t> </a:t>
            </a:r>
            <a:r>
              <a:rPr lang="de-DE" dirty="0" err="1" smtClean="0"/>
              <a:t>theory</a:t>
            </a:r>
            <a:r>
              <a:rPr lang="de-DE" dirty="0" smtClean="0"/>
              <a:t>:  </a:t>
            </a:r>
            <a:r>
              <a:rPr lang="de-DE" dirty="0" err="1" smtClean="0"/>
              <a:t>introduction</a:t>
            </a:r>
            <a:r>
              <a:rPr lang="de-DE" dirty="0" smtClean="0"/>
              <a:t> </a:t>
            </a:r>
            <a:r>
              <a:rPr lang="de-DE" dirty="0" err="1" smtClean="0"/>
              <a:t>of</a:t>
            </a:r>
            <a:r>
              <a:rPr lang="de-DE" dirty="0" smtClean="0"/>
              <a:t> </a:t>
            </a:r>
            <a:r>
              <a:rPr lang="de-DE" dirty="0" err="1" smtClean="0"/>
              <a:t>one</a:t>
            </a:r>
            <a:r>
              <a:rPr lang="de-DE" dirty="0" smtClean="0"/>
              <a:t> </a:t>
            </a:r>
            <a:r>
              <a:rPr lang="de-DE" dirty="0" err="1" smtClean="0"/>
              <a:t>orientor</a:t>
            </a:r>
            <a:r>
              <a:rPr lang="de-DE" dirty="0" smtClean="0"/>
              <a:t> per environmental </a:t>
            </a:r>
            <a:r>
              <a:rPr lang="de-DE" dirty="0" err="1" smtClean="0"/>
              <a:t>influence</a:t>
            </a:r>
            <a:endParaRPr lang="de-DE" dirty="0" smtClean="0"/>
          </a:p>
          <a:p>
            <a:r>
              <a:rPr lang="de-DE" dirty="0" err="1" smtClean="0"/>
              <a:t>interplay</a:t>
            </a:r>
            <a:r>
              <a:rPr lang="de-DE" dirty="0" smtClean="0"/>
              <a:t>: </a:t>
            </a:r>
            <a:r>
              <a:rPr lang="de-DE" dirty="0" err="1" smtClean="0"/>
              <a:t>opposing</a:t>
            </a:r>
            <a:r>
              <a:rPr lang="de-DE" dirty="0" smtClean="0"/>
              <a:t> </a:t>
            </a:r>
            <a:r>
              <a:rPr lang="de-DE" dirty="0" err="1" smtClean="0"/>
              <a:t>orientors</a:t>
            </a:r>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err="1" smtClean="0"/>
              <a:t>minimum</a:t>
            </a:r>
            <a:r>
              <a:rPr lang="de-DE" dirty="0" smtClean="0"/>
              <a:t> </a:t>
            </a:r>
            <a:r>
              <a:rPr lang="de-DE" dirty="0" err="1" smtClean="0"/>
              <a:t>satisfaction</a:t>
            </a:r>
            <a:r>
              <a:rPr lang="de-DE" baseline="0" dirty="0" smtClean="0"/>
              <a:t> </a:t>
            </a:r>
            <a:r>
              <a:rPr lang="de-DE" baseline="0" dirty="0" err="1" smtClean="0"/>
              <a:t>to</a:t>
            </a:r>
            <a:r>
              <a:rPr lang="de-DE" baseline="0" dirty="0" smtClean="0"/>
              <a:t> </a:t>
            </a:r>
            <a:r>
              <a:rPr lang="de-DE" baseline="0" dirty="0" err="1" smtClean="0"/>
              <a:t>remain</a:t>
            </a:r>
            <a:r>
              <a:rPr lang="de-DE" baseline="0" dirty="0" smtClean="0"/>
              <a:t> </a:t>
            </a:r>
            <a:r>
              <a:rPr lang="de-DE" baseline="0" dirty="0" err="1" smtClean="0"/>
              <a:t>viable</a:t>
            </a:r>
            <a:endParaRPr lang="de-DE" baseline="0" dirty="0" smtClean="0"/>
          </a:p>
          <a:p>
            <a:r>
              <a:rPr lang="de-DE" baseline="0" dirty="0" err="1" smtClean="0"/>
              <a:t>increase</a:t>
            </a:r>
            <a:r>
              <a:rPr lang="de-DE" baseline="0" dirty="0" smtClean="0"/>
              <a:t> in </a:t>
            </a:r>
            <a:r>
              <a:rPr lang="de-DE" baseline="0" dirty="0" err="1" smtClean="0"/>
              <a:t>one</a:t>
            </a:r>
            <a:r>
              <a:rPr lang="de-DE" baseline="0" dirty="0" smtClean="0"/>
              <a:t> </a:t>
            </a:r>
            <a:r>
              <a:rPr lang="de-DE" baseline="0" dirty="0" err="1" smtClean="0"/>
              <a:t>orientor</a:t>
            </a:r>
            <a:r>
              <a:rPr lang="de-DE" baseline="0" dirty="0" smtClean="0"/>
              <a:t> </a:t>
            </a:r>
            <a:r>
              <a:rPr lang="de-DE" baseline="0" dirty="0" err="1" smtClean="0"/>
              <a:t>may</a:t>
            </a:r>
            <a:r>
              <a:rPr lang="de-DE" baseline="0" dirty="0" smtClean="0"/>
              <a:t> </a:t>
            </a:r>
            <a:r>
              <a:rPr lang="de-DE" baseline="0" dirty="0" err="1" smtClean="0"/>
              <a:t>lead</a:t>
            </a:r>
            <a:r>
              <a:rPr lang="de-DE" baseline="0" dirty="0" smtClean="0"/>
              <a:t> </a:t>
            </a:r>
            <a:r>
              <a:rPr lang="de-DE" baseline="0" dirty="0" err="1" smtClean="0"/>
              <a:t>to</a:t>
            </a:r>
            <a:r>
              <a:rPr lang="de-DE" baseline="0" dirty="0" smtClean="0"/>
              <a:t> </a:t>
            </a:r>
            <a:r>
              <a:rPr lang="de-DE" baseline="0" dirty="0" err="1" smtClean="0"/>
              <a:t>decrease</a:t>
            </a:r>
            <a:r>
              <a:rPr lang="de-DE" baseline="0" dirty="0" smtClean="0"/>
              <a:t> </a:t>
            </a:r>
            <a:r>
              <a:rPr lang="de-DE" baseline="0" dirty="0" err="1" smtClean="0"/>
              <a:t>of</a:t>
            </a:r>
            <a:r>
              <a:rPr lang="de-DE" baseline="0" dirty="0" smtClean="0"/>
              <a:t> </a:t>
            </a:r>
            <a:r>
              <a:rPr lang="de-DE" baseline="0" dirty="0" err="1" smtClean="0"/>
              <a:t>opposite</a:t>
            </a:r>
            <a:r>
              <a:rPr lang="de-DE" baseline="0" dirty="0" smtClean="0"/>
              <a:t>. Max </a:t>
            </a:r>
            <a:r>
              <a:rPr lang="de-DE" baseline="0" dirty="0" err="1" smtClean="0"/>
              <a:t>increased</a:t>
            </a:r>
            <a:r>
              <a:rPr lang="de-DE" baseline="0" dirty="0" smtClean="0"/>
              <a:t>: 3</a:t>
            </a:r>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dirty="0" smtClean="0"/>
              <a:t>System</a:t>
            </a:r>
            <a:r>
              <a:rPr lang="de-DE" baseline="0" dirty="0" smtClean="0"/>
              <a:t> </a:t>
            </a:r>
            <a:r>
              <a:rPr lang="de-DE" baseline="0" dirty="0" err="1" smtClean="0"/>
              <a:t>theory</a:t>
            </a:r>
            <a:r>
              <a:rPr lang="de-DE" baseline="0" dirty="0" smtClean="0"/>
              <a:t>: </a:t>
            </a:r>
          </a:p>
          <a:p>
            <a:r>
              <a:rPr lang="de-DE" baseline="0" dirty="0" err="1" smtClean="0"/>
              <a:t>subsystems</a:t>
            </a:r>
            <a:r>
              <a:rPr lang="de-DE" baseline="0" dirty="0" smtClean="0"/>
              <a:t> </a:t>
            </a:r>
            <a:r>
              <a:rPr lang="de-DE" baseline="0" dirty="0" err="1" smtClean="0"/>
              <a:t>exhibit</a:t>
            </a:r>
            <a:r>
              <a:rPr lang="de-DE" baseline="0" dirty="0" smtClean="0"/>
              <a:t> </a:t>
            </a:r>
            <a:r>
              <a:rPr lang="de-DE" baseline="0" dirty="0" err="1" smtClean="0"/>
              <a:t>self-organization</a:t>
            </a:r>
            <a:r>
              <a:rPr lang="de-DE" baseline="0" dirty="0" smtClean="0"/>
              <a:t> </a:t>
            </a:r>
            <a:r>
              <a:rPr lang="de-DE" baseline="0" dirty="0" err="1" smtClean="0"/>
              <a:t>and</a:t>
            </a:r>
            <a:r>
              <a:rPr lang="de-DE" baseline="0" dirty="0" smtClean="0"/>
              <a:t> non-</a:t>
            </a:r>
            <a:r>
              <a:rPr lang="de-DE" baseline="0" dirty="0" err="1" smtClean="0"/>
              <a:t>linearity</a:t>
            </a:r>
            <a:r>
              <a:rPr lang="de-DE" baseline="0" dirty="0" smtClean="0"/>
              <a:t> </a:t>
            </a:r>
          </a:p>
          <a:p>
            <a:r>
              <a:rPr lang="de-DE" baseline="0" dirty="0" smtClean="0"/>
              <a:t>-&gt; Not </a:t>
            </a:r>
            <a:r>
              <a:rPr lang="de-DE" baseline="0" dirty="0" err="1" smtClean="0"/>
              <a:t>possible</a:t>
            </a:r>
            <a:r>
              <a:rPr lang="de-DE" baseline="0" dirty="0" smtClean="0"/>
              <a:t> </a:t>
            </a:r>
            <a:r>
              <a:rPr lang="de-DE" baseline="0" dirty="0" err="1" smtClean="0"/>
              <a:t>to</a:t>
            </a:r>
            <a:r>
              <a:rPr lang="de-DE" baseline="0" dirty="0" smtClean="0"/>
              <a:t> manage a </a:t>
            </a:r>
            <a:r>
              <a:rPr lang="de-DE" baseline="0" dirty="0" err="1" smtClean="0"/>
              <a:t>system</a:t>
            </a:r>
            <a:r>
              <a:rPr lang="de-DE" baseline="0" dirty="0" smtClean="0"/>
              <a:t> </a:t>
            </a:r>
            <a:r>
              <a:rPr lang="de-DE" baseline="0" dirty="0" err="1" smtClean="0"/>
              <a:t>by</a:t>
            </a:r>
            <a:r>
              <a:rPr lang="de-DE" baseline="0" dirty="0" smtClean="0"/>
              <a:t> </a:t>
            </a:r>
            <a:r>
              <a:rPr lang="de-DE" baseline="0" dirty="0" err="1" smtClean="0"/>
              <a:t>one</a:t>
            </a:r>
            <a:r>
              <a:rPr lang="de-DE" baseline="0" dirty="0" smtClean="0"/>
              <a:t> </a:t>
            </a:r>
            <a:r>
              <a:rPr lang="de-DE" baseline="0" dirty="0" err="1" smtClean="0"/>
              <a:t>hand</a:t>
            </a:r>
            <a:r>
              <a:rPr lang="de-DE" baseline="0" dirty="0" smtClean="0"/>
              <a:t> </a:t>
            </a:r>
            <a:r>
              <a:rPr lang="de-DE" baseline="0" dirty="0" err="1" smtClean="0"/>
              <a:t>of</a:t>
            </a:r>
            <a:r>
              <a:rPr lang="de-DE" baseline="0" dirty="0" smtClean="0"/>
              <a:t> </a:t>
            </a:r>
            <a:r>
              <a:rPr lang="de-DE" baseline="0" dirty="0" err="1" smtClean="0"/>
              <a:t>god</a:t>
            </a:r>
            <a:r>
              <a:rPr lang="de-DE" baseline="0" dirty="0" smtClean="0"/>
              <a:t>. -&gt; Manage in </a:t>
            </a:r>
            <a:r>
              <a:rPr lang="de-DE" baseline="0" dirty="0" err="1" smtClean="0"/>
              <a:t>the</a:t>
            </a:r>
            <a:r>
              <a:rPr lang="de-DE" baseline="0" dirty="0" smtClean="0"/>
              <a:t> </a:t>
            </a:r>
            <a:r>
              <a:rPr lang="de-DE" baseline="0" dirty="0" err="1" smtClean="0"/>
              <a:t>system</a:t>
            </a:r>
            <a:endParaRPr lang="de-DE" baseline="0" dirty="0" smtClean="0"/>
          </a:p>
          <a:p>
            <a:r>
              <a:rPr lang="de-DE" baseline="0" dirty="0" smtClean="0"/>
              <a:t>-&gt; </a:t>
            </a:r>
            <a:r>
              <a:rPr lang="de-DE" baseline="0" dirty="0" err="1" smtClean="0"/>
              <a:t>provide</a:t>
            </a:r>
            <a:r>
              <a:rPr lang="de-DE" baseline="0" dirty="0" smtClean="0"/>
              <a:t> </a:t>
            </a:r>
            <a:r>
              <a:rPr lang="de-DE" baseline="0" dirty="0" err="1" smtClean="0"/>
              <a:t>the</a:t>
            </a:r>
            <a:r>
              <a:rPr lang="de-DE" baseline="0" dirty="0" smtClean="0"/>
              <a:t> </a:t>
            </a:r>
            <a:r>
              <a:rPr lang="de-DE" baseline="0" dirty="0" err="1" smtClean="0"/>
              <a:t>best</a:t>
            </a:r>
            <a:r>
              <a:rPr lang="de-DE" baseline="0" dirty="0" smtClean="0"/>
              <a:t> </a:t>
            </a:r>
            <a:r>
              <a:rPr lang="de-DE" baseline="0" dirty="0" err="1" smtClean="0"/>
              <a:t>possible</a:t>
            </a:r>
            <a:r>
              <a:rPr lang="de-DE" baseline="0" dirty="0" smtClean="0"/>
              <a:t> </a:t>
            </a:r>
            <a:r>
              <a:rPr lang="de-DE" baseline="0" dirty="0" err="1" smtClean="0"/>
              <a:t>conditions</a:t>
            </a:r>
            <a:r>
              <a:rPr lang="de-DE" baseline="0" dirty="0" smtClean="0"/>
              <a:t> (</a:t>
            </a:r>
            <a:r>
              <a:rPr lang="de-DE" baseline="0" dirty="0" err="1" smtClean="0"/>
              <a:t>example</a:t>
            </a:r>
            <a:r>
              <a:rPr lang="de-DE" baseline="0" dirty="0" smtClean="0"/>
              <a:t> IT </a:t>
            </a:r>
            <a:r>
              <a:rPr lang="de-DE" baseline="0" dirty="0" err="1" smtClean="0"/>
              <a:t>organizations</a:t>
            </a:r>
            <a:r>
              <a:rPr lang="de-DE" baseline="0" dirty="0" smtClean="0"/>
              <a:t>)</a:t>
            </a:r>
          </a:p>
          <a:p>
            <a:r>
              <a:rPr lang="de-DE" baseline="0" dirty="0" smtClean="0"/>
              <a:t>-&gt; </a:t>
            </a:r>
            <a:r>
              <a:rPr lang="de-DE" baseline="0" dirty="0" err="1" smtClean="0"/>
              <a:t>guidance</a:t>
            </a:r>
            <a:r>
              <a:rPr lang="de-DE" baseline="0" dirty="0" smtClean="0"/>
              <a:t> </a:t>
            </a:r>
            <a:r>
              <a:rPr lang="de-DE" baseline="0" dirty="0" err="1" smtClean="0"/>
              <a:t>and</a:t>
            </a:r>
            <a:r>
              <a:rPr lang="de-DE" baseline="0" dirty="0" smtClean="0"/>
              <a:t> </a:t>
            </a:r>
            <a:r>
              <a:rPr lang="de-DE" baseline="0" dirty="0" err="1" smtClean="0"/>
              <a:t>allow</a:t>
            </a:r>
            <a:r>
              <a:rPr lang="de-DE" baseline="0" dirty="0" smtClean="0"/>
              <a:t> </a:t>
            </a:r>
            <a:r>
              <a:rPr lang="de-DE" baseline="0" dirty="0" err="1" smtClean="0"/>
              <a:t>self-organization</a:t>
            </a:r>
            <a:r>
              <a:rPr lang="de-DE" baseline="0" dirty="0" smtClean="0"/>
              <a:t> (</a:t>
            </a:r>
            <a:r>
              <a:rPr lang="de-DE" baseline="0" dirty="0" err="1" smtClean="0"/>
              <a:t>example</a:t>
            </a:r>
            <a:r>
              <a:rPr lang="de-DE" baseline="0" dirty="0" smtClean="0"/>
              <a:t> EA </a:t>
            </a:r>
            <a:r>
              <a:rPr lang="de-DE" baseline="0" dirty="0" err="1" smtClean="0"/>
              <a:t>principles</a:t>
            </a:r>
            <a:r>
              <a:rPr lang="de-DE" baseline="0" dirty="0" smtClean="0"/>
              <a:t>)</a:t>
            </a:r>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smtClean="0"/>
              <a:t>Responsive</a:t>
            </a:r>
            <a:r>
              <a:rPr lang="de-DE" dirty="0" smtClean="0"/>
              <a:t> Change Management:</a:t>
            </a:r>
          </a:p>
          <a:p>
            <a:r>
              <a:rPr lang="en-US" dirty="0" smtClean="0"/>
              <a:t>Realizing the need to change and implement solutions in a timely manner, daily routines should not be interrupted. Transitions shall occur swiftly and have minimal effects on the usual business.</a:t>
            </a:r>
          </a:p>
          <a:p>
            <a:endParaRPr lang="en-US" dirty="0" smtClean="0"/>
          </a:p>
          <a:p>
            <a:r>
              <a:rPr lang="de-DE" dirty="0" smtClean="0"/>
              <a:t>Common </a:t>
            </a:r>
            <a:r>
              <a:rPr lang="de-DE" dirty="0" err="1" smtClean="0"/>
              <a:t>Use</a:t>
            </a:r>
            <a:r>
              <a:rPr lang="de-DE" dirty="0" smtClean="0"/>
              <a:t> </a:t>
            </a:r>
            <a:r>
              <a:rPr lang="de-DE" dirty="0" err="1" smtClean="0"/>
              <a:t>Applications</a:t>
            </a:r>
            <a:endParaRPr lang="de-DE" dirty="0" smtClean="0"/>
          </a:p>
          <a:p>
            <a:r>
              <a:rPr lang="en-US" dirty="0" smtClean="0"/>
              <a:t>Less redundancy. Subsystems should not develop applications on their own if the whole system, or enterprise, may need or depend on the same functionality. </a:t>
            </a:r>
          </a:p>
          <a:p>
            <a:r>
              <a:rPr lang="en-US" dirty="0" smtClean="0"/>
              <a:t>-&gt; standardized processes, less conflicting data, less development costs, less costs of change</a:t>
            </a:r>
            <a:endParaRPr lang="de-DE" dirty="0"/>
          </a:p>
        </p:txBody>
      </p:sp>
      <p:sp>
        <p:nvSpPr>
          <p:cNvPr id="4" name="Foliennummernplatzhalter 3"/>
          <p:cNvSpPr>
            <a:spLocks noGrp="1"/>
          </p:cNvSpPr>
          <p:nvPr>
            <p:ph type="sldNum" sz="quarter" idx="10"/>
          </p:nvPr>
        </p:nvSpPr>
        <p:spPr/>
        <p:txBody>
          <a:bodyPr/>
          <a:lstStyle/>
          <a:p>
            <a:pPr>
              <a:defRPr/>
            </a:pPr>
            <a:fld id="{A96478AD-9F12-4B72-AD9F-D73D24577342}" type="slidenum">
              <a:rPr lang="de-DE" smtClean="0"/>
              <a:pPr>
                <a:defRPr/>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pic>
        <p:nvPicPr>
          <p:cNvPr id="5" name="Picture 18" descr="http://www.in.tum.de/images/Fakultaet_logo_102.png"/>
          <p:cNvPicPr>
            <a:picLocks noChangeAspect="1" noChangeArrowheads="1"/>
          </p:cNvPicPr>
          <p:nvPr/>
        </p:nvPicPr>
        <p:blipFill>
          <a:blip r:embed="rId2" cstate="print"/>
          <a:srcRect l="70589"/>
          <a:stretch>
            <a:fillRect/>
          </a:stretch>
        </p:blipFill>
        <p:spPr bwMode="auto">
          <a:xfrm>
            <a:off x="7750175" y="342900"/>
            <a:ext cx="357188" cy="371475"/>
          </a:xfrm>
          <a:prstGeom prst="rect">
            <a:avLst/>
          </a:prstGeom>
          <a:noFill/>
          <a:ln w="9525">
            <a:noFill/>
            <a:miter lim="800000"/>
            <a:headEnd/>
            <a:tailEnd/>
          </a:ln>
        </p:spPr>
      </p:pic>
      <p:pic>
        <p:nvPicPr>
          <p:cNvPr id="6" name="Picture 9" descr="C:\Users\Alexander Ernst\Documents\SEBIS\Vorlagen\Logo 2007\TUMLogo_RGB\TUMLogo_oZ_Outl_RGB.tif"/>
          <p:cNvPicPr>
            <a:picLocks noChangeAspect="1" noChangeArrowheads="1"/>
          </p:cNvPicPr>
          <p:nvPr/>
        </p:nvPicPr>
        <p:blipFill>
          <a:blip r:embed="rId3" cstate="print"/>
          <a:srcRect/>
          <a:stretch>
            <a:fillRect/>
          </a:stretch>
        </p:blipFill>
        <p:spPr bwMode="auto">
          <a:xfrm>
            <a:off x="8278813" y="350838"/>
            <a:ext cx="614362" cy="328612"/>
          </a:xfrm>
          <a:prstGeom prst="rect">
            <a:avLst/>
          </a:prstGeom>
          <a:noFill/>
          <a:ln w="9525">
            <a:noFill/>
            <a:miter lim="800000"/>
            <a:headEnd/>
            <a:tailEnd/>
          </a:ln>
        </p:spPr>
      </p:pic>
      <p:pic>
        <p:nvPicPr>
          <p:cNvPr id="7" name="Picture 18" descr="http://www.in.tum.de/images/Fakultaet_logo_102.png"/>
          <p:cNvPicPr>
            <a:picLocks noChangeAspect="1" noChangeArrowheads="1"/>
          </p:cNvPicPr>
          <p:nvPr userDrawn="1"/>
        </p:nvPicPr>
        <p:blipFill>
          <a:blip r:embed="rId2" cstate="print"/>
          <a:srcRect l="70589"/>
          <a:stretch>
            <a:fillRect/>
          </a:stretch>
        </p:blipFill>
        <p:spPr bwMode="auto">
          <a:xfrm>
            <a:off x="7750175" y="342900"/>
            <a:ext cx="357188" cy="371475"/>
          </a:xfrm>
          <a:prstGeom prst="rect">
            <a:avLst/>
          </a:prstGeom>
          <a:noFill/>
          <a:ln w="9525">
            <a:noFill/>
            <a:miter lim="800000"/>
            <a:headEnd/>
            <a:tailEnd/>
          </a:ln>
        </p:spPr>
      </p:pic>
      <p:pic>
        <p:nvPicPr>
          <p:cNvPr id="8" name="Picture 9" descr="C:\Users\Alexander Ernst\Documents\SEBIS\Vorlagen\Logo 2007\TUMLogo_RGB\TUMLogo_oZ_Outl_RGB.tif"/>
          <p:cNvPicPr>
            <a:picLocks noChangeAspect="1" noChangeArrowheads="1"/>
          </p:cNvPicPr>
          <p:nvPr userDrawn="1"/>
        </p:nvPicPr>
        <p:blipFill>
          <a:blip r:embed="rId3" cstate="print"/>
          <a:srcRect/>
          <a:stretch>
            <a:fillRect/>
          </a:stretch>
        </p:blipFill>
        <p:spPr bwMode="auto">
          <a:xfrm>
            <a:off x="8278813" y="350838"/>
            <a:ext cx="614362" cy="328612"/>
          </a:xfrm>
          <a:prstGeom prst="rect">
            <a:avLst/>
          </a:prstGeom>
          <a:noFill/>
          <a:ln w="9525">
            <a:noFill/>
            <a:miter lim="800000"/>
            <a:headEnd/>
            <a:tailEnd/>
          </a:ln>
        </p:spPr>
      </p:pic>
      <p:sp>
        <p:nvSpPr>
          <p:cNvPr id="9" name="Text Box 8"/>
          <p:cNvSpPr txBox="1">
            <a:spLocks noChangeArrowheads="1"/>
          </p:cNvSpPr>
          <p:nvPr/>
        </p:nvSpPr>
        <p:spPr bwMode="auto">
          <a:xfrm>
            <a:off x="250825" y="44450"/>
            <a:ext cx="2535238" cy="655638"/>
          </a:xfrm>
          <a:prstGeom prst="rect">
            <a:avLst/>
          </a:prstGeom>
          <a:noFill/>
          <a:ln w="9525">
            <a:noFill/>
            <a:miter lim="800000"/>
            <a:headEnd/>
            <a:tailEnd/>
          </a:ln>
          <a:effectLst/>
        </p:spPr>
        <p:txBody>
          <a:bodyPr lIns="90000" tIns="0" rIns="90000" bIns="0" anchor="b"/>
          <a:lstStyle/>
          <a:p>
            <a:pPr eaLnBrk="0" hangingPunct="0">
              <a:lnSpc>
                <a:spcPct val="50000"/>
              </a:lnSpc>
              <a:spcBef>
                <a:spcPct val="50000"/>
              </a:spcBef>
              <a:defRPr/>
            </a:pPr>
            <a:r>
              <a:rPr lang="de-DE" sz="1200" dirty="0">
                <a:solidFill>
                  <a:srgbClr val="074FB0"/>
                </a:solidFill>
                <a:latin typeface="Arial" pitchFamily="34" charset="0"/>
              </a:rPr>
              <a:t>Fakultät für Informatik </a:t>
            </a:r>
          </a:p>
          <a:p>
            <a:pPr eaLnBrk="0" hangingPunct="0">
              <a:lnSpc>
                <a:spcPct val="50000"/>
              </a:lnSpc>
              <a:spcBef>
                <a:spcPct val="50000"/>
              </a:spcBef>
              <a:defRPr/>
            </a:pPr>
            <a:r>
              <a:rPr lang="de-DE" sz="1200" dirty="0">
                <a:solidFill>
                  <a:srgbClr val="074FB0"/>
                </a:solidFill>
                <a:latin typeface="Arial" pitchFamily="34" charset="0"/>
              </a:rPr>
              <a:t>Technische Universität München</a:t>
            </a:r>
          </a:p>
        </p:txBody>
      </p:sp>
      <p:sp>
        <p:nvSpPr>
          <p:cNvPr id="10" name="Rechteck 9"/>
          <p:cNvSpPr/>
          <p:nvPr userDrawn="1"/>
        </p:nvSpPr>
        <p:spPr bwMode="auto">
          <a:xfrm rot="5400000">
            <a:off x="4564856" y="-3728243"/>
            <a:ext cx="14287" cy="9144000"/>
          </a:xfrm>
          <a:prstGeom prst="rect">
            <a:avLst/>
          </a:prstGeom>
          <a:gradFill flip="none" rotWithShape="1">
            <a:gsLst>
              <a:gs pos="0">
                <a:schemeClr val="accent1">
                  <a:lumMod val="20000"/>
                  <a:lumOff val="80000"/>
                </a:schemeClr>
              </a:gs>
              <a:gs pos="35000">
                <a:schemeClr val="accent1">
                  <a:lumMod val="75000"/>
                </a:schemeClr>
              </a:gs>
              <a:gs pos="100000">
                <a:schemeClr val="accent1">
                  <a:lumMod val="20000"/>
                  <a:lumOff val="80000"/>
                </a:schemeClr>
              </a:gs>
            </a:gsLst>
            <a:lin ang="16200000" scaled="1"/>
            <a:tileRect/>
          </a:gra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anchor="ctr"/>
          <a:lstStyle/>
          <a:p>
            <a:pPr algn="ctr" eaLnBrk="0" hangingPunct="0">
              <a:defRPr/>
            </a:pPr>
            <a:endParaRPr lang="de-DE" dirty="0">
              <a:solidFill>
                <a:schemeClr val="tx1"/>
              </a:solidFill>
              <a:cs typeface="Arial" pitchFamily="34" charset="0"/>
            </a:endParaRPr>
          </a:p>
        </p:txBody>
      </p:sp>
      <p:sp>
        <p:nvSpPr>
          <p:cNvPr id="11" name="Rechteck 10"/>
          <p:cNvSpPr/>
          <p:nvPr userDrawn="1"/>
        </p:nvSpPr>
        <p:spPr bwMode="auto">
          <a:xfrm rot="5400000">
            <a:off x="4564856" y="1945482"/>
            <a:ext cx="14287" cy="9144000"/>
          </a:xfrm>
          <a:prstGeom prst="rect">
            <a:avLst/>
          </a:prstGeom>
          <a:gradFill flip="none" rotWithShape="1">
            <a:gsLst>
              <a:gs pos="0">
                <a:schemeClr val="accent1">
                  <a:lumMod val="20000"/>
                  <a:lumOff val="80000"/>
                </a:schemeClr>
              </a:gs>
              <a:gs pos="35000">
                <a:schemeClr val="accent1">
                  <a:lumMod val="75000"/>
                </a:schemeClr>
              </a:gs>
              <a:gs pos="100000">
                <a:schemeClr val="accent1">
                  <a:lumMod val="20000"/>
                  <a:lumOff val="80000"/>
                </a:schemeClr>
              </a:gs>
            </a:gsLst>
            <a:lin ang="16200000" scaled="1"/>
            <a:tileRect/>
          </a:gra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anchor="ctr"/>
          <a:lstStyle/>
          <a:p>
            <a:pPr algn="ctr" eaLnBrk="0" hangingPunct="0">
              <a:defRPr/>
            </a:pPr>
            <a:endParaRPr lang="de-DE" dirty="0">
              <a:solidFill>
                <a:schemeClr val="tx1"/>
              </a:solidFill>
              <a:cs typeface="Arial" pitchFamily="34" charset="0"/>
            </a:endParaRPr>
          </a:p>
        </p:txBody>
      </p:sp>
      <p:sp>
        <p:nvSpPr>
          <p:cNvPr id="11267" name="Rectangle 3"/>
          <p:cNvSpPr>
            <a:spLocks noGrp="1" noChangeArrowheads="1"/>
          </p:cNvSpPr>
          <p:nvPr>
            <p:ph type="ctrTitle"/>
          </p:nvPr>
        </p:nvSpPr>
        <p:spPr>
          <a:xfrm>
            <a:off x="250825" y="981075"/>
            <a:ext cx="8642350" cy="1733546"/>
          </a:xfrm>
        </p:spPr>
        <p:txBody>
          <a:bodyPr/>
          <a:lstStyle>
            <a:lvl1pPr algn="l">
              <a:defRPr sz="3200">
                <a:solidFill>
                  <a:schemeClr val="tx1"/>
                </a:solidFill>
              </a:defRPr>
            </a:lvl1pPr>
          </a:lstStyle>
          <a:p>
            <a:r>
              <a:rPr lang="de-DE" smtClean="0"/>
              <a:t>Titelmasterformat durch Klicken bearbeiten</a:t>
            </a:r>
            <a:endParaRPr lang="de-DE" dirty="0"/>
          </a:p>
        </p:txBody>
      </p:sp>
      <p:sp>
        <p:nvSpPr>
          <p:cNvPr id="11268" name="Rectangle 4"/>
          <p:cNvSpPr>
            <a:spLocks noGrp="1" noChangeArrowheads="1"/>
          </p:cNvSpPr>
          <p:nvPr>
            <p:ph type="subTitle" idx="1"/>
          </p:nvPr>
        </p:nvSpPr>
        <p:spPr>
          <a:xfrm>
            <a:off x="250825" y="2714620"/>
            <a:ext cx="8642350" cy="1285884"/>
          </a:xfrm>
        </p:spPr>
        <p:txBody>
          <a:bodyPr/>
          <a:lstStyle>
            <a:lvl1pPr marL="0" indent="0" algn="l">
              <a:buFontTx/>
              <a:buNone/>
              <a:defRPr>
                <a:solidFill>
                  <a:schemeClr val="tx1"/>
                </a:solidFill>
              </a:defRPr>
            </a:lvl1pPr>
          </a:lstStyle>
          <a:p>
            <a:r>
              <a:rPr lang="de-DE" smtClean="0"/>
              <a:t>Formatvorlage des Untertitelmasters durch Klicken bearbeiten</a:t>
            </a:r>
            <a:endParaRPr lang="de-DE" dirty="0"/>
          </a:p>
        </p:txBody>
      </p:sp>
      <p:sp>
        <p:nvSpPr>
          <p:cNvPr id="18" name="Textplatzhalter 17"/>
          <p:cNvSpPr>
            <a:spLocks noGrp="1"/>
          </p:cNvSpPr>
          <p:nvPr>
            <p:ph type="body" sz="quarter" idx="13"/>
          </p:nvPr>
        </p:nvSpPr>
        <p:spPr>
          <a:xfrm>
            <a:off x="250825" y="4000504"/>
            <a:ext cx="8642350" cy="2381246"/>
          </a:xfrm>
        </p:spPr>
        <p:txBody>
          <a:bodyPr anchor="b"/>
          <a:lstStyle>
            <a:lvl1pPr>
              <a:defRPr sz="1800">
                <a:solidFill>
                  <a:schemeClr val="tx1"/>
                </a:solidFill>
              </a:defRPr>
            </a:lvl1pPr>
          </a:lstStyle>
          <a:p>
            <a:pPr lvl="0"/>
            <a:r>
              <a:rPr lang="de-DE" smtClean="0"/>
              <a:t>Textmasterformate durch Klicken bearbeiten</a:t>
            </a:r>
          </a:p>
          <a:p>
            <a:pPr lvl="1"/>
            <a:r>
              <a:rPr lang="de-DE" smtClean="0"/>
              <a:t>Zweite Ebene</a:t>
            </a:r>
          </a:p>
        </p:txBody>
      </p:sp>
      <p:sp>
        <p:nvSpPr>
          <p:cNvPr id="12" name="Rectangle 6"/>
          <p:cNvSpPr>
            <a:spLocks noGrp="1" noChangeArrowheads="1"/>
          </p:cNvSpPr>
          <p:nvPr>
            <p:ph type="sldNum" sz="quarter" idx="14"/>
          </p:nvPr>
        </p:nvSpPr>
        <p:spPr/>
        <p:txBody>
          <a:bodyPr/>
          <a:lstStyle>
            <a:lvl1pPr>
              <a:defRPr/>
            </a:lvl1pPr>
          </a:lstStyle>
          <a:p>
            <a:pPr>
              <a:defRPr/>
            </a:pPr>
            <a:fld id="{320F62A7-EE74-4A3F-A19D-87F6126A27DB}" type="slidenum">
              <a:rPr lang="de-DE"/>
              <a:pPr>
                <a:defRPr/>
              </a:pPr>
              <a:t>‹Nr.›</a:t>
            </a:fld>
            <a:endParaRPr lang="de-DE" dirty="0"/>
          </a:p>
        </p:txBody>
      </p:sp>
      <p:sp>
        <p:nvSpPr>
          <p:cNvPr id="13" name="Rectangle 5"/>
          <p:cNvSpPr>
            <a:spLocks noGrp="1" noChangeArrowheads="1"/>
          </p:cNvSpPr>
          <p:nvPr>
            <p:ph type="ftr" sz="quarter" idx="15"/>
          </p:nvPr>
        </p:nvSpPr>
        <p:spPr/>
        <p:txBody>
          <a:bodyPr/>
          <a:lstStyle>
            <a:lvl1pPr algn="l" eaLnBrk="0" hangingPunct="0">
              <a:defRPr sz="800">
                <a:latin typeface="+mn-lt"/>
                <a:cs typeface="+mn-cs"/>
              </a:defRPr>
            </a:lvl1pPr>
          </a:lstStyle>
          <a:p>
            <a:pPr>
              <a:defRPr/>
            </a:pPr>
            <a:r>
              <a:rPr lang="en-US" dirty="0" smtClean="0"/>
              <a:t>Master's Thesis - Maximilian Burger</a:t>
            </a:r>
            <a:endParaRPr lang="de-DE" dirty="0"/>
          </a:p>
        </p:txBody>
      </p:sp>
      <p:sp>
        <p:nvSpPr>
          <p:cNvPr id="14" name="Datumsplatzhalter 13"/>
          <p:cNvSpPr>
            <a:spLocks noGrp="1"/>
          </p:cNvSpPr>
          <p:nvPr>
            <p:ph type="dt" sz="half" idx="16"/>
          </p:nvPr>
        </p:nvSpPr>
        <p:spPr/>
        <p:txBody>
          <a:bodyPr/>
          <a:lstStyle>
            <a:lvl1pPr>
              <a:defRPr/>
            </a:lvl1pPr>
          </a:lstStyle>
          <a:p>
            <a:pPr>
              <a:defRPr/>
            </a:pPr>
            <a:fld id="{B610D87B-55F5-45B6-8D58-A2E6C589A79E}" type="datetime4">
              <a:rPr lang="en-US" smtClean="0"/>
              <a:pPr>
                <a:defRPr/>
              </a:pPr>
              <a:t>September 30, 2013</a:t>
            </a:fld>
            <a:endParaRPr lang="de-DE"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iteratu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15" name="Bildplatzhalter 2"/>
          <p:cNvSpPr>
            <a:spLocks noGrp="1"/>
          </p:cNvSpPr>
          <p:nvPr>
            <p:ph type="pic" idx="1"/>
          </p:nvPr>
        </p:nvSpPr>
        <p:spPr>
          <a:xfrm>
            <a:off x="250825" y="981075"/>
            <a:ext cx="1963721" cy="2447924"/>
          </a:xfrm>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dirty="0" smtClean="0"/>
          </a:p>
        </p:txBody>
      </p:sp>
      <p:sp>
        <p:nvSpPr>
          <p:cNvPr id="17" name="Textplatzhalter 16"/>
          <p:cNvSpPr>
            <a:spLocks noGrp="1"/>
          </p:cNvSpPr>
          <p:nvPr>
            <p:ph type="body" sz="quarter" idx="13"/>
          </p:nvPr>
        </p:nvSpPr>
        <p:spPr>
          <a:xfrm>
            <a:off x="2500297" y="981075"/>
            <a:ext cx="6392877" cy="3233743"/>
          </a:xfrm>
        </p:spPr>
        <p:txBody>
          <a:bodyPr/>
          <a:lstStyle>
            <a:lvl2pPr marL="88900" indent="9525">
              <a:buNone/>
              <a:defRPr sz="1400"/>
            </a:lvl2pPr>
            <a:lvl3pPr>
              <a:buNone/>
              <a:defRPr/>
            </a:lvl3pPr>
            <a:lvl4pPr>
              <a:buNone/>
              <a:defRPr/>
            </a:lvl4pPr>
            <a:lvl5pPr>
              <a:buNone/>
              <a:defRPr/>
            </a:lvl5pPr>
          </a:lstStyle>
          <a:p>
            <a:pPr lvl="0"/>
            <a:r>
              <a:rPr lang="de-DE" smtClean="0"/>
              <a:t>Textmasterformate durch Klicken bearbeiten</a:t>
            </a:r>
          </a:p>
          <a:p>
            <a:pPr lvl="1"/>
            <a:r>
              <a:rPr lang="de-DE" smtClean="0"/>
              <a:t>Zweite Ebene</a:t>
            </a:r>
          </a:p>
        </p:txBody>
      </p:sp>
      <p:sp>
        <p:nvSpPr>
          <p:cNvPr id="19" name="Textplatzhalter 18"/>
          <p:cNvSpPr>
            <a:spLocks noGrp="1"/>
          </p:cNvSpPr>
          <p:nvPr>
            <p:ph type="body" sz="quarter" idx="14"/>
          </p:nvPr>
        </p:nvSpPr>
        <p:spPr>
          <a:xfrm>
            <a:off x="2500298" y="5524494"/>
            <a:ext cx="6392877" cy="857256"/>
          </a:xfrm>
        </p:spPr>
        <p:txBody>
          <a:bodyPr/>
          <a:lstStyle>
            <a:lvl2pPr marL="88900" indent="9525">
              <a:buNone/>
              <a:defRPr sz="1600"/>
            </a:lvl2pPr>
          </a:lstStyle>
          <a:p>
            <a:pPr lvl="0"/>
            <a:r>
              <a:rPr lang="de-DE" smtClean="0"/>
              <a:t>Textmasterformate durch Klicken bearbeiten</a:t>
            </a:r>
          </a:p>
          <a:p>
            <a:pPr lvl="1"/>
            <a:r>
              <a:rPr lang="de-DE" smtClean="0"/>
              <a:t>Zweite Ebene</a:t>
            </a:r>
          </a:p>
        </p:txBody>
      </p:sp>
      <p:sp>
        <p:nvSpPr>
          <p:cNvPr id="21" name="Textplatzhalter 20"/>
          <p:cNvSpPr>
            <a:spLocks noGrp="1"/>
          </p:cNvSpPr>
          <p:nvPr>
            <p:ph type="body" sz="quarter" idx="15"/>
          </p:nvPr>
        </p:nvSpPr>
        <p:spPr>
          <a:xfrm>
            <a:off x="2500298" y="4429132"/>
            <a:ext cx="6392877" cy="856800"/>
          </a:xfrm>
        </p:spPr>
        <p:txBody>
          <a:bodyPr/>
          <a:lstStyle>
            <a:lvl2pPr marL="88900" indent="9525">
              <a:buNone/>
              <a:defRPr sz="1600"/>
            </a:lvl2pPr>
          </a:lstStyle>
          <a:p>
            <a:pPr lvl="0"/>
            <a:r>
              <a:rPr lang="de-DE" smtClean="0"/>
              <a:t>Textmasterformate durch Klicken bearbeiten</a:t>
            </a:r>
          </a:p>
          <a:p>
            <a:pPr lvl="1"/>
            <a:r>
              <a:rPr lang="de-DE" smtClean="0"/>
              <a:t>Zweite Ebene</a:t>
            </a:r>
          </a:p>
        </p:txBody>
      </p:sp>
      <p:sp>
        <p:nvSpPr>
          <p:cNvPr id="7" name="Rectangle 4"/>
          <p:cNvSpPr>
            <a:spLocks noGrp="1" noChangeArrowheads="1"/>
          </p:cNvSpPr>
          <p:nvPr>
            <p:ph type="dt" sz="half" idx="16"/>
          </p:nvPr>
        </p:nvSpPr>
        <p:spPr>
          <a:ln/>
        </p:spPr>
        <p:txBody>
          <a:bodyPr/>
          <a:lstStyle>
            <a:lvl1pPr>
              <a:defRPr/>
            </a:lvl1pPr>
          </a:lstStyle>
          <a:p>
            <a:pPr>
              <a:defRPr/>
            </a:pPr>
            <a:fld id="{42FED6FD-91F3-4D7D-8987-21715BDA8223}" type="datetime4">
              <a:rPr lang="en-US" smtClean="0"/>
              <a:pPr>
                <a:defRPr/>
              </a:pPr>
              <a:t>September 30, 2013</a:t>
            </a:fld>
            <a:endParaRPr lang="de-DE" dirty="0"/>
          </a:p>
        </p:txBody>
      </p:sp>
      <p:sp>
        <p:nvSpPr>
          <p:cNvPr id="8" name="Rectangle 5"/>
          <p:cNvSpPr>
            <a:spLocks noGrp="1" noChangeArrowheads="1"/>
          </p:cNvSpPr>
          <p:nvPr>
            <p:ph type="ftr" sz="quarter" idx="17"/>
          </p:nvPr>
        </p:nvSpPr>
        <p:spPr>
          <a:ln/>
        </p:spPr>
        <p:txBody>
          <a:bodyPr/>
          <a:lstStyle>
            <a:lvl1pPr>
              <a:defRPr/>
            </a:lvl1pPr>
          </a:lstStyle>
          <a:p>
            <a:pPr>
              <a:defRPr/>
            </a:pPr>
            <a:r>
              <a:rPr lang="en-US" smtClean="0"/>
              <a:t>Master's Thesis - Maximilian Burger</a:t>
            </a:r>
            <a:endParaRPr lang="de-DE" dirty="0"/>
          </a:p>
        </p:txBody>
      </p:sp>
      <p:sp>
        <p:nvSpPr>
          <p:cNvPr id="9" name="Rectangle 6"/>
          <p:cNvSpPr>
            <a:spLocks noGrp="1" noChangeArrowheads="1"/>
          </p:cNvSpPr>
          <p:nvPr>
            <p:ph type="sldNum" sz="quarter" idx="18"/>
          </p:nvPr>
        </p:nvSpPr>
        <p:spPr>
          <a:ln/>
        </p:spPr>
        <p:txBody>
          <a:bodyPr/>
          <a:lstStyle>
            <a:lvl1pPr>
              <a:defRPr/>
            </a:lvl1pPr>
          </a:lstStyle>
          <a:p>
            <a:pPr>
              <a:defRPr/>
            </a:pPr>
            <a:fld id="{6527917E-DADD-46C6-AC0D-CDF990C9C04B}" type="slidenum">
              <a:rPr lang="de-DE"/>
              <a:pPr>
                <a:defRPr/>
              </a:pPr>
              <a:t>‹Nr.›</a:t>
            </a:fld>
            <a:endParaRPr lang="de-DE"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323851" y="355600"/>
            <a:ext cx="7211157" cy="336550"/>
          </a:xfr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323851" y="981076"/>
            <a:ext cx="4177811" cy="5400675"/>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2339" y="981076"/>
            <a:ext cx="4177812" cy="5400675"/>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8"/>
          <p:cNvSpPr>
            <a:spLocks noGrp="1" noChangeArrowheads="1"/>
          </p:cNvSpPr>
          <p:nvPr>
            <p:ph type="dt" sz="half" idx="10"/>
          </p:nvPr>
        </p:nvSpPr>
        <p:spPr/>
        <p:txBody>
          <a:bodyPr/>
          <a:lstStyle>
            <a:lvl1pPr>
              <a:defRPr/>
            </a:lvl1pPr>
          </a:lstStyle>
          <a:p>
            <a:pPr>
              <a:defRPr/>
            </a:pPr>
            <a:fld id="{F829F566-5804-4BAD-82A3-166A07CA7626}" type="datetime4">
              <a:rPr lang="en-US" smtClean="0"/>
              <a:pPr>
                <a:defRPr/>
              </a:pPr>
              <a:t>September 30, 2013</a:t>
            </a:fld>
            <a:endParaRPr lang="de-DE"/>
          </a:p>
        </p:txBody>
      </p:sp>
      <p:sp>
        <p:nvSpPr>
          <p:cNvPr id="6" name="Rectangle 9"/>
          <p:cNvSpPr>
            <a:spLocks noGrp="1" noChangeArrowheads="1"/>
          </p:cNvSpPr>
          <p:nvPr>
            <p:ph type="ftr" sz="quarter" idx="11"/>
          </p:nvPr>
        </p:nvSpPr>
        <p:spPr/>
        <p:txBody>
          <a:bodyPr/>
          <a:lstStyle>
            <a:lvl1pPr>
              <a:defRPr/>
            </a:lvl1pPr>
          </a:lstStyle>
          <a:p>
            <a:pPr>
              <a:defRPr/>
            </a:pPr>
            <a:r>
              <a:rPr lang="en-US" smtClean="0"/>
              <a:t>Master's Thesis - Maximilian Burger</a:t>
            </a:r>
            <a:endParaRPr lang="de-DE"/>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50825" y="44449"/>
            <a:ext cx="7535885" cy="720725"/>
          </a:xfrm>
        </p:spPr>
        <p:txBody>
          <a:bodyPr/>
          <a:lstStyle/>
          <a:p>
            <a:r>
              <a:rPr lang="en-US" noProof="0" dirty="0" err="1" smtClean="0"/>
              <a:t>Titelmasterformat</a:t>
            </a:r>
            <a:r>
              <a:rPr lang="en-US" noProof="0" dirty="0" smtClean="0"/>
              <a:t> </a:t>
            </a:r>
            <a:r>
              <a:rPr lang="en-US" noProof="0" dirty="0" err="1" smtClean="0"/>
              <a:t>durch</a:t>
            </a:r>
            <a:r>
              <a:rPr lang="en-US" noProof="0" dirty="0" smtClean="0"/>
              <a:t> </a:t>
            </a:r>
            <a:r>
              <a:rPr lang="en-US" noProof="0" dirty="0" err="1" smtClean="0"/>
              <a:t>Klicken</a:t>
            </a:r>
            <a:r>
              <a:rPr lang="en-US" noProof="0" dirty="0" smtClean="0"/>
              <a:t> </a:t>
            </a:r>
            <a:r>
              <a:rPr lang="en-US" noProof="0" dirty="0" err="1" smtClean="0"/>
              <a:t>bearbeiten</a:t>
            </a:r>
            <a:endParaRPr lang="en-US" noProof="0" dirty="0"/>
          </a:p>
        </p:txBody>
      </p:sp>
      <p:sp>
        <p:nvSpPr>
          <p:cNvPr id="3" name="Inhaltsplatzhalter 2"/>
          <p:cNvSpPr>
            <a:spLocks noGrp="1"/>
          </p:cNvSpPr>
          <p:nvPr>
            <p:ph idx="1"/>
          </p:nvPr>
        </p:nvSpPr>
        <p:spPr/>
        <p:txBody>
          <a:bodyPr>
            <a:normAutofit/>
          </a:bodyPr>
          <a:lstStyle/>
          <a:p>
            <a:pPr lvl="0"/>
            <a:r>
              <a:rPr lang="en-US" noProof="0" smtClean="0"/>
              <a:t>Textmasterformate durch Klicken bearbeiten</a:t>
            </a:r>
          </a:p>
          <a:p>
            <a:pPr lvl="1"/>
            <a:r>
              <a:rPr lang="en-US" noProof="0" smtClean="0"/>
              <a:t>Zweite Ebene</a:t>
            </a:r>
          </a:p>
          <a:p>
            <a:pPr lvl="2"/>
            <a:r>
              <a:rPr lang="en-US" noProof="0" smtClean="0"/>
              <a:t>Dritte Ebene</a:t>
            </a:r>
          </a:p>
          <a:p>
            <a:pPr lvl="3"/>
            <a:r>
              <a:rPr lang="en-US" noProof="0" smtClean="0"/>
              <a:t>Vierte Ebene</a:t>
            </a:r>
          </a:p>
          <a:p>
            <a:pPr lvl="4"/>
            <a:r>
              <a:rPr lang="en-US" noProof="0" smtClean="0"/>
              <a:t>Fünfte Ebene</a:t>
            </a:r>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fld id="{F29C4C0A-D774-4066-819F-10F62CFE268B}" type="datetime4">
              <a:rPr lang="en-US" smtClean="0"/>
              <a:pPr>
                <a:defRPr/>
              </a:pPr>
              <a:t>September 30, 2013</a:t>
            </a:fld>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t>Master's Thesis - Maximilian Burger</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33529724-3C19-4EDE-BC24-E0E737BE58D3}" type="slidenum">
              <a:rPr lang="de-DE"/>
              <a:pPr>
                <a:defRPr/>
              </a:pPr>
              <a:t>‹Nr.›</a:t>
            </a:fld>
            <a:endParaRPr lang="de-DE"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Inhaltsplatzhalter 2"/>
          <p:cNvSpPr>
            <a:spLocks noGrp="1"/>
          </p:cNvSpPr>
          <p:nvPr>
            <p:ph sz="half" idx="1"/>
          </p:nvPr>
        </p:nvSpPr>
        <p:spPr>
          <a:xfrm>
            <a:off x="250825" y="981075"/>
            <a:ext cx="4244975" cy="5400675"/>
          </a:xfrm>
        </p:spPr>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199" y="981075"/>
            <a:ext cx="4244975" cy="5400675"/>
          </a:xfrm>
        </p:spPr>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Rectangle 4"/>
          <p:cNvSpPr>
            <a:spLocks noGrp="1" noChangeArrowheads="1"/>
          </p:cNvSpPr>
          <p:nvPr>
            <p:ph type="dt" sz="half" idx="10"/>
          </p:nvPr>
        </p:nvSpPr>
        <p:spPr>
          <a:ln/>
        </p:spPr>
        <p:txBody>
          <a:bodyPr/>
          <a:lstStyle>
            <a:lvl1pPr>
              <a:defRPr/>
            </a:lvl1pPr>
          </a:lstStyle>
          <a:p>
            <a:pPr>
              <a:defRPr/>
            </a:pPr>
            <a:fld id="{C9C98AD5-1149-4A7B-B646-B3DEE1A502C2}" type="datetime4">
              <a:rPr lang="en-US" smtClean="0"/>
              <a:pPr>
                <a:defRPr/>
              </a:pPr>
              <a:t>September 30, 2013</a:t>
            </a:fld>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Master's Thesis - Maximilian Burger</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6B9C87DF-24B1-48B2-978F-3655C9C62349}" type="slidenum">
              <a:rPr lang="de-DE"/>
              <a:pPr>
                <a:defRPr/>
              </a:pPr>
              <a:t>‹Nr.›</a:t>
            </a:fld>
            <a:endParaRPr lang="de-DE"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250825" y="981074"/>
            <a:ext cx="4246563" cy="661976"/>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250825" y="1643050"/>
            <a:ext cx="4246563" cy="4738700"/>
          </a:xfrm>
        </p:spPr>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5025" y="981074"/>
            <a:ext cx="4248150" cy="66197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1643050"/>
            <a:ext cx="4248150" cy="4738700"/>
          </a:xfrm>
        </p:spPr>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0" name="Titel 1"/>
          <p:cNvSpPr>
            <a:spLocks noGrp="1"/>
          </p:cNvSpPr>
          <p:nvPr>
            <p:ph type="title"/>
          </p:nvPr>
        </p:nvSpPr>
        <p:spPr>
          <a:xfrm>
            <a:off x="250825" y="44449"/>
            <a:ext cx="7535885" cy="720725"/>
          </a:xfrm>
        </p:spPr>
        <p:txBody>
          <a:bodyPr/>
          <a:lstStyle/>
          <a:p>
            <a:r>
              <a:rPr lang="de-DE" smtClean="0"/>
              <a:t>Titelmasterformat durch Klicken bearbeiten</a:t>
            </a:r>
            <a:endParaRPr lang="de-DE" dirty="0"/>
          </a:p>
        </p:txBody>
      </p:sp>
      <p:sp>
        <p:nvSpPr>
          <p:cNvPr id="7" name="Rectangle 4"/>
          <p:cNvSpPr>
            <a:spLocks noGrp="1" noChangeArrowheads="1"/>
          </p:cNvSpPr>
          <p:nvPr>
            <p:ph type="dt" sz="half" idx="10"/>
          </p:nvPr>
        </p:nvSpPr>
        <p:spPr>
          <a:ln/>
        </p:spPr>
        <p:txBody>
          <a:bodyPr/>
          <a:lstStyle>
            <a:lvl1pPr>
              <a:defRPr/>
            </a:lvl1pPr>
          </a:lstStyle>
          <a:p>
            <a:pPr>
              <a:defRPr/>
            </a:pPr>
            <a:fld id="{91312E42-9A79-4FD1-B02E-DEB114219252}" type="datetime4">
              <a:rPr lang="en-US" smtClean="0"/>
              <a:pPr>
                <a:defRPr/>
              </a:pPr>
              <a:t>September 30, 2013</a:t>
            </a:fld>
            <a:endParaRPr lang="de-DE"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Master's Thesis - Maximilian Burger</a:t>
            </a:r>
            <a:endParaRPr lang="de-DE" dirty="0"/>
          </a:p>
        </p:txBody>
      </p:sp>
      <p:sp>
        <p:nvSpPr>
          <p:cNvPr id="9" name="Rectangle 6"/>
          <p:cNvSpPr>
            <a:spLocks noGrp="1" noChangeArrowheads="1"/>
          </p:cNvSpPr>
          <p:nvPr>
            <p:ph type="sldNum" sz="quarter" idx="12"/>
          </p:nvPr>
        </p:nvSpPr>
        <p:spPr>
          <a:ln/>
        </p:spPr>
        <p:txBody>
          <a:bodyPr/>
          <a:lstStyle>
            <a:lvl1pPr>
              <a:defRPr/>
            </a:lvl1pPr>
          </a:lstStyle>
          <a:p>
            <a:pPr>
              <a:defRPr/>
            </a:pPr>
            <a:fld id="{65DB9E46-7F58-4617-B938-420FDCDF7979}" type="slidenum">
              <a:rPr lang="de-DE"/>
              <a:pPr>
                <a:defRPr/>
              </a:pPr>
              <a:t>‹Nr.›</a:t>
            </a:fld>
            <a:endParaRPr lang="de-DE"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fld id="{FC3038D5-5542-445A-A2F1-3B8480FDB9F8}" type="datetime4">
              <a:rPr lang="en-US" smtClean="0"/>
              <a:pPr>
                <a:defRPr/>
              </a:pPr>
              <a:t>September 30, 2013</a:t>
            </a:fld>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Master's Thesis - Maximilian Burger</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D2C1E98F-1F50-40D0-983D-1C9A40CB3FCD}" type="slidenum">
              <a:rPr lang="de-DE"/>
              <a:pPr>
                <a:defRPr/>
              </a:pPr>
              <a:t>‹Nr.›</a:t>
            </a:fld>
            <a:endParaRPr lang="de-DE"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1002F43-DC6E-4C75-9D66-22C4DFCC5DD2}" type="datetime4">
              <a:rPr lang="en-US" smtClean="0"/>
              <a:pPr>
                <a:defRPr/>
              </a:pPr>
              <a:t>September 30, 2013</a:t>
            </a:fld>
            <a:endParaRPr lang="de-DE"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Master's Thesis - Maximilian Burger</a:t>
            </a:r>
            <a:endParaRPr lang="de-DE" dirty="0"/>
          </a:p>
        </p:txBody>
      </p:sp>
      <p:sp>
        <p:nvSpPr>
          <p:cNvPr id="4" name="Rectangle 6"/>
          <p:cNvSpPr>
            <a:spLocks noGrp="1" noChangeArrowheads="1"/>
          </p:cNvSpPr>
          <p:nvPr>
            <p:ph type="sldNum" sz="quarter" idx="12"/>
          </p:nvPr>
        </p:nvSpPr>
        <p:spPr>
          <a:ln/>
        </p:spPr>
        <p:txBody>
          <a:bodyPr/>
          <a:lstStyle>
            <a:lvl1pPr>
              <a:defRPr/>
            </a:lvl1pPr>
          </a:lstStyle>
          <a:p>
            <a:pPr>
              <a:defRPr/>
            </a:pPr>
            <a:fld id="{46DD9900-F17A-4189-B32A-5E9994AD4810}" type="slidenum">
              <a:rPr lang="de-DE"/>
              <a:pPr>
                <a:defRPr/>
              </a:pPr>
              <a:t>‹Nr.›</a:t>
            </a:fld>
            <a:endParaRPr lang="de-DE"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50825" y="44449"/>
            <a:ext cx="7535885" cy="720725"/>
          </a:xfrm>
        </p:spPr>
        <p:txBody>
          <a:bodyPr>
            <a:normAutofit/>
          </a:bodyPr>
          <a:lstStyle>
            <a:lvl1pPr algn="l">
              <a:defRPr sz="2400" b="1"/>
            </a:lvl1pPr>
          </a:lstStyle>
          <a:p>
            <a:r>
              <a:rPr lang="de-DE" smtClean="0"/>
              <a:t>Titelmasterformat durch Klicken bearbeiten</a:t>
            </a:r>
            <a:endParaRPr lang="de-DE" dirty="0"/>
          </a:p>
        </p:txBody>
      </p:sp>
      <p:sp>
        <p:nvSpPr>
          <p:cNvPr id="3" name="Bildplatzhalter 2"/>
          <p:cNvSpPr>
            <a:spLocks noGrp="1"/>
          </p:cNvSpPr>
          <p:nvPr>
            <p:ph type="pic" idx="1"/>
          </p:nvPr>
        </p:nvSpPr>
        <p:spPr>
          <a:xfrm>
            <a:off x="250825" y="981075"/>
            <a:ext cx="8642350" cy="5400675"/>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dirty="0" smtClean="0"/>
          </a:p>
        </p:txBody>
      </p:sp>
      <p:sp>
        <p:nvSpPr>
          <p:cNvPr id="4" name="Rectangle 4"/>
          <p:cNvSpPr>
            <a:spLocks noGrp="1" noChangeArrowheads="1"/>
          </p:cNvSpPr>
          <p:nvPr>
            <p:ph type="dt" sz="half" idx="10"/>
          </p:nvPr>
        </p:nvSpPr>
        <p:spPr>
          <a:ln/>
        </p:spPr>
        <p:txBody>
          <a:bodyPr/>
          <a:lstStyle>
            <a:lvl1pPr>
              <a:defRPr/>
            </a:lvl1pPr>
          </a:lstStyle>
          <a:p>
            <a:pPr>
              <a:defRPr/>
            </a:pPr>
            <a:fld id="{36EBEA30-83F2-4864-B801-5A25C3245036}" type="datetime4">
              <a:rPr lang="en-US" smtClean="0"/>
              <a:pPr>
                <a:defRPr/>
              </a:pPr>
              <a:t>September 30, 2013</a:t>
            </a:fld>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Master's Thesis - Maximilian Burger</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F618EAC4-2901-489E-9A42-F92E5971BDE6}" type="slidenum">
              <a:rPr lang="de-DE"/>
              <a:pPr>
                <a:defRPr/>
              </a:pPr>
              <a:t>‹Nr.›</a:t>
            </a:fld>
            <a:endParaRPr lang="de-DE"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p:nvPr>
        </p:nvSpPr>
        <p:spPr>
          <a:xfrm>
            <a:off x="250824" y="981075"/>
            <a:ext cx="8642351" cy="5400675"/>
          </a:xfrm>
        </p:spPr>
        <p:txBody>
          <a:bodyPr>
            <a:normAutofit/>
          </a:bodyPr>
          <a:lstStyle>
            <a:lvl2pPr>
              <a:defRPr lang="de-DE" sz="1800" dirty="0" smtClean="0">
                <a:solidFill>
                  <a:schemeClr val="tx1"/>
                </a:solidFill>
                <a:latin typeface="Arial" pitchFamily="34" charset="0"/>
                <a:cs typeface="Arial" pitchFamily="34" charset="0"/>
              </a:defRPr>
            </a:lvl2pPr>
            <a:lvl3pPr>
              <a:defRPr>
                <a:solidFill>
                  <a:schemeClr val="tx1"/>
                </a:solidFill>
              </a:defRPr>
            </a:lvl3pPr>
            <a:lvl4pPr>
              <a:defRPr>
                <a:solidFill>
                  <a:schemeClr val="tx1"/>
                </a:solidFill>
              </a:defRPr>
            </a:lvl4pPr>
            <a:lvl5pPr>
              <a:defRPr>
                <a:solidFill>
                  <a:schemeClr val="tx1"/>
                </a:solidFill>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p:txBody>
      </p:sp>
      <p:sp>
        <p:nvSpPr>
          <p:cNvPr id="2" name="Titel 1"/>
          <p:cNvSpPr>
            <a:spLocks noGrp="1"/>
          </p:cNvSpPr>
          <p:nvPr>
            <p:ph type="title"/>
          </p:nvPr>
        </p:nvSpPr>
        <p:spPr>
          <a:xfrm>
            <a:off x="250825" y="44449"/>
            <a:ext cx="7535885" cy="720725"/>
          </a:xfrm>
        </p:spPr>
        <p:txBody>
          <a:bodyPr/>
          <a:lstStyle/>
          <a:p>
            <a:r>
              <a:rPr lang="de-DE" smtClean="0"/>
              <a:t>Titelmasterformat durch Klicken bearbeiten</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fld id="{C8F691AF-F536-49C3-9DD7-BBE77F249E6B}" type="datetime4">
              <a:rPr lang="en-US" smtClean="0"/>
              <a:pPr>
                <a:defRPr/>
              </a:pPr>
              <a:t>September 30, 2013</a:t>
            </a:fld>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Master's Thesis - Maximilian Burger</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327B32B4-EF61-422F-9F47-8A4FC4EBD0FD}" type="slidenum">
              <a:rPr lang="de-DE"/>
              <a:pPr>
                <a:defRPr/>
              </a:pPr>
              <a:t>‹Nr.›</a:t>
            </a:fld>
            <a:endParaRPr lang="de-DE"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85800" y="4357668"/>
            <a:ext cx="7772400" cy="1879620"/>
          </a:xfrm>
        </p:spPr>
        <p:txBody>
          <a:bodyPr anchor="t">
            <a:normAutofit/>
          </a:bodyPr>
          <a:lstStyle>
            <a:lvl1pPr algn="l">
              <a:defRPr sz="3200" b="1" cap="all"/>
            </a:lvl1pPr>
          </a:lstStyle>
          <a:p>
            <a:r>
              <a:rPr lang="de-DE" smtClean="0"/>
              <a:t>Titelmasterformat durch Klicken bearbeiten</a:t>
            </a:r>
            <a:endParaRPr lang="de-DE" dirty="0"/>
          </a:p>
        </p:txBody>
      </p:sp>
      <p:sp>
        <p:nvSpPr>
          <p:cNvPr id="3" name="Textplatzhalter 2"/>
          <p:cNvSpPr>
            <a:spLocks noGrp="1"/>
          </p:cNvSpPr>
          <p:nvPr>
            <p:ph type="body" idx="1"/>
          </p:nvPr>
        </p:nvSpPr>
        <p:spPr>
          <a:xfrm>
            <a:off x="685800" y="2857496"/>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FE980C36-ED49-4106-BAD6-C336D24F8EE1}" type="datetime4">
              <a:rPr lang="en-US" smtClean="0"/>
              <a:pPr>
                <a:defRPr/>
              </a:pPr>
              <a:t>September 30, 2013</a:t>
            </a:fld>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Master's Thesis - Maximilian Burger</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397F34A2-FBC3-40D3-BE25-A567AD4115A1}" type="slidenum">
              <a:rPr lang="de-DE"/>
              <a:pPr>
                <a:defRPr/>
              </a:pPr>
              <a:t>‹Nr.›</a:t>
            </a:fld>
            <a:endParaRPr lang="de-DE"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250825" y="44450"/>
            <a:ext cx="7535863"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smtClean="0"/>
              <a:t>Mastertitelformat bearbeiten </a:t>
            </a:r>
          </a:p>
        </p:txBody>
      </p:sp>
      <p:sp>
        <p:nvSpPr>
          <p:cNvPr id="4099" name="Rectangle 3"/>
          <p:cNvSpPr>
            <a:spLocks noGrp="1" noChangeArrowheads="1"/>
          </p:cNvSpPr>
          <p:nvPr>
            <p:ph type="body" idx="1"/>
          </p:nvPr>
        </p:nvSpPr>
        <p:spPr bwMode="auto">
          <a:xfrm>
            <a:off x="250825" y="981075"/>
            <a:ext cx="86423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err="1" smtClean="0"/>
              <a:t>Mastertextformat</a:t>
            </a:r>
            <a:r>
              <a:rPr lang="en-US" noProof="0" dirty="0" smtClean="0"/>
              <a:t> </a:t>
            </a:r>
            <a:r>
              <a:rPr lang="en-US" noProof="0" dirty="0" err="1" smtClean="0"/>
              <a:t>bearbeiten</a:t>
            </a:r>
            <a:endParaRPr lang="en-US" noProof="0" dirty="0" smtClean="0"/>
          </a:p>
          <a:p>
            <a:pPr lvl="1"/>
            <a:r>
              <a:rPr lang="en-US" noProof="0" dirty="0" err="1" smtClean="0"/>
              <a:t>Zweite</a:t>
            </a:r>
            <a:r>
              <a:rPr lang="en-US" noProof="0" dirty="0" smtClean="0"/>
              <a:t> </a:t>
            </a:r>
            <a:r>
              <a:rPr lang="en-US" noProof="0" dirty="0" err="1" smtClean="0"/>
              <a:t>Ebene</a:t>
            </a:r>
            <a:endParaRPr lang="en-US" noProof="0" dirty="0" smtClean="0"/>
          </a:p>
          <a:p>
            <a:pPr lvl="2"/>
            <a:r>
              <a:rPr lang="en-US" noProof="0" dirty="0" err="1" smtClean="0"/>
              <a:t>Dritte</a:t>
            </a:r>
            <a:r>
              <a:rPr lang="en-US" noProof="0" dirty="0" smtClean="0"/>
              <a:t> </a:t>
            </a:r>
            <a:r>
              <a:rPr lang="en-US" noProof="0" dirty="0" err="1" smtClean="0"/>
              <a:t>Ebene</a:t>
            </a:r>
            <a:endParaRPr lang="en-US" noProof="0" dirty="0" smtClean="0"/>
          </a:p>
          <a:p>
            <a:pPr lvl="3"/>
            <a:r>
              <a:rPr lang="en-US" noProof="0" dirty="0" err="1" smtClean="0"/>
              <a:t>Vierte</a:t>
            </a:r>
            <a:r>
              <a:rPr lang="en-US" noProof="0" dirty="0" smtClean="0"/>
              <a:t> </a:t>
            </a:r>
            <a:r>
              <a:rPr lang="en-US" noProof="0" dirty="0" err="1" smtClean="0"/>
              <a:t>Ebene</a:t>
            </a:r>
            <a:endParaRPr lang="en-US" noProof="0" dirty="0" smtClean="0"/>
          </a:p>
          <a:p>
            <a:pPr lvl="4"/>
            <a:r>
              <a:rPr lang="en-US" noProof="0" dirty="0" err="1" smtClean="0"/>
              <a:t>Fünfte</a:t>
            </a:r>
            <a:r>
              <a:rPr lang="en-US" noProof="0" dirty="0" smtClean="0"/>
              <a:t> </a:t>
            </a:r>
            <a:r>
              <a:rPr lang="en-US" noProof="0" dirty="0" err="1" smtClean="0"/>
              <a:t>Ebene</a:t>
            </a:r>
            <a:endParaRPr lang="en-US" noProof="0" dirty="0" smtClean="0"/>
          </a:p>
        </p:txBody>
      </p:sp>
      <p:sp>
        <p:nvSpPr>
          <p:cNvPr id="2" name="Rectangle 4"/>
          <p:cNvSpPr>
            <a:spLocks noGrp="1" noChangeArrowheads="1"/>
          </p:cNvSpPr>
          <p:nvPr>
            <p:ph type="dt" sz="half" idx="2"/>
          </p:nvPr>
        </p:nvSpPr>
        <p:spPr bwMode="auto">
          <a:xfrm>
            <a:off x="3768725" y="6524625"/>
            <a:ext cx="1606550"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ctr" defTabSz="914400" rtl="0" eaLnBrk="0" fontAlgn="base" latinLnBrk="0" hangingPunct="0">
              <a:lnSpc>
                <a:spcPct val="100000"/>
              </a:lnSpc>
              <a:spcBef>
                <a:spcPct val="0"/>
              </a:spcBef>
              <a:spcAft>
                <a:spcPct val="0"/>
              </a:spcAft>
              <a:buClrTx/>
              <a:buSzTx/>
              <a:buFontTx/>
              <a:buNone/>
              <a:tabLst/>
              <a:defRPr sz="800">
                <a:latin typeface="+mn-lt"/>
                <a:cs typeface="+mn-cs"/>
              </a:defRPr>
            </a:lvl1pPr>
          </a:lstStyle>
          <a:p>
            <a:pPr>
              <a:defRPr/>
            </a:pPr>
            <a:fld id="{7CEB6234-B68A-4BC9-8B8F-AFAB5BFF3469}" type="datetime4">
              <a:rPr lang="en-US" smtClean="0"/>
              <a:pPr>
                <a:defRPr/>
              </a:pPr>
              <a:t>September 30, 2013</a:t>
            </a:fld>
            <a:endParaRPr lang="de-DE" dirty="0"/>
          </a:p>
        </p:txBody>
      </p:sp>
      <p:sp>
        <p:nvSpPr>
          <p:cNvPr id="1029" name="Rectangle 5"/>
          <p:cNvSpPr>
            <a:spLocks noGrp="1" noChangeArrowheads="1"/>
          </p:cNvSpPr>
          <p:nvPr>
            <p:ph type="ftr" sz="quarter" idx="3"/>
          </p:nvPr>
        </p:nvSpPr>
        <p:spPr bwMode="auto">
          <a:xfrm>
            <a:off x="250825" y="6524625"/>
            <a:ext cx="4321175"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latin typeface="+mn-lt"/>
                <a:cs typeface="+mn-cs"/>
              </a:defRPr>
            </a:lvl1pPr>
          </a:lstStyle>
          <a:p>
            <a:pPr>
              <a:defRPr/>
            </a:pPr>
            <a:r>
              <a:rPr lang="en-US" dirty="0" smtClean="0"/>
              <a:t>Master's Thesis - Maximilian Burger</a:t>
            </a:r>
            <a:endParaRPr lang="de-DE" dirty="0"/>
          </a:p>
        </p:txBody>
      </p:sp>
      <p:sp>
        <p:nvSpPr>
          <p:cNvPr id="1030" name="Rectangle 6"/>
          <p:cNvSpPr>
            <a:spLocks noGrp="1" noChangeArrowheads="1"/>
          </p:cNvSpPr>
          <p:nvPr>
            <p:ph type="sldNum" sz="quarter" idx="4"/>
          </p:nvPr>
        </p:nvSpPr>
        <p:spPr bwMode="auto">
          <a:xfrm>
            <a:off x="8643938" y="6524625"/>
            <a:ext cx="24923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eaLnBrk="0" hangingPunct="0">
              <a:defRPr sz="800">
                <a:latin typeface="+mn-lt"/>
                <a:cs typeface="+mn-cs"/>
              </a:defRPr>
            </a:lvl1pPr>
          </a:lstStyle>
          <a:p>
            <a:pPr>
              <a:defRPr/>
            </a:pPr>
            <a:fld id="{CEEAF2BF-722F-429A-9005-5024EE60744B}" type="slidenum">
              <a:rPr lang="de-DE"/>
              <a:pPr>
                <a:defRPr/>
              </a:pPr>
              <a:t>‹Nr.›</a:t>
            </a:fld>
            <a:endParaRPr lang="de-DE" dirty="0"/>
          </a:p>
        </p:txBody>
      </p:sp>
      <p:pic>
        <p:nvPicPr>
          <p:cNvPr id="4103" name="Picture 6" descr="sebis-Logo"/>
          <p:cNvPicPr>
            <a:picLocks noChangeAspect="1" noChangeArrowheads="1"/>
          </p:cNvPicPr>
          <p:nvPr/>
        </p:nvPicPr>
        <p:blipFill>
          <a:blip r:embed="rId13" cstate="print"/>
          <a:srcRect/>
          <a:stretch>
            <a:fillRect/>
          </a:stretch>
        </p:blipFill>
        <p:spPr bwMode="auto">
          <a:xfrm>
            <a:off x="7869238" y="377825"/>
            <a:ext cx="1023937" cy="328613"/>
          </a:xfrm>
          <a:prstGeom prst="rect">
            <a:avLst/>
          </a:prstGeom>
          <a:noFill/>
          <a:ln w="9525">
            <a:noFill/>
            <a:miter lim="800000"/>
            <a:headEnd/>
            <a:tailEnd/>
          </a:ln>
        </p:spPr>
      </p:pic>
      <p:sp>
        <p:nvSpPr>
          <p:cNvPr id="10" name="Rechteck 9"/>
          <p:cNvSpPr/>
          <p:nvPr/>
        </p:nvSpPr>
        <p:spPr bwMode="auto">
          <a:xfrm rot="5400000">
            <a:off x="4564856" y="-3728243"/>
            <a:ext cx="14287" cy="9144000"/>
          </a:xfrm>
          <a:prstGeom prst="rect">
            <a:avLst/>
          </a:prstGeom>
          <a:gradFill flip="none" rotWithShape="1">
            <a:gsLst>
              <a:gs pos="0">
                <a:schemeClr val="accent1">
                  <a:lumMod val="20000"/>
                  <a:lumOff val="80000"/>
                </a:schemeClr>
              </a:gs>
              <a:gs pos="35000">
                <a:schemeClr val="accent1">
                  <a:lumMod val="75000"/>
                </a:schemeClr>
              </a:gs>
              <a:gs pos="100000">
                <a:schemeClr val="accent1">
                  <a:lumMod val="20000"/>
                  <a:lumOff val="80000"/>
                </a:schemeClr>
              </a:gs>
            </a:gsLst>
            <a:lin ang="16200000" scaled="1"/>
            <a:tileRect/>
          </a:gra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anchor="ctr"/>
          <a:lstStyle/>
          <a:p>
            <a:pPr algn="ctr" eaLnBrk="0" hangingPunct="0">
              <a:defRPr/>
            </a:pPr>
            <a:endParaRPr lang="de-DE" dirty="0">
              <a:solidFill>
                <a:schemeClr val="tx1"/>
              </a:solidFill>
              <a:cs typeface="Arial" pitchFamily="34" charset="0"/>
            </a:endParaRPr>
          </a:p>
        </p:txBody>
      </p:sp>
      <p:sp>
        <p:nvSpPr>
          <p:cNvPr id="11" name="Rechteck 10"/>
          <p:cNvSpPr/>
          <p:nvPr/>
        </p:nvSpPr>
        <p:spPr bwMode="auto">
          <a:xfrm rot="5400000">
            <a:off x="4564856" y="1945482"/>
            <a:ext cx="14287" cy="9144000"/>
          </a:xfrm>
          <a:prstGeom prst="rect">
            <a:avLst/>
          </a:prstGeom>
          <a:gradFill flip="none" rotWithShape="1">
            <a:gsLst>
              <a:gs pos="0">
                <a:schemeClr val="accent1">
                  <a:lumMod val="20000"/>
                  <a:lumOff val="80000"/>
                </a:schemeClr>
              </a:gs>
              <a:gs pos="35000">
                <a:schemeClr val="accent1">
                  <a:lumMod val="75000"/>
                </a:schemeClr>
              </a:gs>
              <a:gs pos="100000">
                <a:schemeClr val="accent1">
                  <a:lumMod val="20000"/>
                  <a:lumOff val="80000"/>
                </a:schemeClr>
              </a:gs>
            </a:gsLst>
            <a:lin ang="16200000" scaled="1"/>
            <a:tileRect/>
          </a:gra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anchor="ctr"/>
          <a:lstStyle/>
          <a:p>
            <a:pPr algn="ctr" eaLnBrk="0" hangingPunct="0">
              <a:defRPr/>
            </a:pPr>
            <a:endParaRPr lang="de-DE" dirty="0">
              <a:solidFill>
                <a:schemeClr val="tx1"/>
              </a:solidFill>
              <a:cs typeface="Arial" pitchFamily="34" charset="0"/>
            </a:endParaRPr>
          </a:p>
        </p:txBody>
      </p:sp>
    </p:spTree>
  </p:cSld>
  <p:clrMap bg1="lt1" tx1="dk1" bg2="lt2" tx2="dk2" accent1="accent1" accent2="accent2" accent3="accent3" accent4="accent4" accent5="accent5" accent6="accent6" hlink="hlink" folHlink="folHlink"/>
  <p:sldLayoutIdLst>
    <p:sldLayoutId id="214748381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5" r:id="rId11"/>
  </p:sldLayoutIdLst>
  <p:transition/>
  <p:hf hdr="0"/>
  <p:txStyles>
    <p:titleStyle>
      <a:lvl1pPr algn="l" rtl="0" eaLnBrk="0" fontAlgn="base" hangingPunct="0">
        <a:spcBef>
          <a:spcPct val="0"/>
        </a:spcBef>
        <a:spcAft>
          <a:spcPct val="0"/>
        </a:spcAft>
        <a:defRPr sz="2400" b="1">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2400" b="1">
          <a:solidFill>
            <a:schemeClr val="tx1"/>
          </a:solidFill>
          <a:latin typeface="Arial" pitchFamily="34" charset="0"/>
          <a:cs typeface="Arial" pitchFamily="34" charset="0"/>
        </a:defRPr>
      </a:lvl2pPr>
      <a:lvl3pPr algn="l" rtl="0" eaLnBrk="0" fontAlgn="base" hangingPunct="0">
        <a:spcBef>
          <a:spcPct val="0"/>
        </a:spcBef>
        <a:spcAft>
          <a:spcPct val="0"/>
        </a:spcAft>
        <a:defRPr sz="2400" b="1">
          <a:solidFill>
            <a:schemeClr val="tx1"/>
          </a:solidFill>
          <a:latin typeface="Arial" pitchFamily="34" charset="0"/>
          <a:cs typeface="Arial" pitchFamily="34" charset="0"/>
        </a:defRPr>
      </a:lvl3pPr>
      <a:lvl4pPr algn="l" rtl="0" eaLnBrk="0" fontAlgn="base" hangingPunct="0">
        <a:spcBef>
          <a:spcPct val="0"/>
        </a:spcBef>
        <a:spcAft>
          <a:spcPct val="0"/>
        </a:spcAft>
        <a:defRPr sz="2400" b="1">
          <a:solidFill>
            <a:schemeClr val="tx1"/>
          </a:solidFill>
          <a:latin typeface="Arial" pitchFamily="34" charset="0"/>
          <a:cs typeface="Arial" pitchFamily="34" charset="0"/>
        </a:defRPr>
      </a:lvl4pPr>
      <a:lvl5pPr algn="l" rtl="0" eaLnBrk="0" fontAlgn="base" hangingPunct="0">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0" fontAlgn="base" hangingPunct="0">
        <a:spcBef>
          <a:spcPct val="20000"/>
        </a:spcBef>
        <a:spcAft>
          <a:spcPct val="0"/>
        </a:spcAft>
        <a:defRPr>
          <a:solidFill>
            <a:schemeClr val="tx1"/>
          </a:solidFill>
          <a:latin typeface="Arial" pitchFamily="34" charset="0"/>
          <a:ea typeface="+mn-ea"/>
          <a:cs typeface="Arial" pitchFamily="34" charset="0"/>
        </a:defRPr>
      </a:lvl1pPr>
      <a:lvl2pPr marL="358775" indent="-260350" algn="l" rtl="0" eaLnBrk="0" fontAlgn="base" hangingPunct="0">
        <a:spcBef>
          <a:spcPct val="20000"/>
        </a:spcBef>
        <a:spcAft>
          <a:spcPct val="0"/>
        </a:spcAft>
        <a:buFont typeface="Wingdings" pitchFamily="2" charset="2"/>
        <a:buChar char="§"/>
        <a:defRPr>
          <a:solidFill>
            <a:schemeClr val="tx1"/>
          </a:solidFill>
          <a:latin typeface="Arial" pitchFamily="34" charset="0"/>
          <a:cs typeface="Arial" pitchFamily="34" charset="0"/>
        </a:defRPr>
      </a:lvl2pPr>
      <a:lvl3pPr marL="801688" indent="-228600" algn="l" defTabSz="803275" rtl="0" eaLnBrk="0" fontAlgn="base" hangingPunct="0">
        <a:spcBef>
          <a:spcPct val="20000"/>
        </a:spcBef>
        <a:spcAft>
          <a:spcPct val="0"/>
        </a:spcAft>
        <a:buChar char="•"/>
        <a:defRPr>
          <a:solidFill>
            <a:schemeClr val="tx1"/>
          </a:solidFill>
          <a:latin typeface="Arial" pitchFamily="34" charset="0"/>
          <a:cs typeface="Arial" pitchFamily="34" charset="0"/>
        </a:defRPr>
      </a:lvl3pPr>
      <a:lvl4pPr marL="1160463" indent="-228600" algn="l" rtl="0" eaLnBrk="0" fontAlgn="base" hangingPunct="0">
        <a:spcBef>
          <a:spcPct val="20000"/>
        </a:spcBef>
        <a:spcAft>
          <a:spcPct val="0"/>
        </a:spcAft>
        <a:buChar char="–"/>
        <a:defRPr sz="1600">
          <a:solidFill>
            <a:schemeClr val="tx1"/>
          </a:solidFill>
          <a:latin typeface="Arial" pitchFamily="34" charset="0"/>
          <a:cs typeface="Arial" pitchFamily="34" charset="0"/>
        </a:defRPr>
      </a:lvl4pPr>
      <a:lvl5pPr marL="1612900" indent="-228600" algn="l" rtl="0" eaLnBrk="0" fontAlgn="base" hangingPunct="0">
        <a:spcBef>
          <a:spcPct val="20000"/>
        </a:spcBef>
        <a:spcAft>
          <a:spcPct val="0"/>
        </a:spcAft>
        <a:buChar char="»"/>
        <a:defRPr sz="1600">
          <a:solidFill>
            <a:schemeClr val="tx1"/>
          </a:solidFill>
          <a:latin typeface="Arial" pitchFamily="34" charset="0"/>
          <a:cs typeface="Arial" pitchFamily="34" charset="0"/>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9.xml"/><Relationship Id="rId16" Type="http://schemas.openxmlformats.org/officeDocument/2006/relationships/diagramColors" Target="../diagrams/colors3.xml"/><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ctrTitle"/>
          </p:nvPr>
        </p:nvSpPr>
        <p:spPr/>
        <p:txBody>
          <a:bodyPr/>
          <a:lstStyle/>
          <a:p>
            <a:pPr eaLnBrk="1" hangingPunct="1"/>
            <a:r>
              <a:rPr lang="en-US" dirty="0" smtClean="0"/>
              <a:t>Modeling </a:t>
            </a:r>
            <a:br>
              <a:rPr lang="en-US" dirty="0" smtClean="0"/>
            </a:br>
            <a:r>
              <a:rPr lang="en-US" dirty="0" smtClean="0"/>
              <a:t>Application Landscapes as </a:t>
            </a:r>
            <a:br>
              <a:rPr lang="en-US" dirty="0" smtClean="0"/>
            </a:br>
            <a:r>
              <a:rPr lang="en-US" dirty="0" smtClean="0"/>
              <a:t>Dynamic Systems</a:t>
            </a:r>
          </a:p>
        </p:txBody>
      </p:sp>
      <p:sp>
        <p:nvSpPr>
          <p:cNvPr id="11" name="Untertitel 10"/>
          <p:cNvSpPr>
            <a:spLocks noGrp="1"/>
          </p:cNvSpPr>
          <p:nvPr>
            <p:ph type="subTitle" idx="1"/>
          </p:nvPr>
        </p:nvSpPr>
        <p:spPr/>
        <p:txBody>
          <a:bodyPr/>
          <a:lstStyle/>
          <a:p>
            <a:r>
              <a:rPr lang="en-US" dirty="0" smtClean="0"/>
              <a:t>Master’s Thesis | SS2013</a:t>
            </a:r>
            <a:endParaRPr lang="en-US" dirty="0"/>
          </a:p>
        </p:txBody>
      </p:sp>
      <p:sp>
        <p:nvSpPr>
          <p:cNvPr id="12" name="Textplatzhalter 11"/>
          <p:cNvSpPr>
            <a:spLocks noGrp="1"/>
          </p:cNvSpPr>
          <p:nvPr>
            <p:ph type="body" sz="quarter" idx="13"/>
          </p:nvPr>
        </p:nvSpPr>
        <p:spPr/>
        <p:txBody>
          <a:bodyPr/>
          <a:lstStyle/>
          <a:p>
            <a:pPr lvl="1">
              <a:buNone/>
            </a:pPr>
            <a:r>
              <a:rPr lang="en-US" dirty="0" smtClean="0"/>
              <a:t>Supervisor: 	Prof. Dr. </a:t>
            </a:r>
            <a:r>
              <a:rPr lang="en-US" dirty="0" err="1" smtClean="0"/>
              <a:t>Florian</a:t>
            </a:r>
            <a:r>
              <a:rPr lang="en-US" dirty="0" smtClean="0"/>
              <a:t> </a:t>
            </a:r>
            <a:r>
              <a:rPr lang="en-US" dirty="0" err="1" smtClean="0"/>
              <a:t>Matthes</a:t>
            </a:r>
            <a:r>
              <a:rPr lang="en-US" dirty="0" smtClean="0"/>
              <a:t>		</a:t>
            </a:r>
          </a:p>
          <a:p>
            <a:pPr lvl="1">
              <a:buNone/>
            </a:pPr>
            <a:r>
              <a:rPr lang="en-US" dirty="0" smtClean="0"/>
              <a:t>Advisor:	Alexander W. Schneider, M.Sc.</a:t>
            </a:r>
          </a:p>
          <a:p>
            <a:pPr lvl="1">
              <a:buNone/>
            </a:pPr>
            <a:r>
              <a:rPr lang="en-US" dirty="0" smtClean="0"/>
              <a:t>Author: 		Maximilian Burger, B.Sc.</a:t>
            </a:r>
          </a:p>
        </p:txBody>
      </p:sp>
      <p:sp>
        <p:nvSpPr>
          <p:cNvPr id="8" name="Foliennummernplatzhalter 7"/>
          <p:cNvSpPr>
            <a:spLocks noGrp="1"/>
          </p:cNvSpPr>
          <p:nvPr>
            <p:ph type="sldNum" sz="quarter" idx="14"/>
          </p:nvPr>
        </p:nvSpPr>
        <p:spPr/>
        <p:txBody>
          <a:bodyPr/>
          <a:lstStyle/>
          <a:p>
            <a:pPr>
              <a:defRPr/>
            </a:pPr>
            <a:fld id="{F618EAC4-2901-489E-9A42-F92E5971BDE6}" type="slidenum">
              <a:rPr lang="en-US" smtClean="0"/>
              <a:pPr>
                <a:defRPr/>
              </a:pPr>
              <a:t>1</a:t>
            </a:fld>
            <a:endParaRPr lang="en-US" dirty="0"/>
          </a:p>
        </p:txBody>
      </p:sp>
      <p:sp>
        <p:nvSpPr>
          <p:cNvPr id="7" name="Fußzeilenplatzhalter 5"/>
          <p:cNvSpPr>
            <a:spLocks noGrp="1"/>
          </p:cNvSpPr>
          <p:nvPr>
            <p:ph type="ftr" sz="quarter" idx="15"/>
          </p:nvPr>
        </p:nvSpPr>
        <p:spPr/>
        <p:txBody>
          <a:bodyPr/>
          <a:lstStyle/>
          <a:p>
            <a:pPr>
              <a:defRPr/>
            </a:pPr>
            <a:r>
              <a:rPr lang="en-US" smtClean="0"/>
              <a:t>Master's Thesis - Maximilian Burger</a:t>
            </a:r>
            <a:endParaRPr lang="en-US" dirty="0"/>
          </a:p>
        </p:txBody>
      </p:sp>
      <p:sp>
        <p:nvSpPr>
          <p:cNvPr id="6" name="Datumsplatzhalter 4"/>
          <p:cNvSpPr>
            <a:spLocks noGrp="1"/>
          </p:cNvSpPr>
          <p:nvPr>
            <p:ph type="dt" sz="half" idx="16"/>
          </p:nvPr>
        </p:nvSpPr>
        <p:spPr/>
        <p:txBody>
          <a:bodyPr/>
          <a:lstStyle/>
          <a:p>
            <a:pPr>
              <a:defRPr/>
            </a:pPr>
            <a:fld id="{8378C93C-0BF0-4589-A2C2-D59BC8774667}" type="datetime4">
              <a:rPr lang="en-US" smtClean="0"/>
              <a:pPr>
                <a:defRPr/>
              </a:pPr>
              <a:t>September 30, 2013</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5. Applying </a:t>
            </a:r>
            <a:r>
              <a:rPr lang="en-US" dirty="0" err="1" smtClean="0"/>
              <a:t>orientor</a:t>
            </a:r>
            <a:r>
              <a:rPr lang="en-US" dirty="0" smtClean="0"/>
              <a:t> theory II: EA principles</a:t>
            </a:r>
            <a:endParaRPr lang="en-US" dirty="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10</a:t>
            </a:fld>
            <a:endParaRPr lang="de-DE" dirty="0"/>
          </a:p>
        </p:txBody>
      </p:sp>
      <p:sp>
        <p:nvSpPr>
          <p:cNvPr id="11" name="Inhaltsplatzhalter 10"/>
          <p:cNvSpPr>
            <a:spLocks noGrp="1"/>
          </p:cNvSpPr>
          <p:nvPr>
            <p:ph idx="1"/>
          </p:nvPr>
        </p:nvSpPr>
        <p:spPr/>
        <p:txBody>
          <a:bodyPr/>
          <a:lstStyle/>
          <a:p>
            <a:endParaRPr lang="de-DE"/>
          </a:p>
        </p:txBody>
      </p:sp>
      <p:sp>
        <p:nvSpPr>
          <p:cNvPr id="12" name="Textfeld 11"/>
          <p:cNvSpPr txBox="1"/>
          <p:nvPr/>
        </p:nvSpPr>
        <p:spPr>
          <a:xfrm>
            <a:off x="774122" y="859095"/>
            <a:ext cx="101983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b="1" dirty="0" err="1" smtClean="0">
                <a:solidFill>
                  <a:srgbClr val="0078C0"/>
                </a:solidFill>
                <a:latin typeface="+mj-lt"/>
              </a:rPr>
              <a:t>Existence</a:t>
            </a:r>
            <a:endParaRPr lang="de-DE" sz="1400" b="1" dirty="0" smtClean="0">
              <a:solidFill>
                <a:srgbClr val="0078C0"/>
              </a:solidFill>
              <a:latin typeface="+mj-lt"/>
            </a:endParaRPr>
          </a:p>
        </p:txBody>
      </p:sp>
      <p:sp>
        <p:nvSpPr>
          <p:cNvPr id="13" name="Textfeld 12"/>
          <p:cNvSpPr txBox="1"/>
          <p:nvPr/>
        </p:nvSpPr>
        <p:spPr>
          <a:xfrm>
            <a:off x="6279761" y="6141791"/>
            <a:ext cx="89159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b="1" dirty="0" smtClean="0">
                <a:solidFill>
                  <a:srgbClr val="0078C0"/>
                </a:solidFill>
                <a:latin typeface="+mj-lt"/>
              </a:rPr>
              <a:t>Security</a:t>
            </a:r>
          </a:p>
        </p:txBody>
      </p:sp>
      <p:sp>
        <p:nvSpPr>
          <p:cNvPr id="14" name="Textfeld 13"/>
          <p:cNvSpPr txBox="1"/>
          <p:nvPr/>
        </p:nvSpPr>
        <p:spPr>
          <a:xfrm>
            <a:off x="842946" y="6141791"/>
            <a:ext cx="80182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b="1" dirty="0" err="1" smtClean="0">
                <a:solidFill>
                  <a:srgbClr val="0078C0"/>
                </a:solidFill>
                <a:latin typeface="+mj-lt"/>
              </a:rPr>
              <a:t>Regard</a:t>
            </a:r>
            <a:endParaRPr lang="de-DE" sz="1400" b="1" dirty="0" smtClean="0">
              <a:solidFill>
                <a:srgbClr val="0078C0"/>
              </a:solidFill>
              <a:latin typeface="+mj-lt"/>
            </a:endParaRPr>
          </a:p>
        </p:txBody>
      </p:sp>
      <p:sp>
        <p:nvSpPr>
          <p:cNvPr id="15" name="Textfeld 14"/>
          <p:cNvSpPr txBox="1"/>
          <p:nvPr/>
        </p:nvSpPr>
        <p:spPr>
          <a:xfrm>
            <a:off x="6295102" y="864905"/>
            <a:ext cx="94128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b="1" dirty="0" smtClean="0">
                <a:solidFill>
                  <a:srgbClr val="0078C0"/>
                </a:solidFill>
                <a:latin typeface="+mj-lt"/>
              </a:rPr>
              <a:t>Freedom</a:t>
            </a:r>
          </a:p>
        </p:txBody>
      </p:sp>
      <p:sp>
        <p:nvSpPr>
          <p:cNvPr id="16" name="Textfeld 15"/>
          <p:cNvSpPr txBox="1"/>
          <p:nvPr/>
        </p:nvSpPr>
        <p:spPr>
          <a:xfrm>
            <a:off x="3465307" y="6145559"/>
            <a:ext cx="104868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b="1" dirty="0" err="1" smtClean="0">
                <a:solidFill>
                  <a:srgbClr val="0078C0"/>
                </a:solidFill>
                <a:latin typeface="+mj-lt"/>
              </a:rPr>
              <a:t>Adaptivity</a:t>
            </a:r>
            <a:endParaRPr lang="de-DE" sz="1400" b="1" dirty="0" smtClean="0">
              <a:solidFill>
                <a:srgbClr val="0078C0"/>
              </a:solidFill>
              <a:latin typeface="+mj-lt"/>
            </a:endParaRPr>
          </a:p>
        </p:txBody>
      </p:sp>
      <p:sp>
        <p:nvSpPr>
          <p:cNvPr id="17" name="Textfeld 16"/>
          <p:cNvSpPr txBox="1"/>
          <p:nvPr/>
        </p:nvSpPr>
        <p:spPr>
          <a:xfrm>
            <a:off x="3335863" y="868673"/>
            <a:ext cx="1337225"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b="1" dirty="0" err="1" smtClean="0">
                <a:solidFill>
                  <a:srgbClr val="0078C0"/>
                </a:solidFill>
                <a:latin typeface="+mj-lt"/>
              </a:rPr>
              <a:t>Effectiveness</a:t>
            </a:r>
            <a:endParaRPr lang="de-DE" sz="1400" b="1" dirty="0" smtClean="0">
              <a:solidFill>
                <a:srgbClr val="0078C0"/>
              </a:solidFill>
              <a:latin typeface="+mj-lt"/>
            </a:endParaRPr>
          </a:p>
        </p:txBody>
      </p:sp>
      <p:pic>
        <p:nvPicPr>
          <p:cNvPr id="18" name="Picture 3" descr="C:\Users\Max\Desktop\buttons\1.png"/>
          <p:cNvPicPr>
            <a:picLocks noChangeAspect="1" noChangeArrowheads="1"/>
          </p:cNvPicPr>
          <p:nvPr/>
        </p:nvPicPr>
        <p:blipFill>
          <a:blip r:embed="rId3" cstate="print"/>
          <a:srcRect/>
          <a:stretch>
            <a:fillRect/>
          </a:stretch>
        </p:blipFill>
        <p:spPr bwMode="auto">
          <a:xfrm>
            <a:off x="842665" y="1150641"/>
            <a:ext cx="789231" cy="540000"/>
          </a:xfrm>
          <a:prstGeom prst="rect">
            <a:avLst/>
          </a:prstGeom>
          <a:noFill/>
        </p:spPr>
      </p:pic>
      <p:pic>
        <p:nvPicPr>
          <p:cNvPr id="19" name="Picture 4" descr="C:\Users\Max\Desktop\buttons\2.png"/>
          <p:cNvPicPr>
            <a:picLocks noChangeAspect="1" noChangeArrowheads="1"/>
          </p:cNvPicPr>
          <p:nvPr/>
        </p:nvPicPr>
        <p:blipFill>
          <a:blip r:embed="rId4" cstate="print"/>
          <a:srcRect/>
          <a:stretch>
            <a:fillRect/>
          </a:stretch>
        </p:blipFill>
        <p:spPr bwMode="auto">
          <a:xfrm>
            <a:off x="3583648" y="1150641"/>
            <a:ext cx="789231" cy="540000"/>
          </a:xfrm>
          <a:prstGeom prst="rect">
            <a:avLst/>
          </a:prstGeom>
          <a:noFill/>
        </p:spPr>
      </p:pic>
      <p:pic>
        <p:nvPicPr>
          <p:cNvPr id="20" name="Picture 5" descr="C:\Users\Max\Desktop\buttons\3.png"/>
          <p:cNvPicPr>
            <a:picLocks noChangeAspect="1" noChangeArrowheads="1"/>
          </p:cNvPicPr>
          <p:nvPr/>
        </p:nvPicPr>
        <p:blipFill>
          <a:blip r:embed="rId5" cstate="print"/>
          <a:srcRect/>
          <a:stretch>
            <a:fillRect/>
          </a:stretch>
        </p:blipFill>
        <p:spPr bwMode="auto">
          <a:xfrm>
            <a:off x="6330024" y="1150641"/>
            <a:ext cx="789231" cy="540000"/>
          </a:xfrm>
          <a:prstGeom prst="rect">
            <a:avLst/>
          </a:prstGeom>
          <a:noFill/>
        </p:spPr>
      </p:pic>
      <p:pic>
        <p:nvPicPr>
          <p:cNvPr id="21" name="Picture 6" descr="C:\Users\Max\Desktop\buttons\4.png"/>
          <p:cNvPicPr>
            <a:picLocks noChangeAspect="1" noChangeArrowheads="1"/>
          </p:cNvPicPr>
          <p:nvPr/>
        </p:nvPicPr>
        <p:blipFill>
          <a:blip r:embed="rId6" cstate="print"/>
          <a:srcRect/>
          <a:stretch>
            <a:fillRect/>
          </a:stretch>
        </p:blipFill>
        <p:spPr bwMode="auto">
          <a:xfrm>
            <a:off x="842665" y="5619763"/>
            <a:ext cx="789231" cy="540000"/>
          </a:xfrm>
          <a:prstGeom prst="rect">
            <a:avLst/>
          </a:prstGeom>
          <a:noFill/>
        </p:spPr>
      </p:pic>
      <p:pic>
        <p:nvPicPr>
          <p:cNvPr id="22" name="Picture 7" descr="C:\Users\Max\Desktop\buttons\5.png"/>
          <p:cNvPicPr>
            <a:picLocks noChangeAspect="1" noChangeArrowheads="1"/>
          </p:cNvPicPr>
          <p:nvPr/>
        </p:nvPicPr>
        <p:blipFill>
          <a:blip r:embed="rId7" cstate="print"/>
          <a:srcRect/>
          <a:stretch>
            <a:fillRect/>
          </a:stretch>
        </p:blipFill>
        <p:spPr bwMode="auto">
          <a:xfrm>
            <a:off x="3586505" y="5619763"/>
            <a:ext cx="789231" cy="540000"/>
          </a:xfrm>
          <a:prstGeom prst="rect">
            <a:avLst/>
          </a:prstGeom>
          <a:noFill/>
        </p:spPr>
      </p:pic>
      <p:pic>
        <p:nvPicPr>
          <p:cNvPr id="23" name="Picture 8" descr="C:\Users\Max\Desktop\buttons\6.png"/>
          <p:cNvPicPr>
            <a:picLocks noChangeAspect="1" noChangeArrowheads="1"/>
          </p:cNvPicPr>
          <p:nvPr/>
        </p:nvPicPr>
        <p:blipFill>
          <a:blip r:embed="rId8" cstate="print"/>
          <a:srcRect/>
          <a:stretch>
            <a:fillRect/>
          </a:stretch>
        </p:blipFill>
        <p:spPr bwMode="auto">
          <a:xfrm>
            <a:off x="6330626" y="5619763"/>
            <a:ext cx="789231" cy="540000"/>
          </a:xfrm>
          <a:prstGeom prst="rect">
            <a:avLst/>
          </a:prstGeom>
          <a:noFill/>
        </p:spPr>
      </p:pic>
      <p:cxnSp>
        <p:nvCxnSpPr>
          <p:cNvPr id="24" name="Gerade Verbindung mit Pfeil 23"/>
          <p:cNvCxnSpPr/>
          <p:nvPr/>
        </p:nvCxnSpPr>
        <p:spPr bwMode="auto">
          <a:xfrm>
            <a:off x="565424" y="3648505"/>
            <a:ext cx="7462960" cy="0"/>
          </a:xfrm>
          <a:prstGeom prst="straightConnector1">
            <a:avLst/>
          </a:prstGeom>
          <a:ln w="57150">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25" name="Gerade Verbindung 24"/>
          <p:cNvCxnSpPr>
            <a:stCxn id="18" idx="2"/>
          </p:cNvCxnSpPr>
          <p:nvPr/>
        </p:nvCxnSpPr>
        <p:spPr bwMode="auto">
          <a:xfrm>
            <a:off x="1237281" y="1690641"/>
            <a:ext cx="958455" cy="1957864"/>
          </a:xfrm>
          <a:prstGeom prst="line">
            <a:avLst/>
          </a:prstGeom>
          <a:ln w="28575">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26" name="Gerade Verbindung 25"/>
          <p:cNvCxnSpPr>
            <a:stCxn id="19" idx="2"/>
          </p:cNvCxnSpPr>
          <p:nvPr/>
        </p:nvCxnSpPr>
        <p:spPr bwMode="auto">
          <a:xfrm>
            <a:off x="3978264" y="1690641"/>
            <a:ext cx="953776" cy="1957864"/>
          </a:xfrm>
          <a:prstGeom prst="line">
            <a:avLst/>
          </a:prstGeom>
          <a:ln w="28575">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27" name="Gerade Verbindung 26"/>
          <p:cNvCxnSpPr>
            <a:stCxn id="20" idx="2"/>
          </p:cNvCxnSpPr>
          <p:nvPr/>
        </p:nvCxnSpPr>
        <p:spPr bwMode="auto">
          <a:xfrm>
            <a:off x="6724640" y="1690641"/>
            <a:ext cx="943704" cy="1957864"/>
          </a:xfrm>
          <a:prstGeom prst="line">
            <a:avLst/>
          </a:prstGeom>
          <a:ln w="28575">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28" name="Gerade Verbindung 27"/>
          <p:cNvCxnSpPr>
            <a:endCxn id="21" idx="0"/>
          </p:cNvCxnSpPr>
          <p:nvPr/>
        </p:nvCxnSpPr>
        <p:spPr bwMode="auto">
          <a:xfrm flipH="1">
            <a:off x="1237281" y="3648505"/>
            <a:ext cx="958455" cy="1971258"/>
          </a:xfrm>
          <a:prstGeom prst="line">
            <a:avLst/>
          </a:prstGeom>
          <a:ln w="28575">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29" name="Gerade Verbindung 28"/>
          <p:cNvCxnSpPr>
            <a:endCxn id="22" idx="0"/>
          </p:cNvCxnSpPr>
          <p:nvPr/>
        </p:nvCxnSpPr>
        <p:spPr bwMode="auto">
          <a:xfrm flipH="1">
            <a:off x="3981121" y="3648505"/>
            <a:ext cx="950919" cy="1971258"/>
          </a:xfrm>
          <a:prstGeom prst="line">
            <a:avLst/>
          </a:prstGeom>
          <a:ln w="28575">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30" name="Gerade Verbindung 29"/>
          <p:cNvCxnSpPr>
            <a:endCxn id="23" idx="0"/>
          </p:cNvCxnSpPr>
          <p:nvPr/>
        </p:nvCxnSpPr>
        <p:spPr bwMode="auto">
          <a:xfrm flipH="1">
            <a:off x="6725242" y="3648505"/>
            <a:ext cx="943102" cy="1971258"/>
          </a:xfrm>
          <a:prstGeom prst="line">
            <a:avLst/>
          </a:prstGeom>
          <a:ln w="28575">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31" name="Textfeld 30"/>
          <p:cNvSpPr txBox="1"/>
          <p:nvPr/>
        </p:nvSpPr>
        <p:spPr>
          <a:xfrm>
            <a:off x="5936384" y="4670265"/>
            <a:ext cx="981359"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Business </a:t>
            </a:r>
            <a:br>
              <a:rPr lang="de-DE" sz="1400" dirty="0" smtClean="0">
                <a:latin typeface="+mj-lt"/>
              </a:rPr>
            </a:br>
            <a:r>
              <a:rPr lang="de-DE" sz="1400" dirty="0" err="1" smtClean="0">
                <a:latin typeface="+mj-lt"/>
              </a:rPr>
              <a:t>Continuity</a:t>
            </a:r>
            <a:endParaRPr lang="de-DE" sz="1400" dirty="0" smtClean="0">
              <a:latin typeface="+mj-lt"/>
            </a:endParaRPr>
          </a:p>
        </p:txBody>
      </p:sp>
      <p:sp>
        <p:nvSpPr>
          <p:cNvPr id="32" name="Textfeld 31"/>
          <p:cNvSpPr txBox="1"/>
          <p:nvPr/>
        </p:nvSpPr>
        <p:spPr>
          <a:xfrm>
            <a:off x="7463507" y="4282101"/>
            <a:ext cx="792205"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Data </a:t>
            </a:r>
            <a:r>
              <a:rPr lang="de-DE" sz="1400" dirty="0" err="1" smtClean="0">
                <a:latin typeface="+mj-lt"/>
              </a:rPr>
              <a:t>is</a:t>
            </a:r>
            <a:r>
              <a:rPr lang="de-DE" sz="1400" dirty="0" smtClean="0">
                <a:latin typeface="+mj-lt"/>
              </a:rPr>
              <a:t> </a:t>
            </a:r>
            <a:br>
              <a:rPr lang="de-DE" sz="1400" dirty="0" smtClean="0">
                <a:latin typeface="+mj-lt"/>
              </a:rPr>
            </a:br>
            <a:r>
              <a:rPr lang="de-DE" sz="1400" dirty="0" err="1" smtClean="0">
                <a:latin typeface="+mj-lt"/>
              </a:rPr>
              <a:t>Shared</a:t>
            </a:r>
            <a:endParaRPr lang="de-DE" sz="1400" dirty="0" smtClean="0">
              <a:latin typeface="+mj-lt"/>
            </a:endParaRPr>
          </a:p>
        </p:txBody>
      </p:sp>
      <p:sp>
        <p:nvSpPr>
          <p:cNvPr id="33" name="Textfeld 32"/>
          <p:cNvSpPr txBox="1"/>
          <p:nvPr/>
        </p:nvSpPr>
        <p:spPr>
          <a:xfrm>
            <a:off x="465577" y="2027749"/>
            <a:ext cx="981359"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Business </a:t>
            </a:r>
            <a:br>
              <a:rPr lang="de-DE" sz="1400" dirty="0" smtClean="0">
                <a:latin typeface="+mj-lt"/>
              </a:rPr>
            </a:br>
            <a:r>
              <a:rPr lang="de-DE" sz="1400" dirty="0" err="1" smtClean="0">
                <a:latin typeface="+mj-lt"/>
              </a:rPr>
              <a:t>Continuity</a:t>
            </a:r>
            <a:endParaRPr lang="de-DE" sz="1400" dirty="0" smtClean="0">
              <a:latin typeface="+mj-lt"/>
            </a:endParaRPr>
          </a:p>
        </p:txBody>
      </p:sp>
      <p:sp>
        <p:nvSpPr>
          <p:cNvPr id="34" name="Textfeld 33"/>
          <p:cNvSpPr txBox="1"/>
          <p:nvPr/>
        </p:nvSpPr>
        <p:spPr>
          <a:xfrm>
            <a:off x="570830" y="2751597"/>
            <a:ext cx="1290738"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IT </a:t>
            </a:r>
            <a:br>
              <a:rPr lang="de-DE" sz="1400" dirty="0" smtClean="0">
                <a:latin typeface="+mj-lt"/>
              </a:rPr>
            </a:br>
            <a:r>
              <a:rPr lang="de-DE" sz="1400" dirty="0" err="1" smtClean="0">
                <a:latin typeface="+mj-lt"/>
              </a:rPr>
              <a:t>Responsibility</a:t>
            </a:r>
            <a:endParaRPr lang="de-DE" sz="1400" dirty="0" smtClean="0">
              <a:latin typeface="+mj-lt"/>
            </a:endParaRPr>
          </a:p>
        </p:txBody>
      </p:sp>
      <p:sp>
        <p:nvSpPr>
          <p:cNvPr id="35" name="Textfeld 34"/>
          <p:cNvSpPr txBox="1"/>
          <p:nvPr/>
        </p:nvSpPr>
        <p:spPr>
          <a:xfrm>
            <a:off x="1717435" y="1901149"/>
            <a:ext cx="792205"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Data </a:t>
            </a:r>
            <a:r>
              <a:rPr lang="de-DE" sz="1400" dirty="0" err="1" smtClean="0">
                <a:latin typeface="+mj-lt"/>
              </a:rPr>
              <a:t>is</a:t>
            </a:r>
            <a:r>
              <a:rPr lang="de-DE" sz="1400" dirty="0" smtClean="0">
                <a:latin typeface="+mj-lt"/>
              </a:rPr>
              <a:t> </a:t>
            </a:r>
            <a:br>
              <a:rPr lang="de-DE" sz="1400" dirty="0" smtClean="0">
                <a:latin typeface="+mj-lt"/>
              </a:rPr>
            </a:br>
            <a:r>
              <a:rPr lang="de-DE" sz="1400" dirty="0" err="1" smtClean="0">
                <a:latin typeface="+mj-lt"/>
              </a:rPr>
              <a:t>Shared</a:t>
            </a:r>
            <a:endParaRPr lang="de-DE" sz="1400" dirty="0" smtClean="0">
              <a:latin typeface="+mj-lt"/>
            </a:endParaRPr>
          </a:p>
        </p:txBody>
      </p:sp>
      <p:sp>
        <p:nvSpPr>
          <p:cNvPr id="36" name="Textfeld 35"/>
          <p:cNvSpPr txBox="1"/>
          <p:nvPr/>
        </p:nvSpPr>
        <p:spPr>
          <a:xfrm>
            <a:off x="1970090" y="2656061"/>
            <a:ext cx="131799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Technology </a:t>
            </a:r>
            <a:br>
              <a:rPr lang="de-DE" sz="1400" dirty="0" smtClean="0">
                <a:latin typeface="+mj-lt"/>
              </a:rPr>
            </a:br>
            <a:r>
              <a:rPr lang="de-DE" sz="1400" dirty="0" smtClean="0">
                <a:latin typeface="+mj-lt"/>
              </a:rPr>
              <a:t>Independence</a:t>
            </a:r>
          </a:p>
        </p:txBody>
      </p:sp>
      <p:sp>
        <p:nvSpPr>
          <p:cNvPr id="37" name="Textfeld 36"/>
          <p:cNvSpPr txBox="1"/>
          <p:nvPr/>
        </p:nvSpPr>
        <p:spPr>
          <a:xfrm>
            <a:off x="4245368" y="2045165"/>
            <a:ext cx="184698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err="1" smtClean="0">
                <a:latin typeface="+mj-lt"/>
              </a:rPr>
              <a:t>Responsive</a:t>
            </a:r>
            <a:r>
              <a:rPr lang="de-DE" sz="1400" dirty="0" smtClean="0">
                <a:latin typeface="+mj-lt"/>
              </a:rPr>
              <a:t> Change </a:t>
            </a:r>
            <a:br>
              <a:rPr lang="de-DE" sz="1400" dirty="0" smtClean="0">
                <a:latin typeface="+mj-lt"/>
              </a:rPr>
            </a:br>
            <a:r>
              <a:rPr lang="de-DE" sz="1400" dirty="0" smtClean="0">
                <a:latin typeface="+mj-lt"/>
              </a:rPr>
              <a:t>Management</a:t>
            </a:r>
          </a:p>
        </p:txBody>
      </p:sp>
      <p:sp>
        <p:nvSpPr>
          <p:cNvPr id="38" name="Textfeld 37"/>
          <p:cNvSpPr txBox="1"/>
          <p:nvPr/>
        </p:nvSpPr>
        <p:spPr>
          <a:xfrm>
            <a:off x="3727664" y="2891249"/>
            <a:ext cx="792205"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Data </a:t>
            </a:r>
            <a:r>
              <a:rPr lang="de-DE" sz="1400" dirty="0" err="1" smtClean="0">
                <a:latin typeface="+mj-lt"/>
              </a:rPr>
              <a:t>is</a:t>
            </a:r>
            <a:r>
              <a:rPr lang="de-DE" sz="1400" dirty="0" smtClean="0">
                <a:latin typeface="+mj-lt"/>
              </a:rPr>
              <a:t> </a:t>
            </a:r>
            <a:br>
              <a:rPr lang="de-DE" sz="1400" dirty="0" smtClean="0">
                <a:latin typeface="+mj-lt"/>
              </a:rPr>
            </a:br>
            <a:r>
              <a:rPr lang="de-DE" sz="1400" dirty="0" err="1" smtClean="0">
                <a:latin typeface="+mj-lt"/>
              </a:rPr>
              <a:t>Shared</a:t>
            </a:r>
            <a:endParaRPr lang="de-DE" sz="1400" dirty="0" smtClean="0">
              <a:latin typeface="+mj-lt"/>
            </a:endParaRPr>
          </a:p>
        </p:txBody>
      </p:sp>
      <p:sp>
        <p:nvSpPr>
          <p:cNvPr id="39" name="Textfeld 38"/>
          <p:cNvSpPr txBox="1"/>
          <p:nvPr/>
        </p:nvSpPr>
        <p:spPr>
          <a:xfrm>
            <a:off x="3165248" y="2321297"/>
            <a:ext cx="1290738"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IT </a:t>
            </a:r>
            <a:br>
              <a:rPr lang="de-DE" sz="1400" dirty="0" smtClean="0">
                <a:latin typeface="+mj-lt"/>
              </a:rPr>
            </a:br>
            <a:r>
              <a:rPr lang="de-DE" sz="1400" dirty="0" err="1" smtClean="0">
                <a:latin typeface="+mj-lt"/>
              </a:rPr>
              <a:t>Responsibility</a:t>
            </a:r>
            <a:endParaRPr lang="de-DE" sz="1400" dirty="0" smtClean="0">
              <a:latin typeface="+mj-lt"/>
            </a:endParaRPr>
          </a:p>
        </p:txBody>
      </p:sp>
      <p:sp>
        <p:nvSpPr>
          <p:cNvPr id="40" name="Textfeld 39"/>
          <p:cNvSpPr txBox="1"/>
          <p:nvPr/>
        </p:nvSpPr>
        <p:spPr>
          <a:xfrm>
            <a:off x="4649413" y="2765245"/>
            <a:ext cx="1180131"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Compliance </a:t>
            </a:r>
            <a:br>
              <a:rPr lang="de-DE" sz="1400" dirty="0" smtClean="0">
                <a:latin typeface="+mj-lt"/>
              </a:rPr>
            </a:br>
            <a:r>
              <a:rPr lang="de-DE" sz="1400" dirty="0" err="1" smtClean="0">
                <a:latin typeface="+mj-lt"/>
              </a:rPr>
              <a:t>with</a:t>
            </a:r>
            <a:r>
              <a:rPr lang="de-DE" sz="1400" dirty="0" smtClean="0">
                <a:latin typeface="+mj-lt"/>
              </a:rPr>
              <a:t> Law</a:t>
            </a:r>
          </a:p>
        </p:txBody>
      </p:sp>
      <p:sp>
        <p:nvSpPr>
          <p:cNvPr id="41" name="Textfeld 40"/>
          <p:cNvSpPr txBox="1"/>
          <p:nvPr/>
        </p:nvSpPr>
        <p:spPr>
          <a:xfrm>
            <a:off x="2733200" y="1807361"/>
            <a:ext cx="132921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Common </a:t>
            </a:r>
            <a:r>
              <a:rPr lang="de-DE" sz="1400" dirty="0" err="1" smtClean="0">
                <a:latin typeface="+mj-lt"/>
              </a:rPr>
              <a:t>Use</a:t>
            </a:r>
            <a:r>
              <a:rPr lang="de-DE" sz="1400" dirty="0" smtClean="0">
                <a:latin typeface="+mj-lt"/>
              </a:rPr>
              <a:t> </a:t>
            </a:r>
            <a:br>
              <a:rPr lang="de-DE" sz="1400" dirty="0" smtClean="0">
                <a:latin typeface="+mj-lt"/>
              </a:rPr>
            </a:br>
            <a:r>
              <a:rPr lang="de-DE" sz="1400" dirty="0" err="1" smtClean="0">
                <a:latin typeface="+mj-lt"/>
              </a:rPr>
              <a:t>Applications</a:t>
            </a:r>
            <a:endParaRPr lang="de-DE" sz="1400" dirty="0" smtClean="0">
              <a:latin typeface="+mj-lt"/>
            </a:endParaRPr>
          </a:p>
        </p:txBody>
      </p:sp>
      <p:sp>
        <p:nvSpPr>
          <p:cNvPr id="42" name="Textfeld 41"/>
          <p:cNvSpPr txBox="1"/>
          <p:nvPr/>
        </p:nvSpPr>
        <p:spPr>
          <a:xfrm>
            <a:off x="7020272" y="1733605"/>
            <a:ext cx="981359"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Business </a:t>
            </a:r>
            <a:br>
              <a:rPr lang="de-DE" sz="1400" dirty="0" smtClean="0">
                <a:latin typeface="+mj-lt"/>
              </a:rPr>
            </a:br>
            <a:r>
              <a:rPr lang="de-DE" sz="1400" dirty="0" err="1" smtClean="0">
                <a:latin typeface="+mj-lt"/>
              </a:rPr>
              <a:t>Continuity</a:t>
            </a:r>
            <a:endParaRPr lang="de-DE" sz="1400" dirty="0" smtClean="0">
              <a:latin typeface="+mj-lt"/>
            </a:endParaRPr>
          </a:p>
        </p:txBody>
      </p:sp>
      <p:sp>
        <p:nvSpPr>
          <p:cNvPr id="43" name="Textfeld 42"/>
          <p:cNvSpPr txBox="1"/>
          <p:nvPr/>
        </p:nvSpPr>
        <p:spPr>
          <a:xfrm>
            <a:off x="7177936" y="2239409"/>
            <a:ext cx="132921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Common </a:t>
            </a:r>
            <a:r>
              <a:rPr lang="de-DE" sz="1400" dirty="0" err="1" smtClean="0">
                <a:latin typeface="+mj-lt"/>
              </a:rPr>
              <a:t>Use</a:t>
            </a:r>
            <a:r>
              <a:rPr lang="de-DE" sz="1400" dirty="0" smtClean="0">
                <a:latin typeface="+mj-lt"/>
              </a:rPr>
              <a:t> </a:t>
            </a:r>
            <a:br>
              <a:rPr lang="de-DE" sz="1400" dirty="0" smtClean="0">
                <a:latin typeface="+mj-lt"/>
              </a:rPr>
            </a:br>
            <a:r>
              <a:rPr lang="de-DE" sz="1400" dirty="0" err="1" smtClean="0">
                <a:latin typeface="+mj-lt"/>
              </a:rPr>
              <a:t>Applications</a:t>
            </a:r>
            <a:endParaRPr lang="de-DE" sz="1400" dirty="0" smtClean="0">
              <a:latin typeface="+mj-lt"/>
            </a:endParaRPr>
          </a:p>
        </p:txBody>
      </p:sp>
      <p:sp>
        <p:nvSpPr>
          <p:cNvPr id="44" name="Textfeld 43"/>
          <p:cNvSpPr txBox="1"/>
          <p:nvPr/>
        </p:nvSpPr>
        <p:spPr>
          <a:xfrm>
            <a:off x="7384080" y="2776549"/>
            <a:ext cx="1180131"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Compliance </a:t>
            </a:r>
            <a:br>
              <a:rPr lang="de-DE" sz="1400" dirty="0" smtClean="0">
                <a:latin typeface="+mj-lt"/>
              </a:rPr>
            </a:br>
            <a:r>
              <a:rPr lang="de-DE" sz="1400" dirty="0" err="1" smtClean="0">
                <a:latin typeface="+mj-lt"/>
              </a:rPr>
              <a:t>with</a:t>
            </a:r>
            <a:r>
              <a:rPr lang="de-DE" sz="1400" dirty="0" smtClean="0">
                <a:latin typeface="+mj-lt"/>
              </a:rPr>
              <a:t> Law</a:t>
            </a:r>
          </a:p>
        </p:txBody>
      </p:sp>
      <p:sp>
        <p:nvSpPr>
          <p:cNvPr id="45" name="Textfeld 44"/>
          <p:cNvSpPr txBox="1"/>
          <p:nvPr/>
        </p:nvSpPr>
        <p:spPr>
          <a:xfrm>
            <a:off x="5918306" y="2510025"/>
            <a:ext cx="131799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Technology </a:t>
            </a:r>
            <a:br>
              <a:rPr lang="de-DE" sz="1400" dirty="0" smtClean="0">
                <a:latin typeface="+mj-lt"/>
              </a:rPr>
            </a:br>
            <a:r>
              <a:rPr lang="de-DE" sz="1400" dirty="0" smtClean="0">
                <a:latin typeface="+mj-lt"/>
              </a:rPr>
              <a:t>Independence</a:t>
            </a:r>
          </a:p>
        </p:txBody>
      </p:sp>
      <p:sp>
        <p:nvSpPr>
          <p:cNvPr id="46" name="Textfeld 45"/>
          <p:cNvSpPr txBox="1"/>
          <p:nvPr/>
        </p:nvSpPr>
        <p:spPr>
          <a:xfrm>
            <a:off x="277392" y="3819817"/>
            <a:ext cx="184698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err="1" smtClean="0">
                <a:latin typeface="+mj-lt"/>
              </a:rPr>
              <a:t>Responsive</a:t>
            </a:r>
            <a:r>
              <a:rPr lang="de-DE" sz="1400" dirty="0" smtClean="0">
                <a:latin typeface="+mj-lt"/>
              </a:rPr>
              <a:t> Change </a:t>
            </a:r>
            <a:br>
              <a:rPr lang="de-DE" sz="1400" dirty="0" smtClean="0">
                <a:latin typeface="+mj-lt"/>
              </a:rPr>
            </a:br>
            <a:r>
              <a:rPr lang="de-DE" sz="1400" dirty="0" smtClean="0">
                <a:latin typeface="+mj-lt"/>
              </a:rPr>
              <a:t>Management</a:t>
            </a:r>
          </a:p>
        </p:txBody>
      </p:sp>
      <p:sp>
        <p:nvSpPr>
          <p:cNvPr id="47" name="Textfeld 46"/>
          <p:cNvSpPr txBox="1"/>
          <p:nvPr/>
        </p:nvSpPr>
        <p:spPr>
          <a:xfrm>
            <a:off x="565424" y="4958297"/>
            <a:ext cx="792205"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Data </a:t>
            </a:r>
            <a:r>
              <a:rPr lang="de-DE" sz="1400" dirty="0" err="1" smtClean="0">
                <a:latin typeface="+mj-lt"/>
              </a:rPr>
              <a:t>is</a:t>
            </a:r>
            <a:r>
              <a:rPr lang="de-DE" sz="1400" dirty="0" smtClean="0">
                <a:latin typeface="+mj-lt"/>
              </a:rPr>
              <a:t> </a:t>
            </a:r>
            <a:br>
              <a:rPr lang="de-DE" sz="1400" dirty="0" smtClean="0">
                <a:latin typeface="+mj-lt"/>
              </a:rPr>
            </a:br>
            <a:r>
              <a:rPr lang="de-DE" sz="1400" dirty="0" err="1" smtClean="0">
                <a:latin typeface="+mj-lt"/>
              </a:rPr>
              <a:t>Shared</a:t>
            </a:r>
            <a:endParaRPr lang="de-DE" sz="1400" dirty="0" smtClean="0">
              <a:latin typeface="+mj-lt"/>
            </a:endParaRPr>
          </a:p>
        </p:txBody>
      </p:sp>
      <p:sp>
        <p:nvSpPr>
          <p:cNvPr id="48" name="Textfeld 47"/>
          <p:cNvSpPr txBox="1"/>
          <p:nvPr/>
        </p:nvSpPr>
        <p:spPr>
          <a:xfrm>
            <a:off x="1794966" y="4335773"/>
            <a:ext cx="1290738"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IT </a:t>
            </a:r>
            <a:br>
              <a:rPr lang="de-DE" sz="1400" dirty="0" smtClean="0">
                <a:latin typeface="+mj-lt"/>
              </a:rPr>
            </a:br>
            <a:r>
              <a:rPr lang="de-DE" sz="1400" dirty="0" err="1" smtClean="0">
                <a:latin typeface="+mj-lt"/>
              </a:rPr>
              <a:t>Responsibility</a:t>
            </a:r>
            <a:endParaRPr lang="de-DE" sz="1400" dirty="0" smtClean="0">
              <a:latin typeface="+mj-lt"/>
            </a:endParaRPr>
          </a:p>
        </p:txBody>
      </p:sp>
      <p:sp>
        <p:nvSpPr>
          <p:cNvPr id="49" name="Textfeld 48"/>
          <p:cNvSpPr txBox="1"/>
          <p:nvPr/>
        </p:nvSpPr>
        <p:spPr>
          <a:xfrm>
            <a:off x="520712" y="4394133"/>
            <a:ext cx="1180131"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Compliance </a:t>
            </a:r>
            <a:br>
              <a:rPr lang="de-DE" sz="1400" dirty="0" smtClean="0">
                <a:latin typeface="+mj-lt"/>
              </a:rPr>
            </a:br>
            <a:r>
              <a:rPr lang="de-DE" sz="1400" dirty="0" err="1" smtClean="0">
                <a:latin typeface="+mj-lt"/>
              </a:rPr>
              <a:t>with</a:t>
            </a:r>
            <a:r>
              <a:rPr lang="de-DE" sz="1400" dirty="0" smtClean="0">
                <a:latin typeface="+mj-lt"/>
              </a:rPr>
              <a:t> Law</a:t>
            </a:r>
          </a:p>
        </p:txBody>
      </p:sp>
      <p:sp>
        <p:nvSpPr>
          <p:cNvPr id="50" name="Textfeld 49"/>
          <p:cNvSpPr txBox="1"/>
          <p:nvPr/>
        </p:nvSpPr>
        <p:spPr>
          <a:xfrm>
            <a:off x="4626934" y="4407781"/>
            <a:ext cx="132921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Common </a:t>
            </a:r>
            <a:r>
              <a:rPr lang="de-DE" sz="1400" dirty="0" err="1" smtClean="0">
                <a:latin typeface="+mj-lt"/>
              </a:rPr>
              <a:t>Use</a:t>
            </a:r>
            <a:r>
              <a:rPr lang="de-DE" sz="1400" dirty="0" smtClean="0">
                <a:latin typeface="+mj-lt"/>
              </a:rPr>
              <a:t> </a:t>
            </a:r>
            <a:br>
              <a:rPr lang="de-DE" sz="1400" dirty="0" smtClean="0">
                <a:latin typeface="+mj-lt"/>
              </a:rPr>
            </a:br>
            <a:r>
              <a:rPr lang="de-DE" sz="1400" dirty="0" err="1" smtClean="0">
                <a:latin typeface="+mj-lt"/>
              </a:rPr>
              <a:t>Applications</a:t>
            </a:r>
            <a:endParaRPr lang="de-DE" sz="1400" dirty="0" smtClean="0">
              <a:latin typeface="+mj-lt"/>
            </a:endParaRPr>
          </a:p>
        </p:txBody>
      </p:sp>
      <p:sp>
        <p:nvSpPr>
          <p:cNvPr id="51" name="Textfeld 50"/>
          <p:cNvSpPr txBox="1"/>
          <p:nvPr/>
        </p:nvSpPr>
        <p:spPr>
          <a:xfrm>
            <a:off x="3247136" y="3977481"/>
            <a:ext cx="131799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Technology </a:t>
            </a:r>
            <a:br>
              <a:rPr lang="de-DE" sz="1400" dirty="0" smtClean="0">
                <a:latin typeface="+mj-lt"/>
              </a:rPr>
            </a:br>
            <a:r>
              <a:rPr lang="de-DE" sz="1400" dirty="0" smtClean="0">
                <a:latin typeface="+mj-lt"/>
              </a:rPr>
              <a:t>Independence</a:t>
            </a:r>
          </a:p>
        </p:txBody>
      </p:sp>
      <p:sp>
        <p:nvSpPr>
          <p:cNvPr id="52" name="Textfeld 51"/>
          <p:cNvSpPr txBox="1"/>
          <p:nvPr/>
        </p:nvSpPr>
        <p:spPr>
          <a:xfrm>
            <a:off x="2445168" y="4925485"/>
            <a:ext cx="184698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err="1" smtClean="0">
                <a:latin typeface="+mj-lt"/>
              </a:rPr>
              <a:t>Responsive</a:t>
            </a:r>
            <a:r>
              <a:rPr lang="de-DE" sz="1400" dirty="0" smtClean="0">
                <a:latin typeface="+mj-lt"/>
              </a:rPr>
              <a:t> Change </a:t>
            </a:r>
            <a:br>
              <a:rPr lang="de-DE" sz="1400" dirty="0" smtClean="0">
                <a:latin typeface="+mj-lt"/>
              </a:rPr>
            </a:br>
            <a:r>
              <a:rPr lang="de-DE" sz="1400" dirty="0" smtClean="0">
                <a:latin typeface="+mj-lt"/>
              </a:rPr>
              <a:t>Management</a:t>
            </a:r>
          </a:p>
        </p:txBody>
      </p:sp>
      <p:sp>
        <p:nvSpPr>
          <p:cNvPr id="53" name="Textfeld 52"/>
          <p:cNvSpPr txBox="1"/>
          <p:nvPr/>
        </p:nvSpPr>
        <p:spPr>
          <a:xfrm>
            <a:off x="6948264" y="5357857"/>
            <a:ext cx="184698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err="1" smtClean="0">
                <a:latin typeface="+mj-lt"/>
              </a:rPr>
              <a:t>Responsive</a:t>
            </a:r>
            <a:r>
              <a:rPr lang="de-DE" sz="1400" dirty="0" smtClean="0">
                <a:latin typeface="+mj-lt"/>
              </a:rPr>
              <a:t> Change </a:t>
            </a:r>
            <a:br>
              <a:rPr lang="de-DE" sz="1400" dirty="0" smtClean="0">
                <a:latin typeface="+mj-lt"/>
              </a:rPr>
            </a:br>
            <a:r>
              <a:rPr lang="de-DE" sz="1400" dirty="0" smtClean="0">
                <a:latin typeface="+mj-lt"/>
              </a:rPr>
              <a:t>Management</a:t>
            </a:r>
          </a:p>
        </p:txBody>
      </p:sp>
      <p:sp>
        <p:nvSpPr>
          <p:cNvPr id="54" name="Textfeld 53"/>
          <p:cNvSpPr txBox="1"/>
          <p:nvPr/>
        </p:nvSpPr>
        <p:spPr>
          <a:xfrm>
            <a:off x="7117232" y="4832617"/>
            <a:ext cx="1317990"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Technology </a:t>
            </a:r>
            <a:br>
              <a:rPr lang="de-DE" sz="1400" dirty="0" smtClean="0">
                <a:latin typeface="+mj-lt"/>
              </a:rPr>
            </a:br>
            <a:r>
              <a:rPr lang="de-DE" sz="1400" dirty="0" smtClean="0">
                <a:latin typeface="+mj-lt"/>
              </a:rPr>
              <a:t>Independence</a:t>
            </a:r>
          </a:p>
        </p:txBody>
      </p:sp>
      <p:sp>
        <p:nvSpPr>
          <p:cNvPr id="55" name="Textfeld 54"/>
          <p:cNvSpPr txBox="1"/>
          <p:nvPr/>
        </p:nvSpPr>
        <p:spPr>
          <a:xfrm>
            <a:off x="6207000" y="3975733"/>
            <a:ext cx="1180131"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dirty="0" smtClean="0">
                <a:latin typeface="+mj-lt"/>
              </a:rPr>
              <a:t>Compliance </a:t>
            </a:r>
            <a:br>
              <a:rPr lang="de-DE" sz="1400" dirty="0" smtClean="0">
                <a:latin typeface="+mj-lt"/>
              </a:rPr>
            </a:br>
            <a:r>
              <a:rPr lang="de-DE" sz="1400" dirty="0" err="1" smtClean="0">
                <a:latin typeface="+mj-lt"/>
              </a:rPr>
              <a:t>with</a:t>
            </a:r>
            <a:r>
              <a:rPr lang="de-DE" sz="1400" dirty="0" smtClean="0">
                <a:latin typeface="+mj-lt"/>
              </a:rPr>
              <a:t> Law</a:t>
            </a:r>
          </a:p>
        </p:txBody>
      </p:sp>
      <p:cxnSp>
        <p:nvCxnSpPr>
          <p:cNvPr id="56" name="Gerade Verbindung mit Pfeil 55"/>
          <p:cNvCxnSpPr/>
          <p:nvPr/>
        </p:nvCxnSpPr>
        <p:spPr bwMode="auto">
          <a:xfrm flipH="1">
            <a:off x="4173360" y="2081745"/>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57" name="Gerade Verbindung mit Pfeil 56"/>
          <p:cNvCxnSpPr/>
          <p:nvPr/>
        </p:nvCxnSpPr>
        <p:spPr bwMode="auto">
          <a:xfrm flipH="1">
            <a:off x="4533400" y="2784409"/>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58" name="Gerade Verbindung mit Pfeil 57"/>
          <p:cNvCxnSpPr/>
          <p:nvPr/>
        </p:nvCxnSpPr>
        <p:spPr bwMode="auto">
          <a:xfrm flipH="1">
            <a:off x="1371160" y="1920313"/>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0" name="Gerade Verbindung mit Pfeil 59"/>
          <p:cNvCxnSpPr/>
          <p:nvPr/>
        </p:nvCxnSpPr>
        <p:spPr bwMode="auto">
          <a:xfrm flipH="1">
            <a:off x="1717552" y="2685105"/>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1" name="Gerade Verbindung mit Pfeil 60"/>
          <p:cNvCxnSpPr/>
          <p:nvPr/>
        </p:nvCxnSpPr>
        <p:spPr bwMode="auto">
          <a:xfrm flipH="1">
            <a:off x="7284776" y="2809361"/>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2" name="Gerade Verbindung mit Pfeil 61"/>
          <p:cNvCxnSpPr/>
          <p:nvPr/>
        </p:nvCxnSpPr>
        <p:spPr bwMode="auto">
          <a:xfrm flipH="1">
            <a:off x="7033920" y="2284121"/>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3" name="Gerade Verbindung mit Pfeil 62"/>
          <p:cNvCxnSpPr/>
          <p:nvPr/>
        </p:nvCxnSpPr>
        <p:spPr bwMode="auto">
          <a:xfrm flipH="1">
            <a:off x="6776952" y="1766417"/>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4" name="Gerade Verbindung mit Pfeil 63"/>
          <p:cNvCxnSpPr/>
          <p:nvPr/>
        </p:nvCxnSpPr>
        <p:spPr bwMode="auto">
          <a:xfrm flipH="1">
            <a:off x="7377968" y="4314913"/>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5" name="Gerade Verbindung mit Pfeil 64"/>
          <p:cNvCxnSpPr/>
          <p:nvPr/>
        </p:nvCxnSpPr>
        <p:spPr bwMode="auto">
          <a:xfrm flipH="1">
            <a:off x="7103584" y="4863681"/>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6" name="Gerade Verbindung mit Pfeil 65"/>
          <p:cNvCxnSpPr/>
          <p:nvPr/>
        </p:nvCxnSpPr>
        <p:spPr bwMode="auto">
          <a:xfrm flipH="1">
            <a:off x="6842848" y="5398801"/>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7" name="Gerade Verbindung mit Pfeil 66"/>
          <p:cNvCxnSpPr/>
          <p:nvPr/>
        </p:nvCxnSpPr>
        <p:spPr bwMode="auto">
          <a:xfrm flipH="1">
            <a:off x="4547048" y="4440593"/>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8" name="Gerade Verbindung mit Pfeil 67"/>
          <p:cNvCxnSpPr/>
          <p:nvPr/>
        </p:nvCxnSpPr>
        <p:spPr bwMode="auto">
          <a:xfrm flipH="1">
            <a:off x="1861568" y="4368585"/>
            <a:ext cx="1260000" cy="0"/>
          </a:xfrm>
          <a:prstGeom prst="straightConnector1">
            <a:avLst/>
          </a:prstGeom>
          <a:ln w="28575">
            <a:solidFill>
              <a:srgbClr val="CA213F"/>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69" name="Gerade Verbindung mit Pfeil 68"/>
          <p:cNvCxnSpPr/>
          <p:nvPr/>
        </p:nvCxnSpPr>
        <p:spPr bwMode="auto">
          <a:xfrm>
            <a:off x="166784" y="2064329"/>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0" name="Gerade Verbindung mit Pfeil 69"/>
          <p:cNvCxnSpPr/>
          <p:nvPr/>
        </p:nvCxnSpPr>
        <p:spPr bwMode="auto">
          <a:xfrm>
            <a:off x="518624" y="2784409"/>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1" name="Gerade Verbindung mit Pfeil 70"/>
          <p:cNvCxnSpPr/>
          <p:nvPr/>
        </p:nvCxnSpPr>
        <p:spPr bwMode="auto">
          <a:xfrm>
            <a:off x="2797672" y="1848305"/>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2" name="Gerade Verbindung mit Pfeil 71"/>
          <p:cNvCxnSpPr/>
          <p:nvPr/>
        </p:nvCxnSpPr>
        <p:spPr bwMode="auto">
          <a:xfrm>
            <a:off x="3037224" y="2366009"/>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3" name="Gerade Verbindung mit Pfeil 72"/>
          <p:cNvCxnSpPr/>
          <p:nvPr/>
        </p:nvCxnSpPr>
        <p:spPr bwMode="auto">
          <a:xfrm>
            <a:off x="3311608" y="2928425"/>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4" name="Gerade Verbindung mit Pfeil 73"/>
          <p:cNvCxnSpPr/>
          <p:nvPr/>
        </p:nvCxnSpPr>
        <p:spPr bwMode="auto">
          <a:xfrm>
            <a:off x="5887904" y="2541089"/>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5" name="Gerade Verbindung mit Pfeil 74"/>
          <p:cNvCxnSpPr/>
          <p:nvPr/>
        </p:nvCxnSpPr>
        <p:spPr bwMode="auto">
          <a:xfrm>
            <a:off x="845920" y="3850881"/>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6" name="Gerade Verbindung mit Pfeil 75"/>
          <p:cNvCxnSpPr/>
          <p:nvPr/>
        </p:nvCxnSpPr>
        <p:spPr bwMode="auto">
          <a:xfrm>
            <a:off x="571536" y="4423177"/>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7" name="Gerade Verbindung mit Pfeil 76"/>
          <p:cNvCxnSpPr/>
          <p:nvPr/>
        </p:nvCxnSpPr>
        <p:spPr bwMode="auto">
          <a:xfrm>
            <a:off x="283504" y="4995473"/>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8" name="Gerade Verbindung mit Pfeil 77"/>
          <p:cNvCxnSpPr/>
          <p:nvPr/>
        </p:nvCxnSpPr>
        <p:spPr bwMode="auto">
          <a:xfrm>
            <a:off x="3500336" y="4008545"/>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79" name="Gerade Verbindung mit Pfeil 78"/>
          <p:cNvCxnSpPr/>
          <p:nvPr/>
        </p:nvCxnSpPr>
        <p:spPr bwMode="auto">
          <a:xfrm>
            <a:off x="3037224" y="4944649"/>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80" name="Gerade Verbindung mit Pfeil 79"/>
          <p:cNvCxnSpPr/>
          <p:nvPr/>
        </p:nvCxnSpPr>
        <p:spPr bwMode="auto">
          <a:xfrm>
            <a:off x="5911432" y="4714977"/>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81" name="Gerade Verbindung mit Pfeil 80"/>
          <p:cNvCxnSpPr/>
          <p:nvPr/>
        </p:nvCxnSpPr>
        <p:spPr bwMode="auto">
          <a:xfrm>
            <a:off x="6244176" y="4008545"/>
            <a:ext cx="1260000" cy="0"/>
          </a:xfrm>
          <a:prstGeom prst="straightConnector1">
            <a:avLst/>
          </a:prstGeom>
          <a:ln w="28575">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82" name="Textfeld 81"/>
          <p:cNvSpPr txBox="1"/>
          <p:nvPr/>
        </p:nvSpPr>
        <p:spPr>
          <a:xfrm>
            <a:off x="7907406" y="3261169"/>
            <a:ext cx="1197764" cy="73866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400" b="1" dirty="0" smtClean="0">
                <a:solidFill>
                  <a:srgbClr val="0078C0"/>
                </a:solidFill>
                <a:latin typeface="+mj-lt"/>
              </a:rPr>
              <a:t>Overall</a:t>
            </a:r>
            <a:br>
              <a:rPr lang="de-DE" sz="1400" b="1" dirty="0" smtClean="0">
                <a:solidFill>
                  <a:srgbClr val="0078C0"/>
                </a:solidFill>
                <a:latin typeface="+mj-lt"/>
              </a:rPr>
            </a:br>
            <a:r>
              <a:rPr lang="de-DE" sz="1400" b="1" dirty="0" err="1" smtClean="0">
                <a:solidFill>
                  <a:srgbClr val="0078C0"/>
                </a:solidFill>
                <a:latin typeface="+mj-lt"/>
              </a:rPr>
              <a:t>Orientor</a:t>
            </a:r>
            <a:r>
              <a:rPr lang="de-DE" sz="1400" b="1" dirty="0" smtClean="0">
                <a:solidFill>
                  <a:srgbClr val="0078C0"/>
                </a:solidFill>
                <a:latin typeface="+mj-lt"/>
              </a:rPr>
              <a:t/>
            </a:r>
            <a:br>
              <a:rPr lang="de-DE" sz="1400" b="1" dirty="0" smtClean="0">
                <a:solidFill>
                  <a:srgbClr val="0078C0"/>
                </a:solidFill>
                <a:latin typeface="+mj-lt"/>
              </a:rPr>
            </a:br>
            <a:r>
              <a:rPr lang="de-DE" sz="1400" b="1" dirty="0" err="1" smtClean="0">
                <a:solidFill>
                  <a:srgbClr val="0078C0"/>
                </a:solidFill>
                <a:latin typeface="+mj-lt"/>
              </a:rPr>
              <a:t>Satisfaction</a:t>
            </a:r>
            <a:endParaRPr lang="de-DE" sz="1400" b="1" dirty="0" smtClean="0">
              <a:solidFill>
                <a:srgbClr val="0078C0"/>
              </a:solidFill>
              <a:latin typeface="+mj-lt"/>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6. Summary</a:t>
            </a:r>
            <a:endParaRPr lang="en-US" dirty="0"/>
          </a:p>
        </p:txBody>
      </p:sp>
      <p:sp>
        <p:nvSpPr>
          <p:cNvPr id="113" name="Inhaltsplatzhalter 112"/>
          <p:cNvSpPr>
            <a:spLocks noGrp="1"/>
          </p:cNvSpPr>
          <p:nvPr>
            <p:ph idx="1"/>
          </p:nvPr>
        </p:nvSpPr>
        <p:spPr/>
        <p:txBody>
          <a:bodyPr>
            <a:normAutofit fontScale="92500" lnSpcReduction="10000"/>
          </a:bodyPr>
          <a:lstStyle/>
          <a:p>
            <a:pPr lvl="1">
              <a:buFont typeface="Symbol" pitchFamily="18" charset="2"/>
              <a:buChar char="-"/>
            </a:pPr>
            <a:r>
              <a:rPr lang="en-US" dirty="0" smtClean="0"/>
              <a:t>Examination of application landscapes’ dynamics with system theory approach.</a:t>
            </a:r>
          </a:p>
          <a:p>
            <a:pPr lvl="1">
              <a:buFont typeface="Symbol" pitchFamily="18" charset="2"/>
              <a:buChar char="-"/>
            </a:pPr>
            <a:endParaRPr lang="en-US" dirty="0" smtClean="0"/>
          </a:p>
          <a:p>
            <a:pPr lvl="1">
              <a:buFont typeface="Symbol" pitchFamily="18" charset="2"/>
              <a:buChar char="-"/>
            </a:pPr>
            <a:r>
              <a:rPr lang="en-US" dirty="0" smtClean="0"/>
              <a:t>Compare existing behavioral models.</a:t>
            </a:r>
          </a:p>
          <a:p>
            <a:pPr lvl="1">
              <a:buFont typeface="Symbol" pitchFamily="18" charset="2"/>
              <a:buChar char="-"/>
            </a:pPr>
            <a:endParaRPr lang="en-US" dirty="0" smtClean="0"/>
          </a:p>
          <a:p>
            <a:pPr lvl="1">
              <a:buFont typeface="Symbol" pitchFamily="18" charset="2"/>
              <a:buChar char="-"/>
            </a:pPr>
            <a:r>
              <a:rPr lang="en-US" dirty="0" smtClean="0"/>
              <a:t>Describe environmental influences and introduce </a:t>
            </a:r>
            <a:r>
              <a:rPr lang="en-US" dirty="0" err="1" smtClean="0"/>
              <a:t>orientor</a:t>
            </a:r>
            <a:r>
              <a:rPr lang="en-US" dirty="0" smtClean="0"/>
              <a:t> theory to application landscapes.</a:t>
            </a:r>
          </a:p>
          <a:p>
            <a:pPr lvl="1">
              <a:buFont typeface="Symbol" pitchFamily="18" charset="2"/>
              <a:buChar char="-"/>
            </a:pPr>
            <a:endParaRPr lang="en-US" dirty="0" smtClean="0"/>
          </a:p>
          <a:p>
            <a:pPr lvl="1">
              <a:buFont typeface="Symbol" pitchFamily="18" charset="2"/>
              <a:buChar char="-"/>
            </a:pPr>
            <a:r>
              <a:rPr lang="en-US" dirty="0" smtClean="0"/>
              <a:t>Outline system capabilities for </a:t>
            </a:r>
            <a:r>
              <a:rPr lang="en-US" dirty="0" err="1" smtClean="0"/>
              <a:t>orientor</a:t>
            </a:r>
            <a:r>
              <a:rPr lang="en-US" dirty="0" smtClean="0"/>
              <a:t> satisfaction.</a:t>
            </a:r>
          </a:p>
          <a:p>
            <a:pPr lvl="1">
              <a:buFont typeface="Symbol" pitchFamily="18" charset="2"/>
              <a:buChar char="-"/>
            </a:pPr>
            <a:endParaRPr lang="en-US" dirty="0" smtClean="0"/>
          </a:p>
          <a:p>
            <a:pPr lvl="1">
              <a:buFont typeface="Symbol" pitchFamily="18" charset="2"/>
              <a:buChar char="-"/>
            </a:pPr>
            <a:r>
              <a:rPr lang="en-US" dirty="0" smtClean="0"/>
              <a:t>Use system of systems approach together with complex adaptive systems to break down structure and increase manageability.</a:t>
            </a:r>
          </a:p>
          <a:p>
            <a:pPr lvl="1">
              <a:buFont typeface="Symbol" pitchFamily="18" charset="2"/>
              <a:buChar char="-"/>
            </a:pPr>
            <a:endParaRPr lang="en-US" dirty="0" smtClean="0"/>
          </a:p>
          <a:p>
            <a:pPr lvl="1">
              <a:buFont typeface="Symbol" pitchFamily="18" charset="2"/>
              <a:buChar char="-"/>
            </a:pPr>
            <a:r>
              <a:rPr lang="en-US" dirty="0" smtClean="0"/>
              <a:t>Examples of applying </a:t>
            </a:r>
            <a:r>
              <a:rPr lang="en-US" dirty="0" err="1" smtClean="0"/>
              <a:t>orientor</a:t>
            </a:r>
            <a:r>
              <a:rPr lang="en-US" dirty="0" smtClean="0"/>
              <a:t> theory:</a:t>
            </a:r>
          </a:p>
          <a:p>
            <a:pPr lvl="2">
              <a:buFont typeface="Symbol" pitchFamily="18" charset="2"/>
              <a:buChar char="-"/>
            </a:pPr>
            <a:r>
              <a:rPr lang="en-US" dirty="0" smtClean="0"/>
              <a:t>aggregate </a:t>
            </a:r>
            <a:r>
              <a:rPr lang="en-US" dirty="0" err="1" smtClean="0"/>
              <a:t>orientor</a:t>
            </a:r>
            <a:r>
              <a:rPr lang="en-US" dirty="0" smtClean="0"/>
              <a:t> stars of subsystems to determine best possible conditions,</a:t>
            </a:r>
          </a:p>
          <a:p>
            <a:pPr lvl="2">
              <a:buFont typeface="Symbol" pitchFamily="18" charset="2"/>
              <a:buChar char="-"/>
            </a:pPr>
            <a:r>
              <a:rPr lang="en-US" dirty="0" smtClean="0"/>
              <a:t>determine effects on </a:t>
            </a:r>
            <a:r>
              <a:rPr lang="en-US" dirty="0" err="1" smtClean="0"/>
              <a:t>orientors</a:t>
            </a:r>
            <a:r>
              <a:rPr lang="en-US" dirty="0" smtClean="0"/>
              <a:t> and interplay when applying measures and controls to manage in the system.</a:t>
            </a:r>
          </a:p>
          <a:p>
            <a:pPr lvl="1">
              <a:buFont typeface="Symbol" pitchFamily="18" charset="2"/>
              <a:buChar char="-"/>
            </a:pPr>
            <a:endParaRPr lang="en-US" dirty="0" smtClean="0"/>
          </a:p>
          <a:p>
            <a:pPr lvl="1">
              <a:buFont typeface="Symbol" pitchFamily="18" charset="2"/>
              <a:buChar char="-"/>
            </a:pPr>
            <a:r>
              <a:rPr lang="en-US" dirty="0" smtClean="0"/>
              <a:t>Provide a base and motivations for further research.</a:t>
            </a:r>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11</a:t>
            </a:fld>
            <a:endParaRPr lang="de-DE"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el 1"/>
          <p:cNvSpPr>
            <a:spLocks noGrp="1"/>
          </p:cNvSpPr>
          <p:nvPr>
            <p:ph type="title"/>
          </p:nvPr>
        </p:nvSpPr>
        <p:spPr/>
        <p:txBody>
          <a:bodyPr/>
          <a:lstStyle/>
          <a:p>
            <a:pPr eaLnBrk="1" hangingPunct="1"/>
            <a:r>
              <a:rPr lang="de-DE" dirty="0" smtClean="0"/>
              <a:t>References</a:t>
            </a:r>
          </a:p>
        </p:txBody>
      </p:sp>
      <p:sp>
        <p:nvSpPr>
          <p:cNvPr id="22" name="Inhaltsplatzhalter 21"/>
          <p:cNvSpPr>
            <a:spLocks noGrp="1"/>
          </p:cNvSpPr>
          <p:nvPr>
            <p:ph idx="1"/>
          </p:nvPr>
        </p:nvSpPr>
        <p:spPr/>
        <p:txBody>
          <a:bodyPr>
            <a:normAutofit/>
          </a:bodyPr>
          <a:lstStyle/>
          <a:p>
            <a:r>
              <a:rPr lang="en-US" sz="1600" dirty="0" err="1" smtClean="0"/>
              <a:t>Boulding</a:t>
            </a:r>
            <a:r>
              <a:rPr lang="en-US" sz="1600" dirty="0" smtClean="0"/>
              <a:t>, K. E. (1956). General systems theory—the skeleton of science. Management</a:t>
            </a:r>
          </a:p>
          <a:p>
            <a:r>
              <a:rPr lang="de-DE" sz="1600" dirty="0" smtClean="0"/>
              <a:t>		</a:t>
            </a:r>
            <a:r>
              <a:rPr lang="de-DE" sz="1600" dirty="0" err="1" smtClean="0"/>
              <a:t>science</a:t>
            </a:r>
            <a:r>
              <a:rPr lang="de-DE" sz="1600" dirty="0" smtClean="0"/>
              <a:t>, 2(3), 197–208.</a:t>
            </a:r>
          </a:p>
          <a:p>
            <a:r>
              <a:rPr lang="en-US" sz="1600" dirty="0" err="1" smtClean="0"/>
              <a:t>Bossel</a:t>
            </a:r>
            <a:r>
              <a:rPr lang="en-US" sz="1600" dirty="0" smtClean="0"/>
              <a:t>, H. (1994). Modeling and simulation. AK Peters Wellesley, MA.</a:t>
            </a:r>
          </a:p>
          <a:p>
            <a:r>
              <a:rPr lang="en-US" sz="1600" dirty="0" err="1" smtClean="0"/>
              <a:t>Buckl</a:t>
            </a:r>
            <a:r>
              <a:rPr lang="en-US" sz="1600" dirty="0" smtClean="0"/>
              <a:t>, S. (2011). Developing Organization-Specific Enterprise Architecture Management 	Functions Using a Method Base. PhD Thesis, </a:t>
            </a:r>
            <a:r>
              <a:rPr lang="en-US" sz="1600" dirty="0" err="1" smtClean="0"/>
              <a:t>Technische</a:t>
            </a:r>
            <a:r>
              <a:rPr lang="en-US" sz="1600" dirty="0" smtClean="0"/>
              <a:t> </a:t>
            </a:r>
            <a:r>
              <a:rPr lang="en-US" sz="1600" dirty="0" err="1" smtClean="0"/>
              <a:t>Universität</a:t>
            </a:r>
            <a:r>
              <a:rPr lang="en-US" sz="1600" dirty="0" smtClean="0"/>
              <a:t> </a:t>
            </a:r>
            <a:r>
              <a:rPr lang="en-US" sz="1600" dirty="0" err="1" smtClean="0"/>
              <a:t>München</a:t>
            </a:r>
            <a:r>
              <a:rPr lang="en-US" sz="1600" dirty="0" smtClean="0"/>
              <a:t>. </a:t>
            </a:r>
          </a:p>
          <a:p>
            <a:pPr>
              <a:defRPr/>
            </a:pPr>
            <a:r>
              <a:rPr lang="en-US" sz="1600" dirty="0" err="1" smtClean="0"/>
              <a:t>Hevner</a:t>
            </a:r>
            <a:r>
              <a:rPr lang="en-US" sz="1600" dirty="0" smtClean="0"/>
              <a:t>, A.R. (2007): A three cycle view of design science research. In: Scandinavian Journal 	of Information Systems, Vol. 19 (2007) No. 2.</a:t>
            </a:r>
          </a:p>
          <a:p>
            <a:pPr>
              <a:defRPr/>
            </a:pPr>
            <a:r>
              <a:rPr lang="en-US" sz="1600" dirty="0" err="1" smtClean="0"/>
              <a:t>Hevner</a:t>
            </a:r>
            <a:r>
              <a:rPr lang="en-US" sz="1600" dirty="0" smtClean="0"/>
              <a:t>, A.R.; March, S.T.; Park, J.; Ram, S. (2004): Design science in information systems 	research. In: </a:t>
            </a:r>
            <a:r>
              <a:rPr lang="en-US" sz="1600" dirty="0" err="1" smtClean="0"/>
              <a:t>Mis</a:t>
            </a:r>
            <a:r>
              <a:rPr lang="en-US" sz="1600" dirty="0" smtClean="0"/>
              <a:t> Quarterly, Vol. 28 (2004) No. 1, pp. 75-105.</a:t>
            </a:r>
          </a:p>
          <a:p>
            <a:pPr>
              <a:defRPr/>
            </a:pPr>
            <a:r>
              <a:rPr lang="en-US" sz="1600" dirty="0" err="1" smtClean="0"/>
              <a:t>Offermann</a:t>
            </a:r>
            <a:r>
              <a:rPr lang="en-US" sz="1600" dirty="0" smtClean="0"/>
              <a:t>, P.; </a:t>
            </a:r>
            <a:r>
              <a:rPr lang="en-US" sz="1600" dirty="0" err="1" smtClean="0"/>
              <a:t>Levina</a:t>
            </a:r>
            <a:r>
              <a:rPr lang="en-US" sz="1600" dirty="0" smtClean="0"/>
              <a:t>, O.; </a:t>
            </a:r>
            <a:r>
              <a:rPr lang="en-US" sz="1600" dirty="0" err="1" smtClean="0"/>
              <a:t>Schönherr</a:t>
            </a:r>
            <a:r>
              <a:rPr lang="en-US" sz="1600" dirty="0" smtClean="0"/>
              <a:t>, M.; </a:t>
            </a:r>
            <a:r>
              <a:rPr lang="en-US" sz="1600" dirty="0" err="1" smtClean="0"/>
              <a:t>Bub</a:t>
            </a:r>
            <a:r>
              <a:rPr lang="en-US" sz="1600" dirty="0" smtClean="0"/>
              <a:t>, U. (2009): Outline of a design science 	research 	process. In: Proceedings of the 4th International Conference on Design 	Science Research in Information Systems and Technology (DESRIST '09). ACM, 	New York, NY, USA, Article 7, pp. 1-11.</a:t>
            </a:r>
          </a:p>
          <a:p>
            <a:r>
              <a:rPr lang="en-US" sz="1600" dirty="0" err="1" smtClean="0"/>
              <a:t>Lankhorst</a:t>
            </a:r>
            <a:r>
              <a:rPr lang="en-US" sz="1600" dirty="0" smtClean="0"/>
              <a:t>, M. (2005). Enterprise architecture at work: </a:t>
            </a:r>
            <a:r>
              <a:rPr lang="en-US" sz="1600" dirty="0" err="1" smtClean="0"/>
              <a:t>modelling</a:t>
            </a:r>
            <a:r>
              <a:rPr lang="en-US" sz="1600" dirty="0" smtClean="0"/>
              <a:t>, communication and analysis.</a:t>
            </a:r>
          </a:p>
          <a:p>
            <a:r>
              <a:rPr lang="de-DE" sz="1600" dirty="0" smtClean="0"/>
              <a:t>		Springer.</a:t>
            </a:r>
          </a:p>
          <a:p>
            <a:r>
              <a:rPr lang="en-US" sz="1600" dirty="0" err="1" smtClean="0"/>
              <a:t>Kandjani</a:t>
            </a:r>
            <a:r>
              <a:rPr lang="en-US" sz="1600" dirty="0" smtClean="0"/>
              <a:t>, H., </a:t>
            </a:r>
            <a:r>
              <a:rPr lang="en-US" sz="1600" dirty="0" err="1" smtClean="0"/>
              <a:t>Bernus</a:t>
            </a:r>
            <a:r>
              <a:rPr lang="en-US" sz="1600" dirty="0" smtClean="0"/>
              <a:t>, P., &amp; Nielsen, S. (2013). Enterprise architecture cybernetics and</a:t>
            </a:r>
          </a:p>
          <a:p>
            <a:r>
              <a:rPr lang="en-US" sz="1600" dirty="0" smtClean="0"/>
              <a:t>		the edge of chaos: Sustaining enterprises as complex systems in complex business</a:t>
            </a:r>
          </a:p>
          <a:p>
            <a:r>
              <a:rPr lang="en-US" sz="1600" dirty="0" smtClean="0"/>
              <a:t>		environments. In 46th </a:t>
            </a:r>
            <a:r>
              <a:rPr lang="en-US" sz="1600" dirty="0" err="1" smtClean="0"/>
              <a:t>hawaii</a:t>
            </a:r>
            <a:r>
              <a:rPr lang="en-US" sz="1600" dirty="0" smtClean="0"/>
              <a:t> international conference on system sciences (HICSS 	2013)</a:t>
            </a:r>
            <a:r>
              <a:rPr lang="de-DE" sz="1600" dirty="0" smtClean="0"/>
              <a:t>(p. 3858–3867).</a:t>
            </a:r>
            <a:endParaRPr lang="en-US" sz="1600" dirty="0" smtClean="0"/>
          </a:p>
        </p:txBody>
      </p:sp>
      <p:sp>
        <p:nvSpPr>
          <p:cNvPr id="9219" name="Datumsplatzhalter 2"/>
          <p:cNvSpPr>
            <a:spLocks noGrp="1"/>
          </p:cNvSpPr>
          <p:nvPr>
            <p:ph type="dt" sz="half" idx="10"/>
          </p:nvPr>
        </p:nvSpPr>
        <p:spPr/>
        <p:txBody>
          <a:bodyPr/>
          <a:lstStyle/>
          <a:p>
            <a:pPr>
              <a:defRPr/>
            </a:pPr>
            <a:fld id="{EBA44391-36D8-49EE-AC82-F3F70942C4E6}" type="datetime4">
              <a:rPr lang="en-US" smtClean="0"/>
              <a:pPr>
                <a:defRPr/>
              </a:pPr>
              <a:t>September 30, 2013</a:t>
            </a:fld>
            <a:endParaRPr lang="de-DE"/>
          </a:p>
        </p:txBody>
      </p:sp>
      <p:sp>
        <p:nvSpPr>
          <p:cNvPr id="8196" name="Rectangle 5"/>
          <p:cNvSpPr>
            <a:spLocks noGrp="1" noChangeArrowheads="1"/>
          </p:cNvSpPr>
          <p:nvPr>
            <p:ph type="ftr" sz="quarter" idx="11"/>
          </p:nvPr>
        </p:nvSpPr>
        <p:spPr/>
        <p:txBody>
          <a:bodyPr/>
          <a:lstStyle/>
          <a:p>
            <a:pPr>
              <a:defRPr/>
            </a:pPr>
            <a:r>
              <a:rPr lang="en-US" smtClean="0">
                <a:cs typeface="Arial" pitchFamily="34" charset="0"/>
              </a:rPr>
              <a:t>Master's Thesis - Maximilian Burger</a:t>
            </a:r>
            <a:endParaRPr lang="de-DE">
              <a:cs typeface="Arial" pitchFamily="34" charset="0"/>
            </a:endParaRPr>
          </a:p>
        </p:txBody>
      </p:sp>
      <p:sp>
        <p:nvSpPr>
          <p:cNvPr id="21" name="Foliennummernplatzhalter 20"/>
          <p:cNvSpPr>
            <a:spLocks noGrp="1"/>
          </p:cNvSpPr>
          <p:nvPr>
            <p:ph type="sldNum" sz="quarter" idx="12"/>
          </p:nvPr>
        </p:nvSpPr>
        <p:spPr/>
        <p:txBody>
          <a:bodyPr/>
          <a:lstStyle/>
          <a:p>
            <a:pPr>
              <a:defRPr/>
            </a:pPr>
            <a:fld id="{D2C1E98F-1F50-40D0-983D-1C9A40CB3FCD}" type="slidenum">
              <a:rPr lang="de-DE" smtClean="0"/>
              <a:pPr>
                <a:defRPr/>
              </a:pPr>
              <a:t>12</a:t>
            </a:fld>
            <a:endParaRPr lang="de-DE"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Backup</a:t>
            </a:r>
            <a:endParaRPr lang="de-DE" dirty="0"/>
          </a:p>
        </p:txBody>
      </p:sp>
      <p:sp>
        <p:nvSpPr>
          <p:cNvPr id="3" name="Inhaltsplatzhalter 2"/>
          <p:cNvSpPr>
            <a:spLocks noGrp="1"/>
          </p:cNvSpPr>
          <p:nvPr>
            <p:ph idx="1"/>
          </p:nvPr>
        </p:nvSpPr>
        <p:spPr/>
        <p:txBody>
          <a:bodyPr/>
          <a:lstStyle/>
          <a:p>
            <a:endParaRPr lang="de-DE"/>
          </a:p>
        </p:txBody>
      </p:sp>
      <p:sp>
        <p:nvSpPr>
          <p:cNvPr id="4" name="Datumsplatzhalter 3"/>
          <p:cNvSpPr>
            <a:spLocks noGrp="1"/>
          </p:cNvSpPr>
          <p:nvPr>
            <p:ph type="dt" sz="half" idx="10"/>
          </p:nvPr>
        </p:nvSpPr>
        <p:spPr/>
        <p:txBody>
          <a:bodyPr/>
          <a:lstStyle/>
          <a:p>
            <a:pPr>
              <a:defRPr/>
            </a:pPr>
            <a:fld id="{F29C4C0A-D774-4066-819F-10F62CFE268B}"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13</a:t>
            </a:fld>
            <a:endParaRPr lang="de-DE"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6. Summary</a:t>
            </a:r>
            <a:endParaRPr lang="en-US" dirty="0"/>
          </a:p>
        </p:txBody>
      </p:sp>
      <p:sp>
        <p:nvSpPr>
          <p:cNvPr id="113" name="Inhaltsplatzhalter 112"/>
          <p:cNvSpPr>
            <a:spLocks noGrp="1"/>
          </p:cNvSpPr>
          <p:nvPr>
            <p:ph idx="1"/>
          </p:nvPr>
        </p:nvSpPr>
        <p:spPr/>
        <p:txBody>
          <a:bodyPr>
            <a:normAutofit fontScale="92500" lnSpcReduction="20000"/>
          </a:bodyPr>
          <a:lstStyle/>
          <a:p>
            <a:pPr lvl="1">
              <a:buFont typeface="Symbol" pitchFamily="18" charset="2"/>
              <a:buChar char="-"/>
            </a:pPr>
            <a:r>
              <a:rPr lang="en-US" dirty="0" smtClean="0"/>
              <a:t>Examination of application landscapes’ dynamics with system theory approach</a:t>
            </a:r>
          </a:p>
          <a:p>
            <a:pPr lvl="1">
              <a:buFont typeface="Symbol" pitchFamily="18" charset="2"/>
              <a:buChar char="-"/>
            </a:pPr>
            <a:endParaRPr lang="en-US" dirty="0" smtClean="0"/>
          </a:p>
          <a:p>
            <a:pPr lvl="1">
              <a:buFont typeface="Symbol" pitchFamily="18" charset="2"/>
              <a:buChar char="-"/>
            </a:pPr>
            <a:r>
              <a:rPr lang="en-US" dirty="0" smtClean="0"/>
              <a:t>Compare existing behavioral models (causal loop diagrams, stock and flow diagrams, UML activity diagram)</a:t>
            </a:r>
          </a:p>
          <a:p>
            <a:pPr lvl="1">
              <a:buFont typeface="Symbol" pitchFamily="18" charset="2"/>
              <a:buChar char="-"/>
            </a:pPr>
            <a:endParaRPr lang="en-US" dirty="0" smtClean="0"/>
          </a:p>
          <a:p>
            <a:pPr lvl="1">
              <a:buFont typeface="Symbol" pitchFamily="18" charset="2"/>
              <a:buChar char="-"/>
            </a:pPr>
            <a:r>
              <a:rPr lang="en-US" dirty="0" smtClean="0"/>
              <a:t>Describe environmental influences and introduce </a:t>
            </a:r>
            <a:r>
              <a:rPr lang="en-US" dirty="0" err="1" smtClean="0"/>
              <a:t>orientor</a:t>
            </a:r>
            <a:r>
              <a:rPr lang="en-US" dirty="0" smtClean="0"/>
              <a:t> theory to ALs with several levels</a:t>
            </a:r>
          </a:p>
          <a:p>
            <a:pPr lvl="1">
              <a:buFont typeface="Symbol" pitchFamily="18" charset="2"/>
              <a:buChar char="-"/>
            </a:pPr>
            <a:endParaRPr lang="en-US" dirty="0" smtClean="0"/>
          </a:p>
          <a:p>
            <a:pPr lvl="1">
              <a:buFont typeface="Symbol" pitchFamily="18" charset="2"/>
              <a:buChar char="-"/>
            </a:pPr>
            <a:r>
              <a:rPr lang="en-US" dirty="0" smtClean="0"/>
              <a:t>Use system of systems approach together with complex adaptive systems to break down structure and increase manageability</a:t>
            </a:r>
          </a:p>
          <a:p>
            <a:pPr lvl="1">
              <a:buFont typeface="Symbol" pitchFamily="18" charset="2"/>
              <a:buChar char="-"/>
            </a:pPr>
            <a:endParaRPr lang="en-US" dirty="0" smtClean="0"/>
          </a:p>
          <a:p>
            <a:pPr lvl="1">
              <a:buFont typeface="Symbol" pitchFamily="18" charset="2"/>
              <a:buChar char="-"/>
            </a:pPr>
            <a:r>
              <a:rPr lang="en-US" dirty="0" smtClean="0"/>
              <a:t>Describe system capabilities for </a:t>
            </a:r>
            <a:r>
              <a:rPr lang="en-US" dirty="0" err="1" smtClean="0"/>
              <a:t>orientor</a:t>
            </a:r>
            <a:r>
              <a:rPr lang="en-US" dirty="0" smtClean="0"/>
              <a:t> satisfaction (e.g. business analytics for regard of other systems, knowledge management for effectiveness)</a:t>
            </a:r>
          </a:p>
          <a:p>
            <a:pPr lvl="1">
              <a:buFont typeface="Symbol" pitchFamily="18" charset="2"/>
              <a:buChar char="-"/>
            </a:pPr>
            <a:endParaRPr lang="en-US" dirty="0" smtClean="0"/>
          </a:p>
          <a:p>
            <a:pPr lvl="1">
              <a:buFont typeface="Symbol" pitchFamily="18" charset="2"/>
              <a:buChar char="-"/>
            </a:pPr>
            <a:r>
              <a:rPr lang="en-US" dirty="0" smtClean="0"/>
              <a:t>Aggregate </a:t>
            </a:r>
            <a:r>
              <a:rPr lang="en-US" dirty="0" err="1" smtClean="0"/>
              <a:t>orientor</a:t>
            </a:r>
            <a:r>
              <a:rPr lang="en-US" dirty="0" smtClean="0"/>
              <a:t> stars of subsystems to determine best possible conditions (exemplary with forms of IT organization)</a:t>
            </a:r>
          </a:p>
          <a:p>
            <a:pPr lvl="1">
              <a:buFont typeface="Symbol" pitchFamily="18" charset="2"/>
              <a:buChar char="-"/>
            </a:pPr>
            <a:endParaRPr lang="en-US" dirty="0" smtClean="0"/>
          </a:p>
          <a:p>
            <a:pPr lvl="1">
              <a:buFont typeface="Symbol" pitchFamily="18" charset="2"/>
              <a:buChar char="-"/>
            </a:pPr>
            <a:r>
              <a:rPr lang="en-US" dirty="0" smtClean="0"/>
              <a:t>Determine effects on </a:t>
            </a:r>
            <a:r>
              <a:rPr lang="en-US" dirty="0" err="1" smtClean="0"/>
              <a:t>orientors</a:t>
            </a:r>
            <a:r>
              <a:rPr lang="en-US" dirty="0" smtClean="0"/>
              <a:t> and interplay when applying measures and controls to manage in the system (exemplary with EA principles)</a:t>
            </a:r>
          </a:p>
          <a:p>
            <a:pPr lvl="1">
              <a:buFont typeface="Symbol" pitchFamily="18" charset="2"/>
              <a:buChar char="-"/>
            </a:pPr>
            <a:endParaRPr lang="en-US" dirty="0" smtClean="0"/>
          </a:p>
          <a:p>
            <a:pPr lvl="1">
              <a:buFont typeface="Symbol" pitchFamily="18" charset="2"/>
              <a:buChar char="-"/>
            </a:pPr>
            <a:r>
              <a:rPr lang="en-US" dirty="0" smtClean="0"/>
              <a:t>Provide a base and motivations for further research</a:t>
            </a:r>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14</a:t>
            </a:fld>
            <a:endParaRPr lang="de-DE"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Thesis</a:t>
            </a:r>
            <a:endParaRPr lang="en-US" dirty="0"/>
          </a:p>
        </p:txBody>
      </p:sp>
      <p:sp>
        <p:nvSpPr>
          <p:cNvPr id="113" name="Inhaltsplatzhalter 112"/>
          <p:cNvSpPr>
            <a:spLocks noGrp="1"/>
          </p:cNvSpPr>
          <p:nvPr>
            <p:ph idx="1"/>
          </p:nvPr>
        </p:nvSpPr>
        <p:spPr/>
        <p:txBody>
          <a:bodyPr>
            <a:normAutofit fontScale="92500" lnSpcReduction="20000"/>
          </a:bodyPr>
          <a:lstStyle/>
          <a:p>
            <a:pPr lvl="1">
              <a:buNone/>
            </a:pPr>
            <a:r>
              <a:rPr lang="en-US" dirty="0" smtClean="0"/>
              <a:t>Research Questions: 	RQ 1: Does understanding the application landscape’s 				dynamics increase its manageability?</a:t>
            </a:r>
          </a:p>
          <a:p>
            <a:endParaRPr lang="en-US" dirty="0" smtClean="0"/>
          </a:p>
          <a:p>
            <a:r>
              <a:rPr lang="en-US" dirty="0" smtClean="0"/>
              <a:t>				RQ 2: Where and to which degree is the application 				landscape’s behavior </a:t>
            </a:r>
            <a:r>
              <a:rPr lang="en-US" dirty="0" err="1" smtClean="0"/>
              <a:t>influenceable</a:t>
            </a:r>
            <a:r>
              <a:rPr lang="en-US" dirty="0" smtClean="0"/>
              <a:t>?</a:t>
            </a:r>
          </a:p>
          <a:p>
            <a:endParaRPr lang="en-US" dirty="0" smtClean="0"/>
          </a:p>
          <a:p>
            <a:r>
              <a:rPr lang="en-US" dirty="0" smtClean="0"/>
              <a:t>				RQ 3: Which means are applicable to model dynamics of 			and within application landscapes?</a:t>
            </a:r>
          </a:p>
          <a:p>
            <a:pPr lvl="1">
              <a:buNone/>
            </a:pPr>
            <a:endParaRPr lang="en-US" dirty="0" smtClean="0"/>
          </a:p>
          <a:p>
            <a:pPr lvl="1">
              <a:buNone/>
            </a:pPr>
            <a:r>
              <a:rPr lang="en-US" dirty="0" smtClean="0"/>
              <a:t>Methodology:		Design Science</a:t>
            </a:r>
          </a:p>
          <a:p>
            <a:pPr lvl="1">
              <a:buNone/>
            </a:pPr>
            <a:endParaRPr lang="en-US" dirty="0" smtClean="0"/>
          </a:p>
          <a:p>
            <a:pPr lvl="1">
              <a:buNone/>
            </a:pPr>
            <a:r>
              <a:rPr lang="en-US" dirty="0" smtClean="0"/>
              <a:t>Outcomes:		Examine existing behavioral models;</a:t>
            </a:r>
          </a:p>
          <a:p>
            <a:pPr lvl="1">
              <a:buNone/>
            </a:pPr>
            <a:r>
              <a:rPr lang="en-US" dirty="0" smtClean="0"/>
              <a:t>				Develop a model to describe environmental influences; </a:t>
            </a:r>
          </a:p>
          <a:p>
            <a:pPr lvl="1">
              <a:buNone/>
            </a:pPr>
            <a:r>
              <a:rPr lang="en-US" dirty="0" smtClean="0"/>
              <a:t>				Show applicability with examples of use;</a:t>
            </a:r>
          </a:p>
          <a:p>
            <a:pPr lvl="1">
              <a:buNone/>
            </a:pPr>
            <a:r>
              <a:rPr lang="en-US" dirty="0" smtClean="0"/>
              <a:t>				Provide a base and motivations for further research.</a:t>
            </a:r>
          </a:p>
          <a:p>
            <a:pPr lvl="1">
              <a:buNone/>
            </a:pPr>
            <a:endParaRPr lang="en-US" dirty="0" smtClean="0"/>
          </a:p>
          <a:p>
            <a:pPr lvl="1">
              <a:buNone/>
            </a:pPr>
            <a:r>
              <a:rPr lang="en-US" dirty="0" smtClean="0"/>
              <a:t>Scope:			Environmental change and software / EA evolution 				have an impact on behavior but are not meant by the 				term dynamics in this context.</a:t>
            </a:r>
          </a:p>
          <a:p>
            <a:pPr lvl="1">
              <a:buNone/>
            </a:pPr>
            <a:r>
              <a:rPr lang="en-US" dirty="0" smtClean="0"/>
              <a:t>				Dynamics and behavior can be found in the whole EA, 				but this thesis is about application landscapes only.</a:t>
            </a:r>
          </a:p>
          <a:p>
            <a:endParaRPr lang="en-US" dirty="0" smtClean="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15</a:t>
            </a:fld>
            <a:endParaRPr lang="de-DE"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7. Future work</a:t>
            </a:r>
            <a:endParaRPr lang="en-US" dirty="0"/>
          </a:p>
        </p:txBody>
      </p:sp>
      <p:sp>
        <p:nvSpPr>
          <p:cNvPr id="83" name="Inhaltsplatzhalter 82"/>
          <p:cNvSpPr>
            <a:spLocks noGrp="1"/>
          </p:cNvSpPr>
          <p:nvPr>
            <p:ph idx="1"/>
          </p:nvPr>
        </p:nvSpPr>
        <p:spPr/>
        <p:txBody>
          <a:bodyPr>
            <a:normAutofit/>
          </a:bodyPr>
          <a:lstStyle/>
          <a:p>
            <a:pPr lvl="1">
              <a:buNone/>
            </a:pPr>
            <a:r>
              <a:rPr lang="de-DE" b="1" dirty="0" err="1" smtClean="0"/>
              <a:t>Increase</a:t>
            </a:r>
            <a:r>
              <a:rPr lang="de-DE" b="1" dirty="0" smtClean="0"/>
              <a:t> </a:t>
            </a:r>
            <a:r>
              <a:rPr lang="de-DE" b="1" dirty="0" err="1" smtClean="0"/>
              <a:t>measurability</a:t>
            </a:r>
            <a:r>
              <a:rPr lang="de-DE" b="1" dirty="0" smtClean="0"/>
              <a:t> </a:t>
            </a:r>
            <a:r>
              <a:rPr lang="de-DE" b="1" dirty="0" err="1" smtClean="0"/>
              <a:t>of</a:t>
            </a:r>
            <a:r>
              <a:rPr lang="de-DE" b="1" dirty="0" smtClean="0"/>
              <a:t> </a:t>
            </a:r>
            <a:r>
              <a:rPr lang="de-DE" b="1" dirty="0" err="1" smtClean="0"/>
              <a:t>orientor</a:t>
            </a:r>
            <a:r>
              <a:rPr lang="de-DE" b="1" dirty="0" smtClean="0"/>
              <a:t> </a:t>
            </a:r>
            <a:r>
              <a:rPr lang="de-DE" b="1" dirty="0" err="1" smtClean="0"/>
              <a:t>theory</a:t>
            </a:r>
            <a:r>
              <a:rPr lang="de-DE" b="1" dirty="0" smtClean="0"/>
              <a:t>:</a:t>
            </a:r>
          </a:p>
          <a:p>
            <a:pPr lvl="1">
              <a:buFont typeface="Symbol" pitchFamily="18" charset="2"/>
              <a:buChar char="-"/>
            </a:pPr>
            <a:r>
              <a:rPr lang="de-DE" dirty="0" err="1" smtClean="0"/>
              <a:t>change</a:t>
            </a:r>
            <a:r>
              <a:rPr lang="de-DE" dirty="0" smtClean="0"/>
              <a:t> </a:t>
            </a:r>
            <a:r>
              <a:rPr lang="de-DE" dirty="0" err="1" smtClean="0"/>
              <a:t>scale</a:t>
            </a:r>
            <a:r>
              <a:rPr lang="de-DE" dirty="0" smtClean="0"/>
              <a:t> </a:t>
            </a:r>
            <a:r>
              <a:rPr lang="de-DE" dirty="0" err="1" smtClean="0"/>
              <a:t>from</a:t>
            </a:r>
            <a:r>
              <a:rPr lang="de-DE" dirty="0" smtClean="0"/>
              <a:t> </a:t>
            </a:r>
            <a:r>
              <a:rPr lang="de-DE" dirty="0" err="1" smtClean="0"/>
              <a:t>ordinal</a:t>
            </a:r>
            <a:r>
              <a:rPr lang="de-DE" dirty="0" smtClean="0"/>
              <a:t> </a:t>
            </a:r>
            <a:r>
              <a:rPr lang="de-DE" dirty="0" err="1" smtClean="0"/>
              <a:t>to</a:t>
            </a:r>
            <a:r>
              <a:rPr lang="de-DE" dirty="0" smtClean="0"/>
              <a:t> </a:t>
            </a:r>
            <a:r>
              <a:rPr lang="de-DE" dirty="0" err="1" smtClean="0"/>
              <a:t>ratio</a:t>
            </a:r>
            <a:r>
              <a:rPr lang="de-DE" dirty="0" smtClean="0"/>
              <a:t> </a:t>
            </a:r>
            <a:r>
              <a:rPr lang="de-DE" dirty="0" err="1" smtClean="0"/>
              <a:t>scale</a:t>
            </a:r>
            <a:r>
              <a:rPr lang="de-DE" dirty="0" smtClean="0"/>
              <a:t>,</a:t>
            </a:r>
          </a:p>
          <a:p>
            <a:pPr lvl="1">
              <a:buFont typeface="Symbol" pitchFamily="18" charset="2"/>
              <a:buChar char="-"/>
            </a:pPr>
            <a:r>
              <a:rPr lang="de-DE" dirty="0" err="1" smtClean="0"/>
              <a:t>introduce</a:t>
            </a:r>
            <a:r>
              <a:rPr lang="de-DE" dirty="0" smtClean="0"/>
              <a:t> (</a:t>
            </a:r>
            <a:r>
              <a:rPr lang="de-DE" dirty="0" err="1" smtClean="0"/>
              <a:t>existing</a:t>
            </a:r>
            <a:r>
              <a:rPr lang="de-DE" dirty="0" smtClean="0"/>
              <a:t>) </a:t>
            </a:r>
            <a:r>
              <a:rPr lang="de-DE" dirty="0" err="1" smtClean="0"/>
              <a:t>indicators</a:t>
            </a:r>
            <a:r>
              <a:rPr lang="de-DE" dirty="0" smtClean="0"/>
              <a:t> </a:t>
            </a:r>
            <a:r>
              <a:rPr lang="de-DE" dirty="0" err="1" smtClean="0"/>
              <a:t>and</a:t>
            </a:r>
            <a:r>
              <a:rPr lang="de-DE" dirty="0" smtClean="0"/>
              <a:t> </a:t>
            </a:r>
            <a:r>
              <a:rPr lang="de-DE" dirty="0" err="1" smtClean="0"/>
              <a:t>maturity</a:t>
            </a:r>
            <a:r>
              <a:rPr lang="de-DE" dirty="0" smtClean="0"/>
              <a:t> </a:t>
            </a:r>
            <a:r>
              <a:rPr lang="de-DE" dirty="0" err="1" smtClean="0"/>
              <a:t>models</a:t>
            </a:r>
            <a:r>
              <a:rPr lang="de-DE" dirty="0" smtClean="0"/>
              <a:t> </a:t>
            </a:r>
            <a:r>
              <a:rPr lang="de-DE" dirty="0" err="1" smtClean="0"/>
              <a:t>and</a:t>
            </a:r>
            <a:r>
              <a:rPr lang="de-DE" dirty="0" smtClean="0"/>
              <a:t> </a:t>
            </a:r>
            <a:r>
              <a:rPr lang="de-DE" dirty="0" err="1" smtClean="0"/>
              <a:t>map</a:t>
            </a:r>
            <a:r>
              <a:rPr lang="de-DE" dirty="0" smtClean="0"/>
              <a:t> </a:t>
            </a:r>
            <a:r>
              <a:rPr lang="de-DE" dirty="0" err="1" smtClean="0"/>
              <a:t>to</a:t>
            </a:r>
            <a:r>
              <a:rPr lang="de-DE" dirty="0" smtClean="0"/>
              <a:t> </a:t>
            </a:r>
            <a:r>
              <a:rPr lang="de-DE" dirty="0" err="1" smtClean="0"/>
              <a:t>orientors</a:t>
            </a:r>
            <a:r>
              <a:rPr lang="de-DE" dirty="0" smtClean="0"/>
              <a:t>,</a:t>
            </a:r>
          </a:p>
          <a:p>
            <a:pPr lvl="1">
              <a:buFont typeface="Symbol" pitchFamily="18" charset="2"/>
              <a:buChar char="-"/>
            </a:pPr>
            <a:r>
              <a:rPr lang="de-DE" dirty="0" err="1" smtClean="0"/>
              <a:t>determine</a:t>
            </a:r>
            <a:r>
              <a:rPr lang="de-DE" dirty="0" smtClean="0"/>
              <a:t> </a:t>
            </a:r>
            <a:r>
              <a:rPr lang="de-DE" dirty="0" err="1" smtClean="0"/>
              <a:t>system</a:t>
            </a:r>
            <a:r>
              <a:rPr lang="de-DE" dirty="0" smtClean="0"/>
              <a:t> </a:t>
            </a:r>
            <a:r>
              <a:rPr lang="de-DE" dirty="0" err="1" smtClean="0"/>
              <a:t>capabilities</a:t>
            </a:r>
            <a:r>
              <a:rPr lang="de-DE" dirty="0" smtClean="0"/>
              <a:t> </a:t>
            </a:r>
            <a:r>
              <a:rPr lang="de-DE" dirty="0" err="1" smtClean="0"/>
              <a:t>and</a:t>
            </a:r>
            <a:r>
              <a:rPr lang="de-DE" dirty="0" smtClean="0"/>
              <a:t> </a:t>
            </a:r>
            <a:r>
              <a:rPr lang="de-DE" dirty="0" err="1" smtClean="0"/>
              <a:t>use</a:t>
            </a:r>
            <a:r>
              <a:rPr lang="de-DE" dirty="0" smtClean="0"/>
              <a:t> </a:t>
            </a:r>
            <a:r>
              <a:rPr lang="de-DE" dirty="0" err="1" smtClean="0"/>
              <a:t>existing</a:t>
            </a:r>
            <a:r>
              <a:rPr lang="de-DE" dirty="0" smtClean="0"/>
              <a:t> </a:t>
            </a:r>
            <a:r>
              <a:rPr lang="de-DE" dirty="0" err="1" smtClean="0"/>
              <a:t>measures</a:t>
            </a:r>
            <a:r>
              <a:rPr lang="de-DE" dirty="0" smtClean="0"/>
              <a:t> (e.g. ITIL </a:t>
            </a:r>
            <a:r>
              <a:rPr lang="de-DE" dirty="0" err="1" smtClean="0"/>
              <a:t>compliance</a:t>
            </a:r>
            <a:r>
              <a:rPr lang="de-DE" dirty="0" smtClean="0"/>
              <a:t>).</a:t>
            </a:r>
          </a:p>
          <a:p>
            <a:pPr lvl="1">
              <a:buFont typeface="Symbol" pitchFamily="18" charset="2"/>
              <a:buChar char="-"/>
            </a:pPr>
            <a:endParaRPr lang="de-DE" dirty="0" smtClean="0"/>
          </a:p>
          <a:p>
            <a:pPr lvl="1">
              <a:buNone/>
            </a:pPr>
            <a:r>
              <a:rPr lang="de-DE" b="1" dirty="0" smtClean="0"/>
              <a:t>Further </a:t>
            </a:r>
            <a:r>
              <a:rPr lang="de-DE" b="1" dirty="0" err="1" smtClean="0"/>
              <a:t>examine</a:t>
            </a:r>
            <a:r>
              <a:rPr lang="de-DE" b="1" dirty="0" smtClean="0"/>
              <a:t> </a:t>
            </a:r>
            <a:r>
              <a:rPr lang="de-DE" b="1" dirty="0" err="1" smtClean="0"/>
              <a:t>divisability</a:t>
            </a:r>
            <a:r>
              <a:rPr lang="de-DE" b="1" dirty="0" smtClean="0"/>
              <a:t> (</a:t>
            </a:r>
            <a:r>
              <a:rPr lang="de-DE" b="1" dirty="0" err="1" smtClean="0"/>
              <a:t>system</a:t>
            </a:r>
            <a:r>
              <a:rPr lang="de-DE" b="1" dirty="0" smtClean="0"/>
              <a:t> </a:t>
            </a:r>
            <a:r>
              <a:rPr lang="de-DE" b="1" dirty="0" err="1" smtClean="0"/>
              <a:t>of</a:t>
            </a:r>
            <a:r>
              <a:rPr lang="de-DE" b="1" dirty="0" smtClean="0"/>
              <a:t> </a:t>
            </a:r>
            <a:r>
              <a:rPr lang="de-DE" b="1" dirty="0" err="1" smtClean="0"/>
              <a:t>system</a:t>
            </a:r>
            <a:r>
              <a:rPr lang="de-DE" b="1" dirty="0" smtClean="0"/>
              <a:t> </a:t>
            </a:r>
            <a:r>
              <a:rPr lang="de-DE" b="1" dirty="0" err="1" smtClean="0"/>
              <a:t>approach</a:t>
            </a:r>
            <a:r>
              <a:rPr lang="de-DE" b="1" dirty="0" smtClean="0"/>
              <a:t>) </a:t>
            </a:r>
            <a:r>
              <a:rPr lang="de-DE" b="1" dirty="0" err="1" smtClean="0"/>
              <a:t>and</a:t>
            </a:r>
            <a:r>
              <a:rPr lang="de-DE" b="1" dirty="0" smtClean="0"/>
              <a:t> </a:t>
            </a:r>
            <a:r>
              <a:rPr lang="de-DE" b="1" dirty="0" err="1" smtClean="0"/>
              <a:t>seek</a:t>
            </a:r>
            <a:endParaRPr lang="de-DE" b="1" dirty="0" smtClean="0"/>
          </a:p>
          <a:p>
            <a:pPr lvl="1">
              <a:buFont typeface="Symbol" pitchFamily="18" charset="2"/>
              <a:buChar char="-"/>
            </a:pPr>
            <a:r>
              <a:rPr lang="de-DE" dirty="0" err="1" smtClean="0"/>
              <a:t>the</a:t>
            </a:r>
            <a:r>
              <a:rPr lang="de-DE" dirty="0" smtClean="0"/>
              <a:t> </a:t>
            </a:r>
            <a:r>
              <a:rPr lang="de-DE" dirty="0" err="1" smtClean="0"/>
              <a:t>most</a:t>
            </a:r>
            <a:r>
              <a:rPr lang="de-DE" dirty="0" smtClean="0"/>
              <a:t> </a:t>
            </a:r>
            <a:r>
              <a:rPr lang="de-DE" dirty="0" err="1" smtClean="0"/>
              <a:t>suitable</a:t>
            </a:r>
            <a:r>
              <a:rPr lang="de-DE" dirty="0" smtClean="0"/>
              <a:t> </a:t>
            </a:r>
            <a:r>
              <a:rPr lang="de-DE" dirty="0" err="1" smtClean="0"/>
              <a:t>level</a:t>
            </a:r>
            <a:r>
              <a:rPr lang="de-DE" dirty="0" smtClean="0"/>
              <a:t> </a:t>
            </a:r>
            <a:r>
              <a:rPr lang="de-DE" dirty="0" err="1" smtClean="0"/>
              <a:t>of</a:t>
            </a:r>
            <a:r>
              <a:rPr lang="de-DE" dirty="0" smtClean="0"/>
              <a:t> </a:t>
            </a:r>
            <a:r>
              <a:rPr lang="de-DE" dirty="0" err="1" smtClean="0"/>
              <a:t>breaking</a:t>
            </a:r>
            <a:r>
              <a:rPr lang="de-DE" dirty="0" smtClean="0"/>
              <a:t> down </a:t>
            </a:r>
            <a:r>
              <a:rPr lang="de-DE" dirty="0" err="1" smtClean="0"/>
              <a:t>the</a:t>
            </a:r>
            <a:r>
              <a:rPr lang="de-DE" dirty="0" smtClean="0"/>
              <a:t> AL </a:t>
            </a:r>
            <a:r>
              <a:rPr lang="de-DE" dirty="0" err="1" smtClean="0"/>
              <a:t>into</a:t>
            </a:r>
            <a:r>
              <a:rPr lang="de-DE" dirty="0" smtClean="0"/>
              <a:t> </a:t>
            </a:r>
            <a:r>
              <a:rPr lang="de-DE" dirty="0" err="1" smtClean="0"/>
              <a:t>subsystems</a:t>
            </a:r>
            <a:r>
              <a:rPr lang="de-DE" dirty="0" smtClean="0"/>
              <a:t> </a:t>
            </a:r>
            <a:r>
              <a:rPr lang="de-DE" dirty="0" err="1" smtClean="0"/>
              <a:t>to</a:t>
            </a:r>
            <a:endParaRPr lang="de-DE" dirty="0" smtClean="0"/>
          </a:p>
          <a:p>
            <a:pPr lvl="2">
              <a:buFont typeface="Symbol" pitchFamily="18" charset="2"/>
              <a:buChar char="-"/>
            </a:pPr>
            <a:r>
              <a:rPr lang="de-DE" dirty="0" err="1" smtClean="0"/>
              <a:t>measure</a:t>
            </a:r>
            <a:r>
              <a:rPr lang="de-DE" dirty="0" smtClean="0"/>
              <a:t> </a:t>
            </a:r>
            <a:r>
              <a:rPr lang="de-DE" dirty="0" err="1" smtClean="0"/>
              <a:t>orientor</a:t>
            </a:r>
            <a:r>
              <a:rPr lang="de-DE" dirty="0" smtClean="0"/>
              <a:t> </a:t>
            </a:r>
            <a:r>
              <a:rPr lang="de-DE" dirty="0" err="1" smtClean="0"/>
              <a:t>satisfaction</a:t>
            </a:r>
            <a:r>
              <a:rPr lang="de-DE" dirty="0" smtClean="0"/>
              <a:t> </a:t>
            </a:r>
            <a:r>
              <a:rPr lang="de-DE" dirty="0" err="1" smtClean="0"/>
              <a:t>and</a:t>
            </a:r>
            <a:endParaRPr lang="de-DE" dirty="0" smtClean="0"/>
          </a:p>
          <a:p>
            <a:pPr lvl="2">
              <a:buFont typeface="Symbol" pitchFamily="18" charset="2"/>
              <a:buChar char="-"/>
            </a:pPr>
            <a:r>
              <a:rPr lang="de-DE" dirty="0" err="1" smtClean="0"/>
              <a:t>apply</a:t>
            </a:r>
            <a:r>
              <a:rPr lang="de-DE" dirty="0" smtClean="0"/>
              <a:t> </a:t>
            </a:r>
            <a:r>
              <a:rPr lang="de-DE" dirty="0" err="1" smtClean="0"/>
              <a:t>controls</a:t>
            </a:r>
            <a:r>
              <a:rPr lang="de-DE" dirty="0" smtClean="0"/>
              <a:t>,</a:t>
            </a:r>
          </a:p>
          <a:p>
            <a:pPr lvl="1">
              <a:buFont typeface="Symbol" pitchFamily="18" charset="2"/>
              <a:buChar char="-"/>
            </a:pPr>
            <a:r>
              <a:rPr lang="de-DE" dirty="0" err="1" smtClean="0"/>
              <a:t>the</a:t>
            </a:r>
            <a:r>
              <a:rPr lang="de-DE" dirty="0" smtClean="0"/>
              <a:t> </a:t>
            </a:r>
            <a:r>
              <a:rPr lang="de-DE" dirty="0" err="1" smtClean="0"/>
              <a:t>practicality</a:t>
            </a:r>
            <a:r>
              <a:rPr lang="de-DE" dirty="0" smtClean="0"/>
              <a:t> </a:t>
            </a:r>
            <a:r>
              <a:rPr lang="de-DE" dirty="0" err="1" smtClean="0"/>
              <a:t>of</a:t>
            </a:r>
            <a:r>
              <a:rPr lang="de-DE" dirty="0" smtClean="0"/>
              <a:t> </a:t>
            </a:r>
            <a:r>
              <a:rPr lang="de-DE" dirty="0" err="1" smtClean="0"/>
              <a:t>applying</a:t>
            </a:r>
            <a:r>
              <a:rPr lang="de-DE" dirty="0" smtClean="0"/>
              <a:t> different </a:t>
            </a:r>
            <a:r>
              <a:rPr lang="de-DE" dirty="0" err="1" smtClean="0"/>
              <a:t>measures</a:t>
            </a:r>
            <a:r>
              <a:rPr lang="de-DE" dirty="0" smtClean="0"/>
              <a:t> on different </a:t>
            </a:r>
            <a:r>
              <a:rPr lang="de-DE" dirty="0" err="1" smtClean="0"/>
              <a:t>levels</a:t>
            </a:r>
            <a:r>
              <a:rPr lang="de-DE" dirty="0" smtClean="0"/>
              <a:t>,</a:t>
            </a:r>
          </a:p>
          <a:p>
            <a:pPr lvl="1">
              <a:buFont typeface="Symbol" pitchFamily="18" charset="2"/>
              <a:buChar char="-"/>
            </a:pPr>
            <a:r>
              <a:rPr lang="de-DE" dirty="0" err="1" smtClean="0"/>
              <a:t>the</a:t>
            </a:r>
            <a:r>
              <a:rPr lang="de-DE" dirty="0" smtClean="0"/>
              <a:t> </a:t>
            </a:r>
            <a:r>
              <a:rPr lang="de-DE" dirty="0" err="1" smtClean="0"/>
              <a:t>possibility</a:t>
            </a:r>
            <a:r>
              <a:rPr lang="de-DE" dirty="0" smtClean="0"/>
              <a:t> </a:t>
            </a:r>
            <a:r>
              <a:rPr lang="de-DE" dirty="0" err="1" smtClean="0"/>
              <a:t>to</a:t>
            </a:r>
            <a:r>
              <a:rPr lang="de-DE" dirty="0" smtClean="0"/>
              <a:t> </a:t>
            </a:r>
            <a:r>
              <a:rPr lang="de-DE" dirty="0" err="1" smtClean="0"/>
              <a:t>cluster</a:t>
            </a:r>
            <a:r>
              <a:rPr lang="de-DE" dirty="0" smtClean="0"/>
              <a:t> </a:t>
            </a:r>
            <a:r>
              <a:rPr lang="de-DE" dirty="0" err="1" smtClean="0"/>
              <a:t>subsystems</a:t>
            </a:r>
            <a:r>
              <a:rPr lang="de-DE" dirty="0" smtClean="0"/>
              <a:t> (e.g. </a:t>
            </a:r>
            <a:r>
              <a:rPr lang="de-DE" dirty="0" err="1" smtClean="0"/>
              <a:t>inner</a:t>
            </a:r>
            <a:r>
              <a:rPr lang="de-DE" dirty="0" smtClean="0"/>
              <a:t> </a:t>
            </a:r>
            <a:r>
              <a:rPr lang="de-DE" dirty="0" err="1" smtClean="0"/>
              <a:t>core</a:t>
            </a:r>
            <a:r>
              <a:rPr lang="de-DE" dirty="0" smtClean="0"/>
              <a:t> </a:t>
            </a:r>
            <a:r>
              <a:rPr lang="de-DE" dirty="0" err="1" smtClean="0"/>
              <a:t>with</a:t>
            </a:r>
            <a:r>
              <a:rPr lang="de-DE" dirty="0" smtClean="0"/>
              <a:t> </a:t>
            </a:r>
            <a:r>
              <a:rPr lang="de-DE" dirty="0" err="1" smtClean="0"/>
              <a:t>increased</a:t>
            </a:r>
            <a:r>
              <a:rPr lang="de-DE" dirty="0" smtClean="0"/>
              <a:t> </a:t>
            </a:r>
            <a:r>
              <a:rPr lang="de-DE" dirty="0" err="1" smtClean="0"/>
              <a:t>security</a:t>
            </a:r>
            <a:r>
              <a:rPr lang="de-DE" dirty="0" smtClean="0"/>
              <a:t>).</a:t>
            </a:r>
          </a:p>
          <a:p>
            <a:pPr lvl="1">
              <a:buFont typeface="Symbol" pitchFamily="18" charset="2"/>
              <a:buChar char="-"/>
            </a:pPr>
            <a:endParaRPr lang="de-DE" dirty="0" smtClean="0"/>
          </a:p>
          <a:p>
            <a:pPr lvl="1">
              <a:buNone/>
            </a:pPr>
            <a:r>
              <a:rPr lang="de-DE" b="1" dirty="0" smtClean="0"/>
              <a:t>Combine </a:t>
            </a:r>
            <a:r>
              <a:rPr lang="de-DE" b="1" dirty="0" err="1" smtClean="0"/>
              <a:t>with</a:t>
            </a:r>
            <a:r>
              <a:rPr lang="de-DE" b="1" dirty="0" smtClean="0"/>
              <a:t> </a:t>
            </a:r>
            <a:r>
              <a:rPr lang="de-DE" b="1" dirty="0" err="1" smtClean="0"/>
              <a:t>less</a:t>
            </a:r>
            <a:r>
              <a:rPr lang="de-DE" b="1" dirty="0" smtClean="0"/>
              <a:t> </a:t>
            </a:r>
            <a:r>
              <a:rPr lang="de-DE" b="1" dirty="0" err="1" smtClean="0"/>
              <a:t>abstract</a:t>
            </a:r>
            <a:r>
              <a:rPr lang="de-DE" b="1" dirty="0" smtClean="0"/>
              <a:t> </a:t>
            </a:r>
            <a:r>
              <a:rPr lang="de-DE" b="1" dirty="0" err="1" smtClean="0"/>
              <a:t>models</a:t>
            </a:r>
            <a:r>
              <a:rPr lang="de-DE" b="1" dirty="0" smtClean="0"/>
              <a:t> on </a:t>
            </a:r>
            <a:r>
              <a:rPr lang="de-DE" b="1" dirty="0" err="1" smtClean="0"/>
              <a:t>behavior</a:t>
            </a:r>
            <a:r>
              <a:rPr lang="de-DE" b="1" dirty="0" smtClean="0"/>
              <a:t> such </a:t>
            </a:r>
            <a:r>
              <a:rPr lang="de-DE" b="1" dirty="0" err="1" smtClean="0"/>
              <a:t>as</a:t>
            </a:r>
            <a:endParaRPr lang="de-DE" b="1" dirty="0" smtClean="0"/>
          </a:p>
          <a:p>
            <a:pPr lvl="1">
              <a:buFont typeface="Symbol" pitchFamily="18" charset="2"/>
              <a:buChar char="-"/>
            </a:pPr>
            <a:r>
              <a:rPr lang="de-DE" dirty="0" err="1" smtClean="0"/>
              <a:t>Causal</a:t>
            </a:r>
            <a:r>
              <a:rPr lang="de-DE" dirty="0" smtClean="0"/>
              <a:t> Loop </a:t>
            </a:r>
            <a:r>
              <a:rPr lang="de-DE" dirty="0" err="1" smtClean="0"/>
              <a:t>Diagrams</a:t>
            </a:r>
            <a:r>
              <a:rPr lang="de-DE" dirty="0" smtClean="0"/>
              <a:t>,</a:t>
            </a:r>
          </a:p>
          <a:p>
            <a:pPr lvl="1">
              <a:buFont typeface="Symbol" pitchFamily="18" charset="2"/>
              <a:buChar char="-"/>
            </a:pPr>
            <a:r>
              <a:rPr lang="de-DE" dirty="0" smtClean="0"/>
              <a:t>Stock </a:t>
            </a:r>
            <a:r>
              <a:rPr lang="de-DE" dirty="0" err="1" smtClean="0"/>
              <a:t>and</a:t>
            </a:r>
            <a:r>
              <a:rPr lang="de-DE" dirty="0" smtClean="0"/>
              <a:t> Flow </a:t>
            </a:r>
            <a:r>
              <a:rPr lang="de-DE" dirty="0" err="1" smtClean="0"/>
              <a:t>Diagrams</a:t>
            </a:r>
            <a:r>
              <a:rPr lang="de-DE" dirty="0" smtClean="0"/>
              <a:t>.</a:t>
            </a:r>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16</a:t>
            </a:fld>
            <a:endParaRPr lang="de-DE"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err="1" smtClean="0"/>
              <a:t>Layers</a:t>
            </a:r>
            <a:r>
              <a:rPr lang="de-DE" dirty="0" smtClean="0"/>
              <a:t> </a:t>
            </a:r>
            <a:r>
              <a:rPr lang="de-DE" dirty="0" err="1" smtClean="0"/>
              <a:t>from</a:t>
            </a:r>
            <a:r>
              <a:rPr lang="de-DE" dirty="0" smtClean="0"/>
              <a:t> EA </a:t>
            </a:r>
            <a:r>
              <a:rPr lang="de-DE" dirty="0" err="1" smtClean="0"/>
              <a:t>Structure</a:t>
            </a:r>
            <a:r>
              <a:rPr lang="de-DE" dirty="0" smtClean="0"/>
              <a:t> </a:t>
            </a:r>
            <a:r>
              <a:rPr lang="de-DE" dirty="0" err="1" smtClean="0"/>
              <a:t>to</a:t>
            </a:r>
            <a:r>
              <a:rPr lang="de-DE" dirty="0" smtClean="0"/>
              <a:t> IT </a:t>
            </a:r>
            <a:r>
              <a:rPr lang="de-DE" dirty="0" err="1" smtClean="0"/>
              <a:t>Success</a:t>
            </a:r>
            <a:endParaRPr lang="de-DE" dirty="0"/>
          </a:p>
        </p:txBody>
      </p:sp>
      <p:sp>
        <p:nvSpPr>
          <p:cNvPr id="4" name="Datumsplatzhalter 3"/>
          <p:cNvSpPr>
            <a:spLocks noGrp="1"/>
          </p:cNvSpPr>
          <p:nvPr>
            <p:ph type="dt" sz="half" idx="10"/>
          </p:nvPr>
        </p:nvSpPr>
        <p:spPr/>
        <p:txBody>
          <a:bodyPr/>
          <a:lstStyle/>
          <a:p>
            <a:pPr>
              <a:defRPr/>
            </a:pPr>
            <a:fld id="{F29C4C0A-D774-4066-819F-10F62CFE268B}"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17</a:t>
            </a:fld>
            <a:endParaRPr lang="de-DE" dirty="0"/>
          </a:p>
        </p:txBody>
      </p:sp>
      <p:sp>
        <p:nvSpPr>
          <p:cNvPr id="34" name="Positionsrahmen 33"/>
          <p:cNvSpPr/>
          <p:nvPr/>
        </p:nvSpPr>
        <p:spPr>
          <a:xfrm>
            <a:off x="323528" y="3564328"/>
            <a:ext cx="8496944" cy="1333690"/>
          </a:xfrm>
          <a:prstGeom prst="frame">
            <a:avLst>
              <a:gd name="adj1" fmla="val 5067"/>
            </a:avLst>
          </a:prstGeom>
          <a:solidFill>
            <a:sysClr val="windowText" lastClr="000000"/>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5" name="Rechteck 34"/>
          <p:cNvSpPr/>
          <p:nvPr/>
        </p:nvSpPr>
        <p:spPr>
          <a:xfrm>
            <a:off x="491181" y="4966198"/>
            <a:ext cx="8160671" cy="1067071"/>
          </a:xfrm>
          <a:prstGeom prst="rect">
            <a:avLst/>
          </a:prstGeom>
          <a:solidFill>
            <a:schemeClr val="bg1">
              <a:lumMod val="85000"/>
            </a:scheme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6" name="Textfeld 35"/>
          <p:cNvSpPr txBox="1"/>
          <p:nvPr/>
        </p:nvSpPr>
        <p:spPr>
          <a:xfrm>
            <a:off x="8112303" y="5036788"/>
            <a:ext cx="430887" cy="925894"/>
          </a:xfrm>
          <a:prstGeom prst="rect">
            <a:avLst/>
          </a:prstGeom>
          <a:noFill/>
        </p:spPr>
        <p:txBody>
          <a:bodyPr vert="vert270"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cs typeface="Arial" pitchFamily="34" charset="0"/>
              </a:rPr>
              <a:t>Structure</a:t>
            </a:r>
            <a:endParaRPr kumimoji="0" lang="de-DE" sz="16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65" name="Rechteck 64"/>
          <p:cNvSpPr/>
          <p:nvPr/>
        </p:nvSpPr>
        <p:spPr>
          <a:xfrm>
            <a:off x="1030730" y="5166312"/>
            <a:ext cx="2023082" cy="666846"/>
          </a:xfrm>
          <a:prstGeom prst="rect">
            <a:avLst/>
          </a:prstGeom>
          <a:noFill/>
          <a:ln w="28575"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ea typeface="+mn-ea"/>
                <a:cs typeface="Arial" pitchFamily="34" charset="0"/>
              </a:rPr>
              <a:t>Static</a:t>
            </a: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 AL </a:t>
            </a: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ea typeface="+mn-ea"/>
                <a:cs typeface="Arial" pitchFamily="34" charset="0"/>
              </a:rPr>
              <a:t>Architecture</a:t>
            </a:r>
            <a:endPar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66" name="Pfeil nach rechts 65"/>
          <p:cNvSpPr/>
          <p:nvPr/>
        </p:nvSpPr>
        <p:spPr>
          <a:xfrm>
            <a:off x="3323811" y="5232966"/>
            <a:ext cx="1888419" cy="533535"/>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err="1" smtClean="0">
                <a:ln>
                  <a:noFill/>
                </a:ln>
                <a:effectLst/>
                <a:uLnTx/>
                <a:uFillTx/>
                <a:latin typeface="Arial" pitchFamily="34" charset="0"/>
                <a:ea typeface="+mn-ea"/>
                <a:cs typeface="Arial" pitchFamily="34" charset="0"/>
              </a:rPr>
              <a:t>Changes</a:t>
            </a:r>
            <a:endParaRPr kumimoji="0" lang="de-DE" sz="1600" b="1" i="0" u="none" strike="noStrike" kern="0" cap="none" spc="0" normalizeH="0" baseline="0" noProof="0" dirty="0">
              <a:ln>
                <a:noFill/>
              </a:ln>
              <a:effectLst/>
              <a:uLnTx/>
              <a:uFillTx/>
              <a:latin typeface="Arial" pitchFamily="34" charset="0"/>
              <a:ea typeface="+mn-ea"/>
              <a:cs typeface="Arial" pitchFamily="34" charset="0"/>
            </a:endParaRPr>
          </a:p>
        </p:txBody>
      </p:sp>
      <p:sp>
        <p:nvSpPr>
          <p:cNvPr id="67" name="Rechteck 66"/>
          <p:cNvSpPr/>
          <p:nvPr/>
        </p:nvSpPr>
        <p:spPr>
          <a:xfrm>
            <a:off x="5482229" y="5166312"/>
            <a:ext cx="2023082" cy="666846"/>
          </a:xfrm>
          <a:prstGeom prst="rect">
            <a:avLst/>
          </a:prstGeom>
          <a:noFill/>
          <a:ln w="28575"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ea typeface="+mn-ea"/>
                <a:cs typeface="Arial" pitchFamily="34" charset="0"/>
              </a:rPr>
              <a:t>Static</a:t>
            </a: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 AL </a:t>
            </a: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ea typeface="+mn-ea"/>
                <a:cs typeface="Arial" pitchFamily="34" charset="0"/>
              </a:rPr>
              <a:t>Architecture</a:t>
            </a:r>
            <a:endPar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68" name="Rechteck 67"/>
          <p:cNvSpPr/>
          <p:nvPr/>
        </p:nvSpPr>
        <p:spPr>
          <a:xfrm>
            <a:off x="491181" y="3685713"/>
            <a:ext cx="8160671" cy="1067071"/>
          </a:xfrm>
          <a:prstGeom prst="rect">
            <a:avLst/>
          </a:prstGeom>
          <a:solidFill>
            <a:schemeClr val="bg1">
              <a:lumMod val="85000"/>
            </a:scheme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9" name="Textfeld 68"/>
          <p:cNvSpPr txBox="1"/>
          <p:nvPr/>
        </p:nvSpPr>
        <p:spPr>
          <a:xfrm>
            <a:off x="8112303" y="3769128"/>
            <a:ext cx="430887" cy="900246"/>
          </a:xfrm>
          <a:prstGeom prst="rect">
            <a:avLst/>
          </a:prstGeom>
          <a:noFill/>
        </p:spPr>
        <p:txBody>
          <a:bodyPr vert="vert270"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cs typeface="Arial" pitchFamily="34" charset="0"/>
              </a:rPr>
              <a:t>Behavior</a:t>
            </a:r>
            <a:endParaRPr kumimoji="0" lang="de-DE" sz="16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70" name="Rechteck 69"/>
          <p:cNvSpPr/>
          <p:nvPr/>
        </p:nvSpPr>
        <p:spPr>
          <a:xfrm>
            <a:off x="1030730" y="3885827"/>
            <a:ext cx="2023082" cy="666846"/>
          </a:xfrm>
          <a:prstGeom prst="rect">
            <a:avLst/>
          </a:prstGeom>
          <a:noFill/>
          <a:ln w="28575"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System Dynamics</a:t>
            </a:r>
            <a:endPar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71" name="Rechteck 70"/>
          <p:cNvSpPr/>
          <p:nvPr/>
        </p:nvSpPr>
        <p:spPr>
          <a:xfrm>
            <a:off x="5482229" y="3885827"/>
            <a:ext cx="2023082" cy="666846"/>
          </a:xfrm>
          <a:prstGeom prst="rect">
            <a:avLst/>
          </a:prstGeom>
          <a:noFill/>
          <a:ln w="28575"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System Dynamics</a:t>
            </a:r>
            <a:endPar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72" name="Rechteck 71"/>
          <p:cNvSpPr/>
          <p:nvPr/>
        </p:nvSpPr>
        <p:spPr>
          <a:xfrm>
            <a:off x="491181" y="2405228"/>
            <a:ext cx="8160671" cy="1067071"/>
          </a:xfrm>
          <a:prstGeom prst="rect">
            <a:avLst/>
          </a:prstGeom>
          <a:solidFill>
            <a:schemeClr val="bg1">
              <a:lumMod val="85000"/>
            </a:scheme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73" name="Textfeld 72"/>
          <p:cNvSpPr txBox="1"/>
          <p:nvPr/>
        </p:nvSpPr>
        <p:spPr>
          <a:xfrm>
            <a:off x="8112303" y="2437346"/>
            <a:ext cx="430887" cy="1002839"/>
          </a:xfrm>
          <a:prstGeom prst="rect">
            <a:avLst/>
          </a:prstGeom>
          <a:noFill/>
        </p:spPr>
        <p:txBody>
          <a:bodyPr vert="vert270"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cs typeface="Arial" pitchFamily="34" charset="0"/>
              </a:rPr>
              <a:t>Alignment</a:t>
            </a:r>
            <a:endParaRPr kumimoji="0" lang="de-DE" sz="16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74" name="Rechteck 73"/>
          <p:cNvSpPr/>
          <p:nvPr/>
        </p:nvSpPr>
        <p:spPr>
          <a:xfrm>
            <a:off x="1030730" y="2605341"/>
            <a:ext cx="2023082" cy="666846"/>
          </a:xfrm>
          <a:prstGeom prst="rect">
            <a:avLst/>
          </a:prstGeom>
          <a:noFill/>
          <a:ln w="28575"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Business </a:t>
            </a:r>
            <a:r>
              <a:rPr kumimoji="0" lang="de-DE" sz="1600" b="0" i="0" u="none" strike="noStrike" kern="0" cap="none" spc="0" normalizeH="0" baseline="0" noProof="0" dirty="0" err="1">
                <a:ln>
                  <a:noFill/>
                </a:ln>
                <a:solidFill>
                  <a:sysClr val="windowText" lastClr="000000"/>
                </a:solidFill>
                <a:effectLst/>
                <a:uLnTx/>
                <a:uFillTx/>
                <a:latin typeface="Arial" pitchFamily="34" charset="0"/>
                <a:ea typeface="+mn-ea"/>
                <a:cs typeface="Arial" pitchFamily="34" charset="0"/>
              </a:rPr>
              <a:t>P</a:t>
            </a: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ea typeface="+mn-ea"/>
                <a:cs typeface="Arial" pitchFamily="34" charset="0"/>
              </a:rPr>
              <a:t>rocess</a:t>
            </a: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 </a:t>
            </a:r>
            <a:r>
              <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rPr>
              <a:t>S</a:t>
            </a: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upport</a:t>
            </a:r>
            <a:endPar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75" name="Rechteck 74"/>
          <p:cNvSpPr/>
          <p:nvPr/>
        </p:nvSpPr>
        <p:spPr>
          <a:xfrm>
            <a:off x="5482229" y="2605341"/>
            <a:ext cx="2023082" cy="666846"/>
          </a:xfrm>
          <a:prstGeom prst="rect">
            <a:avLst/>
          </a:prstGeom>
          <a:noFill/>
          <a:ln w="28575"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Business </a:t>
            </a: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ea typeface="+mn-ea"/>
                <a:cs typeface="Arial" pitchFamily="34" charset="0"/>
              </a:rPr>
              <a:t>Process</a:t>
            </a: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 Support</a:t>
            </a:r>
            <a:endPar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76" name="Rechteck 75"/>
          <p:cNvSpPr/>
          <p:nvPr/>
        </p:nvSpPr>
        <p:spPr>
          <a:xfrm>
            <a:off x="491181" y="1124743"/>
            <a:ext cx="8160671" cy="1067071"/>
          </a:xfrm>
          <a:prstGeom prst="rect">
            <a:avLst/>
          </a:prstGeom>
          <a:solidFill>
            <a:schemeClr val="bg1">
              <a:lumMod val="85000"/>
            </a:schemeClr>
          </a:solidFill>
          <a:ln w="25400" cap="flat" cmpd="sng" algn="ctr">
            <a:no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77" name="Textfeld 76"/>
          <p:cNvSpPr txBox="1"/>
          <p:nvPr/>
        </p:nvSpPr>
        <p:spPr>
          <a:xfrm>
            <a:off x="8112303" y="1104764"/>
            <a:ext cx="430887" cy="1107033"/>
          </a:xfrm>
          <a:prstGeom prst="rect">
            <a:avLst/>
          </a:prstGeom>
          <a:noFill/>
        </p:spPr>
        <p:txBody>
          <a:bodyPr vert="vert270"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rPr>
              <a:t>IT </a:t>
            </a:r>
            <a:r>
              <a:rPr kumimoji="0" lang="de-DE" sz="1600" b="0" i="0" u="none" strike="noStrike" kern="0" cap="none" spc="0" normalizeH="0" baseline="0" noProof="0" dirty="0" err="1" smtClean="0">
                <a:ln>
                  <a:noFill/>
                </a:ln>
                <a:solidFill>
                  <a:sysClr val="windowText" lastClr="000000"/>
                </a:solidFill>
                <a:effectLst/>
                <a:uLnTx/>
                <a:uFillTx/>
                <a:latin typeface="Arial" pitchFamily="34" charset="0"/>
                <a:cs typeface="Arial" pitchFamily="34" charset="0"/>
              </a:rPr>
              <a:t>Success</a:t>
            </a:r>
            <a:endParaRPr kumimoji="0" lang="de-DE" sz="1600" b="0" i="0" u="none" strike="noStrike" kern="0" cap="none" spc="0" normalizeH="0" baseline="0" noProof="0" dirty="0">
              <a:ln>
                <a:noFill/>
              </a:ln>
              <a:solidFill>
                <a:sysClr val="windowText" lastClr="000000"/>
              </a:solidFill>
              <a:effectLst/>
              <a:uLnTx/>
              <a:uFillTx/>
              <a:latin typeface="Arial" pitchFamily="34" charset="0"/>
              <a:cs typeface="Arial" pitchFamily="34" charset="0"/>
            </a:endParaRPr>
          </a:p>
        </p:txBody>
      </p:sp>
      <p:sp>
        <p:nvSpPr>
          <p:cNvPr id="78" name="Rechteck 77"/>
          <p:cNvSpPr/>
          <p:nvPr/>
        </p:nvSpPr>
        <p:spPr>
          <a:xfrm>
            <a:off x="1030730" y="1324856"/>
            <a:ext cx="2023082" cy="666846"/>
          </a:xfrm>
          <a:prstGeom prst="rect">
            <a:avLst/>
          </a:prstGeom>
          <a:noFill/>
          <a:ln w="28575"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KPIs</a:t>
            </a:r>
            <a:endPar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79" name="Pfeil nach rechts 78"/>
          <p:cNvSpPr/>
          <p:nvPr/>
        </p:nvSpPr>
        <p:spPr>
          <a:xfrm>
            <a:off x="3323811" y="1391511"/>
            <a:ext cx="1888419" cy="533535"/>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smtClean="0">
                <a:ln>
                  <a:noFill/>
                </a:ln>
                <a:effectLst/>
                <a:uLnTx/>
                <a:uFillTx/>
                <a:latin typeface="Arial" pitchFamily="34" charset="0"/>
                <a:ea typeface="+mn-ea"/>
                <a:cs typeface="Arial" pitchFamily="34" charset="0"/>
              </a:rPr>
              <a:t>Goals</a:t>
            </a:r>
            <a:endParaRPr kumimoji="0" lang="de-DE" sz="1600" b="1" i="0" u="none" strike="noStrike" kern="0" cap="none" spc="0" normalizeH="0" baseline="0" noProof="0" dirty="0">
              <a:ln>
                <a:noFill/>
              </a:ln>
              <a:effectLst/>
              <a:uLnTx/>
              <a:uFillTx/>
              <a:latin typeface="Arial" pitchFamily="34" charset="0"/>
              <a:ea typeface="+mn-ea"/>
              <a:cs typeface="Arial" pitchFamily="34" charset="0"/>
            </a:endParaRPr>
          </a:p>
        </p:txBody>
      </p:sp>
      <p:sp>
        <p:nvSpPr>
          <p:cNvPr id="80" name="Rechteck 79"/>
          <p:cNvSpPr/>
          <p:nvPr/>
        </p:nvSpPr>
        <p:spPr>
          <a:xfrm>
            <a:off x="5482229" y="1324856"/>
            <a:ext cx="2023082" cy="666846"/>
          </a:xfrm>
          <a:prstGeom prst="rect">
            <a:avLst/>
          </a:prstGeom>
          <a:noFill/>
          <a:ln w="28575"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KPIs</a:t>
            </a:r>
            <a:endParaRPr kumimoji="0" lang="de-DE" sz="16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81" name="Pfeil nach rechts 80"/>
          <p:cNvSpPr/>
          <p:nvPr/>
        </p:nvSpPr>
        <p:spPr>
          <a:xfrm rot="16200000">
            <a:off x="1633172" y="4565842"/>
            <a:ext cx="828000" cy="509817"/>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smtClean="0">
                <a:ln>
                  <a:noFill/>
                </a:ln>
                <a:effectLst/>
                <a:uLnTx/>
                <a:uFillTx/>
                <a:latin typeface="Arial" pitchFamily="34" charset="0"/>
                <a:ea typeface="+mn-ea"/>
                <a:cs typeface="Arial" pitchFamily="34" charset="0"/>
              </a:rPr>
              <a:t>Impacts</a:t>
            </a:r>
            <a:endParaRPr kumimoji="0" lang="de-DE" sz="1000" b="1" i="0" u="none" strike="noStrike" kern="0" cap="none" spc="0" normalizeH="0" baseline="0" noProof="0" dirty="0">
              <a:ln>
                <a:noFill/>
              </a:ln>
              <a:effectLst/>
              <a:uLnTx/>
              <a:uFillTx/>
              <a:latin typeface="Arial" pitchFamily="34" charset="0"/>
              <a:ea typeface="+mn-ea"/>
              <a:cs typeface="Arial" pitchFamily="34" charset="0"/>
            </a:endParaRPr>
          </a:p>
        </p:txBody>
      </p:sp>
      <p:sp>
        <p:nvSpPr>
          <p:cNvPr id="82" name="Pfeil nach rechts 81"/>
          <p:cNvSpPr/>
          <p:nvPr/>
        </p:nvSpPr>
        <p:spPr>
          <a:xfrm rot="16200000">
            <a:off x="1633172" y="3285357"/>
            <a:ext cx="828000" cy="509817"/>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b="1" kern="0" dirty="0" err="1" smtClean="0">
                <a:latin typeface="Arial" pitchFamily="34" charset="0"/>
              </a:rPr>
              <a:t>Implies</a:t>
            </a:r>
            <a:endParaRPr kumimoji="0" lang="de-DE" sz="1000" b="1" i="0" u="none" strike="noStrike" kern="0" cap="none" spc="0" normalizeH="0" baseline="0" noProof="0" dirty="0">
              <a:ln>
                <a:noFill/>
              </a:ln>
              <a:effectLst/>
              <a:uLnTx/>
              <a:uFillTx/>
              <a:latin typeface="Arial" pitchFamily="34" charset="0"/>
              <a:ea typeface="+mn-ea"/>
              <a:cs typeface="Arial" pitchFamily="34" charset="0"/>
            </a:endParaRPr>
          </a:p>
        </p:txBody>
      </p:sp>
      <p:sp>
        <p:nvSpPr>
          <p:cNvPr id="83" name="Pfeil nach rechts 82"/>
          <p:cNvSpPr/>
          <p:nvPr/>
        </p:nvSpPr>
        <p:spPr>
          <a:xfrm rot="16200000">
            <a:off x="1633172" y="2004871"/>
            <a:ext cx="828000" cy="509817"/>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b="1" kern="0" dirty="0" err="1" smtClean="0">
                <a:latin typeface="Arial" pitchFamily="34" charset="0"/>
              </a:rPr>
              <a:t>Implies</a:t>
            </a:r>
            <a:endParaRPr kumimoji="0" lang="de-DE" sz="1000" b="1" i="0" u="none" strike="noStrike" kern="0" cap="none" spc="0" normalizeH="0" baseline="0" noProof="0" dirty="0">
              <a:ln>
                <a:noFill/>
              </a:ln>
              <a:effectLst/>
              <a:uLnTx/>
              <a:uFillTx/>
              <a:latin typeface="Arial" pitchFamily="34" charset="0"/>
              <a:ea typeface="+mn-ea"/>
              <a:cs typeface="Arial" pitchFamily="34" charset="0"/>
            </a:endParaRPr>
          </a:p>
        </p:txBody>
      </p:sp>
      <p:sp>
        <p:nvSpPr>
          <p:cNvPr id="84" name="Pfeil nach rechts 83"/>
          <p:cNvSpPr/>
          <p:nvPr/>
        </p:nvSpPr>
        <p:spPr>
          <a:xfrm rot="16200000">
            <a:off x="6069167" y="4565842"/>
            <a:ext cx="828000" cy="509817"/>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smtClean="0">
                <a:ln>
                  <a:noFill/>
                </a:ln>
                <a:effectLst/>
                <a:uLnTx/>
                <a:uFillTx/>
                <a:latin typeface="Arial" pitchFamily="34" charset="0"/>
                <a:ea typeface="+mn-ea"/>
                <a:cs typeface="Arial" pitchFamily="34" charset="0"/>
              </a:rPr>
              <a:t>Impacts</a:t>
            </a:r>
            <a:endParaRPr kumimoji="0" lang="de-DE" sz="1000" b="1" i="0" u="none" strike="noStrike" kern="0" cap="none" spc="0" normalizeH="0" baseline="0" noProof="0" dirty="0">
              <a:ln>
                <a:noFill/>
              </a:ln>
              <a:effectLst/>
              <a:uLnTx/>
              <a:uFillTx/>
              <a:latin typeface="Arial" pitchFamily="34" charset="0"/>
              <a:ea typeface="+mn-ea"/>
              <a:cs typeface="Arial" pitchFamily="34" charset="0"/>
            </a:endParaRPr>
          </a:p>
        </p:txBody>
      </p:sp>
      <p:sp>
        <p:nvSpPr>
          <p:cNvPr id="85" name="Pfeil nach rechts 84"/>
          <p:cNvSpPr/>
          <p:nvPr/>
        </p:nvSpPr>
        <p:spPr>
          <a:xfrm rot="16200000">
            <a:off x="6069130" y="3285357"/>
            <a:ext cx="828000" cy="509817"/>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err="1" smtClean="0">
                <a:ln>
                  <a:noFill/>
                </a:ln>
                <a:effectLst/>
                <a:uLnTx/>
                <a:uFillTx/>
                <a:latin typeface="Arial" pitchFamily="34" charset="0"/>
                <a:ea typeface="+mn-ea"/>
                <a:cs typeface="Arial" pitchFamily="34" charset="0"/>
              </a:rPr>
              <a:t>Implies</a:t>
            </a:r>
            <a:endParaRPr kumimoji="0" lang="de-DE" sz="1000" b="1" i="0" u="none" strike="noStrike" kern="0" cap="none" spc="0" normalizeH="0" baseline="0" noProof="0" dirty="0">
              <a:ln>
                <a:noFill/>
              </a:ln>
              <a:effectLst/>
              <a:uLnTx/>
              <a:uFillTx/>
              <a:latin typeface="Arial" pitchFamily="34" charset="0"/>
              <a:ea typeface="+mn-ea"/>
              <a:cs typeface="Arial" pitchFamily="34" charset="0"/>
            </a:endParaRPr>
          </a:p>
        </p:txBody>
      </p:sp>
      <p:sp>
        <p:nvSpPr>
          <p:cNvPr id="86" name="Pfeil nach rechts 85"/>
          <p:cNvSpPr/>
          <p:nvPr/>
        </p:nvSpPr>
        <p:spPr>
          <a:xfrm rot="16200000">
            <a:off x="6069093" y="2004872"/>
            <a:ext cx="828000" cy="509817"/>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1" i="0" u="none" strike="noStrike" kern="0" cap="none" spc="0" normalizeH="0" baseline="0" noProof="0" dirty="0" err="1" smtClean="0">
                <a:ln>
                  <a:noFill/>
                </a:ln>
                <a:effectLst/>
                <a:uLnTx/>
                <a:uFillTx/>
                <a:latin typeface="Arial" pitchFamily="34" charset="0"/>
                <a:ea typeface="+mn-ea"/>
                <a:cs typeface="Arial" pitchFamily="34" charset="0"/>
              </a:rPr>
              <a:t>Implies</a:t>
            </a:r>
            <a:endParaRPr kumimoji="0" lang="de-DE" sz="1000" b="1" i="0" u="none" strike="noStrike" kern="0" cap="none" spc="0" normalizeH="0" baseline="0" noProof="0" dirty="0">
              <a:ln>
                <a:noFill/>
              </a:ln>
              <a:effectLst/>
              <a:uLnTx/>
              <a:uFillTx/>
              <a:latin typeface="Arial" pitchFamily="34" charset="0"/>
              <a:ea typeface="+mn-ea"/>
              <a:cs typeface="Arial" pitchFamily="34" charset="0"/>
            </a:endParaRPr>
          </a:p>
        </p:txBody>
      </p:sp>
      <p:sp>
        <p:nvSpPr>
          <p:cNvPr id="87" name="Pfeil nach rechts 86"/>
          <p:cNvSpPr/>
          <p:nvPr/>
        </p:nvSpPr>
        <p:spPr>
          <a:xfrm rot="5400000">
            <a:off x="2414202" y="3334029"/>
            <a:ext cx="3467596" cy="509817"/>
          </a:xfrm>
          <a:prstGeom prst="rightArrow">
            <a:avLst/>
          </a:prstGeom>
          <a:gradFill flip="none" rotWithShape="1">
            <a:gsLst>
              <a:gs pos="0">
                <a:srgbClr val="0078C0"/>
              </a:gs>
              <a:gs pos="50000">
                <a:schemeClr val="bg1">
                  <a:lumMod val="85000"/>
                </a:schemeClr>
              </a:gs>
              <a:gs pos="100000">
                <a:srgbClr val="0078C0"/>
              </a:gs>
            </a:gsLst>
            <a:lin ang="16200000" scaled="1"/>
            <a:tileRect/>
          </a:gradFill>
          <a:ln w="1905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err="1" smtClean="0">
                <a:ln>
                  <a:noFill/>
                </a:ln>
                <a:effectLst/>
                <a:uLnTx/>
                <a:uFillTx/>
                <a:latin typeface="Arial" pitchFamily="34" charset="0"/>
                <a:ea typeface="+mn-ea"/>
                <a:cs typeface="Arial" pitchFamily="34" charset="0"/>
              </a:rPr>
              <a:t>Induce</a:t>
            </a:r>
            <a:endParaRPr kumimoji="0" lang="de-DE" sz="1600" b="1" i="0" u="none" strike="noStrike" kern="0" cap="none" spc="0" normalizeH="0" baseline="0" noProof="0" dirty="0">
              <a:ln>
                <a:noFill/>
              </a:ln>
              <a:effectLst/>
              <a:uLnTx/>
              <a:uFillTx/>
              <a:latin typeface="Arial" pitchFamily="34" charset="0"/>
              <a:ea typeface="+mn-ea"/>
              <a:cs typeface="Arial" pitchFamily="34" charset="0"/>
            </a:endParaRPr>
          </a:p>
        </p:txBody>
      </p:sp>
      <p:cxnSp>
        <p:nvCxnSpPr>
          <p:cNvPr id="88" name="Gerade Verbindung mit Pfeil 87"/>
          <p:cNvCxnSpPr/>
          <p:nvPr/>
        </p:nvCxnSpPr>
        <p:spPr>
          <a:xfrm>
            <a:off x="526526" y="6148764"/>
            <a:ext cx="8157073" cy="0"/>
          </a:xfrm>
          <a:prstGeom prst="straightConnector1">
            <a:avLst/>
          </a:prstGeom>
          <a:noFill/>
          <a:ln w="28575" cap="flat" cmpd="sng" algn="ctr">
            <a:solidFill>
              <a:schemeClr val="tx1"/>
            </a:solidFill>
            <a:prstDash val="solid"/>
            <a:tailEnd type="arrow"/>
          </a:ln>
          <a:effectLst/>
        </p:spPr>
      </p:cxnSp>
      <p:sp>
        <p:nvSpPr>
          <p:cNvPr id="89" name="Textfeld 88"/>
          <p:cNvSpPr txBox="1"/>
          <p:nvPr/>
        </p:nvSpPr>
        <p:spPr>
          <a:xfrm>
            <a:off x="1043608" y="6206512"/>
            <a:ext cx="7638789" cy="307777"/>
          </a:xfrm>
          <a:prstGeom prst="rect">
            <a:avLst/>
          </a:prstGeom>
          <a:noFill/>
          <a:ln>
            <a:noFill/>
          </a:ln>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de-DE" sz="1400" b="1" i="0" u="none" strike="noStrike" kern="0" cap="none" spc="0" normalizeH="0" baseline="0" noProof="0" dirty="0" smtClean="0">
                <a:ln>
                  <a:noFill/>
                </a:ln>
                <a:effectLst/>
                <a:uLnTx/>
                <a:uFillTx/>
                <a:latin typeface="Arial" pitchFamily="34" charset="0"/>
                <a:cs typeface="Arial" pitchFamily="34" charset="0"/>
              </a:rPr>
              <a:t>            </a:t>
            </a:r>
            <a:r>
              <a:rPr kumimoji="0" lang="de-DE" sz="1400" b="1" i="0" u="none" strike="noStrike" kern="0" cap="none" spc="0" normalizeH="0" baseline="0" noProof="0" dirty="0" err="1" smtClean="0">
                <a:ln>
                  <a:noFill/>
                </a:ln>
                <a:effectLst/>
                <a:uLnTx/>
                <a:uFillTx/>
                <a:latin typeface="Arial" pitchFamily="34" charset="0"/>
                <a:cs typeface="Arial" pitchFamily="34" charset="0"/>
              </a:rPr>
              <a:t>as-is</a:t>
            </a:r>
            <a:r>
              <a:rPr kumimoji="0" lang="de-DE" sz="1400" b="1" i="0" u="none" strike="noStrike" kern="0" cap="none" spc="0" normalizeH="0" baseline="0" noProof="0" dirty="0" smtClean="0">
                <a:ln>
                  <a:noFill/>
                </a:ln>
                <a:effectLst/>
                <a:uLnTx/>
                <a:uFillTx/>
                <a:latin typeface="Arial" pitchFamily="34" charset="0"/>
                <a:cs typeface="Arial" pitchFamily="34" charset="0"/>
              </a:rPr>
              <a:t>			             	</a:t>
            </a:r>
            <a:r>
              <a:rPr kumimoji="0" lang="de-DE" sz="1400" b="1" i="0" u="none" strike="noStrike" kern="0" cap="none" spc="0" normalizeH="0" noProof="0" dirty="0" smtClean="0">
                <a:ln>
                  <a:noFill/>
                </a:ln>
                <a:effectLst/>
                <a:uLnTx/>
                <a:uFillTx/>
                <a:latin typeface="Arial" pitchFamily="34" charset="0"/>
                <a:cs typeface="Arial" pitchFamily="34" charset="0"/>
              </a:rPr>
              <a:t>         </a:t>
            </a:r>
            <a:r>
              <a:rPr kumimoji="0" lang="de-DE" sz="1400" b="1" i="0" u="none" strike="noStrike" kern="0" cap="none" spc="0" normalizeH="0" baseline="0" noProof="0" dirty="0" err="1" smtClean="0">
                <a:ln>
                  <a:noFill/>
                </a:ln>
                <a:effectLst/>
                <a:uLnTx/>
                <a:uFillTx/>
                <a:latin typeface="Arial" pitchFamily="34" charset="0"/>
                <a:cs typeface="Arial" pitchFamily="34" charset="0"/>
              </a:rPr>
              <a:t>to-be</a:t>
            </a:r>
            <a:r>
              <a:rPr kumimoji="0" lang="de-DE" sz="1400" b="1" i="0" u="none" strike="noStrike" kern="0" cap="none" spc="0" normalizeH="0" baseline="0" noProof="0" dirty="0" smtClean="0">
                <a:ln>
                  <a:noFill/>
                </a:ln>
                <a:effectLst/>
                <a:uLnTx/>
                <a:uFillTx/>
                <a:latin typeface="Arial" pitchFamily="34" charset="0"/>
                <a:cs typeface="Arial" pitchFamily="34" charset="0"/>
              </a:rPr>
              <a:t>			t</a:t>
            </a:r>
            <a:endParaRPr kumimoji="0" lang="de-DE" sz="1400" b="1" i="0" u="none" strike="noStrike" kern="0" cap="none" spc="0" normalizeH="0" baseline="0" noProof="0" dirty="0">
              <a:ln>
                <a:noFill/>
              </a:ln>
              <a:effectLst/>
              <a:uLnTx/>
              <a:uFillTx/>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Capabilities</a:t>
            </a:r>
            <a:r>
              <a:rPr lang="de-DE" dirty="0" smtClean="0"/>
              <a:t> </a:t>
            </a:r>
            <a:r>
              <a:rPr lang="de-DE" dirty="0" err="1" smtClean="0"/>
              <a:t>to</a:t>
            </a:r>
            <a:r>
              <a:rPr lang="de-DE" dirty="0" smtClean="0"/>
              <a:t> </a:t>
            </a:r>
            <a:r>
              <a:rPr lang="de-DE" dirty="0" err="1" smtClean="0"/>
              <a:t>determine</a:t>
            </a:r>
            <a:r>
              <a:rPr lang="de-DE" dirty="0" smtClean="0"/>
              <a:t> </a:t>
            </a:r>
            <a:r>
              <a:rPr lang="de-DE" dirty="0" err="1" smtClean="0"/>
              <a:t>orientor</a:t>
            </a:r>
            <a:r>
              <a:rPr lang="de-DE" dirty="0" smtClean="0"/>
              <a:t> </a:t>
            </a:r>
            <a:r>
              <a:rPr lang="de-DE" dirty="0" err="1" smtClean="0"/>
              <a:t>satisfaction</a:t>
            </a:r>
            <a:endParaRPr lang="de-DE" dirty="0"/>
          </a:p>
        </p:txBody>
      </p:sp>
      <p:sp>
        <p:nvSpPr>
          <p:cNvPr id="4" name="Datumsplatzhalter 3"/>
          <p:cNvSpPr>
            <a:spLocks noGrp="1"/>
          </p:cNvSpPr>
          <p:nvPr>
            <p:ph type="dt" sz="half" idx="10"/>
          </p:nvPr>
        </p:nvSpPr>
        <p:spPr/>
        <p:txBody>
          <a:bodyPr/>
          <a:lstStyle/>
          <a:p>
            <a:pPr>
              <a:defRPr/>
            </a:pPr>
            <a:fld id="{F29C4C0A-D774-4066-819F-10F62CFE268B}"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18</a:t>
            </a:fld>
            <a:endParaRPr lang="de-DE" dirty="0"/>
          </a:p>
        </p:txBody>
      </p:sp>
      <p:sp>
        <p:nvSpPr>
          <p:cNvPr id="7" name="Textfeld 6"/>
          <p:cNvSpPr txBox="1"/>
          <p:nvPr/>
        </p:nvSpPr>
        <p:spPr>
          <a:xfrm>
            <a:off x="4056265" y="788454"/>
            <a:ext cx="975314" cy="27923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600" b="1" smtClean="0">
                <a:solidFill>
                  <a:srgbClr val="0078C0"/>
                </a:solidFill>
                <a:latin typeface="+mj-lt"/>
              </a:rPr>
              <a:t>Existence</a:t>
            </a:r>
          </a:p>
        </p:txBody>
      </p:sp>
      <p:sp>
        <p:nvSpPr>
          <p:cNvPr id="8" name="Textfeld 7"/>
          <p:cNvSpPr txBox="1"/>
          <p:nvPr/>
        </p:nvSpPr>
        <p:spPr>
          <a:xfrm>
            <a:off x="1916359" y="1724359"/>
            <a:ext cx="849326" cy="27923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600" b="1" smtClean="0">
                <a:solidFill>
                  <a:srgbClr val="0078C0"/>
                </a:solidFill>
                <a:latin typeface="+mj-lt"/>
              </a:rPr>
              <a:t>Security</a:t>
            </a:r>
          </a:p>
        </p:txBody>
      </p:sp>
      <p:sp>
        <p:nvSpPr>
          <p:cNvPr id="9" name="Textfeld 8"/>
          <p:cNvSpPr txBox="1"/>
          <p:nvPr/>
        </p:nvSpPr>
        <p:spPr>
          <a:xfrm>
            <a:off x="4145016" y="6207728"/>
            <a:ext cx="760312" cy="27923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600" b="1" smtClean="0">
                <a:solidFill>
                  <a:srgbClr val="0078C0"/>
                </a:solidFill>
                <a:latin typeface="+mj-lt"/>
              </a:rPr>
              <a:t>Regard</a:t>
            </a:r>
          </a:p>
        </p:txBody>
      </p:sp>
      <p:sp>
        <p:nvSpPr>
          <p:cNvPr id="10" name="Textfeld 9"/>
          <p:cNvSpPr txBox="1"/>
          <p:nvPr/>
        </p:nvSpPr>
        <p:spPr>
          <a:xfrm>
            <a:off x="6300099" y="5268715"/>
            <a:ext cx="897257" cy="27923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b="1" smtClean="0">
                <a:solidFill>
                  <a:srgbClr val="0078C0"/>
                </a:solidFill>
                <a:latin typeface="+mj-lt"/>
              </a:rPr>
              <a:t>Freedom</a:t>
            </a:r>
          </a:p>
        </p:txBody>
      </p:sp>
      <p:sp>
        <p:nvSpPr>
          <p:cNvPr id="11" name="Textfeld 10"/>
          <p:cNvSpPr txBox="1"/>
          <p:nvPr/>
        </p:nvSpPr>
        <p:spPr>
          <a:xfrm>
            <a:off x="1759565" y="5270648"/>
            <a:ext cx="1005442" cy="27923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600" b="1" smtClean="0">
                <a:solidFill>
                  <a:srgbClr val="0078C0"/>
                </a:solidFill>
                <a:latin typeface="+mj-lt"/>
              </a:rPr>
              <a:t>Adaptivity</a:t>
            </a:r>
          </a:p>
        </p:txBody>
      </p:sp>
      <p:sp>
        <p:nvSpPr>
          <p:cNvPr id="12" name="Textfeld 11"/>
          <p:cNvSpPr txBox="1"/>
          <p:nvPr/>
        </p:nvSpPr>
        <p:spPr>
          <a:xfrm>
            <a:off x="6296880" y="1735616"/>
            <a:ext cx="1287547" cy="27923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b="1" smtClean="0">
                <a:solidFill>
                  <a:srgbClr val="0078C0"/>
                </a:solidFill>
                <a:latin typeface="+mj-lt"/>
              </a:rPr>
              <a:t>Effectiveness</a:t>
            </a:r>
          </a:p>
        </p:txBody>
      </p:sp>
      <p:pic>
        <p:nvPicPr>
          <p:cNvPr id="13" name="Picture 3" descr="C:\Users\Max\Desktop\buttons\1.png"/>
          <p:cNvPicPr>
            <a:picLocks noChangeAspect="1" noChangeArrowheads="1"/>
          </p:cNvPicPr>
          <p:nvPr/>
        </p:nvPicPr>
        <p:blipFill>
          <a:blip r:embed="rId2" cstate="print"/>
          <a:srcRect/>
          <a:stretch>
            <a:fillRect/>
          </a:stretch>
        </p:blipFill>
        <p:spPr bwMode="auto">
          <a:xfrm>
            <a:off x="4202469" y="1081388"/>
            <a:ext cx="674237" cy="445390"/>
          </a:xfrm>
          <a:prstGeom prst="rect">
            <a:avLst/>
          </a:prstGeom>
          <a:noFill/>
        </p:spPr>
      </p:pic>
      <p:pic>
        <p:nvPicPr>
          <p:cNvPr id="14" name="Picture 6" descr="C:\Users\Max\Desktop\buttons\4.png"/>
          <p:cNvPicPr>
            <a:picLocks noChangeAspect="1" noChangeArrowheads="1"/>
          </p:cNvPicPr>
          <p:nvPr/>
        </p:nvPicPr>
        <p:blipFill>
          <a:blip r:embed="rId3" cstate="print"/>
          <a:srcRect/>
          <a:stretch>
            <a:fillRect/>
          </a:stretch>
        </p:blipFill>
        <p:spPr bwMode="auto">
          <a:xfrm>
            <a:off x="4195979" y="5768048"/>
            <a:ext cx="674237" cy="445390"/>
          </a:xfrm>
          <a:prstGeom prst="rect">
            <a:avLst/>
          </a:prstGeom>
          <a:noFill/>
        </p:spPr>
      </p:pic>
      <p:grpSp>
        <p:nvGrpSpPr>
          <p:cNvPr id="15" name="Gruppieren 14"/>
          <p:cNvGrpSpPr/>
          <p:nvPr/>
        </p:nvGrpSpPr>
        <p:grpSpPr>
          <a:xfrm>
            <a:off x="4883997" y="2377670"/>
            <a:ext cx="2681404" cy="1206337"/>
            <a:chOff x="4800230" y="2002291"/>
            <a:chExt cx="3138730" cy="1462589"/>
          </a:xfrm>
        </p:grpSpPr>
        <p:sp>
          <p:nvSpPr>
            <p:cNvPr id="16" name="Freihandform 15"/>
            <p:cNvSpPr/>
            <p:nvPr/>
          </p:nvSpPr>
          <p:spPr bwMode="auto">
            <a:xfrm>
              <a:off x="6046470" y="2002291"/>
              <a:ext cx="1892490" cy="580029"/>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17" name="Freihandform 16"/>
            <p:cNvSpPr/>
            <p:nvPr/>
          </p:nvSpPr>
          <p:spPr bwMode="auto">
            <a:xfrm>
              <a:off x="5734910" y="2222931"/>
              <a:ext cx="1892490" cy="580029"/>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18" name="Freihandform 17"/>
            <p:cNvSpPr/>
            <p:nvPr/>
          </p:nvSpPr>
          <p:spPr bwMode="auto">
            <a:xfrm>
              <a:off x="5423350" y="2443571"/>
              <a:ext cx="1892490" cy="580029"/>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19" name="Freihandform 18"/>
            <p:cNvSpPr/>
            <p:nvPr/>
          </p:nvSpPr>
          <p:spPr bwMode="auto">
            <a:xfrm>
              <a:off x="5111790" y="2664211"/>
              <a:ext cx="1892490" cy="580029"/>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0" name="Freihandform 19"/>
            <p:cNvSpPr/>
            <p:nvPr/>
          </p:nvSpPr>
          <p:spPr bwMode="auto">
            <a:xfrm>
              <a:off x="4800230" y="2884851"/>
              <a:ext cx="1892490" cy="580029"/>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grpSp>
      <p:sp>
        <p:nvSpPr>
          <p:cNvPr id="21" name="Freihandform 20"/>
          <p:cNvSpPr/>
          <p:nvPr/>
        </p:nvSpPr>
        <p:spPr bwMode="auto">
          <a:xfrm flipV="1">
            <a:off x="5960471" y="4459171"/>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2" name="Freihandform 21"/>
          <p:cNvSpPr/>
          <p:nvPr/>
        </p:nvSpPr>
        <p:spPr bwMode="auto">
          <a:xfrm flipV="1">
            <a:off x="5694306" y="4277188"/>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3" name="Freihandform 22"/>
          <p:cNvSpPr/>
          <p:nvPr/>
        </p:nvSpPr>
        <p:spPr bwMode="auto">
          <a:xfrm flipV="1">
            <a:off x="5428142" y="4095205"/>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4" name="Freihandform 23"/>
          <p:cNvSpPr/>
          <p:nvPr/>
        </p:nvSpPr>
        <p:spPr bwMode="auto">
          <a:xfrm flipV="1">
            <a:off x="5161978" y="3913222"/>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5" name="Freihandform 24"/>
          <p:cNvSpPr/>
          <p:nvPr/>
        </p:nvSpPr>
        <p:spPr bwMode="auto">
          <a:xfrm flipH="1" flipV="1">
            <a:off x="1486963" y="4445993"/>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6" name="Freihandform 25"/>
          <p:cNvSpPr/>
          <p:nvPr/>
        </p:nvSpPr>
        <p:spPr bwMode="auto">
          <a:xfrm flipH="1" flipV="1">
            <a:off x="1753127" y="4264010"/>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7" name="Freihandform 26"/>
          <p:cNvSpPr/>
          <p:nvPr/>
        </p:nvSpPr>
        <p:spPr bwMode="auto">
          <a:xfrm flipH="1" flipV="1">
            <a:off x="2019292" y="4082027"/>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8" name="Freihandform 27"/>
          <p:cNvSpPr/>
          <p:nvPr/>
        </p:nvSpPr>
        <p:spPr bwMode="auto">
          <a:xfrm flipH="1" flipV="1">
            <a:off x="2285456" y="3900044"/>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29" name="Freihandform 28"/>
          <p:cNvSpPr/>
          <p:nvPr/>
        </p:nvSpPr>
        <p:spPr bwMode="auto">
          <a:xfrm flipH="1">
            <a:off x="1503828" y="2359171"/>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30" name="Freihandform 29"/>
          <p:cNvSpPr/>
          <p:nvPr/>
        </p:nvSpPr>
        <p:spPr bwMode="auto">
          <a:xfrm flipH="1">
            <a:off x="1769993" y="2541153"/>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31" name="Freihandform 30"/>
          <p:cNvSpPr/>
          <p:nvPr/>
        </p:nvSpPr>
        <p:spPr bwMode="auto">
          <a:xfrm flipH="1">
            <a:off x="2036157" y="2723136"/>
            <a:ext cx="1616746" cy="478405"/>
          </a:xfrm>
          <a:custGeom>
            <a:avLst/>
            <a:gdLst>
              <a:gd name="connsiteX0" fmla="*/ 527714 w 1892490"/>
              <a:gd name="connsiteY0" fmla="*/ 0 h 580029"/>
              <a:gd name="connsiteX1" fmla="*/ 227463 w 1892490"/>
              <a:gd name="connsiteY1" fmla="*/ 491319 h 580029"/>
              <a:gd name="connsiteX2" fmla="*/ 1892490 w 1892490"/>
              <a:gd name="connsiteY2" fmla="*/ 532263 h 580029"/>
              <a:gd name="connsiteX3" fmla="*/ 1892490 w 1892490"/>
              <a:gd name="connsiteY3" fmla="*/ 532263 h 580029"/>
            </a:gdLst>
            <a:ahLst/>
            <a:cxnLst>
              <a:cxn ang="0">
                <a:pos x="connsiteX0" y="connsiteY0"/>
              </a:cxn>
              <a:cxn ang="0">
                <a:pos x="connsiteX1" y="connsiteY1"/>
              </a:cxn>
              <a:cxn ang="0">
                <a:pos x="connsiteX2" y="connsiteY2"/>
              </a:cxn>
              <a:cxn ang="0">
                <a:pos x="connsiteX3" y="connsiteY3"/>
              </a:cxn>
            </a:cxnLst>
            <a:rect l="l" t="t" r="r" b="b"/>
            <a:pathLst>
              <a:path w="1892490" h="580029">
                <a:moveTo>
                  <a:pt x="527714" y="0"/>
                </a:moveTo>
                <a:cubicBezTo>
                  <a:pt x="263857" y="201304"/>
                  <a:pt x="0" y="402609"/>
                  <a:pt x="227463" y="491319"/>
                </a:cubicBezTo>
                <a:cubicBezTo>
                  <a:pt x="454926" y="580029"/>
                  <a:pt x="1892490" y="532263"/>
                  <a:pt x="1892490" y="532263"/>
                </a:cubicBezTo>
                <a:lnTo>
                  <a:pt x="1892490" y="532263"/>
                </a:lnTo>
              </a:path>
            </a:pathLst>
          </a:custGeom>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grpSp>
        <p:nvGrpSpPr>
          <p:cNvPr id="32" name="Gruppieren 31"/>
          <p:cNvGrpSpPr/>
          <p:nvPr/>
        </p:nvGrpSpPr>
        <p:grpSpPr>
          <a:xfrm>
            <a:off x="4485040" y="1798514"/>
            <a:ext cx="1284733" cy="746075"/>
            <a:chOff x="4508310" y="1201003"/>
            <a:chExt cx="1503850" cy="904557"/>
          </a:xfrm>
        </p:grpSpPr>
        <p:sp>
          <p:nvSpPr>
            <p:cNvPr id="33" name="Freihandform 32"/>
            <p:cNvSpPr/>
            <p:nvPr/>
          </p:nvSpPr>
          <p:spPr bwMode="auto">
            <a:xfrm>
              <a:off x="4508310" y="1201003"/>
              <a:ext cx="1503850" cy="671015"/>
            </a:xfrm>
            <a:custGeom>
              <a:avLst/>
              <a:gdLst>
                <a:gd name="connsiteX0" fmla="*/ 77338 w 1442114"/>
                <a:gd name="connsiteY0" fmla="*/ 0 h 671015"/>
                <a:gd name="connsiteX1" fmla="*/ 227463 w 1442114"/>
                <a:gd name="connsiteY1" fmla="*/ 559558 h 671015"/>
                <a:gd name="connsiteX2" fmla="*/ 1442114 w 1442114"/>
                <a:gd name="connsiteY2" fmla="*/ 668740 h 671015"/>
              </a:gdLst>
              <a:ahLst/>
              <a:cxnLst>
                <a:cxn ang="0">
                  <a:pos x="connsiteX0" y="connsiteY0"/>
                </a:cxn>
                <a:cxn ang="0">
                  <a:pos x="connsiteX1" y="connsiteY1"/>
                </a:cxn>
                <a:cxn ang="0">
                  <a:pos x="connsiteX2" y="connsiteY2"/>
                </a:cxn>
              </a:cxnLst>
              <a:rect l="l" t="t" r="r" b="b"/>
              <a:pathLst>
                <a:path w="1442114" h="671015">
                  <a:moveTo>
                    <a:pt x="77338" y="0"/>
                  </a:moveTo>
                  <a:cubicBezTo>
                    <a:pt x="38669" y="224050"/>
                    <a:pt x="0" y="448101"/>
                    <a:pt x="227463" y="559558"/>
                  </a:cubicBezTo>
                  <a:cubicBezTo>
                    <a:pt x="454926" y="671015"/>
                    <a:pt x="948520" y="669877"/>
                    <a:pt x="1442114" y="668740"/>
                  </a:cubicBezTo>
                </a:path>
              </a:pathLst>
            </a:custGeom>
            <a:noFill/>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34" name="Freihandform 33"/>
            <p:cNvSpPr/>
            <p:nvPr/>
          </p:nvSpPr>
          <p:spPr bwMode="auto">
            <a:xfrm>
              <a:off x="4508310" y="1434545"/>
              <a:ext cx="1503850" cy="671015"/>
            </a:xfrm>
            <a:custGeom>
              <a:avLst/>
              <a:gdLst>
                <a:gd name="connsiteX0" fmla="*/ 77338 w 1442114"/>
                <a:gd name="connsiteY0" fmla="*/ 0 h 671015"/>
                <a:gd name="connsiteX1" fmla="*/ 227463 w 1442114"/>
                <a:gd name="connsiteY1" fmla="*/ 559558 h 671015"/>
                <a:gd name="connsiteX2" fmla="*/ 1442114 w 1442114"/>
                <a:gd name="connsiteY2" fmla="*/ 668740 h 671015"/>
              </a:gdLst>
              <a:ahLst/>
              <a:cxnLst>
                <a:cxn ang="0">
                  <a:pos x="connsiteX0" y="connsiteY0"/>
                </a:cxn>
                <a:cxn ang="0">
                  <a:pos x="connsiteX1" y="connsiteY1"/>
                </a:cxn>
                <a:cxn ang="0">
                  <a:pos x="connsiteX2" y="connsiteY2"/>
                </a:cxn>
              </a:cxnLst>
              <a:rect l="l" t="t" r="r" b="b"/>
              <a:pathLst>
                <a:path w="1442114" h="671015">
                  <a:moveTo>
                    <a:pt x="77338" y="0"/>
                  </a:moveTo>
                  <a:cubicBezTo>
                    <a:pt x="38669" y="224050"/>
                    <a:pt x="0" y="448101"/>
                    <a:pt x="227463" y="559558"/>
                  </a:cubicBezTo>
                  <a:cubicBezTo>
                    <a:pt x="454926" y="671015"/>
                    <a:pt x="948520" y="669877"/>
                    <a:pt x="1442114" y="668740"/>
                  </a:cubicBezTo>
                </a:path>
              </a:pathLst>
            </a:custGeom>
            <a:noFill/>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grpSp>
      <p:grpSp>
        <p:nvGrpSpPr>
          <p:cNvPr id="35" name="Gruppieren 34"/>
          <p:cNvGrpSpPr/>
          <p:nvPr/>
        </p:nvGrpSpPr>
        <p:grpSpPr>
          <a:xfrm flipH="1">
            <a:off x="3316234" y="1795008"/>
            <a:ext cx="1284733" cy="746075"/>
            <a:chOff x="4508310" y="1201003"/>
            <a:chExt cx="1503850" cy="904557"/>
          </a:xfrm>
        </p:grpSpPr>
        <p:sp>
          <p:nvSpPr>
            <p:cNvPr id="36" name="Freihandform 35"/>
            <p:cNvSpPr/>
            <p:nvPr/>
          </p:nvSpPr>
          <p:spPr bwMode="auto">
            <a:xfrm>
              <a:off x="4508310" y="1201003"/>
              <a:ext cx="1503850" cy="671015"/>
            </a:xfrm>
            <a:custGeom>
              <a:avLst/>
              <a:gdLst>
                <a:gd name="connsiteX0" fmla="*/ 77338 w 1442114"/>
                <a:gd name="connsiteY0" fmla="*/ 0 h 671015"/>
                <a:gd name="connsiteX1" fmla="*/ 227463 w 1442114"/>
                <a:gd name="connsiteY1" fmla="*/ 559558 h 671015"/>
                <a:gd name="connsiteX2" fmla="*/ 1442114 w 1442114"/>
                <a:gd name="connsiteY2" fmla="*/ 668740 h 671015"/>
              </a:gdLst>
              <a:ahLst/>
              <a:cxnLst>
                <a:cxn ang="0">
                  <a:pos x="connsiteX0" y="connsiteY0"/>
                </a:cxn>
                <a:cxn ang="0">
                  <a:pos x="connsiteX1" y="connsiteY1"/>
                </a:cxn>
                <a:cxn ang="0">
                  <a:pos x="connsiteX2" y="connsiteY2"/>
                </a:cxn>
              </a:cxnLst>
              <a:rect l="l" t="t" r="r" b="b"/>
              <a:pathLst>
                <a:path w="1442114" h="671015">
                  <a:moveTo>
                    <a:pt x="77338" y="0"/>
                  </a:moveTo>
                  <a:cubicBezTo>
                    <a:pt x="38669" y="224050"/>
                    <a:pt x="0" y="448101"/>
                    <a:pt x="227463" y="559558"/>
                  </a:cubicBezTo>
                  <a:cubicBezTo>
                    <a:pt x="454926" y="671015"/>
                    <a:pt x="948520" y="669877"/>
                    <a:pt x="1442114" y="668740"/>
                  </a:cubicBezTo>
                </a:path>
              </a:pathLst>
            </a:custGeom>
            <a:noFill/>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37" name="Freihandform 36"/>
            <p:cNvSpPr/>
            <p:nvPr/>
          </p:nvSpPr>
          <p:spPr bwMode="auto">
            <a:xfrm>
              <a:off x="4508310" y="1434545"/>
              <a:ext cx="1503850" cy="671015"/>
            </a:xfrm>
            <a:custGeom>
              <a:avLst/>
              <a:gdLst>
                <a:gd name="connsiteX0" fmla="*/ 77338 w 1442114"/>
                <a:gd name="connsiteY0" fmla="*/ 0 h 671015"/>
                <a:gd name="connsiteX1" fmla="*/ 227463 w 1442114"/>
                <a:gd name="connsiteY1" fmla="*/ 559558 h 671015"/>
                <a:gd name="connsiteX2" fmla="*/ 1442114 w 1442114"/>
                <a:gd name="connsiteY2" fmla="*/ 668740 h 671015"/>
              </a:gdLst>
              <a:ahLst/>
              <a:cxnLst>
                <a:cxn ang="0">
                  <a:pos x="connsiteX0" y="connsiteY0"/>
                </a:cxn>
                <a:cxn ang="0">
                  <a:pos x="connsiteX1" y="connsiteY1"/>
                </a:cxn>
                <a:cxn ang="0">
                  <a:pos x="connsiteX2" y="connsiteY2"/>
                </a:cxn>
              </a:cxnLst>
              <a:rect l="l" t="t" r="r" b="b"/>
              <a:pathLst>
                <a:path w="1442114" h="671015">
                  <a:moveTo>
                    <a:pt x="77338" y="0"/>
                  </a:moveTo>
                  <a:cubicBezTo>
                    <a:pt x="38669" y="224050"/>
                    <a:pt x="0" y="448101"/>
                    <a:pt x="227463" y="559558"/>
                  </a:cubicBezTo>
                  <a:cubicBezTo>
                    <a:pt x="454926" y="671015"/>
                    <a:pt x="948520" y="669877"/>
                    <a:pt x="1442114" y="668740"/>
                  </a:cubicBezTo>
                </a:path>
              </a:pathLst>
            </a:custGeom>
            <a:noFill/>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grpSp>
      <p:grpSp>
        <p:nvGrpSpPr>
          <p:cNvPr id="38" name="Gruppieren 37"/>
          <p:cNvGrpSpPr/>
          <p:nvPr/>
        </p:nvGrpSpPr>
        <p:grpSpPr>
          <a:xfrm flipV="1">
            <a:off x="4477934" y="4957540"/>
            <a:ext cx="1284733" cy="746075"/>
            <a:chOff x="4508310" y="1201003"/>
            <a:chExt cx="1503850" cy="904557"/>
          </a:xfrm>
        </p:grpSpPr>
        <p:sp>
          <p:nvSpPr>
            <p:cNvPr id="39" name="Freihandform 38"/>
            <p:cNvSpPr/>
            <p:nvPr/>
          </p:nvSpPr>
          <p:spPr bwMode="auto">
            <a:xfrm>
              <a:off x="4508310" y="1201003"/>
              <a:ext cx="1503850" cy="671015"/>
            </a:xfrm>
            <a:custGeom>
              <a:avLst/>
              <a:gdLst>
                <a:gd name="connsiteX0" fmla="*/ 77338 w 1442114"/>
                <a:gd name="connsiteY0" fmla="*/ 0 h 671015"/>
                <a:gd name="connsiteX1" fmla="*/ 227463 w 1442114"/>
                <a:gd name="connsiteY1" fmla="*/ 559558 h 671015"/>
                <a:gd name="connsiteX2" fmla="*/ 1442114 w 1442114"/>
                <a:gd name="connsiteY2" fmla="*/ 668740 h 671015"/>
              </a:gdLst>
              <a:ahLst/>
              <a:cxnLst>
                <a:cxn ang="0">
                  <a:pos x="connsiteX0" y="connsiteY0"/>
                </a:cxn>
                <a:cxn ang="0">
                  <a:pos x="connsiteX1" y="connsiteY1"/>
                </a:cxn>
                <a:cxn ang="0">
                  <a:pos x="connsiteX2" y="connsiteY2"/>
                </a:cxn>
              </a:cxnLst>
              <a:rect l="l" t="t" r="r" b="b"/>
              <a:pathLst>
                <a:path w="1442114" h="671015">
                  <a:moveTo>
                    <a:pt x="77338" y="0"/>
                  </a:moveTo>
                  <a:cubicBezTo>
                    <a:pt x="38669" y="224050"/>
                    <a:pt x="0" y="448101"/>
                    <a:pt x="227463" y="559558"/>
                  </a:cubicBezTo>
                  <a:cubicBezTo>
                    <a:pt x="454926" y="671015"/>
                    <a:pt x="948520" y="669877"/>
                    <a:pt x="1442114" y="668740"/>
                  </a:cubicBezTo>
                </a:path>
              </a:pathLst>
            </a:custGeom>
            <a:noFill/>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40" name="Freihandform 39"/>
            <p:cNvSpPr/>
            <p:nvPr/>
          </p:nvSpPr>
          <p:spPr bwMode="auto">
            <a:xfrm>
              <a:off x="4508310" y="1434545"/>
              <a:ext cx="1503850" cy="671015"/>
            </a:xfrm>
            <a:custGeom>
              <a:avLst/>
              <a:gdLst>
                <a:gd name="connsiteX0" fmla="*/ 77338 w 1442114"/>
                <a:gd name="connsiteY0" fmla="*/ 0 h 671015"/>
                <a:gd name="connsiteX1" fmla="*/ 227463 w 1442114"/>
                <a:gd name="connsiteY1" fmla="*/ 559558 h 671015"/>
                <a:gd name="connsiteX2" fmla="*/ 1442114 w 1442114"/>
                <a:gd name="connsiteY2" fmla="*/ 668740 h 671015"/>
              </a:gdLst>
              <a:ahLst/>
              <a:cxnLst>
                <a:cxn ang="0">
                  <a:pos x="connsiteX0" y="connsiteY0"/>
                </a:cxn>
                <a:cxn ang="0">
                  <a:pos x="connsiteX1" y="connsiteY1"/>
                </a:cxn>
                <a:cxn ang="0">
                  <a:pos x="connsiteX2" y="connsiteY2"/>
                </a:cxn>
              </a:cxnLst>
              <a:rect l="l" t="t" r="r" b="b"/>
              <a:pathLst>
                <a:path w="1442114" h="671015">
                  <a:moveTo>
                    <a:pt x="77338" y="0"/>
                  </a:moveTo>
                  <a:cubicBezTo>
                    <a:pt x="38669" y="224050"/>
                    <a:pt x="0" y="448101"/>
                    <a:pt x="227463" y="559558"/>
                  </a:cubicBezTo>
                  <a:cubicBezTo>
                    <a:pt x="454926" y="671015"/>
                    <a:pt x="948520" y="669877"/>
                    <a:pt x="1442114" y="668740"/>
                  </a:cubicBezTo>
                </a:path>
              </a:pathLst>
            </a:custGeom>
            <a:noFill/>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grpSp>
      <p:grpSp>
        <p:nvGrpSpPr>
          <p:cNvPr id="41" name="Gruppieren 40"/>
          <p:cNvGrpSpPr/>
          <p:nvPr/>
        </p:nvGrpSpPr>
        <p:grpSpPr>
          <a:xfrm flipH="1" flipV="1">
            <a:off x="3309128" y="4954034"/>
            <a:ext cx="1284733" cy="746075"/>
            <a:chOff x="4508310" y="1201003"/>
            <a:chExt cx="1503850" cy="904557"/>
          </a:xfrm>
        </p:grpSpPr>
        <p:sp>
          <p:nvSpPr>
            <p:cNvPr id="42" name="Freihandform 41"/>
            <p:cNvSpPr/>
            <p:nvPr/>
          </p:nvSpPr>
          <p:spPr bwMode="auto">
            <a:xfrm>
              <a:off x="4508310" y="1201003"/>
              <a:ext cx="1503850" cy="671015"/>
            </a:xfrm>
            <a:custGeom>
              <a:avLst/>
              <a:gdLst>
                <a:gd name="connsiteX0" fmla="*/ 77338 w 1442114"/>
                <a:gd name="connsiteY0" fmla="*/ 0 h 671015"/>
                <a:gd name="connsiteX1" fmla="*/ 227463 w 1442114"/>
                <a:gd name="connsiteY1" fmla="*/ 559558 h 671015"/>
                <a:gd name="connsiteX2" fmla="*/ 1442114 w 1442114"/>
                <a:gd name="connsiteY2" fmla="*/ 668740 h 671015"/>
              </a:gdLst>
              <a:ahLst/>
              <a:cxnLst>
                <a:cxn ang="0">
                  <a:pos x="connsiteX0" y="connsiteY0"/>
                </a:cxn>
                <a:cxn ang="0">
                  <a:pos x="connsiteX1" y="connsiteY1"/>
                </a:cxn>
                <a:cxn ang="0">
                  <a:pos x="connsiteX2" y="connsiteY2"/>
                </a:cxn>
              </a:cxnLst>
              <a:rect l="l" t="t" r="r" b="b"/>
              <a:pathLst>
                <a:path w="1442114" h="671015">
                  <a:moveTo>
                    <a:pt x="77338" y="0"/>
                  </a:moveTo>
                  <a:cubicBezTo>
                    <a:pt x="38669" y="224050"/>
                    <a:pt x="0" y="448101"/>
                    <a:pt x="227463" y="559558"/>
                  </a:cubicBezTo>
                  <a:cubicBezTo>
                    <a:pt x="454926" y="671015"/>
                    <a:pt x="948520" y="669877"/>
                    <a:pt x="1442114" y="668740"/>
                  </a:cubicBezTo>
                </a:path>
              </a:pathLst>
            </a:custGeom>
            <a:noFill/>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sp>
          <p:nvSpPr>
            <p:cNvPr id="43" name="Freihandform 42"/>
            <p:cNvSpPr/>
            <p:nvPr/>
          </p:nvSpPr>
          <p:spPr bwMode="auto">
            <a:xfrm>
              <a:off x="4508310" y="1434545"/>
              <a:ext cx="1503850" cy="671015"/>
            </a:xfrm>
            <a:custGeom>
              <a:avLst/>
              <a:gdLst>
                <a:gd name="connsiteX0" fmla="*/ 77338 w 1442114"/>
                <a:gd name="connsiteY0" fmla="*/ 0 h 671015"/>
                <a:gd name="connsiteX1" fmla="*/ 227463 w 1442114"/>
                <a:gd name="connsiteY1" fmla="*/ 559558 h 671015"/>
                <a:gd name="connsiteX2" fmla="*/ 1442114 w 1442114"/>
                <a:gd name="connsiteY2" fmla="*/ 668740 h 671015"/>
              </a:gdLst>
              <a:ahLst/>
              <a:cxnLst>
                <a:cxn ang="0">
                  <a:pos x="connsiteX0" y="connsiteY0"/>
                </a:cxn>
                <a:cxn ang="0">
                  <a:pos x="connsiteX1" y="connsiteY1"/>
                </a:cxn>
                <a:cxn ang="0">
                  <a:pos x="connsiteX2" y="connsiteY2"/>
                </a:cxn>
              </a:cxnLst>
              <a:rect l="l" t="t" r="r" b="b"/>
              <a:pathLst>
                <a:path w="1442114" h="671015">
                  <a:moveTo>
                    <a:pt x="77338" y="0"/>
                  </a:moveTo>
                  <a:cubicBezTo>
                    <a:pt x="38669" y="224050"/>
                    <a:pt x="0" y="448101"/>
                    <a:pt x="227463" y="559558"/>
                  </a:cubicBezTo>
                  <a:cubicBezTo>
                    <a:pt x="454926" y="671015"/>
                    <a:pt x="948520" y="669877"/>
                    <a:pt x="1442114" y="668740"/>
                  </a:cubicBezTo>
                </a:path>
              </a:pathLst>
            </a:custGeom>
            <a:noFill/>
            <a:ln w="28575">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en-US" sz="1200"/>
            </a:p>
          </p:txBody>
        </p:sp>
      </p:grpSp>
      <p:sp>
        <p:nvSpPr>
          <p:cNvPr id="44" name="Textfeld 43"/>
          <p:cNvSpPr txBox="1"/>
          <p:nvPr/>
        </p:nvSpPr>
        <p:spPr>
          <a:xfrm>
            <a:off x="4797174" y="2103224"/>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r>
              <a:rPr lang="en-US" sz="1200" smtClean="0">
                <a:latin typeface="Arial" pitchFamily="34" charset="0"/>
              </a:rPr>
              <a:t>ITSM</a:t>
            </a:r>
          </a:p>
        </p:txBody>
      </p:sp>
      <p:sp>
        <p:nvSpPr>
          <p:cNvPr id="45" name="Textfeld 44"/>
          <p:cNvSpPr txBox="1"/>
          <p:nvPr/>
        </p:nvSpPr>
        <p:spPr>
          <a:xfrm>
            <a:off x="4800440" y="2303913"/>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r>
              <a:rPr lang="en-US" sz="1200" smtClean="0">
                <a:latin typeface="Arial" pitchFamily="34" charset="0"/>
              </a:rPr>
              <a:t>IT Operations</a:t>
            </a:r>
          </a:p>
        </p:txBody>
      </p:sp>
      <p:sp>
        <p:nvSpPr>
          <p:cNvPr id="46" name="Textfeld 45"/>
          <p:cNvSpPr txBox="1"/>
          <p:nvPr/>
        </p:nvSpPr>
        <p:spPr>
          <a:xfrm>
            <a:off x="2386591" y="2303913"/>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pPr algn="r"/>
            <a:r>
              <a:rPr lang="en-US" sz="1200" smtClean="0">
                <a:latin typeface="Arial" pitchFamily="34" charset="0"/>
              </a:rPr>
              <a:t>ITIL</a:t>
            </a:r>
          </a:p>
        </p:txBody>
      </p:sp>
      <p:sp>
        <p:nvSpPr>
          <p:cNvPr id="47" name="Textfeld 46"/>
          <p:cNvSpPr txBox="1"/>
          <p:nvPr/>
        </p:nvSpPr>
        <p:spPr>
          <a:xfrm>
            <a:off x="2377946" y="2091967"/>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pPr algn="r"/>
            <a:r>
              <a:rPr lang="en-US" sz="1200" smtClean="0">
                <a:latin typeface="Arial" pitchFamily="34" charset="0"/>
              </a:rPr>
              <a:t>Monitoring</a:t>
            </a:r>
          </a:p>
        </p:txBody>
      </p:sp>
      <p:sp>
        <p:nvSpPr>
          <p:cNvPr id="48" name="Textfeld 47"/>
          <p:cNvSpPr txBox="1"/>
          <p:nvPr/>
        </p:nvSpPr>
        <p:spPr>
          <a:xfrm>
            <a:off x="6327001" y="2592886"/>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r>
              <a:rPr lang="en-US" sz="1200" smtClean="0">
                <a:latin typeface="Arial" pitchFamily="34" charset="0"/>
              </a:rPr>
              <a:t>Optimized CPU</a:t>
            </a:r>
          </a:p>
        </p:txBody>
      </p:sp>
      <p:sp>
        <p:nvSpPr>
          <p:cNvPr id="49" name="Textfeld 48"/>
          <p:cNvSpPr txBox="1"/>
          <p:nvPr/>
        </p:nvSpPr>
        <p:spPr>
          <a:xfrm>
            <a:off x="6042375" y="2774869"/>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r>
              <a:rPr lang="en-US" sz="1200" smtClean="0">
                <a:latin typeface="Arial" pitchFamily="34" charset="0"/>
              </a:rPr>
              <a:t>PPM</a:t>
            </a:r>
          </a:p>
        </p:txBody>
      </p:sp>
      <p:sp>
        <p:nvSpPr>
          <p:cNvPr id="50" name="Textfeld 49"/>
          <p:cNvSpPr txBox="1"/>
          <p:nvPr/>
        </p:nvSpPr>
        <p:spPr>
          <a:xfrm>
            <a:off x="5757749" y="2956852"/>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r>
              <a:rPr lang="en-US" sz="1200" smtClean="0">
                <a:latin typeface="Arial" pitchFamily="34" charset="0"/>
              </a:rPr>
              <a:t>Knowledge management</a:t>
            </a:r>
          </a:p>
        </p:txBody>
      </p:sp>
      <p:sp>
        <p:nvSpPr>
          <p:cNvPr id="51" name="Textfeld 50"/>
          <p:cNvSpPr txBox="1"/>
          <p:nvPr/>
        </p:nvSpPr>
        <p:spPr>
          <a:xfrm>
            <a:off x="5473124" y="3138835"/>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r>
              <a:rPr lang="en-US" sz="1200" smtClean="0">
                <a:latin typeface="Arial" pitchFamily="34" charset="0"/>
              </a:rPr>
              <a:t>Skilled employees</a:t>
            </a:r>
          </a:p>
        </p:txBody>
      </p:sp>
      <p:sp>
        <p:nvSpPr>
          <p:cNvPr id="52" name="Textfeld 51"/>
          <p:cNvSpPr txBox="1"/>
          <p:nvPr/>
        </p:nvSpPr>
        <p:spPr>
          <a:xfrm>
            <a:off x="5188497" y="3320818"/>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r>
              <a:rPr lang="en-US" sz="1200" smtClean="0">
                <a:latin typeface="Arial" pitchFamily="34" charset="0"/>
              </a:rPr>
              <a:t>Project management</a:t>
            </a:r>
          </a:p>
        </p:txBody>
      </p:sp>
      <p:sp>
        <p:nvSpPr>
          <p:cNvPr id="53" name="Textfeld 52"/>
          <p:cNvSpPr txBox="1"/>
          <p:nvPr/>
        </p:nvSpPr>
        <p:spPr>
          <a:xfrm>
            <a:off x="5203079" y="3726211"/>
            <a:ext cx="1653017"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200" dirty="0" smtClean="0">
                <a:latin typeface="Arial" pitchFamily="34" charset="0"/>
              </a:rPr>
              <a:t>Diversity of workforce</a:t>
            </a:r>
          </a:p>
        </p:txBody>
      </p:sp>
      <p:sp>
        <p:nvSpPr>
          <p:cNvPr id="54" name="Textfeld 53"/>
          <p:cNvSpPr txBox="1"/>
          <p:nvPr/>
        </p:nvSpPr>
        <p:spPr>
          <a:xfrm>
            <a:off x="5495782" y="3906642"/>
            <a:ext cx="1095172"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200" smtClean="0">
                <a:latin typeface="Arial" pitchFamily="34" charset="0"/>
              </a:rPr>
              <a:t>Expandability</a:t>
            </a:r>
          </a:p>
        </p:txBody>
      </p:sp>
      <p:sp>
        <p:nvSpPr>
          <p:cNvPr id="55" name="Textfeld 54"/>
          <p:cNvSpPr txBox="1"/>
          <p:nvPr/>
        </p:nvSpPr>
        <p:spPr>
          <a:xfrm>
            <a:off x="5788484" y="4087073"/>
            <a:ext cx="891591"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200" smtClean="0">
                <a:latin typeface="Arial" pitchFamily="34" charset="0"/>
              </a:rPr>
              <a:t>Modularity</a:t>
            </a:r>
          </a:p>
        </p:txBody>
      </p:sp>
      <p:sp>
        <p:nvSpPr>
          <p:cNvPr id="56" name="Textfeld 55"/>
          <p:cNvSpPr txBox="1"/>
          <p:nvPr/>
        </p:nvSpPr>
        <p:spPr>
          <a:xfrm>
            <a:off x="6081186" y="4267505"/>
            <a:ext cx="1802096"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200" smtClean="0">
                <a:latin typeface="Arial" pitchFamily="34" charset="0"/>
              </a:rPr>
              <a:t>Decentralized decisions</a:t>
            </a:r>
          </a:p>
        </p:txBody>
      </p:sp>
      <p:sp>
        <p:nvSpPr>
          <p:cNvPr id="57" name="Textfeld 56"/>
          <p:cNvSpPr txBox="1"/>
          <p:nvPr/>
        </p:nvSpPr>
        <p:spPr>
          <a:xfrm>
            <a:off x="4802228" y="4740167"/>
            <a:ext cx="798617"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200" smtClean="0">
                <a:latin typeface="Arial" pitchFamily="34" charset="0"/>
              </a:rPr>
              <a:t>Analytics</a:t>
            </a:r>
          </a:p>
        </p:txBody>
      </p:sp>
      <p:sp>
        <p:nvSpPr>
          <p:cNvPr id="58" name="Textfeld 57"/>
          <p:cNvSpPr txBox="1"/>
          <p:nvPr/>
        </p:nvSpPr>
        <p:spPr>
          <a:xfrm>
            <a:off x="4793833" y="4940856"/>
            <a:ext cx="747320"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200" dirty="0" smtClean="0">
                <a:latin typeface="Arial" pitchFamily="34" charset="0"/>
              </a:rPr>
              <a:t>Sensors</a:t>
            </a:r>
          </a:p>
        </p:txBody>
      </p:sp>
      <p:sp>
        <p:nvSpPr>
          <p:cNvPr id="59" name="Textfeld 58"/>
          <p:cNvSpPr txBox="1"/>
          <p:nvPr/>
        </p:nvSpPr>
        <p:spPr>
          <a:xfrm>
            <a:off x="3332264" y="4929600"/>
            <a:ext cx="899605"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200" smtClean="0">
                <a:latin typeface="Arial" pitchFamily="34" charset="0"/>
              </a:rPr>
              <a:t>Monitoring</a:t>
            </a:r>
          </a:p>
        </p:txBody>
      </p:sp>
      <p:sp>
        <p:nvSpPr>
          <p:cNvPr id="60" name="Textfeld 59"/>
          <p:cNvSpPr txBox="1"/>
          <p:nvPr/>
        </p:nvSpPr>
        <p:spPr>
          <a:xfrm>
            <a:off x="3160159" y="4717653"/>
            <a:ext cx="1063112"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200" smtClean="0">
                <a:latin typeface="Arial" pitchFamily="34" charset="0"/>
              </a:rPr>
              <a:t>Data storage</a:t>
            </a:r>
          </a:p>
        </p:txBody>
      </p:sp>
      <p:sp>
        <p:nvSpPr>
          <p:cNvPr id="61" name="Textfeld 60"/>
          <p:cNvSpPr txBox="1"/>
          <p:nvPr/>
        </p:nvSpPr>
        <p:spPr>
          <a:xfrm>
            <a:off x="2250235" y="3721169"/>
            <a:ext cx="1430199"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200" dirty="0" smtClean="0">
                <a:latin typeface="Arial" pitchFamily="34" charset="0"/>
              </a:rPr>
              <a:t>Flexible structures</a:t>
            </a:r>
          </a:p>
        </p:txBody>
      </p:sp>
      <p:sp>
        <p:nvSpPr>
          <p:cNvPr id="62" name="Textfeld 61"/>
          <p:cNvSpPr txBox="1"/>
          <p:nvPr/>
        </p:nvSpPr>
        <p:spPr>
          <a:xfrm>
            <a:off x="2430564" y="3896237"/>
            <a:ext cx="1063112"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200" smtClean="0">
                <a:latin typeface="Arial" pitchFamily="34" charset="0"/>
              </a:rPr>
              <a:t>Open culture</a:t>
            </a:r>
          </a:p>
        </p:txBody>
      </p:sp>
      <p:sp>
        <p:nvSpPr>
          <p:cNvPr id="63" name="Textfeld 62"/>
          <p:cNvSpPr txBox="1"/>
          <p:nvPr/>
        </p:nvSpPr>
        <p:spPr>
          <a:xfrm>
            <a:off x="2359829" y="4082562"/>
            <a:ext cx="949299"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200" smtClean="0">
                <a:latin typeface="Arial" pitchFamily="34" charset="0"/>
              </a:rPr>
              <a:t>Decoupling</a:t>
            </a:r>
          </a:p>
        </p:txBody>
      </p:sp>
      <p:sp>
        <p:nvSpPr>
          <p:cNvPr id="64" name="Textfeld 63"/>
          <p:cNvSpPr txBox="1"/>
          <p:nvPr/>
        </p:nvSpPr>
        <p:spPr>
          <a:xfrm>
            <a:off x="1471358" y="4257630"/>
            <a:ext cx="1653017" cy="2769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200" smtClean="0">
                <a:latin typeface="Arial" pitchFamily="34" charset="0"/>
              </a:rPr>
              <a:t>Diversity of workforce</a:t>
            </a:r>
          </a:p>
        </p:txBody>
      </p:sp>
      <p:sp>
        <p:nvSpPr>
          <p:cNvPr id="65" name="Textfeld 64"/>
          <p:cNvSpPr txBox="1"/>
          <p:nvPr/>
        </p:nvSpPr>
        <p:spPr>
          <a:xfrm>
            <a:off x="1586676" y="2940938"/>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pPr algn="r"/>
            <a:r>
              <a:rPr lang="en-US" sz="1200" smtClean="0">
                <a:latin typeface="Arial" pitchFamily="34" charset="0"/>
              </a:rPr>
              <a:t>Continuity management</a:t>
            </a:r>
          </a:p>
        </p:txBody>
      </p:sp>
      <p:sp>
        <p:nvSpPr>
          <p:cNvPr id="66" name="Textfeld 65"/>
          <p:cNvSpPr txBox="1"/>
          <p:nvPr/>
        </p:nvSpPr>
        <p:spPr>
          <a:xfrm>
            <a:off x="1284062" y="2749585"/>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pPr algn="r"/>
            <a:r>
              <a:rPr lang="en-US" sz="1200" smtClean="0">
                <a:latin typeface="Arial" pitchFamily="34" charset="0"/>
              </a:rPr>
              <a:t>Redundancy</a:t>
            </a:r>
          </a:p>
        </p:txBody>
      </p:sp>
      <p:sp>
        <p:nvSpPr>
          <p:cNvPr id="67" name="Textfeld 66"/>
          <p:cNvSpPr txBox="1"/>
          <p:nvPr/>
        </p:nvSpPr>
        <p:spPr>
          <a:xfrm>
            <a:off x="971720" y="2558232"/>
            <a:ext cx="1845279" cy="25385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noAutofit/>
          </a:bodyPr>
          <a:lstStyle/>
          <a:p>
            <a:pPr algn="r"/>
            <a:r>
              <a:rPr lang="en-US" sz="1200" smtClean="0">
                <a:latin typeface="Arial" pitchFamily="34" charset="0"/>
              </a:rPr>
              <a:t>Risk management</a:t>
            </a:r>
          </a:p>
        </p:txBody>
      </p:sp>
      <p:sp>
        <p:nvSpPr>
          <p:cNvPr id="68" name="Rechteck 67"/>
          <p:cNvSpPr/>
          <p:nvPr/>
        </p:nvSpPr>
        <p:spPr bwMode="auto">
          <a:xfrm>
            <a:off x="2632450" y="2340792"/>
            <a:ext cx="184548" cy="178176"/>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200" smtClean="0">
              <a:solidFill>
                <a:schemeClr val="tx1"/>
              </a:solidFill>
              <a:latin typeface="Arial" pitchFamily="34" charset="0"/>
              <a:cs typeface="Arial" pitchFamily="34" charset="0"/>
            </a:endParaRPr>
          </a:p>
        </p:txBody>
      </p:sp>
      <p:sp>
        <p:nvSpPr>
          <p:cNvPr id="69" name="Rechteck 68"/>
          <p:cNvSpPr/>
          <p:nvPr/>
        </p:nvSpPr>
        <p:spPr bwMode="auto">
          <a:xfrm>
            <a:off x="6200386" y="2340792"/>
            <a:ext cx="184548" cy="178176"/>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200" smtClean="0">
              <a:solidFill>
                <a:schemeClr val="tx1"/>
              </a:solidFill>
              <a:latin typeface="Arial" pitchFamily="34" charset="0"/>
              <a:cs typeface="Arial" pitchFamily="34" charset="0"/>
            </a:endParaRPr>
          </a:p>
        </p:txBody>
      </p:sp>
      <p:sp>
        <p:nvSpPr>
          <p:cNvPr id="70" name="Rechteck 69"/>
          <p:cNvSpPr/>
          <p:nvPr/>
        </p:nvSpPr>
        <p:spPr bwMode="auto">
          <a:xfrm>
            <a:off x="6261902" y="4835250"/>
            <a:ext cx="184548" cy="178176"/>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200" smtClean="0">
              <a:solidFill>
                <a:schemeClr val="tx1"/>
              </a:solidFill>
              <a:latin typeface="Arial" pitchFamily="34" charset="0"/>
              <a:cs typeface="Arial" pitchFamily="34" charset="0"/>
            </a:endParaRPr>
          </a:p>
        </p:txBody>
      </p:sp>
      <p:sp>
        <p:nvSpPr>
          <p:cNvPr id="71" name="Rechteck 70"/>
          <p:cNvSpPr/>
          <p:nvPr/>
        </p:nvSpPr>
        <p:spPr bwMode="auto">
          <a:xfrm>
            <a:off x="2632450" y="4764602"/>
            <a:ext cx="184548" cy="178176"/>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200" smtClean="0">
              <a:solidFill>
                <a:schemeClr val="tx1"/>
              </a:solidFill>
              <a:latin typeface="Arial" pitchFamily="34" charset="0"/>
              <a:cs typeface="Arial" pitchFamily="34" charset="0"/>
            </a:endParaRPr>
          </a:p>
        </p:txBody>
      </p:sp>
      <p:pic>
        <p:nvPicPr>
          <p:cNvPr id="72" name="Picture 4" descr="C:\Users\Max\Desktop\buttons\2.png"/>
          <p:cNvPicPr>
            <a:picLocks noChangeAspect="1" noChangeArrowheads="1"/>
          </p:cNvPicPr>
          <p:nvPr/>
        </p:nvPicPr>
        <p:blipFill>
          <a:blip r:embed="rId4" cstate="print"/>
          <a:srcRect/>
          <a:stretch>
            <a:fillRect/>
          </a:stretch>
        </p:blipFill>
        <p:spPr bwMode="auto">
          <a:xfrm>
            <a:off x="6371424" y="2006705"/>
            <a:ext cx="674237" cy="445390"/>
          </a:xfrm>
          <a:prstGeom prst="rect">
            <a:avLst/>
          </a:prstGeom>
          <a:noFill/>
        </p:spPr>
      </p:pic>
      <p:pic>
        <p:nvPicPr>
          <p:cNvPr id="73" name="Picture 5" descr="C:\Users\Max\Desktop\buttons\3.png"/>
          <p:cNvPicPr>
            <a:picLocks noChangeAspect="1" noChangeArrowheads="1"/>
          </p:cNvPicPr>
          <p:nvPr/>
        </p:nvPicPr>
        <p:blipFill>
          <a:blip r:embed="rId5" cstate="print"/>
          <a:srcRect/>
          <a:stretch>
            <a:fillRect/>
          </a:stretch>
        </p:blipFill>
        <p:spPr bwMode="auto">
          <a:xfrm>
            <a:off x="6379549" y="4824243"/>
            <a:ext cx="674237" cy="445390"/>
          </a:xfrm>
          <a:prstGeom prst="rect">
            <a:avLst/>
          </a:prstGeom>
          <a:noFill/>
        </p:spPr>
      </p:pic>
      <p:pic>
        <p:nvPicPr>
          <p:cNvPr id="74" name="Picture 7" descr="C:\Users\Max\Desktop\buttons\5.png"/>
          <p:cNvPicPr>
            <a:picLocks noChangeAspect="1" noChangeArrowheads="1"/>
          </p:cNvPicPr>
          <p:nvPr/>
        </p:nvPicPr>
        <p:blipFill>
          <a:blip r:embed="rId6" cstate="print"/>
          <a:srcRect/>
          <a:stretch>
            <a:fillRect/>
          </a:stretch>
        </p:blipFill>
        <p:spPr bwMode="auto">
          <a:xfrm>
            <a:off x="2011289" y="4840541"/>
            <a:ext cx="674237" cy="445390"/>
          </a:xfrm>
          <a:prstGeom prst="rect">
            <a:avLst/>
          </a:prstGeom>
          <a:noFill/>
        </p:spPr>
      </p:pic>
      <p:pic>
        <p:nvPicPr>
          <p:cNvPr id="75" name="Picture 8" descr="C:\Users\Max\Desktop\buttons\6.png"/>
          <p:cNvPicPr>
            <a:picLocks noChangeAspect="1" noChangeArrowheads="1"/>
          </p:cNvPicPr>
          <p:nvPr/>
        </p:nvPicPr>
        <p:blipFill>
          <a:blip r:embed="rId7" cstate="print"/>
          <a:srcRect/>
          <a:stretch>
            <a:fillRect/>
          </a:stretch>
        </p:blipFill>
        <p:spPr bwMode="auto">
          <a:xfrm>
            <a:off x="2019292" y="1998805"/>
            <a:ext cx="674237" cy="445390"/>
          </a:xfrm>
          <a:prstGeom prst="rect">
            <a:avLst/>
          </a:prstGeom>
          <a:noFill/>
        </p:spPr>
      </p:pic>
      <p:sp>
        <p:nvSpPr>
          <p:cNvPr id="76" name="Pfeil nach links und rechts 75"/>
          <p:cNvSpPr/>
          <p:nvPr/>
        </p:nvSpPr>
        <p:spPr bwMode="auto">
          <a:xfrm rot="12900000">
            <a:off x="2386625" y="3573181"/>
            <a:ext cx="4305651" cy="148463"/>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200" smtClean="0">
              <a:solidFill>
                <a:schemeClr val="tx1"/>
              </a:solidFill>
              <a:latin typeface="+mj-lt"/>
              <a:cs typeface="Arial" pitchFamily="34" charset="0"/>
            </a:endParaRPr>
          </a:p>
        </p:txBody>
      </p:sp>
      <p:sp>
        <p:nvSpPr>
          <p:cNvPr id="77" name="Pfeil nach links und rechts 76"/>
          <p:cNvSpPr/>
          <p:nvPr/>
        </p:nvSpPr>
        <p:spPr bwMode="auto">
          <a:xfrm rot="19500000">
            <a:off x="2386625" y="3573181"/>
            <a:ext cx="4305651" cy="148463"/>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200" smtClean="0">
              <a:solidFill>
                <a:schemeClr val="tx1"/>
              </a:solidFill>
              <a:latin typeface="+mj-lt"/>
              <a:cs typeface="Arial" pitchFamily="34" charset="0"/>
            </a:endParaRPr>
          </a:p>
        </p:txBody>
      </p:sp>
      <p:sp>
        <p:nvSpPr>
          <p:cNvPr id="78" name="Pfeil nach links und rechts 77"/>
          <p:cNvSpPr/>
          <p:nvPr/>
        </p:nvSpPr>
        <p:spPr bwMode="auto">
          <a:xfrm rot="5400000">
            <a:off x="2460966" y="3570526"/>
            <a:ext cx="4156969" cy="153773"/>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mtClean="0">
              <a:solidFill>
                <a:schemeClr val="tx1"/>
              </a:solidFill>
              <a:latin typeface="+mj-lt"/>
              <a:cs typeface="Arial" pitchFamily="34"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Understanding the environment of the AL</a:t>
            </a:r>
            <a:endParaRPr lang="de-DE" dirty="0"/>
          </a:p>
        </p:txBody>
      </p:sp>
      <p:sp>
        <p:nvSpPr>
          <p:cNvPr id="4" name="Datumsplatzhalter 3"/>
          <p:cNvSpPr>
            <a:spLocks noGrp="1"/>
          </p:cNvSpPr>
          <p:nvPr>
            <p:ph type="dt" sz="half" idx="10"/>
          </p:nvPr>
        </p:nvSpPr>
        <p:spPr/>
        <p:txBody>
          <a:bodyPr/>
          <a:lstStyle/>
          <a:p>
            <a:pPr>
              <a:defRPr/>
            </a:pPr>
            <a:fld id="{F29C4C0A-D774-4066-819F-10F62CFE268B}"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19</a:t>
            </a:fld>
            <a:endParaRPr lang="de-DE" dirty="0"/>
          </a:p>
        </p:txBody>
      </p:sp>
      <p:sp>
        <p:nvSpPr>
          <p:cNvPr id="79" name="Rechteck 78"/>
          <p:cNvSpPr/>
          <p:nvPr/>
        </p:nvSpPr>
        <p:spPr bwMode="auto">
          <a:xfrm>
            <a:off x="432000" y="1141527"/>
            <a:ext cx="8280000" cy="5040000"/>
          </a:xfrm>
          <a:prstGeom prst="rect">
            <a:avLst/>
          </a:prstGeom>
          <a:solidFill>
            <a:schemeClr val="bg1">
              <a:lumMod val="85000"/>
            </a:schemeClr>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400" smtClean="0">
              <a:solidFill>
                <a:schemeClr val="tx1"/>
              </a:solidFill>
              <a:latin typeface="Arial" pitchFamily="34" charset="0"/>
              <a:cs typeface="Arial" pitchFamily="34" charset="0"/>
            </a:endParaRPr>
          </a:p>
        </p:txBody>
      </p:sp>
      <p:sp>
        <p:nvSpPr>
          <p:cNvPr id="80" name="Rechteck 79"/>
          <p:cNvSpPr/>
          <p:nvPr/>
        </p:nvSpPr>
        <p:spPr bwMode="auto">
          <a:xfrm>
            <a:off x="1872000" y="1951527"/>
            <a:ext cx="5400000" cy="3420000"/>
          </a:xfrm>
          <a:prstGeom prst="rect">
            <a:avLst/>
          </a:prstGeom>
          <a:solidFill>
            <a:schemeClr val="bg1">
              <a:lumMod val="95000"/>
            </a:schemeClr>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400" smtClean="0">
              <a:solidFill>
                <a:schemeClr val="tx1"/>
              </a:solidFill>
              <a:latin typeface="Arial" pitchFamily="34" charset="0"/>
              <a:cs typeface="Arial" pitchFamily="34" charset="0"/>
            </a:endParaRPr>
          </a:p>
        </p:txBody>
      </p:sp>
      <p:sp>
        <p:nvSpPr>
          <p:cNvPr id="81" name="Textfeld 80"/>
          <p:cNvSpPr txBox="1"/>
          <p:nvPr/>
        </p:nvSpPr>
        <p:spPr>
          <a:xfrm>
            <a:off x="3947470" y="821316"/>
            <a:ext cx="1249061"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400" b="1" smtClean="0">
                <a:solidFill>
                  <a:srgbClr val="0078C0"/>
                </a:solidFill>
                <a:latin typeface="Arial" pitchFamily="34" charset="0"/>
              </a:rPr>
              <a:t>normal state</a:t>
            </a:r>
          </a:p>
        </p:txBody>
      </p:sp>
      <p:sp>
        <p:nvSpPr>
          <p:cNvPr id="82" name="Textfeld 81"/>
          <p:cNvSpPr txBox="1"/>
          <p:nvPr/>
        </p:nvSpPr>
        <p:spPr>
          <a:xfrm>
            <a:off x="7042503" y="813106"/>
            <a:ext cx="1657826"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400" b="1" smtClean="0">
                <a:solidFill>
                  <a:srgbClr val="0078C0"/>
                </a:solidFill>
                <a:latin typeface="Arial" pitchFamily="34" charset="0"/>
              </a:rPr>
              <a:t>scarce resources</a:t>
            </a:r>
          </a:p>
        </p:txBody>
      </p:sp>
      <p:sp>
        <p:nvSpPr>
          <p:cNvPr id="83" name="Textfeld 82"/>
          <p:cNvSpPr txBox="1"/>
          <p:nvPr/>
        </p:nvSpPr>
        <p:spPr>
          <a:xfrm>
            <a:off x="438068" y="812204"/>
            <a:ext cx="1019831"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400" b="1" smtClean="0">
                <a:solidFill>
                  <a:srgbClr val="0078C0"/>
                </a:solidFill>
                <a:latin typeface="Arial" pitchFamily="34" charset="0"/>
              </a:rPr>
              <a:t>variability</a:t>
            </a:r>
          </a:p>
        </p:txBody>
      </p:sp>
      <p:sp>
        <p:nvSpPr>
          <p:cNvPr id="84" name="Textfeld 83"/>
          <p:cNvSpPr txBox="1"/>
          <p:nvPr/>
        </p:nvSpPr>
        <p:spPr>
          <a:xfrm>
            <a:off x="3872931" y="6194863"/>
            <a:ext cx="139814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400" b="1" smtClean="0">
                <a:solidFill>
                  <a:srgbClr val="0078C0"/>
                </a:solidFill>
                <a:latin typeface="Arial" pitchFamily="34" charset="0"/>
              </a:rPr>
              <a:t>other systems</a:t>
            </a:r>
          </a:p>
        </p:txBody>
      </p:sp>
      <p:sp>
        <p:nvSpPr>
          <p:cNvPr id="85" name="Textfeld 84"/>
          <p:cNvSpPr txBox="1"/>
          <p:nvPr/>
        </p:nvSpPr>
        <p:spPr>
          <a:xfrm>
            <a:off x="7960822" y="6181807"/>
            <a:ext cx="761747"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just"/>
            <a:r>
              <a:rPr lang="en-US" sz="1400" b="1" smtClean="0">
                <a:solidFill>
                  <a:srgbClr val="0078C0"/>
                </a:solidFill>
                <a:latin typeface="Arial" pitchFamily="34" charset="0"/>
              </a:rPr>
              <a:t>variety</a:t>
            </a:r>
          </a:p>
        </p:txBody>
      </p:sp>
      <p:sp>
        <p:nvSpPr>
          <p:cNvPr id="86" name="Textfeld 85"/>
          <p:cNvSpPr txBox="1"/>
          <p:nvPr/>
        </p:nvSpPr>
        <p:spPr>
          <a:xfrm>
            <a:off x="425012" y="6181807"/>
            <a:ext cx="809837"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400" b="1" dirty="0" smtClean="0">
                <a:solidFill>
                  <a:srgbClr val="0078C0"/>
                </a:solidFill>
                <a:latin typeface="Arial" pitchFamily="34" charset="0"/>
              </a:rPr>
              <a:t>change</a:t>
            </a:r>
          </a:p>
        </p:txBody>
      </p:sp>
      <p:cxnSp>
        <p:nvCxnSpPr>
          <p:cNvPr id="87" name="Gerade Verbindung 86"/>
          <p:cNvCxnSpPr/>
          <p:nvPr/>
        </p:nvCxnSpPr>
        <p:spPr bwMode="auto">
          <a:xfrm>
            <a:off x="1979712" y="885114"/>
            <a:ext cx="2232248" cy="252028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88" name="Gerade Verbindung 87"/>
          <p:cNvCxnSpPr/>
          <p:nvPr/>
        </p:nvCxnSpPr>
        <p:spPr bwMode="auto">
          <a:xfrm flipH="1">
            <a:off x="1979712" y="3909450"/>
            <a:ext cx="2232248" cy="252028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89" name="Gerade Verbindung 88"/>
          <p:cNvCxnSpPr/>
          <p:nvPr/>
        </p:nvCxnSpPr>
        <p:spPr bwMode="auto">
          <a:xfrm flipH="1">
            <a:off x="4932040" y="882691"/>
            <a:ext cx="2232248" cy="252028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90" name="Gerade Verbindung 89"/>
          <p:cNvCxnSpPr/>
          <p:nvPr/>
        </p:nvCxnSpPr>
        <p:spPr bwMode="auto">
          <a:xfrm>
            <a:off x="4932040" y="3898817"/>
            <a:ext cx="2232248" cy="252028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91" name="Gerade Verbindung 90"/>
          <p:cNvCxnSpPr>
            <a:endCxn id="106" idx="1"/>
          </p:cNvCxnSpPr>
          <p:nvPr/>
        </p:nvCxnSpPr>
        <p:spPr bwMode="auto">
          <a:xfrm>
            <a:off x="107504" y="3661527"/>
            <a:ext cx="3582398" cy="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92" name="Gerade Verbindung 91"/>
          <p:cNvCxnSpPr>
            <a:stCxn id="106" idx="3"/>
          </p:cNvCxnSpPr>
          <p:nvPr/>
        </p:nvCxnSpPr>
        <p:spPr bwMode="auto">
          <a:xfrm>
            <a:off x="5454098" y="3661527"/>
            <a:ext cx="3582398" cy="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93" name="Textfeld 92"/>
          <p:cNvSpPr txBox="1"/>
          <p:nvPr/>
        </p:nvSpPr>
        <p:spPr>
          <a:xfrm>
            <a:off x="1878228" y="2221367"/>
            <a:ext cx="1967205" cy="116955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buFont typeface="Arial" pitchFamily="34" charset="0"/>
              <a:buChar char="•"/>
            </a:pPr>
            <a:r>
              <a:rPr lang="en-US" sz="1400" dirty="0" smtClean="0">
                <a:latin typeface="Arial" pitchFamily="34" charset="0"/>
              </a:rPr>
              <a:t> immediate</a:t>
            </a:r>
          </a:p>
          <a:p>
            <a:r>
              <a:rPr lang="en-US" sz="1400" dirty="0" smtClean="0">
                <a:latin typeface="Arial" pitchFamily="34" charset="0"/>
              </a:rPr>
              <a:t>  regulations</a:t>
            </a:r>
          </a:p>
          <a:p>
            <a:pPr>
              <a:buFont typeface="Arial" pitchFamily="34" charset="0"/>
              <a:buChar char="•"/>
            </a:pPr>
            <a:r>
              <a:rPr lang="en-US" sz="1400" dirty="0" smtClean="0">
                <a:latin typeface="Arial" pitchFamily="34" charset="0"/>
              </a:rPr>
              <a:t> string of layoffs</a:t>
            </a:r>
          </a:p>
          <a:p>
            <a:pPr>
              <a:buFont typeface="Arial" pitchFamily="34" charset="0"/>
              <a:buChar char="•"/>
            </a:pPr>
            <a:r>
              <a:rPr lang="en-US" sz="1400" dirty="0" smtClean="0">
                <a:latin typeface="Arial" pitchFamily="34" charset="0"/>
              </a:rPr>
              <a:t> external server crash</a:t>
            </a:r>
          </a:p>
          <a:p>
            <a:pPr>
              <a:buFont typeface="Arial" pitchFamily="34" charset="0"/>
              <a:buChar char="•"/>
            </a:pPr>
            <a:r>
              <a:rPr lang="en-US" sz="1400" dirty="0" smtClean="0">
                <a:latin typeface="Arial" pitchFamily="34" charset="0"/>
              </a:rPr>
              <a:t> customer data loss</a:t>
            </a:r>
          </a:p>
        </p:txBody>
      </p:sp>
      <p:sp>
        <p:nvSpPr>
          <p:cNvPr id="94" name="Textfeld 93"/>
          <p:cNvSpPr txBox="1"/>
          <p:nvPr/>
        </p:nvSpPr>
        <p:spPr>
          <a:xfrm>
            <a:off x="1867595" y="3933798"/>
            <a:ext cx="1919115" cy="116955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buFont typeface="Arial" pitchFamily="34" charset="0"/>
              <a:buChar char="•"/>
            </a:pPr>
            <a:r>
              <a:rPr lang="en-US" sz="1400" dirty="0" smtClean="0">
                <a:latin typeface="Arial" pitchFamily="34" charset="0"/>
              </a:rPr>
              <a:t> new business model</a:t>
            </a:r>
          </a:p>
          <a:p>
            <a:pPr>
              <a:buFont typeface="Arial" pitchFamily="34" charset="0"/>
              <a:buChar char="•"/>
            </a:pPr>
            <a:r>
              <a:rPr lang="en-US" sz="1400" dirty="0" smtClean="0">
                <a:latin typeface="Arial" pitchFamily="34" charset="0"/>
              </a:rPr>
              <a:t> switch to SOA</a:t>
            </a:r>
          </a:p>
          <a:p>
            <a:pPr>
              <a:buFont typeface="Arial" pitchFamily="34" charset="0"/>
              <a:buChar char="•"/>
            </a:pPr>
            <a:r>
              <a:rPr lang="en-US" sz="1400" dirty="0" smtClean="0">
                <a:latin typeface="Arial" pitchFamily="34" charset="0"/>
              </a:rPr>
              <a:t> outsourcing</a:t>
            </a:r>
          </a:p>
          <a:p>
            <a:pPr>
              <a:buFont typeface="Arial" pitchFamily="34" charset="0"/>
              <a:buChar char="•"/>
            </a:pPr>
            <a:r>
              <a:rPr lang="en-US" sz="1400" dirty="0" smtClean="0">
                <a:latin typeface="Arial" pitchFamily="34" charset="0"/>
              </a:rPr>
              <a:t> inventions</a:t>
            </a:r>
          </a:p>
          <a:p>
            <a:pPr>
              <a:buFont typeface="Arial" pitchFamily="34" charset="0"/>
              <a:buChar char="•"/>
            </a:pPr>
            <a:r>
              <a:rPr lang="en-US" sz="1400" dirty="0" smtClean="0">
                <a:latin typeface="Arial" pitchFamily="34" charset="0"/>
              </a:rPr>
              <a:t> M&amp;A</a:t>
            </a:r>
          </a:p>
        </p:txBody>
      </p:sp>
      <p:sp>
        <p:nvSpPr>
          <p:cNvPr id="95" name="Textfeld 94"/>
          <p:cNvSpPr txBox="1"/>
          <p:nvPr/>
        </p:nvSpPr>
        <p:spPr>
          <a:xfrm>
            <a:off x="3292951" y="4381607"/>
            <a:ext cx="2467342" cy="95410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400" dirty="0" smtClean="0">
                <a:latin typeface="Arial" pitchFamily="34" charset="0"/>
              </a:rPr>
              <a:t>• marketing</a:t>
            </a:r>
          </a:p>
          <a:p>
            <a:pPr algn="ctr">
              <a:buFont typeface="Arial" pitchFamily="34" charset="0"/>
              <a:buChar char="•"/>
            </a:pPr>
            <a:r>
              <a:rPr lang="en-US" sz="1400" dirty="0" smtClean="0">
                <a:latin typeface="Arial" pitchFamily="34" charset="0"/>
              </a:rPr>
              <a:t> IT management</a:t>
            </a:r>
          </a:p>
          <a:p>
            <a:pPr algn="ctr">
              <a:buFont typeface="Arial" pitchFamily="34" charset="0"/>
              <a:buChar char="•"/>
            </a:pPr>
            <a:r>
              <a:rPr lang="en-US" sz="1400" dirty="0" smtClean="0">
                <a:latin typeface="Arial" pitchFamily="34" charset="0"/>
              </a:rPr>
              <a:t> user • administrator</a:t>
            </a:r>
          </a:p>
          <a:p>
            <a:pPr algn="ctr">
              <a:buFont typeface="Arial" pitchFamily="34" charset="0"/>
              <a:buChar char="•"/>
            </a:pPr>
            <a:r>
              <a:rPr lang="en-US" sz="1400" dirty="0" smtClean="0">
                <a:latin typeface="Arial" pitchFamily="34" charset="0"/>
              </a:rPr>
              <a:t> server • steering committee</a:t>
            </a:r>
          </a:p>
        </p:txBody>
      </p:sp>
      <p:sp>
        <p:nvSpPr>
          <p:cNvPr id="96" name="Textfeld 95"/>
          <p:cNvSpPr txBox="1"/>
          <p:nvPr/>
        </p:nvSpPr>
        <p:spPr>
          <a:xfrm>
            <a:off x="3727200" y="1957864"/>
            <a:ext cx="1693091" cy="95410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buFont typeface="Arial" pitchFamily="34" charset="0"/>
              <a:buChar char="•"/>
            </a:pPr>
            <a:r>
              <a:rPr lang="en-US" sz="1400" dirty="0" smtClean="0">
                <a:latin typeface="Arial" pitchFamily="34" charset="0"/>
              </a:rPr>
              <a:t> corporate form</a:t>
            </a:r>
          </a:p>
          <a:p>
            <a:pPr algn="ctr">
              <a:buFont typeface="Arial" pitchFamily="34" charset="0"/>
              <a:buChar char="•"/>
            </a:pPr>
            <a:r>
              <a:rPr lang="en-US" sz="1400" dirty="0" smtClean="0">
                <a:latin typeface="Arial" pitchFamily="34" charset="0"/>
              </a:rPr>
              <a:t> enterprise policy</a:t>
            </a:r>
          </a:p>
          <a:p>
            <a:pPr algn="ctr">
              <a:buFont typeface="Arial" pitchFamily="34" charset="0"/>
              <a:buChar char="•"/>
            </a:pPr>
            <a:r>
              <a:rPr lang="en-US" sz="1400" dirty="0" smtClean="0">
                <a:latin typeface="Arial" pitchFamily="34" charset="0"/>
              </a:rPr>
              <a:t> security • building</a:t>
            </a:r>
          </a:p>
          <a:p>
            <a:pPr algn="ctr">
              <a:buFont typeface="Arial" pitchFamily="34" charset="0"/>
              <a:buChar char="•"/>
            </a:pPr>
            <a:r>
              <a:rPr lang="en-US" sz="1400" dirty="0" smtClean="0">
                <a:latin typeface="Arial" pitchFamily="34" charset="0"/>
              </a:rPr>
              <a:t> associates • size</a:t>
            </a:r>
          </a:p>
        </p:txBody>
      </p:sp>
      <p:sp>
        <p:nvSpPr>
          <p:cNvPr id="97" name="Textfeld 96"/>
          <p:cNvSpPr txBox="1"/>
          <p:nvPr/>
        </p:nvSpPr>
        <p:spPr>
          <a:xfrm>
            <a:off x="6112892" y="2456234"/>
            <a:ext cx="1152880" cy="73866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buFont typeface="Arial" pitchFamily="34" charset="0"/>
              <a:buChar char="•"/>
            </a:pPr>
            <a:r>
              <a:rPr lang="en-US" sz="1400" dirty="0" smtClean="0">
                <a:latin typeface="Arial" pitchFamily="34" charset="0"/>
              </a:rPr>
              <a:t> knowledge</a:t>
            </a:r>
          </a:p>
          <a:p>
            <a:pPr algn="r">
              <a:buFont typeface="Arial" pitchFamily="34" charset="0"/>
              <a:buChar char="•"/>
            </a:pPr>
            <a:r>
              <a:rPr lang="en-US" sz="1400" dirty="0" smtClean="0">
                <a:latin typeface="Arial" pitchFamily="34" charset="0"/>
              </a:rPr>
              <a:t> time</a:t>
            </a:r>
          </a:p>
          <a:p>
            <a:pPr algn="r">
              <a:buFont typeface="Arial" pitchFamily="34" charset="0"/>
              <a:buChar char="•"/>
            </a:pPr>
            <a:r>
              <a:rPr lang="en-US" sz="1400" dirty="0" smtClean="0">
                <a:latin typeface="Arial" pitchFamily="34" charset="0"/>
              </a:rPr>
              <a:t> budget</a:t>
            </a:r>
          </a:p>
        </p:txBody>
      </p:sp>
      <p:sp>
        <p:nvSpPr>
          <p:cNvPr id="98" name="Textfeld 97"/>
          <p:cNvSpPr txBox="1"/>
          <p:nvPr/>
        </p:nvSpPr>
        <p:spPr>
          <a:xfrm>
            <a:off x="5280674" y="3890607"/>
            <a:ext cx="1976888" cy="138499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buFont typeface="Arial" pitchFamily="34" charset="0"/>
              <a:buChar char="•"/>
            </a:pPr>
            <a:r>
              <a:rPr lang="en-US" sz="1400" dirty="0" smtClean="0">
                <a:latin typeface="Arial" pitchFamily="34" charset="0"/>
              </a:rPr>
              <a:t> employee’s different</a:t>
            </a:r>
            <a:br>
              <a:rPr lang="en-US" sz="1400" dirty="0" smtClean="0">
                <a:latin typeface="Arial" pitchFamily="34" charset="0"/>
              </a:rPr>
            </a:br>
            <a:r>
              <a:rPr lang="en-US" sz="1400" dirty="0" smtClean="0">
                <a:latin typeface="Arial" pitchFamily="34" charset="0"/>
              </a:rPr>
              <a:t>skills and personalities</a:t>
            </a:r>
          </a:p>
          <a:p>
            <a:pPr algn="r">
              <a:buFont typeface="Arial" pitchFamily="34" charset="0"/>
              <a:buChar char="•"/>
            </a:pPr>
            <a:r>
              <a:rPr lang="en-US" sz="1400" dirty="0" smtClean="0">
                <a:latin typeface="Arial" pitchFamily="34" charset="0"/>
              </a:rPr>
              <a:t> ways of processing</a:t>
            </a:r>
          </a:p>
          <a:p>
            <a:pPr algn="r">
              <a:buFont typeface="Arial" pitchFamily="34" charset="0"/>
              <a:buChar char="•"/>
            </a:pPr>
            <a:r>
              <a:rPr lang="en-US" sz="1400" dirty="0" smtClean="0">
                <a:latin typeface="Arial" pitchFamily="34" charset="0"/>
              </a:rPr>
              <a:t> locations of work</a:t>
            </a:r>
          </a:p>
          <a:p>
            <a:pPr algn="r"/>
            <a:r>
              <a:rPr lang="de-DE" sz="1400" dirty="0" smtClean="0">
                <a:latin typeface="Arial" pitchFamily="34" charset="0"/>
              </a:rPr>
              <a:t>•</a:t>
            </a:r>
            <a:r>
              <a:rPr lang="en-US" sz="1400" dirty="0" smtClean="0">
                <a:latin typeface="Arial" pitchFamily="34" charset="0"/>
              </a:rPr>
              <a:t> devices</a:t>
            </a:r>
          </a:p>
          <a:p>
            <a:pPr algn="r"/>
            <a:r>
              <a:rPr lang="de-DE" sz="1400" dirty="0" smtClean="0">
                <a:latin typeface="Arial" pitchFamily="34" charset="0"/>
              </a:rPr>
              <a:t>• OS</a:t>
            </a:r>
            <a:endParaRPr lang="en-US" sz="1400" dirty="0" smtClean="0">
              <a:latin typeface="Arial" pitchFamily="34" charset="0"/>
            </a:endParaRPr>
          </a:p>
        </p:txBody>
      </p:sp>
      <p:sp>
        <p:nvSpPr>
          <p:cNvPr id="99" name="Textfeld 98"/>
          <p:cNvSpPr txBox="1"/>
          <p:nvPr/>
        </p:nvSpPr>
        <p:spPr>
          <a:xfrm>
            <a:off x="6429740" y="4150482"/>
            <a:ext cx="2257349" cy="181588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buFont typeface="Arial" pitchFamily="34" charset="0"/>
              <a:buChar char="•"/>
            </a:pPr>
            <a:r>
              <a:rPr lang="en-US" sz="1400" dirty="0" smtClean="0">
                <a:latin typeface="Arial" pitchFamily="34" charset="0"/>
              </a:rPr>
              <a:t> various </a:t>
            </a:r>
            <a:br>
              <a:rPr lang="en-US" sz="1400" dirty="0" smtClean="0">
                <a:latin typeface="Arial" pitchFamily="34" charset="0"/>
              </a:rPr>
            </a:br>
            <a:r>
              <a:rPr lang="en-US" sz="1400" dirty="0" smtClean="0">
                <a:latin typeface="Arial" pitchFamily="34" charset="0"/>
              </a:rPr>
              <a:t>sources of </a:t>
            </a:r>
            <a:br>
              <a:rPr lang="en-US" sz="1400" dirty="0" smtClean="0">
                <a:latin typeface="Arial" pitchFamily="34" charset="0"/>
              </a:rPr>
            </a:br>
            <a:r>
              <a:rPr lang="en-US" sz="1400" dirty="0" smtClean="0">
                <a:latin typeface="Arial" pitchFamily="34" charset="0"/>
              </a:rPr>
              <a:t>materials and</a:t>
            </a:r>
            <a:br>
              <a:rPr lang="en-US" sz="1400" dirty="0" smtClean="0">
                <a:latin typeface="Arial" pitchFamily="34" charset="0"/>
              </a:rPr>
            </a:br>
            <a:r>
              <a:rPr lang="en-US" sz="1400" dirty="0" smtClean="0">
                <a:latin typeface="Arial" pitchFamily="34" charset="0"/>
              </a:rPr>
              <a:t>energy</a:t>
            </a:r>
          </a:p>
          <a:p>
            <a:pPr algn="r">
              <a:buFont typeface="Arial" pitchFamily="34" charset="0"/>
              <a:buChar char="•"/>
            </a:pPr>
            <a:r>
              <a:rPr lang="en-US" sz="1400" dirty="0" smtClean="0">
                <a:latin typeface="Arial" pitchFamily="34" charset="0"/>
              </a:rPr>
              <a:t> competitors</a:t>
            </a:r>
          </a:p>
          <a:p>
            <a:pPr algn="r">
              <a:buFont typeface="Arial" pitchFamily="34" charset="0"/>
              <a:buChar char="•"/>
            </a:pPr>
            <a:r>
              <a:rPr lang="en-US" sz="1400" dirty="0" smtClean="0">
                <a:latin typeface="Arial" pitchFamily="34" charset="0"/>
              </a:rPr>
              <a:t> customers</a:t>
            </a:r>
          </a:p>
          <a:p>
            <a:pPr algn="r">
              <a:buFont typeface="Arial" pitchFamily="34" charset="0"/>
              <a:buChar char="•"/>
            </a:pPr>
            <a:r>
              <a:rPr lang="en-US" sz="1400" dirty="0" smtClean="0">
                <a:latin typeface="Arial" pitchFamily="34" charset="0"/>
              </a:rPr>
              <a:t> diversity of  services and</a:t>
            </a:r>
            <a:br>
              <a:rPr lang="en-US" sz="1400" dirty="0" smtClean="0">
                <a:latin typeface="Arial" pitchFamily="34" charset="0"/>
              </a:rPr>
            </a:br>
            <a:r>
              <a:rPr lang="en-US" sz="1400" dirty="0" smtClean="0">
                <a:latin typeface="Arial" pitchFamily="34" charset="0"/>
              </a:rPr>
              <a:t>goods on the market</a:t>
            </a:r>
          </a:p>
        </p:txBody>
      </p:sp>
      <p:sp>
        <p:nvSpPr>
          <p:cNvPr id="100" name="Textfeld 99"/>
          <p:cNvSpPr txBox="1"/>
          <p:nvPr/>
        </p:nvSpPr>
        <p:spPr>
          <a:xfrm>
            <a:off x="7284813" y="1555872"/>
            <a:ext cx="1410963" cy="116955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buFont typeface="Arial" pitchFamily="34" charset="0"/>
              <a:buChar char="•"/>
            </a:pPr>
            <a:r>
              <a:rPr lang="en-US" sz="1400" dirty="0" smtClean="0">
                <a:latin typeface="Arial" pitchFamily="34" charset="0"/>
              </a:rPr>
              <a:t> water</a:t>
            </a:r>
          </a:p>
          <a:p>
            <a:pPr algn="r">
              <a:buFont typeface="Arial" pitchFamily="34" charset="0"/>
              <a:buChar char="•"/>
            </a:pPr>
            <a:r>
              <a:rPr lang="en-US" sz="1400" dirty="0" smtClean="0">
                <a:latin typeface="Arial" pitchFamily="34" charset="0"/>
              </a:rPr>
              <a:t> electricity</a:t>
            </a:r>
          </a:p>
          <a:p>
            <a:pPr algn="r">
              <a:buFont typeface="Arial" pitchFamily="34" charset="0"/>
              <a:buChar char="•"/>
            </a:pPr>
            <a:r>
              <a:rPr lang="en-US" sz="1400" dirty="0" smtClean="0">
                <a:latin typeface="Arial" pitchFamily="34" charset="0"/>
              </a:rPr>
              <a:t> raw materials</a:t>
            </a:r>
          </a:p>
          <a:p>
            <a:pPr algn="r">
              <a:buFont typeface="Arial" pitchFamily="34" charset="0"/>
              <a:buChar char="•"/>
            </a:pPr>
            <a:r>
              <a:rPr lang="en-US" sz="1400" dirty="0" smtClean="0">
                <a:latin typeface="Arial" pitchFamily="34" charset="0"/>
              </a:rPr>
              <a:t> loans</a:t>
            </a:r>
          </a:p>
          <a:p>
            <a:pPr algn="r">
              <a:buFont typeface="Arial" pitchFamily="34" charset="0"/>
              <a:buChar char="•"/>
            </a:pPr>
            <a:r>
              <a:rPr lang="en-US" sz="1400" dirty="0" smtClean="0">
                <a:latin typeface="Arial" pitchFamily="34" charset="0"/>
              </a:rPr>
              <a:t> workers</a:t>
            </a:r>
          </a:p>
        </p:txBody>
      </p:sp>
      <p:sp>
        <p:nvSpPr>
          <p:cNvPr id="101" name="Textfeld 100"/>
          <p:cNvSpPr txBox="1"/>
          <p:nvPr/>
        </p:nvSpPr>
        <p:spPr>
          <a:xfrm>
            <a:off x="2912829" y="1142087"/>
            <a:ext cx="3326552" cy="73866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buFont typeface="Arial" pitchFamily="34" charset="0"/>
              <a:buChar char="•"/>
            </a:pPr>
            <a:r>
              <a:rPr lang="en-US" sz="1400" dirty="0" smtClean="0">
                <a:latin typeface="Arial" pitchFamily="34" charset="0"/>
              </a:rPr>
              <a:t> location • language spoken • attitudes</a:t>
            </a:r>
          </a:p>
          <a:p>
            <a:pPr algn="ctr">
              <a:buFont typeface="Arial" pitchFamily="34" charset="0"/>
              <a:buChar char="•"/>
            </a:pPr>
            <a:r>
              <a:rPr lang="en-US" sz="1400" dirty="0" smtClean="0">
                <a:latin typeface="Arial" pitchFamily="34" charset="0"/>
              </a:rPr>
              <a:t> social and economic background</a:t>
            </a:r>
          </a:p>
          <a:p>
            <a:pPr algn="ctr">
              <a:buFont typeface="Arial" pitchFamily="34" charset="0"/>
              <a:buChar char="•"/>
            </a:pPr>
            <a:r>
              <a:rPr lang="en-US" sz="1400" dirty="0" smtClean="0">
                <a:latin typeface="Arial" pitchFamily="34" charset="0"/>
              </a:rPr>
              <a:t> political and legal environment</a:t>
            </a:r>
          </a:p>
        </p:txBody>
      </p:sp>
      <p:sp>
        <p:nvSpPr>
          <p:cNvPr id="102" name="Textfeld 101"/>
          <p:cNvSpPr txBox="1"/>
          <p:nvPr/>
        </p:nvSpPr>
        <p:spPr>
          <a:xfrm>
            <a:off x="2613341" y="5658587"/>
            <a:ext cx="3815403"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400" dirty="0" smtClean="0">
                <a:latin typeface="Arial" pitchFamily="34" charset="0"/>
              </a:rPr>
              <a:t>suppliers • competitors</a:t>
            </a:r>
            <a:br>
              <a:rPr lang="en-US" sz="1400" dirty="0" smtClean="0">
                <a:latin typeface="Arial" pitchFamily="34" charset="0"/>
              </a:rPr>
            </a:br>
            <a:r>
              <a:rPr lang="en-US" sz="1400" dirty="0" smtClean="0">
                <a:latin typeface="Arial" pitchFamily="34" charset="0"/>
              </a:rPr>
              <a:t> • bankers • customers • city officials • lawyers</a:t>
            </a:r>
          </a:p>
        </p:txBody>
      </p:sp>
      <p:sp>
        <p:nvSpPr>
          <p:cNvPr id="103" name="Textfeld 102"/>
          <p:cNvSpPr txBox="1"/>
          <p:nvPr/>
        </p:nvSpPr>
        <p:spPr>
          <a:xfrm>
            <a:off x="427435" y="4576365"/>
            <a:ext cx="1321196" cy="138499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buFont typeface="Arial" pitchFamily="34" charset="0"/>
              <a:buChar char="•"/>
            </a:pPr>
            <a:r>
              <a:rPr lang="en-US" sz="1400" dirty="0" smtClean="0">
                <a:latin typeface="Arial" pitchFamily="34" charset="0"/>
              </a:rPr>
              <a:t> incomes</a:t>
            </a:r>
          </a:p>
          <a:p>
            <a:pPr>
              <a:buFont typeface="Arial" pitchFamily="34" charset="0"/>
              <a:buChar char="•"/>
            </a:pPr>
            <a:r>
              <a:rPr lang="en-US" sz="1400" dirty="0" smtClean="0">
                <a:latin typeface="Arial" pitchFamily="34" charset="0"/>
              </a:rPr>
              <a:t> living </a:t>
            </a:r>
            <a:br>
              <a:rPr lang="en-US" sz="1400" dirty="0" smtClean="0">
                <a:latin typeface="Arial" pitchFamily="34" charset="0"/>
              </a:rPr>
            </a:br>
            <a:r>
              <a:rPr lang="en-US" sz="1400" dirty="0" smtClean="0">
                <a:latin typeface="Arial" pitchFamily="34" charset="0"/>
              </a:rPr>
              <a:t>  conditions</a:t>
            </a:r>
          </a:p>
          <a:p>
            <a:pPr>
              <a:buFont typeface="Arial" pitchFamily="34" charset="0"/>
              <a:buChar char="•"/>
            </a:pPr>
            <a:r>
              <a:rPr lang="en-US" sz="1400" dirty="0" smtClean="0">
                <a:latin typeface="Arial" pitchFamily="34" charset="0"/>
              </a:rPr>
              <a:t> geographical</a:t>
            </a:r>
            <a:br>
              <a:rPr lang="en-US" sz="1400" dirty="0" smtClean="0">
                <a:latin typeface="Arial" pitchFamily="34" charset="0"/>
              </a:rPr>
            </a:br>
            <a:r>
              <a:rPr lang="en-US" sz="1400" dirty="0" smtClean="0">
                <a:latin typeface="Arial" pitchFamily="34" charset="0"/>
              </a:rPr>
              <a:t>  distribution</a:t>
            </a:r>
          </a:p>
          <a:p>
            <a:pPr>
              <a:buFont typeface="Arial" pitchFamily="34" charset="0"/>
              <a:buChar char="•"/>
            </a:pPr>
            <a:r>
              <a:rPr lang="en-US" sz="1400" dirty="0" smtClean="0">
                <a:latin typeface="Arial" pitchFamily="34" charset="0"/>
              </a:rPr>
              <a:t> globalization</a:t>
            </a:r>
          </a:p>
        </p:txBody>
      </p:sp>
      <p:sp>
        <p:nvSpPr>
          <p:cNvPr id="104" name="Textfeld 103"/>
          <p:cNvSpPr txBox="1"/>
          <p:nvPr/>
        </p:nvSpPr>
        <p:spPr>
          <a:xfrm>
            <a:off x="436113" y="1413017"/>
            <a:ext cx="1798890" cy="160043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buFont typeface="Arial" pitchFamily="34" charset="0"/>
              <a:buChar char="•"/>
            </a:pPr>
            <a:r>
              <a:rPr lang="en-US" sz="1400" dirty="0" smtClean="0">
                <a:latin typeface="Arial" pitchFamily="34" charset="0"/>
              </a:rPr>
              <a:t> stock market crash</a:t>
            </a:r>
          </a:p>
          <a:p>
            <a:pPr>
              <a:buFont typeface="Arial" pitchFamily="34" charset="0"/>
              <a:buChar char="•"/>
            </a:pPr>
            <a:r>
              <a:rPr lang="en-US" sz="1400" dirty="0" smtClean="0">
                <a:latin typeface="Arial" pitchFamily="34" charset="0"/>
              </a:rPr>
              <a:t> jump in oil price</a:t>
            </a:r>
          </a:p>
          <a:p>
            <a:pPr>
              <a:buFont typeface="Arial" pitchFamily="34" charset="0"/>
              <a:buChar char="•"/>
            </a:pPr>
            <a:r>
              <a:rPr lang="en-US" sz="1400" dirty="0" smtClean="0">
                <a:latin typeface="Arial" pitchFamily="34" charset="0"/>
              </a:rPr>
              <a:t> unexpected </a:t>
            </a:r>
            <a:br>
              <a:rPr lang="en-US" sz="1400" dirty="0" smtClean="0">
                <a:latin typeface="Arial" pitchFamily="34" charset="0"/>
              </a:rPr>
            </a:br>
            <a:r>
              <a:rPr lang="en-US" sz="1400" dirty="0" smtClean="0">
                <a:latin typeface="Arial" pitchFamily="34" charset="0"/>
              </a:rPr>
              <a:t>  competitor</a:t>
            </a:r>
          </a:p>
          <a:p>
            <a:pPr>
              <a:buFont typeface="Arial" pitchFamily="34" charset="0"/>
              <a:buChar char="•"/>
            </a:pPr>
            <a:r>
              <a:rPr lang="en-US" sz="1400" dirty="0" smtClean="0">
                <a:latin typeface="Arial" pitchFamily="34" charset="0"/>
              </a:rPr>
              <a:t> elections</a:t>
            </a:r>
          </a:p>
          <a:p>
            <a:pPr>
              <a:buFont typeface="Arial" pitchFamily="34" charset="0"/>
              <a:buChar char="•"/>
            </a:pPr>
            <a:r>
              <a:rPr lang="en-US" sz="1400" dirty="0" smtClean="0">
                <a:latin typeface="Arial" pitchFamily="34" charset="0"/>
              </a:rPr>
              <a:t> laws</a:t>
            </a:r>
            <a:br>
              <a:rPr lang="en-US" sz="1400" dirty="0" smtClean="0">
                <a:latin typeface="Arial" pitchFamily="34" charset="0"/>
              </a:rPr>
            </a:br>
            <a:endParaRPr lang="en-US" sz="1400" dirty="0" smtClean="0">
              <a:latin typeface="Arial" pitchFamily="34" charset="0"/>
            </a:endParaRPr>
          </a:p>
        </p:txBody>
      </p:sp>
      <p:sp>
        <p:nvSpPr>
          <p:cNvPr id="105" name="Rechteck 104"/>
          <p:cNvSpPr/>
          <p:nvPr/>
        </p:nvSpPr>
        <p:spPr bwMode="auto">
          <a:xfrm>
            <a:off x="7265772" y="1141247"/>
            <a:ext cx="1440000" cy="288032"/>
          </a:xfrm>
          <a:prstGeom prst="rect">
            <a:avLst/>
          </a:prstGeom>
          <a:solidFill>
            <a:schemeClr val="bg1">
              <a:lumMod val="85000"/>
            </a:schemeClr>
          </a:solidFill>
          <a:ln w="19050">
            <a:solidFill>
              <a:schemeClr val="accent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Competition</a:t>
            </a:r>
          </a:p>
        </p:txBody>
      </p:sp>
      <p:sp>
        <p:nvSpPr>
          <p:cNvPr id="106" name="Rechteck 105"/>
          <p:cNvSpPr/>
          <p:nvPr/>
        </p:nvSpPr>
        <p:spPr bwMode="auto">
          <a:xfrm>
            <a:off x="3689902" y="3157471"/>
            <a:ext cx="1764196" cy="1008112"/>
          </a:xfrm>
          <a:prstGeom prst="rect">
            <a:avLst/>
          </a:prstGeom>
          <a:solidFill>
            <a:schemeClr val="bg1"/>
          </a:solidFill>
          <a:ln w="19050">
            <a:solidFill>
              <a:schemeClr val="accent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smtClean="0">
                <a:solidFill>
                  <a:schemeClr val="tx1"/>
                </a:solidFill>
                <a:latin typeface="Arial" pitchFamily="34" charset="0"/>
                <a:cs typeface="Arial" pitchFamily="34" charset="0"/>
              </a:rPr>
              <a:t>Application Landscape</a:t>
            </a:r>
          </a:p>
        </p:txBody>
      </p:sp>
      <p:sp>
        <p:nvSpPr>
          <p:cNvPr id="107" name="Rechteck 106"/>
          <p:cNvSpPr/>
          <p:nvPr/>
        </p:nvSpPr>
        <p:spPr bwMode="auto">
          <a:xfrm>
            <a:off x="5836405" y="1957023"/>
            <a:ext cx="1440000" cy="288000"/>
          </a:xfrm>
          <a:prstGeom prst="rect">
            <a:avLst/>
          </a:prstGeom>
          <a:solidFill>
            <a:schemeClr val="bg1">
              <a:lumMod val="95000"/>
            </a:schemeClr>
          </a:solidFill>
          <a:ln w="19050">
            <a:solidFill>
              <a:schemeClr val="accent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Organization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1. Motivation: the importance of behavior</a:t>
            </a:r>
            <a:endParaRPr lang="en-US" dirty="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2</a:t>
            </a:fld>
            <a:endParaRPr lang="de-DE" dirty="0"/>
          </a:p>
        </p:txBody>
      </p:sp>
      <p:sp>
        <p:nvSpPr>
          <p:cNvPr id="24" name="Inhaltsplatzhalter 23"/>
          <p:cNvSpPr>
            <a:spLocks noGrp="1"/>
          </p:cNvSpPr>
          <p:nvPr>
            <p:ph idx="1"/>
          </p:nvPr>
        </p:nvSpPr>
        <p:spPr/>
        <p:txBody>
          <a:bodyPr/>
          <a:lstStyle/>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pic>
        <p:nvPicPr>
          <p:cNvPr id="25602" name="Picture 2" descr="http://2012books.lardbucket.org/books/introduction-to-chemistry-general-organic-and-biological/section_20/061c5d79b4c0e8dc16b33af95da65da9.jpg"/>
          <p:cNvPicPr>
            <a:picLocks noChangeAspect="1" noChangeArrowheads="1"/>
          </p:cNvPicPr>
          <p:nvPr/>
        </p:nvPicPr>
        <p:blipFill>
          <a:blip r:embed="rId3" cstate="print"/>
          <a:srcRect l="4930" t="2857" r="3861" b="5704"/>
          <a:stretch>
            <a:fillRect/>
          </a:stretch>
        </p:blipFill>
        <p:spPr bwMode="auto">
          <a:xfrm>
            <a:off x="611560" y="2348880"/>
            <a:ext cx="2664296" cy="2304256"/>
          </a:xfrm>
          <a:prstGeom prst="rect">
            <a:avLst/>
          </a:prstGeom>
          <a:noFill/>
        </p:spPr>
      </p:pic>
      <p:pic>
        <p:nvPicPr>
          <p:cNvPr id="26"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4428016" y="3069000"/>
            <a:ext cx="288000" cy="360000"/>
          </a:xfrm>
          <a:prstGeom prst="rect">
            <a:avLst/>
          </a:prstGeom>
          <a:noFill/>
        </p:spPr>
      </p:pic>
      <p:pic>
        <p:nvPicPr>
          <p:cNvPr id="27"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4716016" y="3429040"/>
            <a:ext cx="288000" cy="360000"/>
          </a:xfrm>
          <a:prstGeom prst="rect">
            <a:avLst/>
          </a:prstGeom>
          <a:noFill/>
        </p:spPr>
      </p:pic>
      <p:pic>
        <p:nvPicPr>
          <p:cNvPr id="28"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5004048" y="2708960"/>
            <a:ext cx="288000" cy="360000"/>
          </a:xfrm>
          <a:prstGeom prst="rect">
            <a:avLst/>
          </a:prstGeom>
          <a:noFill/>
        </p:spPr>
      </p:pic>
      <p:pic>
        <p:nvPicPr>
          <p:cNvPr id="29"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5292080" y="2708960"/>
            <a:ext cx="288000" cy="360000"/>
          </a:xfrm>
          <a:prstGeom prst="rect">
            <a:avLst/>
          </a:prstGeom>
          <a:noFill/>
        </p:spPr>
      </p:pic>
      <p:pic>
        <p:nvPicPr>
          <p:cNvPr id="30"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4716016" y="2709000"/>
            <a:ext cx="288000" cy="360000"/>
          </a:xfrm>
          <a:prstGeom prst="rect">
            <a:avLst/>
          </a:prstGeom>
          <a:noFill/>
        </p:spPr>
      </p:pic>
      <p:pic>
        <p:nvPicPr>
          <p:cNvPr id="31"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4716048" y="3069000"/>
            <a:ext cx="288000" cy="360000"/>
          </a:xfrm>
          <a:prstGeom prst="rect">
            <a:avLst/>
          </a:prstGeom>
          <a:noFill/>
        </p:spPr>
      </p:pic>
      <p:pic>
        <p:nvPicPr>
          <p:cNvPr id="32"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4427984" y="2708960"/>
            <a:ext cx="288000" cy="360000"/>
          </a:xfrm>
          <a:prstGeom prst="rect">
            <a:avLst/>
          </a:prstGeom>
          <a:noFill/>
        </p:spPr>
      </p:pic>
      <p:pic>
        <p:nvPicPr>
          <p:cNvPr id="33"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5004048" y="3429040"/>
            <a:ext cx="288000" cy="360000"/>
          </a:xfrm>
          <a:prstGeom prst="rect">
            <a:avLst/>
          </a:prstGeom>
          <a:noFill/>
        </p:spPr>
      </p:pic>
      <p:pic>
        <p:nvPicPr>
          <p:cNvPr id="34"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4427984" y="3789080"/>
            <a:ext cx="288000" cy="360000"/>
          </a:xfrm>
          <a:prstGeom prst="rect">
            <a:avLst/>
          </a:prstGeom>
          <a:noFill/>
        </p:spPr>
      </p:pic>
      <p:pic>
        <p:nvPicPr>
          <p:cNvPr id="35"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5292080" y="3429040"/>
            <a:ext cx="288000" cy="360000"/>
          </a:xfrm>
          <a:prstGeom prst="rect">
            <a:avLst/>
          </a:prstGeom>
          <a:noFill/>
        </p:spPr>
      </p:pic>
      <p:pic>
        <p:nvPicPr>
          <p:cNvPr id="36"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5004048" y="3069000"/>
            <a:ext cx="288000" cy="360000"/>
          </a:xfrm>
          <a:prstGeom prst="rect">
            <a:avLst/>
          </a:prstGeom>
          <a:noFill/>
        </p:spPr>
      </p:pic>
      <p:pic>
        <p:nvPicPr>
          <p:cNvPr id="37"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4427984" y="3429080"/>
            <a:ext cx="288000" cy="360000"/>
          </a:xfrm>
          <a:prstGeom prst="rect">
            <a:avLst/>
          </a:prstGeom>
          <a:noFill/>
        </p:spPr>
      </p:pic>
      <p:pic>
        <p:nvPicPr>
          <p:cNvPr id="38"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5292112" y="3069000"/>
            <a:ext cx="288000" cy="360000"/>
          </a:xfrm>
          <a:prstGeom prst="rect">
            <a:avLst/>
          </a:prstGeom>
          <a:noFill/>
        </p:spPr>
      </p:pic>
      <p:pic>
        <p:nvPicPr>
          <p:cNvPr id="25604" name="Picture 4" descr="http://www.cbupton-massamont.com/blog/wp-content/uploads/2013/05/plantsmall.jpg"/>
          <p:cNvPicPr>
            <a:picLocks noChangeAspect="1" noChangeArrowheads="1"/>
          </p:cNvPicPr>
          <p:nvPr/>
        </p:nvPicPr>
        <p:blipFill>
          <a:blip r:embed="rId5" cstate="print"/>
          <a:srcRect/>
          <a:stretch>
            <a:fillRect/>
          </a:stretch>
        </p:blipFill>
        <p:spPr bwMode="auto">
          <a:xfrm>
            <a:off x="6372200" y="1917152"/>
            <a:ext cx="2232061" cy="2880000"/>
          </a:xfrm>
          <a:prstGeom prst="rect">
            <a:avLst/>
          </a:prstGeom>
          <a:noFill/>
        </p:spPr>
      </p:pic>
      <p:pic>
        <p:nvPicPr>
          <p:cNvPr id="60"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4716048" y="3789080"/>
            <a:ext cx="288000" cy="360000"/>
          </a:xfrm>
          <a:prstGeom prst="rect">
            <a:avLst/>
          </a:prstGeom>
          <a:noFill/>
        </p:spPr>
      </p:pic>
      <p:pic>
        <p:nvPicPr>
          <p:cNvPr id="61"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5004080" y="3789080"/>
            <a:ext cx="288000" cy="360000"/>
          </a:xfrm>
          <a:prstGeom prst="rect">
            <a:avLst/>
          </a:prstGeom>
          <a:noFill/>
        </p:spPr>
      </p:pic>
      <p:pic>
        <p:nvPicPr>
          <p:cNvPr id="62" name="Picture 2" descr="http://2012books.lardbucket.org/books/introduction-to-chemistry-general-organic-and-biological/section_20/061c5d79b4c0e8dc16b33af95da65da9.jpg"/>
          <p:cNvPicPr>
            <a:picLocks noChangeAspect="1" noChangeArrowheads="1"/>
          </p:cNvPicPr>
          <p:nvPr/>
        </p:nvPicPr>
        <p:blipFill>
          <a:blip r:embed="rId4" cstate="print"/>
          <a:srcRect l="19721" t="8572" r="21116" b="5704"/>
          <a:stretch>
            <a:fillRect/>
          </a:stretch>
        </p:blipFill>
        <p:spPr bwMode="auto">
          <a:xfrm>
            <a:off x="5292112" y="3789080"/>
            <a:ext cx="288000" cy="360000"/>
          </a:xfrm>
          <a:prstGeom prst="rect">
            <a:avLst/>
          </a:prstGeom>
          <a:noFill/>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Further definitions</a:t>
            </a:r>
            <a:endParaRPr lang="en-US" dirty="0"/>
          </a:p>
        </p:txBody>
      </p:sp>
      <p:sp>
        <p:nvSpPr>
          <p:cNvPr id="3" name="Inhaltsplatzhalter 2"/>
          <p:cNvSpPr>
            <a:spLocks noGrp="1"/>
          </p:cNvSpPr>
          <p:nvPr>
            <p:ph idx="1"/>
          </p:nvPr>
        </p:nvSpPr>
        <p:spPr/>
        <p:txBody>
          <a:bodyPr>
            <a:noAutofit/>
          </a:bodyPr>
          <a:lstStyle/>
          <a:p>
            <a:pPr lvl="1">
              <a:buNone/>
            </a:pPr>
            <a:r>
              <a:rPr lang="en-US" b="1" dirty="0" smtClean="0"/>
              <a:t>Enterprise Architecture (EA) </a:t>
            </a:r>
            <a:r>
              <a:rPr lang="en-US" dirty="0" smtClean="0"/>
              <a:t>is a coherent whole of principles, methods, and models that are used in the </a:t>
            </a:r>
            <a:r>
              <a:rPr lang="en-US" b="1" dirty="0" smtClean="0"/>
              <a:t>design</a:t>
            </a:r>
            <a:r>
              <a:rPr lang="en-US" dirty="0" smtClean="0"/>
              <a:t> and </a:t>
            </a:r>
            <a:r>
              <a:rPr lang="en-US" b="1" dirty="0" smtClean="0"/>
              <a:t>realization</a:t>
            </a:r>
            <a:r>
              <a:rPr lang="en-US" dirty="0" smtClean="0"/>
              <a:t> of an </a:t>
            </a:r>
            <a:r>
              <a:rPr lang="en-US" b="1" dirty="0" smtClean="0"/>
              <a:t>enterprise’s organizational structure, business processes, information systems, and infrastructure</a:t>
            </a:r>
            <a:r>
              <a:rPr lang="en-US" dirty="0" smtClean="0"/>
              <a:t>. (</a:t>
            </a:r>
            <a:r>
              <a:rPr lang="en-US" dirty="0" err="1" smtClean="0"/>
              <a:t>Lankhorst</a:t>
            </a:r>
            <a:r>
              <a:rPr lang="en-US" dirty="0" smtClean="0"/>
              <a:t> 2005)</a:t>
            </a:r>
          </a:p>
          <a:p>
            <a:pPr lvl="1">
              <a:buFontTx/>
              <a:buChar char="-"/>
            </a:pPr>
            <a:endParaRPr lang="en-US" dirty="0" smtClean="0"/>
          </a:p>
          <a:p>
            <a:pPr lvl="1">
              <a:buNone/>
            </a:pPr>
            <a:r>
              <a:rPr lang="en-US" b="1" dirty="0" smtClean="0"/>
              <a:t>EA management (EAM)</a:t>
            </a:r>
            <a:r>
              <a:rPr lang="en-US" dirty="0" smtClean="0"/>
              <a:t> is a continuous management function seeking to </a:t>
            </a:r>
            <a:r>
              <a:rPr lang="en-US" b="1" dirty="0" smtClean="0"/>
              <a:t>improve the alignment of business and IT </a:t>
            </a:r>
            <a:r>
              <a:rPr lang="en-US" dirty="0" smtClean="0"/>
              <a:t>and to guide the </a:t>
            </a:r>
            <a:r>
              <a:rPr lang="en-US" b="1" dirty="0" smtClean="0"/>
              <a:t>managed evolution of an organization</a:t>
            </a:r>
            <a:r>
              <a:rPr lang="en-US" dirty="0" smtClean="0"/>
              <a:t>. Based on a holistic perspective on the organization the EA management function is concerned with the management, i.e., the documentation, analysis, planning, and enactment, of the EA. (</a:t>
            </a:r>
            <a:r>
              <a:rPr lang="en-US" dirty="0" err="1" smtClean="0"/>
              <a:t>Buckl</a:t>
            </a:r>
            <a:r>
              <a:rPr lang="en-US" dirty="0" smtClean="0"/>
              <a:t> 2011)</a:t>
            </a:r>
          </a:p>
          <a:p>
            <a:pPr lvl="1">
              <a:buFontTx/>
              <a:buChar char="-"/>
            </a:pPr>
            <a:endParaRPr lang="en-US" dirty="0" smtClean="0"/>
          </a:p>
          <a:p>
            <a:pPr lvl="1">
              <a:buNone/>
            </a:pPr>
            <a:r>
              <a:rPr lang="en-US" dirty="0" smtClean="0"/>
              <a:t>A </a:t>
            </a:r>
            <a:r>
              <a:rPr lang="en-US" b="1" dirty="0" smtClean="0"/>
              <a:t>system</a:t>
            </a:r>
            <a:r>
              <a:rPr lang="en-US" dirty="0" smtClean="0"/>
              <a:t> consists of </a:t>
            </a:r>
          </a:p>
          <a:p>
            <a:pPr lvl="1">
              <a:buFont typeface="Arial" pitchFamily="34" charset="0"/>
              <a:buChar char="•"/>
            </a:pPr>
            <a:r>
              <a:rPr lang="en-US" dirty="0" smtClean="0"/>
              <a:t>a </a:t>
            </a:r>
            <a:r>
              <a:rPr lang="en-US" b="1" dirty="0" smtClean="0"/>
              <a:t>boundary</a:t>
            </a:r>
            <a:r>
              <a:rPr lang="en-US" i="1" dirty="0" smtClean="0"/>
              <a:t> </a:t>
            </a:r>
            <a:r>
              <a:rPr lang="en-US" dirty="0" smtClean="0"/>
              <a:t>delineating the environment from the system parts, </a:t>
            </a:r>
          </a:p>
          <a:p>
            <a:pPr lvl="1">
              <a:buFont typeface="Arial" pitchFamily="34" charset="0"/>
              <a:buChar char="•"/>
            </a:pPr>
            <a:r>
              <a:rPr lang="en-US" dirty="0" smtClean="0"/>
              <a:t>an </a:t>
            </a:r>
            <a:r>
              <a:rPr lang="en-US" b="1" dirty="0" smtClean="0"/>
              <a:t>interface</a:t>
            </a:r>
            <a:r>
              <a:rPr lang="en-US" dirty="0" smtClean="0"/>
              <a:t> defining the interaction and behavior of the system and </a:t>
            </a:r>
          </a:p>
          <a:p>
            <a:pPr lvl="1">
              <a:buFont typeface="Arial" pitchFamily="34" charset="0"/>
              <a:buChar char="•"/>
            </a:pPr>
            <a:r>
              <a:rPr lang="en-US" dirty="0" smtClean="0"/>
              <a:t>an </a:t>
            </a:r>
            <a:r>
              <a:rPr lang="en-US" b="1" dirty="0" smtClean="0"/>
              <a:t>inside setup </a:t>
            </a:r>
            <a:r>
              <a:rPr lang="en-US" dirty="0" smtClean="0"/>
              <a:t>with the structure, states and state transitions. (</a:t>
            </a:r>
            <a:r>
              <a:rPr lang="en-US" dirty="0" err="1" smtClean="0"/>
              <a:t>Broy</a:t>
            </a:r>
            <a:r>
              <a:rPr lang="en-US" dirty="0" smtClean="0"/>
              <a:t> 2012)</a:t>
            </a:r>
            <a:endParaRPr lang="en-US" i="1" dirty="0" smtClean="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20</a:t>
            </a:fld>
            <a:endParaRPr lang="de-DE"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p:txBody>
          <a:bodyPr/>
          <a:lstStyle/>
          <a:p>
            <a:pPr eaLnBrk="1" hangingPunct="1"/>
            <a:r>
              <a:rPr lang="en-US" dirty="0" smtClean="0"/>
              <a:t>Classification of Systems</a:t>
            </a:r>
          </a:p>
        </p:txBody>
      </p:sp>
      <p:sp>
        <p:nvSpPr>
          <p:cNvPr id="7172" name="Datumsplatzhalter 4"/>
          <p:cNvSpPr>
            <a:spLocks noGrp="1"/>
          </p:cNvSpPr>
          <p:nvPr>
            <p:ph type="dt" sz="quarter" idx="10"/>
          </p:nvPr>
        </p:nvSpPr>
        <p:spPr/>
        <p:txBody>
          <a:bodyPr/>
          <a:lstStyle/>
          <a:p>
            <a:pPr>
              <a:defRPr/>
            </a:pPr>
            <a:fld id="{37DBD773-844E-4343-9D21-FBD3F54EAD01}" type="datetime4">
              <a:rPr lang="en-US" smtClean="0"/>
              <a:pPr>
                <a:defRPr/>
              </a:pPr>
              <a:t>September 30, 2013</a:t>
            </a:fld>
            <a:endParaRPr lang="de-DE"/>
          </a:p>
        </p:txBody>
      </p:sp>
      <p:sp>
        <p:nvSpPr>
          <p:cNvPr id="7171" name="Rectangle 9"/>
          <p:cNvSpPr>
            <a:spLocks noGrp="1" noChangeArrowheads="1"/>
          </p:cNvSpPr>
          <p:nvPr>
            <p:ph type="ftr" sz="quarter" idx="11"/>
          </p:nvPr>
        </p:nvSpPr>
        <p:spPr/>
        <p:txBody>
          <a:bodyPr/>
          <a:lstStyle/>
          <a:p>
            <a:pPr>
              <a:defRPr/>
            </a:pPr>
            <a:r>
              <a:rPr lang="en-US" smtClean="0"/>
              <a:t>Master's Thesis - Maximilian Burger</a:t>
            </a:r>
            <a:endParaRPr lang="de-DE" dirty="0"/>
          </a:p>
        </p:txBody>
      </p:sp>
      <p:sp>
        <p:nvSpPr>
          <p:cNvPr id="23" name="Foliennummernplatzhalter 22"/>
          <p:cNvSpPr>
            <a:spLocks noGrp="1"/>
          </p:cNvSpPr>
          <p:nvPr>
            <p:ph type="sldNum" sz="quarter" idx="12"/>
          </p:nvPr>
        </p:nvSpPr>
        <p:spPr/>
        <p:txBody>
          <a:bodyPr/>
          <a:lstStyle/>
          <a:p>
            <a:pPr>
              <a:defRPr/>
            </a:pPr>
            <a:fld id="{D2C1E98F-1F50-40D0-983D-1C9A40CB3FCD}" type="slidenum">
              <a:rPr lang="de-DE" smtClean="0"/>
              <a:pPr>
                <a:defRPr/>
              </a:pPr>
              <a:t>21</a:t>
            </a:fld>
            <a:endParaRPr lang="de-DE" dirty="0"/>
          </a:p>
        </p:txBody>
      </p:sp>
      <p:pic>
        <p:nvPicPr>
          <p:cNvPr id="1026" name="Picture 2"/>
          <p:cNvPicPr>
            <a:picLocks noChangeAspect="1" noChangeArrowheads="1"/>
          </p:cNvPicPr>
          <p:nvPr/>
        </p:nvPicPr>
        <p:blipFill>
          <a:blip r:embed="rId3" cstate="print"/>
          <a:srcRect/>
          <a:stretch>
            <a:fillRect/>
          </a:stretch>
        </p:blipFill>
        <p:spPr bwMode="auto">
          <a:xfrm>
            <a:off x="1719263" y="1781175"/>
            <a:ext cx="5705475" cy="3295650"/>
          </a:xfrm>
          <a:prstGeom prst="rect">
            <a:avLst/>
          </a:prstGeom>
          <a:noFill/>
          <a:ln w="9525">
            <a:noFill/>
            <a:miter lim="800000"/>
            <a:headEnd/>
            <a:tailEnd/>
          </a:ln>
        </p:spPr>
      </p:pic>
      <p:sp>
        <p:nvSpPr>
          <p:cNvPr id="27" name="Textfeld 26"/>
          <p:cNvSpPr txBox="1"/>
          <p:nvPr/>
        </p:nvSpPr>
        <p:spPr>
          <a:xfrm>
            <a:off x="6996749" y="6260554"/>
            <a:ext cx="2140330"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dirty="0" smtClean="0">
                <a:latin typeface="Arial" pitchFamily="34" charset="0"/>
              </a:rPr>
              <a:t>Adopted from </a:t>
            </a:r>
            <a:r>
              <a:rPr lang="en-US" sz="1000" dirty="0" err="1" smtClean="0">
                <a:latin typeface="Arial" pitchFamily="34" charset="0"/>
              </a:rPr>
              <a:t>GablerVerlag</a:t>
            </a:r>
            <a:r>
              <a:rPr lang="en-US" sz="1000" dirty="0" smtClean="0">
                <a:latin typeface="Arial" pitchFamily="34" charset="0"/>
              </a:rPr>
              <a:t> (2013)</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a:t>
            </a:r>
            <a:r>
              <a:rPr lang="de-DE" dirty="0" err="1" smtClean="0"/>
              <a:t>evolving</a:t>
            </a:r>
            <a:r>
              <a:rPr lang="de-DE" dirty="0" smtClean="0"/>
              <a:t> System Path</a:t>
            </a:r>
            <a:endParaRPr lang="de-DE" dirty="0"/>
          </a:p>
        </p:txBody>
      </p:sp>
      <p:sp>
        <p:nvSpPr>
          <p:cNvPr id="3" name="Datumsplatzhalter 2"/>
          <p:cNvSpPr>
            <a:spLocks noGrp="1"/>
          </p:cNvSpPr>
          <p:nvPr>
            <p:ph type="dt" sz="half" idx="10"/>
          </p:nvPr>
        </p:nvSpPr>
        <p:spPr/>
        <p:txBody>
          <a:bodyPr/>
          <a:lstStyle/>
          <a:p>
            <a:pPr>
              <a:defRPr/>
            </a:pPr>
            <a:fld id="{303B5623-5324-41F9-A069-BAF6C6106138}" type="datetime4">
              <a:rPr lang="en-US" smtClean="0"/>
              <a:pPr>
                <a:defRPr/>
              </a:pPr>
              <a:t>September 30, 2013</a:t>
            </a:fld>
            <a:endParaRPr lang="de-DE" dirty="0"/>
          </a:p>
        </p:txBody>
      </p:sp>
      <p:sp>
        <p:nvSpPr>
          <p:cNvPr id="4" name="Fußzeilenplatzhalter 3"/>
          <p:cNvSpPr>
            <a:spLocks noGrp="1"/>
          </p:cNvSpPr>
          <p:nvPr>
            <p:ph type="ftr" sz="quarter" idx="11"/>
          </p:nvPr>
        </p:nvSpPr>
        <p:spPr/>
        <p:txBody>
          <a:bodyPr/>
          <a:lstStyle/>
          <a:p>
            <a:pPr>
              <a:defRPr/>
            </a:pPr>
            <a:r>
              <a:rPr lang="en-US" smtClean="0"/>
              <a:t>Master's Thesis - Maximilian Burger</a:t>
            </a:r>
            <a:endParaRPr lang="de-DE" dirty="0"/>
          </a:p>
        </p:txBody>
      </p:sp>
      <p:sp>
        <p:nvSpPr>
          <p:cNvPr id="5" name="Foliennummernplatzhalter 4"/>
          <p:cNvSpPr>
            <a:spLocks noGrp="1"/>
          </p:cNvSpPr>
          <p:nvPr>
            <p:ph type="sldNum" sz="quarter" idx="12"/>
          </p:nvPr>
        </p:nvSpPr>
        <p:spPr/>
        <p:txBody>
          <a:bodyPr/>
          <a:lstStyle/>
          <a:p>
            <a:pPr>
              <a:defRPr/>
            </a:pPr>
            <a:fld id="{D2C1E98F-1F50-40D0-983D-1C9A40CB3FCD}" type="slidenum">
              <a:rPr lang="de-DE" smtClean="0"/>
              <a:pPr>
                <a:defRPr/>
              </a:pPr>
              <a:t>22</a:t>
            </a:fld>
            <a:endParaRPr lang="de-DE" dirty="0"/>
          </a:p>
        </p:txBody>
      </p:sp>
      <p:pic>
        <p:nvPicPr>
          <p:cNvPr id="1026" name="Picture 2" descr="C:\Users\Max\Documents\Uni\Master\Masterarbeit\Testdokument\figures\1_3_kandjani_co-evolving_viable_system_path.png"/>
          <p:cNvPicPr>
            <a:picLocks noChangeAspect="1" noChangeArrowheads="1"/>
          </p:cNvPicPr>
          <p:nvPr/>
        </p:nvPicPr>
        <p:blipFill>
          <a:blip r:embed="rId2" cstate="print"/>
          <a:srcRect r="43803"/>
          <a:stretch>
            <a:fillRect/>
          </a:stretch>
        </p:blipFill>
        <p:spPr bwMode="auto">
          <a:xfrm>
            <a:off x="125382" y="1196752"/>
            <a:ext cx="3666944" cy="3384376"/>
          </a:xfrm>
          <a:prstGeom prst="rect">
            <a:avLst/>
          </a:prstGeom>
          <a:noFill/>
        </p:spPr>
      </p:pic>
      <p:pic>
        <p:nvPicPr>
          <p:cNvPr id="1027" name="Picture 3" descr="C:\Users\Max\Documents\Uni\Master\Masterarbeit\Schaubilder\co-evolving system path.png"/>
          <p:cNvPicPr>
            <a:picLocks noChangeAspect="1" noChangeArrowheads="1"/>
          </p:cNvPicPr>
          <p:nvPr/>
        </p:nvPicPr>
        <p:blipFill>
          <a:blip r:embed="rId3" cstate="print"/>
          <a:srcRect/>
          <a:stretch>
            <a:fillRect/>
          </a:stretch>
        </p:blipFill>
        <p:spPr bwMode="auto">
          <a:xfrm>
            <a:off x="5436096" y="1052736"/>
            <a:ext cx="3191485" cy="3393115"/>
          </a:xfrm>
          <a:prstGeom prst="rect">
            <a:avLst/>
          </a:prstGeom>
          <a:noFill/>
        </p:spPr>
      </p:pic>
      <p:pic>
        <p:nvPicPr>
          <p:cNvPr id="1028" name="Picture 4" descr="C:\Users\Max\Documents\Uni\Master\Masterarbeit\Testdokument\figures\1_3_kandjani_co-evolving_viable_system_path.png"/>
          <p:cNvPicPr>
            <a:picLocks noChangeAspect="1" noChangeArrowheads="1"/>
          </p:cNvPicPr>
          <p:nvPr/>
        </p:nvPicPr>
        <p:blipFill>
          <a:blip r:embed="rId2" cstate="print"/>
          <a:srcRect l="59339" t="16983" b="19157"/>
          <a:stretch>
            <a:fillRect/>
          </a:stretch>
        </p:blipFill>
        <p:spPr bwMode="auto">
          <a:xfrm>
            <a:off x="3275856" y="4384263"/>
            <a:ext cx="2540019" cy="2069073"/>
          </a:xfrm>
          <a:prstGeom prst="rect">
            <a:avLst/>
          </a:prstGeom>
          <a:noFill/>
        </p:spPr>
      </p:pic>
      <p:sp>
        <p:nvSpPr>
          <p:cNvPr id="60" name="Textfeld 59"/>
          <p:cNvSpPr txBox="1"/>
          <p:nvPr/>
        </p:nvSpPr>
        <p:spPr>
          <a:xfrm>
            <a:off x="7742145" y="6260554"/>
            <a:ext cx="1394934"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dirty="0" err="1" smtClean="0">
                <a:latin typeface="Arial" pitchFamily="34" charset="0"/>
              </a:rPr>
              <a:t>Kandjani</a:t>
            </a:r>
            <a:r>
              <a:rPr lang="en-US" sz="1000" dirty="0" smtClean="0">
                <a:latin typeface="Arial" pitchFamily="34" charset="0"/>
              </a:rPr>
              <a:t> et al. (2013)</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p:txBody>
          <a:bodyPr/>
          <a:lstStyle/>
          <a:p>
            <a:pPr eaLnBrk="1" hangingPunct="1"/>
            <a:r>
              <a:rPr lang="en-US" dirty="0" smtClean="0"/>
              <a:t>Other diagrams on behavior: UML activity diagram</a:t>
            </a:r>
          </a:p>
        </p:txBody>
      </p:sp>
      <p:sp>
        <p:nvSpPr>
          <p:cNvPr id="7172" name="Datumsplatzhalter 4"/>
          <p:cNvSpPr>
            <a:spLocks noGrp="1"/>
          </p:cNvSpPr>
          <p:nvPr>
            <p:ph type="dt" sz="quarter" idx="10"/>
          </p:nvPr>
        </p:nvSpPr>
        <p:spPr/>
        <p:txBody>
          <a:bodyPr/>
          <a:lstStyle/>
          <a:p>
            <a:pPr>
              <a:defRPr/>
            </a:pPr>
            <a:fld id="{37DBD773-844E-4343-9D21-FBD3F54EAD01}" type="datetime4">
              <a:rPr lang="en-US" smtClean="0"/>
              <a:pPr>
                <a:defRPr/>
              </a:pPr>
              <a:t>September 30, 2013</a:t>
            </a:fld>
            <a:endParaRPr lang="de-DE"/>
          </a:p>
        </p:txBody>
      </p:sp>
      <p:sp>
        <p:nvSpPr>
          <p:cNvPr id="7171" name="Rectangle 9"/>
          <p:cNvSpPr>
            <a:spLocks noGrp="1" noChangeArrowheads="1"/>
          </p:cNvSpPr>
          <p:nvPr>
            <p:ph type="ftr" sz="quarter" idx="11"/>
          </p:nvPr>
        </p:nvSpPr>
        <p:spPr/>
        <p:txBody>
          <a:bodyPr/>
          <a:lstStyle/>
          <a:p>
            <a:pPr>
              <a:defRPr/>
            </a:pPr>
            <a:r>
              <a:rPr lang="en-US" smtClean="0"/>
              <a:t>Master's Thesis - Maximilian Burger</a:t>
            </a:r>
            <a:endParaRPr lang="de-DE" dirty="0"/>
          </a:p>
        </p:txBody>
      </p:sp>
      <p:sp>
        <p:nvSpPr>
          <p:cNvPr id="23" name="Foliennummernplatzhalter 22"/>
          <p:cNvSpPr>
            <a:spLocks noGrp="1"/>
          </p:cNvSpPr>
          <p:nvPr>
            <p:ph type="sldNum" sz="quarter" idx="12"/>
          </p:nvPr>
        </p:nvSpPr>
        <p:spPr/>
        <p:txBody>
          <a:bodyPr/>
          <a:lstStyle/>
          <a:p>
            <a:pPr>
              <a:defRPr/>
            </a:pPr>
            <a:fld id="{D2C1E98F-1F50-40D0-983D-1C9A40CB3FCD}" type="slidenum">
              <a:rPr lang="de-DE" smtClean="0"/>
              <a:pPr>
                <a:defRPr/>
              </a:pPr>
              <a:t>23</a:t>
            </a:fld>
            <a:endParaRPr lang="de-DE" dirty="0"/>
          </a:p>
        </p:txBody>
      </p:sp>
      <p:pic>
        <p:nvPicPr>
          <p:cNvPr id="2050" name="Picture 2" descr="C:\Users\Max\Documents\Uni\Master\Masterarbeit\Testdokument\figures\2_3_omg_activity.png"/>
          <p:cNvPicPr>
            <a:picLocks noChangeAspect="1" noChangeArrowheads="1"/>
          </p:cNvPicPr>
          <p:nvPr/>
        </p:nvPicPr>
        <p:blipFill>
          <a:blip r:embed="rId3" cstate="print"/>
          <a:srcRect/>
          <a:stretch>
            <a:fillRect/>
          </a:stretch>
        </p:blipFill>
        <p:spPr bwMode="auto">
          <a:xfrm>
            <a:off x="100421" y="1269000"/>
            <a:ext cx="8943159" cy="4320000"/>
          </a:xfrm>
          <a:prstGeom prst="rect">
            <a:avLst/>
          </a:prstGeom>
          <a:noFill/>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a:xfrm>
            <a:off x="250825" y="44450"/>
            <a:ext cx="7777559" cy="720725"/>
          </a:xfrm>
        </p:spPr>
        <p:txBody>
          <a:bodyPr/>
          <a:lstStyle/>
          <a:p>
            <a:pPr eaLnBrk="1" hangingPunct="1"/>
            <a:r>
              <a:rPr lang="en-US" dirty="0" smtClean="0"/>
              <a:t>Other diagrams on behavior: Causal Loop Diagram</a:t>
            </a:r>
          </a:p>
        </p:txBody>
      </p:sp>
      <p:sp>
        <p:nvSpPr>
          <p:cNvPr id="7172" name="Datumsplatzhalter 4"/>
          <p:cNvSpPr>
            <a:spLocks noGrp="1"/>
          </p:cNvSpPr>
          <p:nvPr>
            <p:ph type="dt" sz="quarter" idx="10"/>
          </p:nvPr>
        </p:nvSpPr>
        <p:spPr/>
        <p:txBody>
          <a:bodyPr/>
          <a:lstStyle/>
          <a:p>
            <a:pPr>
              <a:defRPr/>
            </a:pPr>
            <a:fld id="{37DBD773-844E-4343-9D21-FBD3F54EAD01}" type="datetime4">
              <a:rPr lang="en-US" smtClean="0"/>
              <a:pPr>
                <a:defRPr/>
              </a:pPr>
              <a:t>September 30, 2013</a:t>
            </a:fld>
            <a:endParaRPr lang="de-DE"/>
          </a:p>
        </p:txBody>
      </p:sp>
      <p:sp>
        <p:nvSpPr>
          <p:cNvPr id="7171" name="Rectangle 9"/>
          <p:cNvSpPr>
            <a:spLocks noGrp="1" noChangeArrowheads="1"/>
          </p:cNvSpPr>
          <p:nvPr>
            <p:ph type="ftr" sz="quarter" idx="11"/>
          </p:nvPr>
        </p:nvSpPr>
        <p:spPr/>
        <p:txBody>
          <a:bodyPr/>
          <a:lstStyle/>
          <a:p>
            <a:pPr>
              <a:defRPr/>
            </a:pPr>
            <a:r>
              <a:rPr lang="en-US" smtClean="0"/>
              <a:t>Master's Thesis - Maximilian Burger</a:t>
            </a:r>
            <a:endParaRPr lang="de-DE" dirty="0"/>
          </a:p>
        </p:txBody>
      </p:sp>
      <p:sp>
        <p:nvSpPr>
          <p:cNvPr id="23" name="Foliennummernplatzhalter 22"/>
          <p:cNvSpPr>
            <a:spLocks noGrp="1"/>
          </p:cNvSpPr>
          <p:nvPr>
            <p:ph type="sldNum" sz="quarter" idx="12"/>
          </p:nvPr>
        </p:nvSpPr>
        <p:spPr/>
        <p:txBody>
          <a:bodyPr/>
          <a:lstStyle/>
          <a:p>
            <a:pPr>
              <a:defRPr/>
            </a:pPr>
            <a:fld id="{D2C1E98F-1F50-40D0-983D-1C9A40CB3FCD}" type="slidenum">
              <a:rPr lang="de-DE" smtClean="0"/>
              <a:pPr>
                <a:defRPr/>
              </a:pPr>
              <a:t>24</a:t>
            </a:fld>
            <a:endParaRPr lang="de-DE" dirty="0"/>
          </a:p>
        </p:txBody>
      </p:sp>
      <p:pic>
        <p:nvPicPr>
          <p:cNvPr id="3074" name="Picture 2" descr="C:\Users\Max\Documents\Uni\Master\Masterarbeit\Testdokument\figures\2_3_burger_sa_tragedy.png"/>
          <p:cNvPicPr>
            <a:picLocks noChangeAspect="1" noChangeArrowheads="1"/>
          </p:cNvPicPr>
          <p:nvPr/>
        </p:nvPicPr>
        <p:blipFill>
          <a:blip r:embed="rId3" cstate="print"/>
          <a:srcRect/>
          <a:stretch>
            <a:fillRect/>
          </a:stretch>
        </p:blipFill>
        <p:spPr bwMode="auto">
          <a:xfrm>
            <a:off x="245334" y="1449000"/>
            <a:ext cx="8653333" cy="3960000"/>
          </a:xfrm>
          <a:prstGeom prst="rect">
            <a:avLst/>
          </a:prstGeom>
          <a:noFill/>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p:txBody>
          <a:bodyPr/>
          <a:lstStyle/>
          <a:p>
            <a:pPr eaLnBrk="1" hangingPunct="1"/>
            <a:r>
              <a:rPr lang="en-US" smtClean="0"/>
              <a:t>Research Methodology</a:t>
            </a:r>
          </a:p>
        </p:txBody>
      </p:sp>
      <p:sp>
        <p:nvSpPr>
          <p:cNvPr id="7172" name="Datumsplatzhalter 4"/>
          <p:cNvSpPr>
            <a:spLocks noGrp="1"/>
          </p:cNvSpPr>
          <p:nvPr>
            <p:ph type="dt" sz="quarter" idx="10"/>
          </p:nvPr>
        </p:nvSpPr>
        <p:spPr/>
        <p:txBody>
          <a:bodyPr/>
          <a:lstStyle/>
          <a:p>
            <a:pPr>
              <a:defRPr/>
            </a:pPr>
            <a:fld id="{37DBD773-844E-4343-9D21-FBD3F54EAD01}" type="datetime4">
              <a:rPr lang="en-US" smtClean="0"/>
              <a:pPr>
                <a:defRPr/>
              </a:pPr>
              <a:t>September 30, 2013</a:t>
            </a:fld>
            <a:endParaRPr lang="de-DE"/>
          </a:p>
        </p:txBody>
      </p:sp>
      <p:sp>
        <p:nvSpPr>
          <p:cNvPr id="7171" name="Rectangle 9"/>
          <p:cNvSpPr>
            <a:spLocks noGrp="1" noChangeArrowheads="1"/>
          </p:cNvSpPr>
          <p:nvPr>
            <p:ph type="ftr" sz="quarter" idx="11"/>
          </p:nvPr>
        </p:nvSpPr>
        <p:spPr/>
        <p:txBody>
          <a:bodyPr/>
          <a:lstStyle/>
          <a:p>
            <a:pPr>
              <a:defRPr/>
            </a:pPr>
            <a:r>
              <a:rPr lang="en-US" smtClean="0"/>
              <a:t>Master's Thesis - Maximilian Burger</a:t>
            </a:r>
            <a:endParaRPr lang="de-DE" dirty="0"/>
          </a:p>
        </p:txBody>
      </p:sp>
      <p:sp>
        <p:nvSpPr>
          <p:cNvPr id="23" name="Foliennummernplatzhalter 22"/>
          <p:cNvSpPr>
            <a:spLocks noGrp="1"/>
          </p:cNvSpPr>
          <p:nvPr>
            <p:ph type="sldNum" sz="quarter" idx="12"/>
          </p:nvPr>
        </p:nvSpPr>
        <p:spPr/>
        <p:txBody>
          <a:bodyPr/>
          <a:lstStyle/>
          <a:p>
            <a:pPr>
              <a:defRPr/>
            </a:pPr>
            <a:fld id="{D2C1E98F-1F50-40D0-983D-1C9A40CB3FCD}" type="slidenum">
              <a:rPr lang="de-DE" smtClean="0"/>
              <a:pPr>
                <a:defRPr/>
              </a:pPr>
              <a:t>25</a:t>
            </a:fld>
            <a:endParaRPr lang="de-DE" dirty="0"/>
          </a:p>
        </p:txBody>
      </p:sp>
      <p:grpSp>
        <p:nvGrpSpPr>
          <p:cNvPr id="32" name="Gruppieren 31"/>
          <p:cNvGrpSpPr/>
          <p:nvPr/>
        </p:nvGrpSpPr>
        <p:grpSpPr>
          <a:xfrm>
            <a:off x="887760" y="1324992"/>
            <a:ext cx="7368480" cy="4768304"/>
            <a:chOff x="251520" y="1397000"/>
            <a:chExt cx="7368480" cy="4768304"/>
          </a:xfrm>
        </p:grpSpPr>
        <p:graphicFrame>
          <p:nvGraphicFramePr>
            <p:cNvPr id="16" name="Diagramm 15"/>
            <p:cNvGraphicFramePr/>
            <p:nvPr/>
          </p:nvGraphicFramePr>
          <p:xfrm>
            <a:off x="251520" y="1397000"/>
            <a:ext cx="7368480" cy="47683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Abgerundetes Rechteck 17"/>
            <p:cNvSpPr/>
            <p:nvPr/>
          </p:nvSpPr>
          <p:spPr>
            <a:xfrm>
              <a:off x="3347864" y="2420888"/>
              <a:ext cx="1094280" cy="1117155"/>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dirty="0" smtClean="0">
                  <a:ln>
                    <a:noFill/>
                  </a:ln>
                  <a:solidFill>
                    <a:sysClr val="windowText" lastClr="000000">
                      <a:hueOff val="0"/>
                      <a:satOff val="0"/>
                      <a:lumOff val="0"/>
                      <a:alphaOff val="0"/>
                    </a:sysClr>
                  </a:solidFill>
                  <a:effectLst/>
                  <a:uLnTx/>
                  <a:uFillTx/>
                  <a:latin typeface="TUM Neue Helvetica 55 Regular" pitchFamily="34" charset="0"/>
                  <a:ea typeface="+mn-ea"/>
                  <a:cs typeface="+mn-cs"/>
                </a:rPr>
                <a:t>Build Design Artifacts &amp; Processes</a:t>
              </a:r>
              <a:endParaRPr kumimoji="0" lang="en-US" sz="1400" b="0" i="0" u="none" strike="noStrike" kern="0" cap="none" spc="0" normalizeH="0" baseline="0" dirty="0">
                <a:ln>
                  <a:noFill/>
                </a:ln>
                <a:solidFill>
                  <a:sysClr val="windowText" lastClr="000000">
                    <a:hueOff val="0"/>
                    <a:satOff val="0"/>
                    <a:lumOff val="0"/>
                    <a:alphaOff val="0"/>
                  </a:sysClr>
                </a:solidFill>
                <a:effectLst/>
                <a:uLnTx/>
                <a:uFillTx/>
                <a:latin typeface="TUM Neue Helvetica 55 Regular" pitchFamily="34" charset="0"/>
                <a:ea typeface="+mn-ea"/>
                <a:cs typeface="+mn-cs"/>
              </a:endParaRPr>
            </a:p>
          </p:txBody>
        </p:sp>
        <p:sp>
          <p:nvSpPr>
            <p:cNvPr id="19" name="Abgerundetes Rechteck 18"/>
            <p:cNvSpPr/>
            <p:nvPr/>
          </p:nvSpPr>
          <p:spPr>
            <a:xfrm>
              <a:off x="3362739" y="4616101"/>
              <a:ext cx="1094280" cy="1117155"/>
            </a:xfrm>
            <a:prstGeom prst="roundRect">
              <a:avLst>
                <a:gd name="adj" fmla="val 10000"/>
              </a:avLst>
            </a:prstGeom>
            <a:solidFill>
              <a:sysClr val="window" lastClr="FFFFFF">
                <a:hueOff val="0"/>
                <a:satOff val="0"/>
                <a:lumOff val="0"/>
              </a:sysClr>
            </a:solidFill>
            <a:ln w="25400" cap="flat" cmpd="sng" algn="ctr">
              <a:solidFill>
                <a:srgbClr val="0078C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dirty="0" smtClean="0">
                  <a:ln>
                    <a:noFill/>
                  </a:ln>
                  <a:solidFill>
                    <a:sysClr val="windowText" lastClr="000000">
                      <a:hueOff val="0"/>
                      <a:satOff val="0"/>
                      <a:lumOff val="0"/>
                      <a:alphaOff val="0"/>
                    </a:sysClr>
                  </a:solidFill>
                  <a:effectLst/>
                  <a:uLnTx/>
                  <a:uFillTx/>
                  <a:latin typeface="TUM Neue Helvetica 55 Regular" pitchFamily="34" charset="0"/>
                  <a:ea typeface="+mn-ea"/>
                  <a:cs typeface="+mn-cs"/>
                </a:rPr>
                <a:t>Evaluate</a:t>
              </a:r>
              <a:endParaRPr kumimoji="0" lang="en-US" sz="1400" b="0" i="0" u="none" strike="noStrike" kern="0" cap="none" spc="0" normalizeH="0" baseline="0" dirty="0">
                <a:ln>
                  <a:noFill/>
                </a:ln>
                <a:solidFill>
                  <a:sysClr val="windowText" lastClr="000000">
                    <a:hueOff val="0"/>
                    <a:satOff val="0"/>
                    <a:lumOff val="0"/>
                    <a:alphaOff val="0"/>
                  </a:sysClr>
                </a:solidFill>
                <a:effectLst/>
                <a:uLnTx/>
                <a:uFillTx/>
                <a:latin typeface="TUM Neue Helvetica 55 Regular" pitchFamily="34" charset="0"/>
                <a:ea typeface="+mn-ea"/>
                <a:cs typeface="+mn-cs"/>
              </a:endParaRPr>
            </a:p>
          </p:txBody>
        </p:sp>
        <p:graphicFrame>
          <p:nvGraphicFramePr>
            <p:cNvPr id="20" name="Diagramm 19"/>
            <p:cNvGraphicFramePr/>
            <p:nvPr/>
          </p:nvGraphicFramePr>
          <p:xfrm>
            <a:off x="1446841" y="2060848"/>
            <a:ext cx="2088019" cy="30733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1" name="Diagramm 20"/>
            <p:cNvGraphicFramePr/>
            <p:nvPr/>
          </p:nvGraphicFramePr>
          <p:xfrm>
            <a:off x="4502298" y="2060848"/>
            <a:ext cx="2088019" cy="307334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8" name="Freihandform 27"/>
            <p:cNvSpPr/>
            <p:nvPr/>
          </p:nvSpPr>
          <p:spPr>
            <a:xfrm>
              <a:off x="4647911" y="3195517"/>
              <a:ext cx="825553" cy="883005"/>
            </a:xfrm>
            <a:custGeom>
              <a:avLst/>
              <a:gdLst>
                <a:gd name="connsiteX0" fmla="*/ 0 w 682986"/>
                <a:gd name="connsiteY0" fmla="*/ 0 h 682986"/>
                <a:gd name="connsiteX1" fmla="*/ 682986 w 682986"/>
                <a:gd name="connsiteY1" fmla="*/ 0 h 682986"/>
                <a:gd name="connsiteX2" fmla="*/ 682986 w 682986"/>
                <a:gd name="connsiteY2" fmla="*/ 682986 h 682986"/>
                <a:gd name="connsiteX3" fmla="*/ 0 w 682986"/>
                <a:gd name="connsiteY3" fmla="*/ 682986 h 682986"/>
                <a:gd name="connsiteX4" fmla="*/ 0 w 682986"/>
                <a:gd name="connsiteY4" fmla="*/ 0 h 682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986" h="682986">
                  <a:moveTo>
                    <a:pt x="0" y="0"/>
                  </a:moveTo>
                  <a:lnTo>
                    <a:pt x="682986" y="0"/>
                  </a:lnTo>
                  <a:lnTo>
                    <a:pt x="682986" y="682986"/>
                  </a:lnTo>
                  <a:lnTo>
                    <a:pt x="0" y="682986"/>
                  </a:lnTo>
                  <a:lnTo>
                    <a:pt x="0" y="0"/>
                  </a:lnTo>
                  <a:close/>
                </a:path>
              </a:pathLst>
            </a:custGeom>
            <a:noFill/>
            <a:ln>
              <a:noFill/>
            </a:ln>
            <a:effectLst/>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2070" tIns="52070" rIns="52070" bIns="52070" numCol="1" spcCol="1270" anchor="ctr" anchorCtr="0">
              <a:noAutofit/>
            </a:bodyPr>
            <a:lstStyle/>
            <a:p>
              <a:pPr lvl="0" algn="ctr" defTabSz="1822450">
                <a:lnSpc>
                  <a:spcPct val="90000"/>
                </a:lnSpc>
                <a:spcBef>
                  <a:spcPct val="0"/>
                </a:spcBef>
                <a:spcAft>
                  <a:spcPct val="35000"/>
                </a:spcAft>
              </a:pPr>
              <a:r>
                <a:rPr lang="en-US" sz="1400" kern="1200" smtClean="0">
                  <a:solidFill>
                    <a:sysClr val="windowText" lastClr="000000">
                      <a:hueOff val="0"/>
                      <a:satOff val="0"/>
                      <a:lumOff val="0"/>
                      <a:alphaOff val="0"/>
                    </a:sysClr>
                  </a:solidFill>
                  <a:latin typeface="Calibri"/>
                  <a:ea typeface="+mn-ea"/>
                  <a:cs typeface="+mn-cs"/>
                </a:rPr>
                <a:t> </a:t>
              </a:r>
              <a:endParaRPr lang="en-US" sz="1400" kern="1200">
                <a:solidFill>
                  <a:sysClr val="windowText" lastClr="000000">
                    <a:hueOff val="0"/>
                    <a:satOff val="0"/>
                    <a:lumOff val="0"/>
                    <a:alphaOff val="0"/>
                  </a:sysClr>
                </a:solidFill>
                <a:latin typeface="Calibri"/>
                <a:ea typeface="+mn-ea"/>
                <a:cs typeface="+mn-cs"/>
              </a:endParaRPr>
            </a:p>
          </p:txBody>
        </p:sp>
        <p:sp>
          <p:nvSpPr>
            <p:cNvPr id="29" name="Gebogener Pfeil 28"/>
            <p:cNvSpPr/>
            <p:nvPr/>
          </p:nvSpPr>
          <p:spPr>
            <a:xfrm rot="10800000">
              <a:off x="3059832" y="3484642"/>
              <a:ext cx="1698372" cy="1816566"/>
            </a:xfrm>
            <a:prstGeom prst="circularArrow">
              <a:avLst>
                <a:gd name="adj1" fmla="val 9479"/>
                <a:gd name="adj2" fmla="val 684577"/>
                <a:gd name="adj3" fmla="val 7852617"/>
                <a:gd name="adj4" fmla="val 2262805"/>
                <a:gd name="adj5" fmla="val 11058"/>
              </a:avLst>
            </a:prstGeom>
            <a:solidFill>
              <a:srgbClr val="0078C0"/>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30" name="Freihandform 29"/>
            <p:cNvSpPr/>
            <p:nvPr/>
          </p:nvSpPr>
          <p:spPr>
            <a:xfrm>
              <a:off x="2994907" y="3699574"/>
              <a:ext cx="825553" cy="883005"/>
            </a:xfrm>
            <a:custGeom>
              <a:avLst/>
              <a:gdLst>
                <a:gd name="connsiteX0" fmla="*/ 0 w 682986"/>
                <a:gd name="connsiteY0" fmla="*/ 0 h 682986"/>
                <a:gd name="connsiteX1" fmla="*/ 682986 w 682986"/>
                <a:gd name="connsiteY1" fmla="*/ 0 h 682986"/>
                <a:gd name="connsiteX2" fmla="*/ 682986 w 682986"/>
                <a:gd name="connsiteY2" fmla="*/ 682986 h 682986"/>
                <a:gd name="connsiteX3" fmla="*/ 0 w 682986"/>
                <a:gd name="connsiteY3" fmla="*/ 682986 h 682986"/>
                <a:gd name="connsiteX4" fmla="*/ 0 w 682986"/>
                <a:gd name="connsiteY4" fmla="*/ 0 h 682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2986" h="682986">
                  <a:moveTo>
                    <a:pt x="0" y="0"/>
                  </a:moveTo>
                  <a:lnTo>
                    <a:pt x="682986" y="0"/>
                  </a:lnTo>
                  <a:lnTo>
                    <a:pt x="682986" y="682986"/>
                  </a:lnTo>
                  <a:lnTo>
                    <a:pt x="0" y="682986"/>
                  </a:lnTo>
                  <a:lnTo>
                    <a:pt x="0" y="0"/>
                  </a:lnTo>
                  <a:close/>
                </a:path>
              </a:pathLst>
            </a:custGeom>
            <a:noFill/>
            <a:ln>
              <a:noFill/>
            </a:ln>
            <a:effectLst/>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2070" tIns="52070" rIns="52070" bIns="52070" numCol="1" spcCol="1270" anchor="ctr" anchorCtr="0">
              <a:noAutofit/>
            </a:bodyPr>
            <a:lstStyle/>
            <a:p>
              <a:pPr lvl="0" algn="ctr" defTabSz="1822450">
                <a:lnSpc>
                  <a:spcPct val="90000"/>
                </a:lnSpc>
                <a:spcBef>
                  <a:spcPct val="0"/>
                </a:spcBef>
                <a:spcAft>
                  <a:spcPct val="35000"/>
                </a:spcAft>
              </a:pPr>
              <a:r>
                <a:rPr lang="en-US" sz="1400" kern="1200" smtClean="0">
                  <a:solidFill>
                    <a:sysClr val="windowText" lastClr="000000">
                      <a:hueOff val="0"/>
                      <a:satOff val="0"/>
                      <a:lumOff val="0"/>
                      <a:alphaOff val="0"/>
                    </a:sysClr>
                  </a:solidFill>
                  <a:latin typeface="Calibri"/>
                  <a:ea typeface="+mn-ea"/>
                  <a:cs typeface="+mn-cs"/>
                </a:rPr>
                <a:t> </a:t>
              </a:r>
              <a:endParaRPr lang="en-US" sz="1400" kern="1200">
                <a:solidFill>
                  <a:sysClr val="windowText" lastClr="000000">
                    <a:hueOff val="0"/>
                    <a:satOff val="0"/>
                    <a:lumOff val="0"/>
                    <a:alphaOff val="0"/>
                  </a:sysClr>
                </a:solidFill>
                <a:latin typeface="Calibri"/>
                <a:ea typeface="+mn-ea"/>
                <a:cs typeface="+mn-cs"/>
              </a:endParaRPr>
            </a:p>
          </p:txBody>
        </p:sp>
        <p:sp>
          <p:nvSpPr>
            <p:cNvPr id="31" name="Gebogener Pfeil 30"/>
            <p:cNvSpPr/>
            <p:nvPr/>
          </p:nvSpPr>
          <p:spPr>
            <a:xfrm rot="10800000">
              <a:off x="3017644" y="2836570"/>
              <a:ext cx="1698372" cy="1816566"/>
            </a:xfrm>
            <a:prstGeom prst="circularArrow">
              <a:avLst>
                <a:gd name="adj1" fmla="val 9479"/>
                <a:gd name="adj2" fmla="val 684577"/>
                <a:gd name="adj3" fmla="val 18652617"/>
                <a:gd name="adj4" fmla="val 13062805"/>
                <a:gd name="adj5" fmla="val 11058"/>
              </a:avLst>
            </a:prstGeom>
            <a:solidFill>
              <a:srgbClr val="0078C0"/>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24" name="Textfeld 23"/>
            <p:cNvSpPr txBox="1"/>
            <p:nvPr/>
          </p:nvSpPr>
          <p:spPr>
            <a:xfrm>
              <a:off x="1796711" y="3212976"/>
              <a:ext cx="1479145" cy="138499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smtClean="0">
                  <a:ln>
                    <a:noFill/>
                  </a:ln>
                  <a:solidFill>
                    <a:sysClr val="windowText" lastClr="000000"/>
                  </a:solidFill>
                  <a:effectLst/>
                  <a:uLnTx/>
                  <a:uFillTx/>
                  <a:latin typeface="+mj-lt"/>
                </a:rPr>
                <a:t>Relevance Cycle</a:t>
              </a:r>
              <a:br>
                <a:rPr kumimoji="0" lang="en-US" sz="1400" b="1" i="0" u="none" strike="noStrike" kern="0" cap="none" spc="0" normalizeH="0" baseline="0" smtClean="0">
                  <a:ln>
                    <a:noFill/>
                  </a:ln>
                  <a:solidFill>
                    <a:sysClr val="windowText" lastClr="000000"/>
                  </a:solidFill>
                  <a:effectLst/>
                  <a:uLnTx/>
                  <a:uFillTx/>
                  <a:latin typeface="+mj-lt"/>
                </a:rPr>
              </a:br>
              <a:endParaRPr kumimoji="0" lang="en-US" sz="1400" b="1" i="0" u="none" strike="noStrike" kern="0" cap="none" spc="0" normalizeH="0" baseline="0" smtClean="0">
                <a:ln>
                  <a:noFill/>
                </a:ln>
                <a:solidFill>
                  <a:sysClr val="windowText" lastClr="000000"/>
                </a:solidFill>
                <a:effectLst/>
                <a:uLnTx/>
                <a:uFillTx/>
                <a:latin typeface="+mj-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smtClean="0">
                  <a:ln>
                    <a:noFill/>
                  </a:ln>
                  <a:solidFill>
                    <a:sysClr val="windowText" lastClr="000000"/>
                  </a:solidFill>
                  <a:effectLst/>
                  <a:uLnTx/>
                  <a:uFillTx/>
                  <a:latin typeface="+mj-lt"/>
                </a:rPr>
                <a:t>Requirements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smtClean="0">
                <a:ln>
                  <a:noFill/>
                </a:ln>
                <a:solidFill>
                  <a:sysClr val="windowText" lastClr="000000"/>
                </a:solidFill>
                <a:effectLst/>
                <a:uLnTx/>
                <a:uFillTx/>
                <a:latin typeface="+mj-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smtClean="0">
                  <a:ln>
                    <a:noFill/>
                  </a:ln>
                  <a:solidFill>
                    <a:sysClr val="windowText" lastClr="000000"/>
                  </a:solidFill>
                  <a:effectLst/>
                  <a:uLnTx/>
                  <a:uFillTx/>
                  <a:latin typeface="+mj-lt"/>
                </a:rPr>
                <a:t>Field Testing</a:t>
              </a:r>
              <a:endParaRPr kumimoji="0" lang="en-US" sz="1400" b="0" i="0" u="none" strike="noStrike" kern="0" cap="none" spc="0" normalizeH="0" baseline="0">
                <a:ln>
                  <a:noFill/>
                </a:ln>
                <a:solidFill>
                  <a:sysClr val="windowText" lastClr="000000"/>
                </a:solidFill>
                <a:effectLst/>
                <a:uLnTx/>
                <a:uFillTx/>
                <a:latin typeface="+mj-lt"/>
              </a:endParaRPr>
            </a:p>
          </p:txBody>
        </p:sp>
        <p:sp>
          <p:nvSpPr>
            <p:cNvPr id="25" name="Textfeld 24"/>
            <p:cNvSpPr txBox="1"/>
            <p:nvPr/>
          </p:nvSpPr>
          <p:spPr>
            <a:xfrm>
              <a:off x="3208412" y="3862209"/>
              <a:ext cx="1392623"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smtClean="0">
                  <a:ln>
                    <a:noFill/>
                  </a:ln>
                  <a:solidFill>
                    <a:sysClr val="windowText" lastClr="000000"/>
                  </a:solidFill>
                  <a:effectLst/>
                  <a:uLnTx/>
                  <a:uFillTx/>
                  <a:latin typeface="TUM Neue Helvetica 55 Regular" pitchFamily="34" charset="0"/>
                </a:rPr>
                <a:t>Design </a:t>
              </a:r>
              <a:br>
                <a:rPr kumimoji="0" lang="en-US" sz="1400" b="1" i="0" u="none" strike="noStrike" kern="0" cap="none" spc="0" normalizeH="0" baseline="0" smtClean="0">
                  <a:ln>
                    <a:noFill/>
                  </a:ln>
                  <a:solidFill>
                    <a:sysClr val="windowText" lastClr="000000"/>
                  </a:solidFill>
                  <a:effectLst/>
                  <a:uLnTx/>
                  <a:uFillTx/>
                  <a:latin typeface="TUM Neue Helvetica 55 Regular" pitchFamily="34" charset="0"/>
                </a:rPr>
              </a:br>
              <a:r>
                <a:rPr kumimoji="0" lang="en-US" sz="1400" b="1" i="0" u="none" strike="noStrike" kern="0" cap="none" spc="0" normalizeH="0" baseline="0" smtClean="0">
                  <a:ln>
                    <a:noFill/>
                  </a:ln>
                  <a:solidFill>
                    <a:sysClr val="windowText" lastClr="000000"/>
                  </a:solidFill>
                  <a:effectLst/>
                  <a:uLnTx/>
                  <a:uFillTx/>
                  <a:latin typeface="TUM Neue Helvetica 55 Regular" pitchFamily="34" charset="0"/>
                </a:rPr>
                <a:t>Cycle</a:t>
              </a:r>
            </a:p>
          </p:txBody>
        </p:sp>
        <p:sp>
          <p:nvSpPr>
            <p:cNvPr id="26" name="Textfeld 25"/>
            <p:cNvSpPr txBox="1"/>
            <p:nvPr/>
          </p:nvSpPr>
          <p:spPr>
            <a:xfrm>
              <a:off x="4572000" y="3212976"/>
              <a:ext cx="1536639" cy="160043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smtClean="0">
                  <a:ln>
                    <a:noFill/>
                  </a:ln>
                  <a:solidFill>
                    <a:sysClr val="windowText" lastClr="000000"/>
                  </a:solidFill>
                  <a:effectLst/>
                  <a:uLnTx/>
                  <a:uFillTx/>
                  <a:latin typeface="TUM Neue Helvetica 55 Regular" pitchFamily="34" charset="0"/>
                </a:rPr>
                <a:t>Rigor </a:t>
              </a:r>
              <a:br>
                <a:rPr kumimoji="0" lang="en-US" sz="1400" b="1" i="0" u="none" strike="noStrike" kern="0" cap="none" spc="0" normalizeH="0" baseline="0" smtClean="0">
                  <a:ln>
                    <a:noFill/>
                  </a:ln>
                  <a:solidFill>
                    <a:sysClr val="windowText" lastClr="000000"/>
                  </a:solidFill>
                  <a:effectLst/>
                  <a:uLnTx/>
                  <a:uFillTx/>
                  <a:latin typeface="TUM Neue Helvetica 55 Regular" pitchFamily="34" charset="0"/>
                </a:rPr>
              </a:br>
              <a:r>
                <a:rPr kumimoji="0" lang="en-US" sz="1400" b="1" i="0" u="none" strike="noStrike" kern="0" cap="none" spc="0" normalizeH="0" baseline="0" smtClean="0">
                  <a:ln>
                    <a:noFill/>
                  </a:ln>
                  <a:solidFill>
                    <a:sysClr val="windowText" lastClr="000000"/>
                  </a:solidFill>
                  <a:effectLst/>
                  <a:uLnTx/>
                  <a:uFillTx/>
                  <a:latin typeface="TUM Neue Helvetica 55 Regular" pitchFamily="34" charset="0"/>
                </a:rPr>
                <a:t>Cycle</a:t>
              </a:r>
              <a:br>
                <a:rPr kumimoji="0" lang="en-US" sz="1400" b="1" i="0" u="none" strike="noStrike" kern="0" cap="none" spc="0" normalizeH="0" baseline="0" smtClean="0">
                  <a:ln>
                    <a:noFill/>
                  </a:ln>
                  <a:solidFill>
                    <a:sysClr val="windowText" lastClr="000000"/>
                  </a:solidFill>
                  <a:effectLst/>
                  <a:uLnTx/>
                  <a:uFillTx/>
                  <a:latin typeface="TUM Neue Helvetica 55 Regular" pitchFamily="34" charset="0"/>
                </a:rPr>
              </a:br>
              <a:endParaRPr kumimoji="0" lang="en-US" sz="1400" b="1" i="0" u="none" strike="noStrike" kern="0" cap="none" spc="0" normalizeH="0" baseline="0" smtClean="0">
                <a:ln>
                  <a:noFill/>
                </a:ln>
                <a:solidFill>
                  <a:sysClr val="windowText" lastClr="000000"/>
                </a:solidFill>
                <a:effectLst/>
                <a:uLnTx/>
                <a:uFillTx/>
                <a:latin typeface="TUM Neue Helvetica 55 Regular"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smtClean="0">
                  <a:ln>
                    <a:noFill/>
                  </a:ln>
                  <a:solidFill>
                    <a:sysClr val="windowText" lastClr="000000"/>
                  </a:solidFill>
                  <a:effectLst/>
                  <a:uLnTx/>
                  <a:uFillTx/>
                  <a:latin typeface="TUM Neue Helvetica 55 Regular" pitchFamily="34" charset="0"/>
                </a:rPr>
                <a:t>Grounding</a:t>
              </a:r>
              <a:br>
                <a:rPr kumimoji="0" lang="en-US" sz="1400" b="0" i="0" u="none" strike="noStrike" kern="0" cap="none" spc="0" normalizeH="0" baseline="0" smtClean="0">
                  <a:ln>
                    <a:noFill/>
                  </a:ln>
                  <a:solidFill>
                    <a:sysClr val="windowText" lastClr="000000"/>
                  </a:solidFill>
                  <a:effectLst/>
                  <a:uLnTx/>
                  <a:uFillTx/>
                  <a:latin typeface="TUM Neue Helvetica 55 Regular" pitchFamily="34" charset="0"/>
                </a:rPr>
              </a:br>
              <a:endParaRPr kumimoji="0" lang="en-US" sz="1400" b="0" i="0" u="none" strike="noStrike" kern="0" cap="none" spc="0" normalizeH="0" baseline="0" smtClean="0">
                <a:ln>
                  <a:noFill/>
                </a:ln>
                <a:solidFill>
                  <a:sysClr val="windowText" lastClr="000000"/>
                </a:solidFill>
                <a:effectLst/>
                <a:uLnTx/>
                <a:uFillTx/>
                <a:latin typeface="TUM Neue Helvetica 55 Regular"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smtClean="0">
                  <a:ln>
                    <a:noFill/>
                  </a:ln>
                  <a:solidFill>
                    <a:sysClr val="windowText" lastClr="000000"/>
                  </a:solidFill>
                  <a:effectLst/>
                  <a:uLnTx/>
                  <a:uFillTx/>
                  <a:latin typeface="TUM Neue Helvetica 55 Regular" pitchFamily="34" charset="0"/>
                </a:rPr>
                <a:t>Additions </a:t>
              </a:r>
              <a:br>
                <a:rPr kumimoji="0" lang="en-US" sz="1400" b="0" i="0" u="none" strike="noStrike" kern="0" cap="none" spc="0" normalizeH="0" baseline="0" smtClean="0">
                  <a:ln>
                    <a:noFill/>
                  </a:ln>
                  <a:solidFill>
                    <a:sysClr val="windowText" lastClr="000000"/>
                  </a:solidFill>
                  <a:effectLst/>
                  <a:uLnTx/>
                  <a:uFillTx/>
                  <a:latin typeface="TUM Neue Helvetica 55 Regular" pitchFamily="34" charset="0"/>
                </a:rPr>
              </a:br>
              <a:r>
                <a:rPr kumimoji="0" lang="en-US" sz="1400" b="0" i="0" u="none" strike="noStrike" kern="0" cap="none" spc="0" normalizeH="0" baseline="0" smtClean="0">
                  <a:ln>
                    <a:noFill/>
                  </a:ln>
                  <a:solidFill>
                    <a:sysClr val="windowText" lastClr="000000"/>
                  </a:solidFill>
                  <a:effectLst/>
                  <a:uLnTx/>
                  <a:uFillTx/>
                  <a:latin typeface="TUM Neue Helvetica 55 Regular" pitchFamily="34" charset="0"/>
                </a:rPr>
                <a:t>to KB</a:t>
              </a:r>
              <a:endParaRPr kumimoji="0" lang="en-US" sz="1400" b="0" i="0" u="none" strike="noStrike" kern="0" cap="none" spc="0" normalizeH="0" baseline="0">
                <a:ln>
                  <a:noFill/>
                </a:ln>
                <a:solidFill>
                  <a:sysClr val="windowText" lastClr="000000"/>
                </a:solidFill>
                <a:effectLst/>
                <a:uLnTx/>
                <a:uFillTx/>
                <a:latin typeface="TUM Neue Helvetica 55 Regular" pitchFamily="34" charset="0"/>
              </a:endParaRPr>
            </a:p>
          </p:txBody>
        </p:sp>
      </p:grpSp>
      <p:sp>
        <p:nvSpPr>
          <p:cNvPr id="22" name="Textfeld 21"/>
          <p:cNvSpPr txBox="1"/>
          <p:nvPr/>
        </p:nvSpPr>
        <p:spPr>
          <a:xfrm>
            <a:off x="6634471" y="6260554"/>
            <a:ext cx="2502608"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dirty="0" smtClean="0">
                <a:latin typeface="Arial" pitchFamily="34" charset="0"/>
              </a:rPr>
              <a:t>Own illustration, based on </a:t>
            </a:r>
            <a:r>
              <a:rPr lang="en-US" sz="1000" dirty="0" err="1" smtClean="0">
                <a:latin typeface="Arial" pitchFamily="34" charset="0"/>
              </a:rPr>
              <a:t>Hevner</a:t>
            </a:r>
            <a:r>
              <a:rPr lang="en-US" sz="1000" dirty="0" smtClean="0">
                <a:latin typeface="Arial" pitchFamily="34" charset="0"/>
              </a:rPr>
              <a:t> (2007)</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title"/>
          </p:nvPr>
        </p:nvSpPr>
        <p:spPr/>
        <p:txBody>
          <a:bodyPr/>
          <a:lstStyle/>
          <a:p>
            <a:pPr eaLnBrk="1" hangingPunct="1"/>
            <a:r>
              <a:rPr lang="en-US" smtClean="0"/>
              <a:t>Research Methodology</a:t>
            </a:r>
          </a:p>
        </p:txBody>
      </p:sp>
      <p:sp>
        <p:nvSpPr>
          <p:cNvPr id="7172" name="Datumsplatzhalter 4"/>
          <p:cNvSpPr>
            <a:spLocks noGrp="1"/>
          </p:cNvSpPr>
          <p:nvPr>
            <p:ph type="dt" sz="quarter" idx="10"/>
          </p:nvPr>
        </p:nvSpPr>
        <p:spPr/>
        <p:txBody>
          <a:bodyPr/>
          <a:lstStyle/>
          <a:p>
            <a:pPr>
              <a:defRPr/>
            </a:pPr>
            <a:fld id="{37DBD773-844E-4343-9D21-FBD3F54EAD01}" type="datetime4">
              <a:rPr lang="en-US" smtClean="0"/>
              <a:pPr>
                <a:defRPr/>
              </a:pPr>
              <a:t>September 30, 2013</a:t>
            </a:fld>
            <a:endParaRPr lang="de-DE"/>
          </a:p>
        </p:txBody>
      </p:sp>
      <p:sp>
        <p:nvSpPr>
          <p:cNvPr id="7171" name="Rectangle 9"/>
          <p:cNvSpPr>
            <a:spLocks noGrp="1" noChangeArrowheads="1"/>
          </p:cNvSpPr>
          <p:nvPr>
            <p:ph type="ftr" sz="quarter" idx="11"/>
          </p:nvPr>
        </p:nvSpPr>
        <p:spPr/>
        <p:txBody>
          <a:bodyPr/>
          <a:lstStyle/>
          <a:p>
            <a:pPr>
              <a:defRPr/>
            </a:pPr>
            <a:r>
              <a:rPr lang="en-US" smtClean="0"/>
              <a:t>Master's Thesis - Maximilian Burger</a:t>
            </a:r>
            <a:endParaRPr lang="de-DE" dirty="0"/>
          </a:p>
        </p:txBody>
      </p:sp>
      <p:sp>
        <p:nvSpPr>
          <p:cNvPr id="23" name="Foliennummernplatzhalter 22"/>
          <p:cNvSpPr>
            <a:spLocks noGrp="1"/>
          </p:cNvSpPr>
          <p:nvPr>
            <p:ph type="sldNum" sz="quarter" idx="12"/>
          </p:nvPr>
        </p:nvSpPr>
        <p:spPr/>
        <p:txBody>
          <a:bodyPr/>
          <a:lstStyle/>
          <a:p>
            <a:pPr>
              <a:defRPr/>
            </a:pPr>
            <a:fld id="{D2C1E98F-1F50-40D0-983D-1C9A40CB3FCD}" type="slidenum">
              <a:rPr lang="de-DE" smtClean="0"/>
              <a:pPr>
                <a:defRPr/>
              </a:pPr>
              <a:t>26</a:t>
            </a:fld>
            <a:endParaRPr lang="de-DE" dirty="0"/>
          </a:p>
        </p:txBody>
      </p:sp>
      <p:sp>
        <p:nvSpPr>
          <p:cNvPr id="22" name="Textfeld 21"/>
          <p:cNvSpPr txBox="1"/>
          <p:nvPr/>
        </p:nvSpPr>
        <p:spPr>
          <a:xfrm>
            <a:off x="7825501" y="6260554"/>
            <a:ext cx="1311578"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dirty="0" err="1" smtClean="0">
                <a:latin typeface="Arial" pitchFamily="34" charset="0"/>
              </a:rPr>
              <a:t>Hevner</a:t>
            </a:r>
            <a:r>
              <a:rPr lang="en-US" sz="1000" dirty="0" smtClean="0">
                <a:latin typeface="Arial" pitchFamily="34" charset="0"/>
              </a:rPr>
              <a:t> et al. </a:t>
            </a:r>
            <a:r>
              <a:rPr lang="en-US" sz="1000" dirty="0" smtClean="0">
                <a:latin typeface="Arial" pitchFamily="34" charset="0"/>
              </a:rPr>
              <a:t>(</a:t>
            </a:r>
            <a:r>
              <a:rPr lang="en-US" sz="1000" dirty="0" smtClean="0">
                <a:latin typeface="Arial" pitchFamily="34" charset="0"/>
              </a:rPr>
              <a:t>2004)</a:t>
            </a:r>
            <a:endParaRPr lang="en-US" sz="1000" dirty="0" smtClean="0">
              <a:latin typeface="Arial" pitchFamily="34" charset="0"/>
            </a:endParaRPr>
          </a:p>
        </p:txBody>
      </p:sp>
      <p:pic>
        <p:nvPicPr>
          <p:cNvPr id="1026" name="Picture 2"/>
          <p:cNvPicPr>
            <a:picLocks noChangeAspect="1" noChangeArrowheads="1"/>
          </p:cNvPicPr>
          <p:nvPr/>
        </p:nvPicPr>
        <p:blipFill>
          <a:blip r:embed="rId3" cstate="print"/>
          <a:srcRect l="19133" t="14800" r="26530" b="14641"/>
          <a:stretch>
            <a:fillRect/>
          </a:stretch>
        </p:blipFill>
        <p:spPr bwMode="auto">
          <a:xfrm>
            <a:off x="1614857" y="1269000"/>
            <a:ext cx="5914286" cy="4320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Determining</a:t>
            </a:r>
            <a:r>
              <a:rPr lang="de-DE" dirty="0" smtClean="0"/>
              <a:t> </a:t>
            </a:r>
            <a:r>
              <a:rPr lang="de-DE" dirty="0" err="1" smtClean="0"/>
              <a:t>Orientor</a:t>
            </a:r>
            <a:r>
              <a:rPr lang="de-DE" dirty="0" smtClean="0"/>
              <a:t> </a:t>
            </a:r>
            <a:r>
              <a:rPr lang="de-DE" dirty="0" err="1" smtClean="0"/>
              <a:t>Satisfaction</a:t>
            </a:r>
            <a:r>
              <a:rPr lang="de-DE" dirty="0" smtClean="0"/>
              <a:t> </a:t>
            </a:r>
            <a:r>
              <a:rPr lang="de-DE" dirty="0" err="1" smtClean="0"/>
              <a:t>for</a:t>
            </a:r>
            <a:r>
              <a:rPr lang="de-DE" dirty="0" smtClean="0"/>
              <a:t> IT </a:t>
            </a:r>
            <a:r>
              <a:rPr lang="de-DE" dirty="0" err="1" smtClean="0"/>
              <a:t>Organization</a:t>
            </a:r>
            <a:r>
              <a:rPr lang="de-DE" dirty="0" smtClean="0"/>
              <a:t>: </a:t>
            </a:r>
            <a:r>
              <a:rPr lang="de-DE" dirty="0" err="1" smtClean="0"/>
              <a:t>Centralized</a:t>
            </a:r>
            <a:endParaRPr lang="de-DE" dirty="0"/>
          </a:p>
        </p:txBody>
      </p:sp>
      <p:sp>
        <p:nvSpPr>
          <p:cNvPr id="3" name="Datumsplatzhalter 2"/>
          <p:cNvSpPr>
            <a:spLocks noGrp="1"/>
          </p:cNvSpPr>
          <p:nvPr>
            <p:ph type="dt" sz="half" idx="10"/>
          </p:nvPr>
        </p:nvSpPr>
        <p:spPr/>
        <p:txBody>
          <a:bodyPr/>
          <a:lstStyle/>
          <a:p>
            <a:pPr>
              <a:defRPr/>
            </a:pPr>
            <a:fld id="{303B5623-5324-41F9-A069-BAF6C6106138}" type="datetime4">
              <a:rPr lang="en-US" smtClean="0"/>
              <a:pPr>
                <a:defRPr/>
              </a:pPr>
              <a:t>September 30, 2013</a:t>
            </a:fld>
            <a:endParaRPr lang="de-DE" dirty="0"/>
          </a:p>
        </p:txBody>
      </p:sp>
      <p:sp>
        <p:nvSpPr>
          <p:cNvPr id="4" name="Fußzeilenplatzhalter 3"/>
          <p:cNvSpPr>
            <a:spLocks noGrp="1"/>
          </p:cNvSpPr>
          <p:nvPr>
            <p:ph type="ftr" sz="quarter" idx="11"/>
          </p:nvPr>
        </p:nvSpPr>
        <p:spPr/>
        <p:txBody>
          <a:bodyPr/>
          <a:lstStyle/>
          <a:p>
            <a:pPr>
              <a:defRPr/>
            </a:pPr>
            <a:r>
              <a:rPr lang="en-US" smtClean="0"/>
              <a:t>Master's Thesis - Maximilian Burger</a:t>
            </a:r>
            <a:endParaRPr lang="de-DE" dirty="0"/>
          </a:p>
        </p:txBody>
      </p:sp>
      <p:sp>
        <p:nvSpPr>
          <p:cNvPr id="5" name="Foliennummernplatzhalter 4"/>
          <p:cNvSpPr>
            <a:spLocks noGrp="1"/>
          </p:cNvSpPr>
          <p:nvPr>
            <p:ph type="sldNum" sz="quarter" idx="12"/>
          </p:nvPr>
        </p:nvSpPr>
        <p:spPr/>
        <p:txBody>
          <a:bodyPr/>
          <a:lstStyle/>
          <a:p>
            <a:pPr>
              <a:defRPr/>
            </a:pPr>
            <a:fld id="{D2C1E98F-1F50-40D0-983D-1C9A40CB3FCD}" type="slidenum">
              <a:rPr lang="de-DE" smtClean="0"/>
              <a:pPr>
                <a:defRPr/>
              </a:pPr>
              <a:t>27</a:t>
            </a:fld>
            <a:endParaRPr lang="de-DE" dirty="0"/>
          </a:p>
        </p:txBody>
      </p:sp>
      <p:pic>
        <p:nvPicPr>
          <p:cNvPr id="2052" name="Picture 4"/>
          <p:cNvPicPr>
            <a:picLocks noChangeAspect="1" noChangeArrowheads="1"/>
          </p:cNvPicPr>
          <p:nvPr/>
        </p:nvPicPr>
        <p:blipFill>
          <a:blip r:embed="rId2" cstate="print"/>
          <a:srcRect l="33780" t="18160" r="36453" b="14641"/>
          <a:stretch>
            <a:fillRect/>
          </a:stretch>
        </p:blipFill>
        <p:spPr bwMode="auto">
          <a:xfrm>
            <a:off x="179512" y="909320"/>
            <a:ext cx="4252500" cy="5400000"/>
          </a:xfrm>
          <a:prstGeom prst="rect">
            <a:avLst/>
          </a:prstGeom>
          <a:noFill/>
          <a:ln w="9525">
            <a:noFill/>
            <a:miter lim="800000"/>
            <a:headEnd/>
            <a:tailEnd/>
          </a:ln>
        </p:spPr>
      </p:pic>
      <p:pic>
        <p:nvPicPr>
          <p:cNvPr id="2053" name="Picture 5"/>
          <p:cNvPicPr>
            <a:picLocks noChangeAspect="1" noChangeArrowheads="1"/>
          </p:cNvPicPr>
          <p:nvPr/>
        </p:nvPicPr>
        <p:blipFill>
          <a:blip r:embed="rId3" cstate="print"/>
          <a:srcRect l="33463" t="20600" r="38188" b="11361"/>
          <a:stretch>
            <a:fillRect/>
          </a:stretch>
        </p:blipFill>
        <p:spPr bwMode="auto">
          <a:xfrm>
            <a:off x="4820472" y="909320"/>
            <a:ext cx="4000000" cy="5400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Determining</a:t>
            </a:r>
            <a:r>
              <a:rPr lang="de-DE" dirty="0" smtClean="0"/>
              <a:t> </a:t>
            </a:r>
            <a:r>
              <a:rPr lang="de-DE" dirty="0" err="1" smtClean="0"/>
              <a:t>Orientor</a:t>
            </a:r>
            <a:r>
              <a:rPr lang="de-DE" dirty="0" smtClean="0"/>
              <a:t> </a:t>
            </a:r>
            <a:r>
              <a:rPr lang="de-DE" dirty="0" err="1" smtClean="0"/>
              <a:t>Satisfaction</a:t>
            </a:r>
            <a:r>
              <a:rPr lang="de-DE" dirty="0" smtClean="0"/>
              <a:t> </a:t>
            </a:r>
            <a:r>
              <a:rPr lang="de-DE" dirty="0" err="1" smtClean="0"/>
              <a:t>for</a:t>
            </a:r>
            <a:r>
              <a:rPr lang="de-DE" dirty="0" smtClean="0"/>
              <a:t> IT </a:t>
            </a:r>
            <a:r>
              <a:rPr lang="de-DE" dirty="0" err="1" smtClean="0"/>
              <a:t>Organization</a:t>
            </a:r>
            <a:r>
              <a:rPr lang="de-DE" dirty="0" smtClean="0"/>
              <a:t>: </a:t>
            </a:r>
            <a:r>
              <a:rPr lang="de-DE" dirty="0" err="1" smtClean="0"/>
              <a:t>Decentralized</a:t>
            </a:r>
            <a:endParaRPr lang="de-DE" dirty="0"/>
          </a:p>
        </p:txBody>
      </p:sp>
      <p:sp>
        <p:nvSpPr>
          <p:cNvPr id="3" name="Datumsplatzhalter 2"/>
          <p:cNvSpPr>
            <a:spLocks noGrp="1"/>
          </p:cNvSpPr>
          <p:nvPr>
            <p:ph type="dt" sz="half" idx="10"/>
          </p:nvPr>
        </p:nvSpPr>
        <p:spPr/>
        <p:txBody>
          <a:bodyPr/>
          <a:lstStyle/>
          <a:p>
            <a:pPr>
              <a:defRPr/>
            </a:pPr>
            <a:fld id="{303B5623-5324-41F9-A069-BAF6C6106138}" type="datetime4">
              <a:rPr lang="en-US" smtClean="0"/>
              <a:pPr>
                <a:defRPr/>
              </a:pPr>
              <a:t>September 30, 2013</a:t>
            </a:fld>
            <a:endParaRPr lang="de-DE" dirty="0"/>
          </a:p>
        </p:txBody>
      </p:sp>
      <p:sp>
        <p:nvSpPr>
          <p:cNvPr id="4" name="Fußzeilenplatzhalter 3"/>
          <p:cNvSpPr>
            <a:spLocks noGrp="1"/>
          </p:cNvSpPr>
          <p:nvPr>
            <p:ph type="ftr" sz="quarter" idx="11"/>
          </p:nvPr>
        </p:nvSpPr>
        <p:spPr/>
        <p:txBody>
          <a:bodyPr/>
          <a:lstStyle/>
          <a:p>
            <a:pPr>
              <a:defRPr/>
            </a:pPr>
            <a:r>
              <a:rPr lang="en-US" smtClean="0"/>
              <a:t>Master's Thesis - Maximilian Burger</a:t>
            </a:r>
            <a:endParaRPr lang="de-DE" dirty="0"/>
          </a:p>
        </p:txBody>
      </p:sp>
      <p:sp>
        <p:nvSpPr>
          <p:cNvPr id="5" name="Foliennummernplatzhalter 4"/>
          <p:cNvSpPr>
            <a:spLocks noGrp="1"/>
          </p:cNvSpPr>
          <p:nvPr>
            <p:ph type="sldNum" sz="quarter" idx="12"/>
          </p:nvPr>
        </p:nvSpPr>
        <p:spPr/>
        <p:txBody>
          <a:bodyPr/>
          <a:lstStyle/>
          <a:p>
            <a:pPr>
              <a:defRPr/>
            </a:pPr>
            <a:fld id="{D2C1E98F-1F50-40D0-983D-1C9A40CB3FCD}" type="slidenum">
              <a:rPr lang="de-DE" smtClean="0"/>
              <a:pPr>
                <a:defRPr/>
              </a:pPr>
              <a:t>28</a:t>
            </a:fld>
            <a:endParaRPr lang="de-DE" dirty="0"/>
          </a:p>
        </p:txBody>
      </p:sp>
      <p:pic>
        <p:nvPicPr>
          <p:cNvPr id="3074" name="Picture 2"/>
          <p:cNvPicPr>
            <a:picLocks noChangeAspect="1" noChangeArrowheads="1"/>
          </p:cNvPicPr>
          <p:nvPr/>
        </p:nvPicPr>
        <p:blipFill>
          <a:blip r:embed="rId2" cstate="print"/>
          <a:srcRect l="34252" t="23200" r="36453" b="9601"/>
          <a:stretch>
            <a:fillRect/>
          </a:stretch>
        </p:blipFill>
        <p:spPr bwMode="auto">
          <a:xfrm>
            <a:off x="323528" y="1052736"/>
            <a:ext cx="4185000" cy="540000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l="33463" t="19760" r="37715" b="11361"/>
          <a:stretch>
            <a:fillRect/>
          </a:stretch>
        </p:blipFill>
        <p:spPr bwMode="auto">
          <a:xfrm>
            <a:off x="4932040" y="908720"/>
            <a:ext cx="4017073" cy="5400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Determining</a:t>
            </a:r>
            <a:r>
              <a:rPr lang="de-DE" dirty="0" smtClean="0"/>
              <a:t> </a:t>
            </a:r>
            <a:r>
              <a:rPr lang="de-DE" dirty="0" err="1" smtClean="0"/>
              <a:t>Orientor</a:t>
            </a:r>
            <a:r>
              <a:rPr lang="de-DE" dirty="0" smtClean="0"/>
              <a:t> </a:t>
            </a:r>
            <a:r>
              <a:rPr lang="de-DE" dirty="0" err="1" smtClean="0"/>
              <a:t>Satisfaction</a:t>
            </a:r>
            <a:r>
              <a:rPr lang="de-DE" dirty="0" smtClean="0"/>
              <a:t> </a:t>
            </a:r>
            <a:r>
              <a:rPr lang="de-DE" dirty="0" err="1" smtClean="0"/>
              <a:t>for</a:t>
            </a:r>
            <a:r>
              <a:rPr lang="de-DE" dirty="0" smtClean="0"/>
              <a:t> IT </a:t>
            </a:r>
            <a:r>
              <a:rPr lang="de-DE" dirty="0" err="1" smtClean="0"/>
              <a:t>Organization</a:t>
            </a:r>
            <a:r>
              <a:rPr lang="de-DE" dirty="0" smtClean="0"/>
              <a:t>: Federal</a:t>
            </a:r>
            <a:endParaRPr lang="de-DE" dirty="0"/>
          </a:p>
        </p:txBody>
      </p:sp>
      <p:sp>
        <p:nvSpPr>
          <p:cNvPr id="3" name="Datumsplatzhalter 2"/>
          <p:cNvSpPr>
            <a:spLocks noGrp="1"/>
          </p:cNvSpPr>
          <p:nvPr>
            <p:ph type="dt" sz="half" idx="10"/>
          </p:nvPr>
        </p:nvSpPr>
        <p:spPr/>
        <p:txBody>
          <a:bodyPr/>
          <a:lstStyle/>
          <a:p>
            <a:pPr>
              <a:defRPr/>
            </a:pPr>
            <a:fld id="{303B5623-5324-41F9-A069-BAF6C6106138}" type="datetime4">
              <a:rPr lang="en-US" smtClean="0"/>
              <a:pPr>
                <a:defRPr/>
              </a:pPr>
              <a:t>September 30, 2013</a:t>
            </a:fld>
            <a:endParaRPr lang="de-DE" dirty="0"/>
          </a:p>
        </p:txBody>
      </p:sp>
      <p:sp>
        <p:nvSpPr>
          <p:cNvPr id="4" name="Fußzeilenplatzhalter 3"/>
          <p:cNvSpPr>
            <a:spLocks noGrp="1"/>
          </p:cNvSpPr>
          <p:nvPr>
            <p:ph type="ftr" sz="quarter" idx="11"/>
          </p:nvPr>
        </p:nvSpPr>
        <p:spPr/>
        <p:txBody>
          <a:bodyPr/>
          <a:lstStyle/>
          <a:p>
            <a:pPr>
              <a:defRPr/>
            </a:pPr>
            <a:r>
              <a:rPr lang="en-US" smtClean="0"/>
              <a:t>Master's Thesis - Maximilian Burger</a:t>
            </a:r>
            <a:endParaRPr lang="de-DE" dirty="0"/>
          </a:p>
        </p:txBody>
      </p:sp>
      <p:sp>
        <p:nvSpPr>
          <p:cNvPr id="5" name="Foliennummernplatzhalter 4"/>
          <p:cNvSpPr>
            <a:spLocks noGrp="1"/>
          </p:cNvSpPr>
          <p:nvPr>
            <p:ph type="sldNum" sz="quarter" idx="12"/>
          </p:nvPr>
        </p:nvSpPr>
        <p:spPr/>
        <p:txBody>
          <a:bodyPr/>
          <a:lstStyle/>
          <a:p>
            <a:pPr>
              <a:defRPr/>
            </a:pPr>
            <a:fld id="{D2C1E98F-1F50-40D0-983D-1C9A40CB3FCD}" type="slidenum">
              <a:rPr lang="de-DE" smtClean="0"/>
              <a:pPr>
                <a:defRPr/>
              </a:pPr>
              <a:t>29</a:t>
            </a:fld>
            <a:endParaRPr lang="de-DE" dirty="0"/>
          </a:p>
        </p:txBody>
      </p:sp>
      <p:pic>
        <p:nvPicPr>
          <p:cNvPr id="4098" name="Picture 2"/>
          <p:cNvPicPr>
            <a:picLocks noChangeAspect="1" noChangeArrowheads="1"/>
          </p:cNvPicPr>
          <p:nvPr/>
        </p:nvPicPr>
        <p:blipFill>
          <a:blip r:embed="rId2" cstate="print"/>
          <a:srcRect l="33780" t="13120" r="36453" b="18001"/>
          <a:stretch>
            <a:fillRect/>
          </a:stretch>
        </p:blipFill>
        <p:spPr bwMode="auto">
          <a:xfrm>
            <a:off x="251520" y="908720"/>
            <a:ext cx="4148780" cy="540000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l="33463" t="20600" r="37715" b="29840"/>
          <a:stretch>
            <a:fillRect/>
          </a:stretch>
        </p:blipFill>
        <p:spPr bwMode="auto">
          <a:xfrm>
            <a:off x="4572000" y="1628800"/>
            <a:ext cx="4392488" cy="424847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2. Behavior in system theory</a:t>
            </a:r>
            <a:endParaRPr lang="en-US" dirty="0"/>
          </a:p>
        </p:txBody>
      </p:sp>
      <p:sp>
        <p:nvSpPr>
          <p:cNvPr id="113" name="Inhaltsplatzhalter 112"/>
          <p:cNvSpPr>
            <a:spLocks noGrp="1"/>
          </p:cNvSpPr>
          <p:nvPr>
            <p:ph idx="1"/>
          </p:nvPr>
        </p:nvSpPr>
        <p:spPr/>
        <p:txBody>
          <a:bodyPr/>
          <a:lstStyle/>
          <a:p>
            <a:r>
              <a:rPr lang="en-US" dirty="0" smtClean="0"/>
              <a:t>Each individual is thought of as consisting of a structure or complex of individuals of the order immediately below it:</a:t>
            </a:r>
          </a:p>
          <a:p>
            <a:endParaRPr lang="en-US" dirty="0" smtClean="0"/>
          </a:p>
          <a:p>
            <a:pPr lvl="1">
              <a:buFont typeface="Symbol" pitchFamily="18" charset="2"/>
              <a:buChar char="-"/>
            </a:pPr>
            <a:r>
              <a:rPr lang="en-US" dirty="0" smtClean="0"/>
              <a:t>atoms are an arrangement of protons and electrons, </a:t>
            </a:r>
          </a:p>
          <a:p>
            <a:pPr lvl="1">
              <a:buFont typeface="Symbol" pitchFamily="18" charset="2"/>
              <a:buChar char="-"/>
            </a:pPr>
            <a:r>
              <a:rPr lang="en-US" dirty="0" smtClean="0"/>
              <a:t>molecules of atoms, </a:t>
            </a:r>
          </a:p>
          <a:p>
            <a:pPr lvl="1">
              <a:buFont typeface="Symbol" pitchFamily="18" charset="2"/>
              <a:buChar char="-"/>
            </a:pPr>
            <a:r>
              <a:rPr lang="en-US" dirty="0" smtClean="0"/>
              <a:t>cells of molecules, </a:t>
            </a:r>
          </a:p>
          <a:p>
            <a:pPr lvl="1">
              <a:buFont typeface="Symbol" pitchFamily="18" charset="2"/>
              <a:buChar char="-"/>
            </a:pPr>
            <a:r>
              <a:rPr lang="en-US" dirty="0" smtClean="0"/>
              <a:t>plants, mammals and men of cells, </a:t>
            </a:r>
          </a:p>
          <a:p>
            <a:pPr lvl="1">
              <a:buFont typeface="Symbol" pitchFamily="18" charset="2"/>
              <a:buChar char="-"/>
            </a:pPr>
            <a:r>
              <a:rPr lang="en-US" dirty="0" smtClean="0"/>
              <a:t>social organizations of men. </a:t>
            </a:r>
          </a:p>
          <a:p>
            <a:pPr lvl="1">
              <a:buFont typeface="Symbol" pitchFamily="18" charset="2"/>
              <a:buChar char="-"/>
            </a:pPr>
            <a:endParaRPr lang="en-US" dirty="0" smtClean="0"/>
          </a:p>
          <a:p>
            <a:r>
              <a:rPr lang="en-US" dirty="0" smtClean="0"/>
              <a:t>The "behavior” of each individual is "explained" by the structure and arrangement of the lower individuals of which it is composed, or by certain principles of equilibrium or homeostasis according to which certain "states" of the individual are "preferred." </a:t>
            </a:r>
          </a:p>
          <a:p>
            <a:endParaRPr lang="en-US" dirty="0" smtClean="0"/>
          </a:p>
          <a:p>
            <a:r>
              <a:rPr lang="en-US" dirty="0" smtClean="0"/>
              <a:t>Behavior is described in terms of the restoration of these preferred states when they are disturbed by changes in the environment.</a:t>
            </a:r>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3</a:t>
            </a:fld>
            <a:endParaRPr lang="de-DE" dirty="0"/>
          </a:p>
        </p:txBody>
      </p:sp>
      <p:sp>
        <p:nvSpPr>
          <p:cNvPr id="7" name="Textfeld 6"/>
          <p:cNvSpPr txBox="1"/>
          <p:nvPr/>
        </p:nvSpPr>
        <p:spPr>
          <a:xfrm>
            <a:off x="8053128" y="6260554"/>
            <a:ext cx="1083951"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dirty="0" err="1" smtClean="0">
                <a:latin typeface="Arial" pitchFamily="34" charset="0"/>
              </a:rPr>
              <a:t>Boulding</a:t>
            </a:r>
            <a:r>
              <a:rPr lang="en-US" sz="1000" dirty="0" smtClean="0">
                <a:latin typeface="Arial" pitchFamily="34" charset="0"/>
              </a:rPr>
              <a:t> (1956)</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Backup </a:t>
            </a:r>
            <a:r>
              <a:rPr lang="de-DE" dirty="0" err="1" smtClean="0"/>
              <a:t>from</a:t>
            </a:r>
            <a:r>
              <a:rPr lang="de-DE" dirty="0" smtClean="0"/>
              <a:t> </a:t>
            </a:r>
            <a:r>
              <a:rPr lang="de-DE" dirty="0" err="1" smtClean="0"/>
              <a:t>inaugural</a:t>
            </a:r>
            <a:r>
              <a:rPr lang="de-DE" dirty="0" smtClean="0"/>
              <a:t> </a:t>
            </a:r>
            <a:r>
              <a:rPr lang="de-DE" dirty="0" err="1" smtClean="0"/>
              <a:t>presentation</a:t>
            </a:r>
            <a:endParaRPr lang="de-DE" dirty="0"/>
          </a:p>
        </p:txBody>
      </p:sp>
      <p:sp>
        <p:nvSpPr>
          <p:cNvPr id="3" name="Datumsplatzhalter 2"/>
          <p:cNvSpPr>
            <a:spLocks noGrp="1"/>
          </p:cNvSpPr>
          <p:nvPr>
            <p:ph type="dt" sz="half" idx="10"/>
          </p:nvPr>
        </p:nvSpPr>
        <p:spPr/>
        <p:txBody>
          <a:bodyPr/>
          <a:lstStyle/>
          <a:p>
            <a:pPr>
              <a:defRPr/>
            </a:pPr>
            <a:fld id="{303B5623-5324-41F9-A069-BAF6C6106138}" type="datetime4">
              <a:rPr lang="en-US" smtClean="0"/>
              <a:pPr>
                <a:defRPr/>
              </a:pPr>
              <a:t>September 30, 2013</a:t>
            </a:fld>
            <a:endParaRPr lang="de-DE" dirty="0"/>
          </a:p>
        </p:txBody>
      </p:sp>
      <p:sp>
        <p:nvSpPr>
          <p:cNvPr id="4" name="Fußzeilenplatzhalter 3"/>
          <p:cNvSpPr>
            <a:spLocks noGrp="1"/>
          </p:cNvSpPr>
          <p:nvPr>
            <p:ph type="ftr" sz="quarter" idx="11"/>
          </p:nvPr>
        </p:nvSpPr>
        <p:spPr/>
        <p:txBody>
          <a:bodyPr/>
          <a:lstStyle/>
          <a:p>
            <a:pPr>
              <a:defRPr/>
            </a:pPr>
            <a:r>
              <a:rPr lang="en-US" smtClean="0"/>
              <a:t>Master's Thesis - Maximilian Burger</a:t>
            </a:r>
            <a:endParaRPr lang="de-DE" dirty="0"/>
          </a:p>
        </p:txBody>
      </p:sp>
      <p:sp>
        <p:nvSpPr>
          <p:cNvPr id="5" name="Foliennummernplatzhalter 4"/>
          <p:cNvSpPr>
            <a:spLocks noGrp="1"/>
          </p:cNvSpPr>
          <p:nvPr>
            <p:ph type="sldNum" sz="quarter" idx="12"/>
          </p:nvPr>
        </p:nvSpPr>
        <p:spPr/>
        <p:txBody>
          <a:bodyPr/>
          <a:lstStyle/>
          <a:p>
            <a:pPr>
              <a:defRPr/>
            </a:pPr>
            <a:fld id="{D2C1E98F-1F50-40D0-983D-1C9A40CB3FCD}" type="slidenum">
              <a:rPr lang="de-DE" smtClean="0"/>
              <a:pPr>
                <a:defRPr/>
              </a:pPr>
              <a:t>30</a:t>
            </a:fld>
            <a:endParaRPr lang="de-DE"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Complexity</a:t>
            </a:r>
            <a:r>
              <a:rPr lang="de-DE" dirty="0" smtClean="0"/>
              <a:t> Surplus</a:t>
            </a:r>
            <a:endParaRPr lang="de-DE" dirty="0"/>
          </a:p>
        </p:txBody>
      </p:sp>
      <p:sp>
        <p:nvSpPr>
          <p:cNvPr id="3" name="Datumsplatzhalter 2"/>
          <p:cNvSpPr>
            <a:spLocks noGrp="1"/>
          </p:cNvSpPr>
          <p:nvPr>
            <p:ph type="dt" sz="half" idx="10"/>
          </p:nvPr>
        </p:nvSpPr>
        <p:spPr/>
        <p:txBody>
          <a:bodyPr/>
          <a:lstStyle/>
          <a:p>
            <a:pPr>
              <a:defRPr/>
            </a:pPr>
            <a:fld id="{303B5623-5324-41F9-A069-BAF6C6106138}" type="datetime4">
              <a:rPr lang="en-US" smtClean="0"/>
              <a:pPr>
                <a:defRPr/>
              </a:pPr>
              <a:t>September 30, 2013</a:t>
            </a:fld>
            <a:endParaRPr lang="de-DE" dirty="0"/>
          </a:p>
        </p:txBody>
      </p:sp>
      <p:sp>
        <p:nvSpPr>
          <p:cNvPr id="4" name="Fußzeilenplatzhalter 3"/>
          <p:cNvSpPr>
            <a:spLocks noGrp="1"/>
          </p:cNvSpPr>
          <p:nvPr>
            <p:ph type="ftr" sz="quarter" idx="11"/>
          </p:nvPr>
        </p:nvSpPr>
        <p:spPr/>
        <p:txBody>
          <a:bodyPr/>
          <a:lstStyle/>
          <a:p>
            <a:pPr>
              <a:defRPr/>
            </a:pPr>
            <a:r>
              <a:rPr lang="en-US" smtClean="0"/>
              <a:t>Master's Thesis - Maximilian Burger</a:t>
            </a:r>
            <a:endParaRPr lang="de-DE" dirty="0"/>
          </a:p>
        </p:txBody>
      </p:sp>
      <p:sp>
        <p:nvSpPr>
          <p:cNvPr id="5" name="Foliennummernplatzhalter 4"/>
          <p:cNvSpPr>
            <a:spLocks noGrp="1"/>
          </p:cNvSpPr>
          <p:nvPr>
            <p:ph type="sldNum" sz="quarter" idx="12"/>
          </p:nvPr>
        </p:nvSpPr>
        <p:spPr/>
        <p:txBody>
          <a:bodyPr/>
          <a:lstStyle/>
          <a:p>
            <a:pPr>
              <a:defRPr/>
            </a:pPr>
            <a:fld id="{D2C1E98F-1F50-40D0-983D-1C9A40CB3FCD}" type="slidenum">
              <a:rPr lang="de-DE" smtClean="0"/>
              <a:pPr>
                <a:defRPr/>
              </a:pPr>
              <a:t>31</a:t>
            </a:fld>
            <a:endParaRPr lang="de-DE" dirty="0"/>
          </a:p>
        </p:txBody>
      </p:sp>
      <p:pic>
        <p:nvPicPr>
          <p:cNvPr id="1026" name="Picture 2" descr="C:\Users\Max\Documents\Uni\Master\Masterarbeit\Schaubilder\KomplexitaetImVergleich.PNG"/>
          <p:cNvPicPr>
            <a:picLocks noChangeAspect="1" noChangeArrowheads="1"/>
          </p:cNvPicPr>
          <p:nvPr/>
        </p:nvPicPr>
        <p:blipFill>
          <a:blip r:embed="rId2" cstate="print"/>
          <a:srcRect/>
          <a:stretch>
            <a:fillRect/>
          </a:stretch>
        </p:blipFill>
        <p:spPr bwMode="auto">
          <a:xfrm>
            <a:off x="85390" y="1556792"/>
            <a:ext cx="8973221" cy="4104456"/>
          </a:xfrm>
          <a:prstGeom prst="rect">
            <a:avLst/>
          </a:prstGeom>
          <a:noFill/>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p:cNvSpPr/>
          <p:nvPr/>
        </p:nvSpPr>
        <p:spPr bwMode="auto">
          <a:xfrm>
            <a:off x="107504" y="908720"/>
            <a:ext cx="8892480" cy="1512168"/>
          </a:xfrm>
          <a:prstGeom prst="rect">
            <a:avLst/>
          </a:prstGeom>
          <a:solidFill>
            <a:schemeClr val="bg1">
              <a:lumMod val="85000"/>
            </a:schemeClr>
          </a:solidFill>
          <a:ln w="19050">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b="1" i="1" dirty="0" smtClean="0">
                <a:solidFill>
                  <a:schemeClr val="tx1"/>
                </a:solidFill>
                <a:latin typeface="Arial" pitchFamily="34" charset="0"/>
                <a:cs typeface="Arial" pitchFamily="34" charset="0"/>
              </a:rPr>
              <a:t>Elements</a:t>
            </a:r>
          </a:p>
        </p:txBody>
      </p:sp>
      <p:sp>
        <p:nvSpPr>
          <p:cNvPr id="2" name="Titel 1"/>
          <p:cNvSpPr>
            <a:spLocks noGrp="1"/>
          </p:cNvSpPr>
          <p:nvPr>
            <p:ph type="title"/>
          </p:nvPr>
        </p:nvSpPr>
        <p:spPr/>
        <p:txBody>
          <a:bodyPr/>
          <a:lstStyle/>
          <a:p>
            <a:r>
              <a:rPr lang="en-US" dirty="0" smtClean="0"/>
              <a:t>Possible Components of the Model</a:t>
            </a:r>
            <a:endParaRPr lang="en-US" dirty="0"/>
          </a:p>
        </p:txBody>
      </p:sp>
      <p:sp>
        <p:nvSpPr>
          <p:cNvPr id="4" name="Datumsplatzhalter 3"/>
          <p:cNvSpPr>
            <a:spLocks noGrp="1"/>
          </p:cNvSpPr>
          <p:nvPr>
            <p:ph type="dt" sz="half" idx="10"/>
          </p:nvPr>
        </p:nvSpPr>
        <p:spPr/>
        <p:txBody>
          <a:bodyPr/>
          <a:lstStyle/>
          <a:p>
            <a:pPr>
              <a:defRPr/>
            </a:pPr>
            <a:fld id="{57E46440-E0DA-4831-A805-59E0860149AA}"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32</a:t>
            </a:fld>
            <a:endParaRPr lang="de-DE" dirty="0"/>
          </a:p>
        </p:txBody>
      </p:sp>
      <p:sp>
        <p:nvSpPr>
          <p:cNvPr id="8" name="Rechteck 7"/>
          <p:cNvSpPr/>
          <p:nvPr/>
        </p:nvSpPr>
        <p:spPr bwMode="auto">
          <a:xfrm>
            <a:off x="323528" y="1340768"/>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err="1" smtClean="0">
                <a:solidFill>
                  <a:schemeClr val="tx1"/>
                </a:solidFill>
                <a:latin typeface="Arial" pitchFamily="34" charset="0"/>
                <a:cs typeface="Arial" pitchFamily="34" charset="0"/>
              </a:rPr>
              <a:t>Application</a:t>
            </a:r>
            <a:endParaRPr lang="de-DE" sz="1400" dirty="0" smtClean="0">
              <a:solidFill>
                <a:schemeClr val="tx1"/>
              </a:solidFill>
              <a:latin typeface="Arial" pitchFamily="34" charset="0"/>
              <a:cs typeface="Arial" pitchFamily="34" charset="0"/>
            </a:endParaRPr>
          </a:p>
        </p:txBody>
      </p:sp>
      <p:sp>
        <p:nvSpPr>
          <p:cNvPr id="10" name="Rechteck 9"/>
          <p:cNvSpPr/>
          <p:nvPr/>
        </p:nvSpPr>
        <p:spPr bwMode="auto">
          <a:xfrm>
            <a:off x="4788024" y="1340768"/>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Person</a:t>
            </a:r>
          </a:p>
        </p:txBody>
      </p:sp>
      <p:sp>
        <p:nvSpPr>
          <p:cNvPr id="11" name="Rechteck 10"/>
          <p:cNvSpPr/>
          <p:nvPr/>
        </p:nvSpPr>
        <p:spPr bwMode="auto">
          <a:xfrm>
            <a:off x="323528" y="1988840"/>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User</a:t>
            </a:r>
          </a:p>
        </p:txBody>
      </p:sp>
      <p:cxnSp>
        <p:nvCxnSpPr>
          <p:cNvPr id="16" name="Form 15"/>
          <p:cNvCxnSpPr>
            <a:stCxn id="11" idx="0"/>
            <a:endCxn id="10" idx="2"/>
          </p:cNvCxnSpPr>
          <p:nvPr/>
        </p:nvCxnSpPr>
        <p:spPr bwMode="auto">
          <a:xfrm rot="5400000" flipH="1" flipV="1">
            <a:off x="3266740" y="-432444"/>
            <a:ext cx="378072" cy="4464496"/>
          </a:xfrm>
          <a:prstGeom prst="bentConnector3">
            <a:avLst>
              <a:gd name="adj1" fmla="val 50000"/>
            </a:avLst>
          </a:prstGeom>
          <a:ln cap="rnd">
            <a:solidFill>
              <a:srgbClr val="0078C0"/>
            </a:solidFill>
            <a:headEnd type="none" w="med" len="med"/>
            <a:tailEnd type="triangle" w="lg" len="lg"/>
          </a:ln>
          <a:effectLst/>
        </p:spPr>
        <p:style>
          <a:lnRef idx="2">
            <a:schemeClr val="accent3"/>
          </a:lnRef>
          <a:fillRef idx="0">
            <a:schemeClr val="accent3"/>
          </a:fillRef>
          <a:effectRef idx="1">
            <a:schemeClr val="accent3"/>
          </a:effectRef>
          <a:fontRef idx="minor">
            <a:schemeClr val="tx1"/>
          </a:fontRef>
        </p:style>
      </p:cxnSp>
      <p:sp>
        <p:nvSpPr>
          <p:cNvPr id="18" name="Rechteck 17"/>
          <p:cNvSpPr/>
          <p:nvPr/>
        </p:nvSpPr>
        <p:spPr bwMode="auto">
          <a:xfrm>
            <a:off x="2555776" y="1988840"/>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err="1" smtClean="0">
                <a:solidFill>
                  <a:schemeClr val="tx1"/>
                </a:solidFill>
                <a:latin typeface="Arial" pitchFamily="34" charset="0"/>
                <a:cs typeface="Arial" pitchFamily="34" charset="0"/>
              </a:rPr>
              <a:t>Owner</a:t>
            </a:r>
            <a:endParaRPr lang="de-DE" sz="1400" dirty="0" smtClean="0">
              <a:solidFill>
                <a:schemeClr val="tx1"/>
              </a:solidFill>
              <a:latin typeface="Arial" pitchFamily="34" charset="0"/>
              <a:cs typeface="Arial" pitchFamily="34" charset="0"/>
            </a:endParaRPr>
          </a:p>
        </p:txBody>
      </p:sp>
      <p:sp>
        <p:nvSpPr>
          <p:cNvPr id="19" name="Rechteck 18"/>
          <p:cNvSpPr/>
          <p:nvPr/>
        </p:nvSpPr>
        <p:spPr bwMode="auto">
          <a:xfrm>
            <a:off x="4788024" y="1988840"/>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Developer</a:t>
            </a:r>
          </a:p>
        </p:txBody>
      </p:sp>
      <p:sp>
        <p:nvSpPr>
          <p:cNvPr id="20" name="Rechteck 19"/>
          <p:cNvSpPr/>
          <p:nvPr/>
        </p:nvSpPr>
        <p:spPr bwMode="auto">
          <a:xfrm>
            <a:off x="7020272" y="1988840"/>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Other </a:t>
            </a:r>
            <a:r>
              <a:rPr lang="de-DE" sz="1400" dirty="0" err="1" smtClean="0">
                <a:solidFill>
                  <a:schemeClr val="tx1"/>
                </a:solidFill>
                <a:latin typeface="Arial" pitchFamily="34" charset="0"/>
                <a:cs typeface="Arial" pitchFamily="34" charset="0"/>
              </a:rPr>
              <a:t>Stakeholder</a:t>
            </a:r>
            <a:endParaRPr lang="de-DE" sz="1400" dirty="0" smtClean="0">
              <a:solidFill>
                <a:schemeClr val="tx1"/>
              </a:solidFill>
              <a:latin typeface="Arial" pitchFamily="34" charset="0"/>
              <a:cs typeface="Arial" pitchFamily="34" charset="0"/>
            </a:endParaRPr>
          </a:p>
        </p:txBody>
      </p:sp>
      <p:sp>
        <p:nvSpPr>
          <p:cNvPr id="21" name="Rechteck 20"/>
          <p:cNvSpPr/>
          <p:nvPr/>
        </p:nvSpPr>
        <p:spPr bwMode="auto">
          <a:xfrm>
            <a:off x="2555776" y="1340768"/>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Business </a:t>
            </a:r>
            <a:r>
              <a:rPr lang="de-DE" sz="1400" dirty="0" err="1" smtClean="0">
                <a:solidFill>
                  <a:schemeClr val="tx1"/>
                </a:solidFill>
                <a:latin typeface="Arial" pitchFamily="34" charset="0"/>
                <a:cs typeface="Arial" pitchFamily="34" charset="0"/>
              </a:rPr>
              <a:t>Process</a:t>
            </a:r>
            <a:endParaRPr lang="de-DE" sz="1400" dirty="0" smtClean="0">
              <a:solidFill>
                <a:schemeClr val="tx1"/>
              </a:solidFill>
              <a:latin typeface="Arial" pitchFamily="34" charset="0"/>
              <a:cs typeface="Arial" pitchFamily="34" charset="0"/>
            </a:endParaRPr>
          </a:p>
        </p:txBody>
      </p:sp>
      <p:cxnSp>
        <p:nvCxnSpPr>
          <p:cNvPr id="26" name="Form 15"/>
          <p:cNvCxnSpPr>
            <a:stCxn id="18" idx="0"/>
            <a:endCxn id="10" idx="2"/>
          </p:cNvCxnSpPr>
          <p:nvPr/>
        </p:nvCxnSpPr>
        <p:spPr bwMode="auto">
          <a:xfrm rot="5400000" flipH="1" flipV="1">
            <a:off x="4382864" y="683680"/>
            <a:ext cx="378072" cy="2232248"/>
          </a:xfrm>
          <a:prstGeom prst="bentConnector3">
            <a:avLst>
              <a:gd name="adj1" fmla="val 50000"/>
            </a:avLst>
          </a:prstGeom>
          <a:ln cap="rnd">
            <a:solidFill>
              <a:srgbClr val="0078C0"/>
            </a:solidFill>
            <a:headEnd type="none" w="med" len="med"/>
            <a:tailEnd type="triangle" w="lg" len="lg"/>
          </a:ln>
          <a:effectLst/>
        </p:spPr>
        <p:style>
          <a:lnRef idx="2">
            <a:schemeClr val="accent3"/>
          </a:lnRef>
          <a:fillRef idx="0">
            <a:schemeClr val="accent3"/>
          </a:fillRef>
          <a:effectRef idx="1">
            <a:schemeClr val="accent3"/>
          </a:effectRef>
          <a:fontRef idx="minor">
            <a:schemeClr val="tx1"/>
          </a:fontRef>
        </p:style>
      </p:cxnSp>
      <p:cxnSp>
        <p:nvCxnSpPr>
          <p:cNvPr id="29" name="Form 15"/>
          <p:cNvCxnSpPr>
            <a:stCxn id="19" idx="0"/>
            <a:endCxn id="10" idx="2"/>
          </p:cNvCxnSpPr>
          <p:nvPr/>
        </p:nvCxnSpPr>
        <p:spPr bwMode="auto">
          <a:xfrm rot="5400000" flipH="1" flipV="1">
            <a:off x="5498988" y="1799804"/>
            <a:ext cx="378072" cy="12700"/>
          </a:xfrm>
          <a:prstGeom prst="bentConnector3">
            <a:avLst>
              <a:gd name="adj1" fmla="val 50000"/>
            </a:avLst>
          </a:prstGeom>
          <a:ln cap="rnd">
            <a:solidFill>
              <a:srgbClr val="0078C0"/>
            </a:solidFill>
            <a:headEnd type="none" w="med" len="med"/>
            <a:tailEnd type="triangle" w="lg" len="lg"/>
          </a:ln>
          <a:effectLst/>
        </p:spPr>
        <p:style>
          <a:lnRef idx="2">
            <a:schemeClr val="accent3"/>
          </a:lnRef>
          <a:fillRef idx="0">
            <a:schemeClr val="accent3"/>
          </a:fillRef>
          <a:effectRef idx="1">
            <a:schemeClr val="accent3"/>
          </a:effectRef>
          <a:fontRef idx="minor">
            <a:schemeClr val="tx1"/>
          </a:fontRef>
        </p:style>
      </p:cxnSp>
      <p:cxnSp>
        <p:nvCxnSpPr>
          <p:cNvPr id="32" name="Form 15"/>
          <p:cNvCxnSpPr>
            <a:stCxn id="20" idx="0"/>
            <a:endCxn id="10" idx="2"/>
          </p:cNvCxnSpPr>
          <p:nvPr/>
        </p:nvCxnSpPr>
        <p:spPr bwMode="auto">
          <a:xfrm rot="16200000" flipV="1">
            <a:off x="6615112" y="683680"/>
            <a:ext cx="378072" cy="2232248"/>
          </a:xfrm>
          <a:prstGeom prst="bentConnector3">
            <a:avLst>
              <a:gd name="adj1" fmla="val 50000"/>
            </a:avLst>
          </a:prstGeom>
          <a:ln cap="rnd">
            <a:solidFill>
              <a:srgbClr val="0078C0"/>
            </a:solidFill>
            <a:headEnd type="none" w="med" len="med"/>
            <a:tailEnd type="triangle" w="lg" len="lg"/>
          </a:ln>
          <a:effectLst/>
        </p:spPr>
        <p:style>
          <a:lnRef idx="2">
            <a:schemeClr val="accent3"/>
          </a:lnRef>
          <a:fillRef idx="0">
            <a:schemeClr val="accent3"/>
          </a:fillRef>
          <a:effectRef idx="1">
            <a:schemeClr val="accent3"/>
          </a:effectRef>
          <a:fontRef idx="minor">
            <a:schemeClr val="tx1"/>
          </a:fontRef>
        </p:style>
      </p:cxnSp>
      <p:sp>
        <p:nvSpPr>
          <p:cNvPr id="35" name="Rechteck 34"/>
          <p:cNvSpPr/>
          <p:nvPr/>
        </p:nvSpPr>
        <p:spPr bwMode="auto">
          <a:xfrm>
            <a:off x="107504" y="2564904"/>
            <a:ext cx="8892480" cy="1224136"/>
          </a:xfrm>
          <a:prstGeom prst="rect">
            <a:avLst/>
          </a:prstGeom>
          <a:solidFill>
            <a:schemeClr val="bg1">
              <a:lumMod val="85000"/>
            </a:schemeClr>
          </a:solidFill>
          <a:ln w="19050">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b="1" i="1" dirty="0" smtClean="0">
                <a:solidFill>
                  <a:schemeClr val="tx1"/>
                </a:solidFill>
                <a:latin typeface="Arial" pitchFamily="34" charset="0"/>
                <a:cs typeface="Arial" pitchFamily="34" charset="0"/>
              </a:rPr>
              <a:t>Links</a:t>
            </a:r>
          </a:p>
        </p:txBody>
      </p:sp>
      <p:cxnSp>
        <p:nvCxnSpPr>
          <p:cNvPr id="37" name="Gerade Verbindung mit Pfeil 36"/>
          <p:cNvCxnSpPr/>
          <p:nvPr/>
        </p:nvCxnSpPr>
        <p:spPr bwMode="auto">
          <a:xfrm>
            <a:off x="251520" y="2841061"/>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38" name="Textfeld 37"/>
          <p:cNvSpPr txBox="1"/>
          <p:nvPr/>
        </p:nvSpPr>
        <p:spPr>
          <a:xfrm>
            <a:off x="251520" y="2564904"/>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supports</a:t>
            </a:r>
            <a:endParaRPr lang="de-DE" sz="1400" dirty="0" smtClean="0">
              <a:latin typeface="Arial" pitchFamily="34" charset="0"/>
            </a:endParaRPr>
          </a:p>
        </p:txBody>
      </p:sp>
      <p:sp>
        <p:nvSpPr>
          <p:cNvPr id="54" name="Raute 53"/>
          <p:cNvSpPr/>
          <p:nvPr/>
        </p:nvSpPr>
        <p:spPr bwMode="auto">
          <a:xfrm rot="16200000" flipH="1">
            <a:off x="7924104" y="2978921"/>
            <a:ext cx="410344" cy="410344"/>
          </a:xfrm>
          <a:prstGeom prst="diamond">
            <a:avLst/>
          </a:prstGeom>
          <a:noFill/>
          <a:ln w="19050">
            <a:solidFill>
              <a:srgbClr val="0078C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cxnSp>
        <p:nvCxnSpPr>
          <p:cNvPr id="56" name="Gerade Verbindung mit Pfeil 55"/>
          <p:cNvCxnSpPr>
            <a:stCxn id="54" idx="2"/>
          </p:cNvCxnSpPr>
          <p:nvPr/>
        </p:nvCxnSpPr>
        <p:spPr bwMode="auto">
          <a:xfrm rot="16200000" flipH="1">
            <a:off x="8469448" y="3049093"/>
            <a:ext cx="0" cy="270000"/>
          </a:xfrm>
          <a:prstGeom prst="straightConnector1">
            <a:avLst/>
          </a:prstGeom>
          <a:ln>
            <a:solidFill>
              <a:srgbClr val="0078C0"/>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60" name="Gerade Verbindung mit Pfeil 59"/>
          <p:cNvCxnSpPr>
            <a:stCxn id="54" idx="3"/>
          </p:cNvCxnSpPr>
          <p:nvPr/>
        </p:nvCxnSpPr>
        <p:spPr bwMode="auto">
          <a:xfrm flipH="1">
            <a:off x="8127986" y="3389264"/>
            <a:ext cx="1290" cy="270000"/>
          </a:xfrm>
          <a:prstGeom prst="straightConnector1">
            <a:avLst/>
          </a:prstGeom>
          <a:ln>
            <a:solidFill>
              <a:srgbClr val="0078C0"/>
            </a:solidFill>
            <a:headEnd type="none" w="med" len="med"/>
            <a:tailEnd type="arrow"/>
          </a:ln>
        </p:spPr>
        <p:style>
          <a:lnRef idx="2">
            <a:schemeClr val="accent3"/>
          </a:lnRef>
          <a:fillRef idx="0">
            <a:schemeClr val="accent3"/>
          </a:fillRef>
          <a:effectRef idx="1">
            <a:schemeClr val="accent3"/>
          </a:effectRef>
          <a:fontRef idx="minor">
            <a:schemeClr val="tx1"/>
          </a:fontRef>
        </p:style>
      </p:cxnSp>
      <p:cxnSp>
        <p:nvCxnSpPr>
          <p:cNvPr id="63" name="Gerade Verbindung mit Pfeil 62"/>
          <p:cNvCxnSpPr>
            <a:stCxn id="54" idx="1"/>
          </p:cNvCxnSpPr>
          <p:nvPr/>
        </p:nvCxnSpPr>
        <p:spPr bwMode="auto">
          <a:xfrm rot="16200000">
            <a:off x="7994276" y="2843921"/>
            <a:ext cx="270000" cy="0"/>
          </a:xfrm>
          <a:prstGeom prst="straightConnector1">
            <a:avLst/>
          </a:prstGeom>
          <a:ln>
            <a:solidFill>
              <a:srgbClr val="0078C0"/>
            </a:solidFill>
            <a:headEnd type="none" w="med" len="med"/>
            <a:tailEnd type="arrow"/>
          </a:ln>
        </p:spPr>
        <p:style>
          <a:lnRef idx="2">
            <a:schemeClr val="accent3"/>
          </a:lnRef>
          <a:fillRef idx="0">
            <a:schemeClr val="accent3"/>
          </a:fillRef>
          <a:effectRef idx="1">
            <a:schemeClr val="accent3"/>
          </a:effectRef>
          <a:fontRef idx="minor">
            <a:schemeClr val="tx1"/>
          </a:fontRef>
        </p:style>
      </p:cxnSp>
      <p:sp>
        <p:nvSpPr>
          <p:cNvPr id="67" name="Textfeld 66"/>
          <p:cNvSpPr txBox="1"/>
          <p:nvPr/>
        </p:nvSpPr>
        <p:spPr>
          <a:xfrm>
            <a:off x="6663984" y="2794976"/>
            <a:ext cx="1440160" cy="73866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needs</a:t>
            </a:r>
            <a:r>
              <a:rPr lang="de-DE" sz="1400" dirty="0" smtClean="0">
                <a:latin typeface="Arial" pitchFamily="34" charset="0"/>
              </a:rPr>
              <a:t> </a:t>
            </a:r>
            <a:r>
              <a:rPr lang="de-DE" sz="1400" dirty="0" err="1" smtClean="0">
                <a:latin typeface="Arial" pitchFamily="34" charset="0"/>
              </a:rPr>
              <a:t>coordination</a:t>
            </a:r>
            <a:r>
              <a:rPr lang="de-DE" sz="1400" dirty="0" smtClean="0">
                <a:latin typeface="Arial" pitchFamily="34" charset="0"/>
              </a:rPr>
              <a:t> </a:t>
            </a:r>
            <a:r>
              <a:rPr lang="de-DE" sz="1400" dirty="0" err="1" smtClean="0">
                <a:latin typeface="Arial" pitchFamily="34" charset="0"/>
              </a:rPr>
              <a:t>with</a:t>
            </a:r>
            <a:r>
              <a:rPr lang="de-DE" sz="1400" dirty="0" smtClean="0">
                <a:latin typeface="Arial" pitchFamily="34" charset="0"/>
              </a:rPr>
              <a:t> .. </a:t>
            </a:r>
            <a:r>
              <a:rPr lang="de-DE" sz="1400" dirty="0" err="1" smtClean="0">
                <a:latin typeface="Arial" pitchFamily="34" charset="0"/>
              </a:rPr>
              <a:t>about</a:t>
            </a:r>
            <a:r>
              <a:rPr lang="de-DE" sz="1400" dirty="0" smtClean="0">
                <a:latin typeface="Arial" pitchFamily="34" charset="0"/>
              </a:rPr>
              <a:t> ..</a:t>
            </a:r>
          </a:p>
        </p:txBody>
      </p:sp>
      <p:sp>
        <p:nvSpPr>
          <p:cNvPr id="69" name="Rechteck 68"/>
          <p:cNvSpPr/>
          <p:nvPr/>
        </p:nvSpPr>
        <p:spPr bwMode="auto">
          <a:xfrm>
            <a:off x="7020472" y="1340768"/>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Project</a:t>
            </a:r>
          </a:p>
        </p:txBody>
      </p:sp>
      <p:sp>
        <p:nvSpPr>
          <p:cNvPr id="71" name="Rechteck 70"/>
          <p:cNvSpPr/>
          <p:nvPr/>
        </p:nvSpPr>
        <p:spPr bwMode="auto">
          <a:xfrm>
            <a:off x="107504" y="5228444"/>
            <a:ext cx="8892480" cy="1152884"/>
          </a:xfrm>
          <a:prstGeom prst="rect">
            <a:avLst/>
          </a:prstGeom>
          <a:solidFill>
            <a:schemeClr val="bg1">
              <a:lumMod val="85000"/>
            </a:schemeClr>
          </a:solidFill>
          <a:ln w="19050">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b="1" i="1" dirty="0" err="1" smtClean="0">
                <a:solidFill>
                  <a:schemeClr val="tx1"/>
                </a:solidFill>
                <a:latin typeface="Arial" pitchFamily="34" charset="0"/>
                <a:cs typeface="Arial" pitchFamily="34" charset="0"/>
              </a:rPr>
              <a:t>Functions</a:t>
            </a:r>
            <a:endParaRPr lang="de-DE" b="1" i="1" dirty="0" smtClean="0">
              <a:solidFill>
                <a:schemeClr val="tx1"/>
              </a:solidFill>
              <a:latin typeface="Arial" pitchFamily="34" charset="0"/>
              <a:cs typeface="Arial" pitchFamily="34" charset="0"/>
            </a:endParaRPr>
          </a:p>
        </p:txBody>
      </p:sp>
      <p:sp>
        <p:nvSpPr>
          <p:cNvPr id="75" name="Textfeld 74"/>
          <p:cNvSpPr txBox="1"/>
          <p:nvPr/>
        </p:nvSpPr>
        <p:spPr>
          <a:xfrm>
            <a:off x="3131840" y="5797394"/>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smtClean="0">
                <a:latin typeface="Arial" pitchFamily="34" charset="0"/>
              </a:rPr>
              <a:t>link (element1, element2, link)</a:t>
            </a:r>
          </a:p>
        </p:txBody>
      </p:sp>
      <p:sp>
        <p:nvSpPr>
          <p:cNvPr id="76" name="Textfeld 75"/>
          <p:cNvSpPr txBox="1"/>
          <p:nvPr/>
        </p:nvSpPr>
        <p:spPr>
          <a:xfrm>
            <a:off x="3131840" y="6073551"/>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unlink</a:t>
            </a:r>
            <a:r>
              <a:rPr lang="de-DE" sz="1400" dirty="0" smtClean="0">
                <a:latin typeface="Arial" pitchFamily="34" charset="0"/>
              </a:rPr>
              <a:t> (element1, element2, link)</a:t>
            </a:r>
          </a:p>
        </p:txBody>
      </p:sp>
      <p:sp>
        <p:nvSpPr>
          <p:cNvPr id="77" name="Textfeld 76"/>
          <p:cNvSpPr txBox="1"/>
          <p:nvPr/>
        </p:nvSpPr>
        <p:spPr>
          <a:xfrm>
            <a:off x="251520" y="5217325"/>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create</a:t>
            </a:r>
            <a:r>
              <a:rPr lang="de-DE" sz="1400" dirty="0" smtClean="0">
                <a:latin typeface="Arial" pitchFamily="34" charset="0"/>
              </a:rPr>
              <a:t> (</a:t>
            </a:r>
            <a:r>
              <a:rPr lang="de-DE" sz="1400" dirty="0" err="1" smtClean="0">
                <a:latin typeface="Arial" pitchFamily="34" charset="0"/>
              </a:rPr>
              <a:t>element</a:t>
            </a:r>
            <a:r>
              <a:rPr lang="de-DE" sz="1400" dirty="0" smtClean="0">
                <a:latin typeface="Arial" pitchFamily="34" charset="0"/>
              </a:rPr>
              <a:t>)</a:t>
            </a:r>
          </a:p>
        </p:txBody>
      </p:sp>
      <p:sp>
        <p:nvSpPr>
          <p:cNvPr id="78" name="Textfeld 77"/>
          <p:cNvSpPr txBox="1"/>
          <p:nvPr/>
        </p:nvSpPr>
        <p:spPr>
          <a:xfrm>
            <a:off x="251520" y="6045038"/>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delete</a:t>
            </a:r>
            <a:r>
              <a:rPr lang="de-DE" sz="1400" dirty="0" smtClean="0">
                <a:latin typeface="Arial" pitchFamily="34" charset="0"/>
              </a:rPr>
              <a:t> (</a:t>
            </a:r>
            <a:r>
              <a:rPr lang="de-DE" sz="1400" dirty="0" err="1" smtClean="0">
                <a:latin typeface="Arial" pitchFamily="34" charset="0"/>
              </a:rPr>
              <a:t>element</a:t>
            </a:r>
            <a:r>
              <a:rPr lang="de-DE" sz="1400" dirty="0" smtClean="0">
                <a:latin typeface="Arial" pitchFamily="34" charset="0"/>
              </a:rPr>
              <a:t>)</a:t>
            </a:r>
          </a:p>
        </p:txBody>
      </p:sp>
      <p:sp>
        <p:nvSpPr>
          <p:cNvPr id="79" name="Textfeld 78"/>
          <p:cNvSpPr txBox="1"/>
          <p:nvPr/>
        </p:nvSpPr>
        <p:spPr>
          <a:xfrm>
            <a:off x="251520" y="5769639"/>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passivate</a:t>
            </a:r>
            <a:r>
              <a:rPr lang="de-DE" sz="1400" dirty="0" smtClean="0">
                <a:latin typeface="Arial" pitchFamily="34" charset="0"/>
              </a:rPr>
              <a:t> (</a:t>
            </a:r>
            <a:r>
              <a:rPr lang="de-DE" sz="1400" dirty="0" err="1" smtClean="0">
                <a:latin typeface="Arial" pitchFamily="34" charset="0"/>
              </a:rPr>
              <a:t>element</a:t>
            </a:r>
            <a:r>
              <a:rPr lang="de-DE" sz="1400" dirty="0" smtClean="0">
                <a:latin typeface="Arial" pitchFamily="34" charset="0"/>
              </a:rPr>
              <a:t>)</a:t>
            </a:r>
          </a:p>
        </p:txBody>
      </p:sp>
      <p:sp>
        <p:nvSpPr>
          <p:cNvPr id="80" name="Textfeld 79"/>
          <p:cNvSpPr txBox="1"/>
          <p:nvPr/>
        </p:nvSpPr>
        <p:spPr>
          <a:xfrm>
            <a:off x="250762" y="5493482"/>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activate</a:t>
            </a:r>
            <a:r>
              <a:rPr lang="de-DE" sz="1400" dirty="0" smtClean="0">
                <a:latin typeface="Arial" pitchFamily="34" charset="0"/>
              </a:rPr>
              <a:t> (</a:t>
            </a:r>
            <a:r>
              <a:rPr lang="de-DE" sz="1400" dirty="0" err="1" smtClean="0">
                <a:latin typeface="Arial" pitchFamily="34" charset="0"/>
              </a:rPr>
              <a:t>element</a:t>
            </a:r>
            <a:r>
              <a:rPr lang="de-DE" sz="1400" dirty="0" smtClean="0">
                <a:latin typeface="Arial" pitchFamily="34" charset="0"/>
              </a:rPr>
              <a:t>)</a:t>
            </a:r>
          </a:p>
        </p:txBody>
      </p:sp>
      <p:sp>
        <p:nvSpPr>
          <p:cNvPr id="81" name="Textfeld 80"/>
          <p:cNvSpPr txBox="1"/>
          <p:nvPr/>
        </p:nvSpPr>
        <p:spPr>
          <a:xfrm>
            <a:off x="6732998" y="5516474"/>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assign</a:t>
            </a:r>
            <a:r>
              <a:rPr lang="de-DE" sz="1400" dirty="0" smtClean="0">
                <a:latin typeface="Arial" pitchFamily="34" charset="0"/>
              </a:rPr>
              <a:t> (</a:t>
            </a:r>
            <a:r>
              <a:rPr lang="de-DE" sz="1400" dirty="0" err="1" smtClean="0">
                <a:latin typeface="Arial" pitchFamily="34" charset="0"/>
              </a:rPr>
              <a:t>element</a:t>
            </a:r>
            <a:r>
              <a:rPr lang="de-DE" sz="1400" dirty="0" smtClean="0">
                <a:latin typeface="Arial" pitchFamily="34" charset="0"/>
              </a:rPr>
              <a:t>, </a:t>
            </a:r>
            <a:r>
              <a:rPr lang="de-DE" sz="1400" dirty="0" err="1" smtClean="0">
                <a:latin typeface="Arial" pitchFamily="34" charset="0"/>
              </a:rPr>
              <a:t>state</a:t>
            </a:r>
            <a:r>
              <a:rPr lang="de-DE" sz="1400" dirty="0" smtClean="0">
                <a:latin typeface="Arial" pitchFamily="34" charset="0"/>
              </a:rPr>
              <a:t>)</a:t>
            </a:r>
          </a:p>
        </p:txBody>
      </p:sp>
      <p:sp>
        <p:nvSpPr>
          <p:cNvPr id="83" name="Textfeld 82"/>
          <p:cNvSpPr txBox="1"/>
          <p:nvPr/>
        </p:nvSpPr>
        <p:spPr>
          <a:xfrm>
            <a:off x="6732998" y="6068788"/>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change</a:t>
            </a:r>
            <a:r>
              <a:rPr lang="de-DE" sz="1400" dirty="0" smtClean="0">
                <a:latin typeface="Arial" pitchFamily="34" charset="0"/>
              </a:rPr>
              <a:t> (</a:t>
            </a:r>
            <a:r>
              <a:rPr lang="de-DE" sz="1400" dirty="0" err="1" smtClean="0">
                <a:latin typeface="Arial" pitchFamily="34" charset="0"/>
              </a:rPr>
              <a:t>element</a:t>
            </a:r>
            <a:r>
              <a:rPr lang="de-DE" sz="1400" dirty="0" smtClean="0">
                <a:latin typeface="Arial" pitchFamily="34" charset="0"/>
              </a:rPr>
              <a:t>, </a:t>
            </a:r>
            <a:r>
              <a:rPr lang="de-DE" sz="1400" dirty="0" err="1" smtClean="0">
                <a:latin typeface="Arial" pitchFamily="34" charset="0"/>
              </a:rPr>
              <a:t>state</a:t>
            </a:r>
            <a:r>
              <a:rPr lang="de-DE" sz="1400" dirty="0" smtClean="0">
                <a:latin typeface="Arial" pitchFamily="34" charset="0"/>
              </a:rPr>
              <a:t>)</a:t>
            </a:r>
          </a:p>
        </p:txBody>
      </p:sp>
      <p:sp>
        <p:nvSpPr>
          <p:cNvPr id="84" name="Textfeld 83"/>
          <p:cNvSpPr txBox="1"/>
          <p:nvPr/>
        </p:nvSpPr>
        <p:spPr>
          <a:xfrm>
            <a:off x="6732240" y="5792631"/>
            <a:ext cx="2736304"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assert</a:t>
            </a:r>
            <a:r>
              <a:rPr lang="de-DE" sz="1400" dirty="0" smtClean="0">
                <a:latin typeface="Arial" pitchFamily="34" charset="0"/>
              </a:rPr>
              <a:t> (</a:t>
            </a:r>
            <a:r>
              <a:rPr lang="de-DE" sz="1400" dirty="0" err="1" smtClean="0">
                <a:latin typeface="Arial" pitchFamily="34" charset="0"/>
              </a:rPr>
              <a:t>element</a:t>
            </a:r>
            <a:r>
              <a:rPr lang="de-DE" sz="1400" dirty="0" smtClean="0">
                <a:latin typeface="Arial" pitchFamily="34" charset="0"/>
              </a:rPr>
              <a:t>, </a:t>
            </a:r>
            <a:r>
              <a:rPr lang="de-DE" sz="1400" dirty="0" err="1" smtClean="0">
                <a:latin typeface="Arial" pitchFamily="34" charset="0"/>
              </a:rPr>
              <a:t>state</a:t>
            </a:r>
            <a:r>
              <a:rPr lang="de-DE" sz="1400" dirty="0" smtClean="0">
                <a:latin typeface="Arial" pitchFamily="34" charset="0"/>
              </a:rPr>
              <a:t>)</a:t>
            </a:r>
          </a:p>
        </p:txBody>
      </p:sp>
      <p:sp>
        <p:nvSpPr>
          <p:cNvPr id="89" name="Rechteck 88"/>
          <p:cNvSpPr/>
          <p:nvPr/>
        </p:nvSpPr>
        <p:spPr bwMode="auto">
          <a:xfrm>
            <a:off x="107504" y="3913892"/>
            <a:ext cx="8892480" cy="1152128"/>
          </a:xfrm>
          <a:prstGeom prst="rect">
            <a:avLst/>
          </a:prstGeom>
          <a:solidFill>
            <a:schemeClr val="bg1">
              <a:lumMod val="85000"/>
            </a:schemeClr>
          </a:solidFill>
          <a:ln w="19050">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b="1" i="1" dirty="0" smtClean="0">
                <a:solidFill>
                  <a:schemeClr val="tx1"/>
                </a:solidFill>
                <a:latin typeface="Arial" pitchFamily="34" charset="0"/>
                <a:cs typeface="Arial" pitchFamily="34" charset="0"/>
              </a:rPr>
              <a:t>States</a:t>
            </a:r>
          </a:p>
        </p:txBody>
      </p:sp>
      <p:sp>
        <p:nvSpPr>
          <p:cNvPr id="91" name="Rechteck 90"/>
          <p:cNvSpPr/>
          <p:nvPr/>
        </p:nvSpPr>
        <p:spPr bwMode="auto">
          <a:xfrm>
            <a:off x="323528" y="4057908"/>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err="1" smtClean="0">
                <a:solidFill>
                  <a:schemeClr val="tx1"/>
                </a:solidFill>
                <a:latin typeface="Arial" pitchFamily="34" charset="0"/>
                <a:cs typeface="Arial" pitchFamily="34" charset="0"/>
              </a:rPr>
              <a:t>Application</a:t>
            </a:r>
            <a:endParaRPr lang="de-DE" sz="1400" dirty="0" smtClean="0">
              <a:solidFill>
                <a:schemeClr val="tx1"/>
              </a:solidFill>
              <a:latin typeface="Arial" pitchFamily="34" charset="0"/>
              <a:cs typeface="Arial" pitchFamily="34" charset="0"/>
            </a:endParaRPr>
          </a:p>
        </p:txBody>
      </p:sp>
      <p:sp>
        <p:nvSpPr>
          <p:cNvPr id="92" name="Rechteck 91"/>
          <p:cNvSpPr/>
          <p:nvPr/>
        </p:nvSpPr>
        <p:spPr bwMode="auto">
          <a:xfrm>
            <a:off x="4788024" y="4291964"/>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Person</a:t>
            </a:r>
          </a:p>
        </p:txBody>
      </p:sp>
      <p:sp>
        <p:nvSpPr>
          <p:cNvPr id="93" name="Rechteck 92"/>
          <p:cNvSpPr/>
          <p:nvPr/>
        </p:nvSpPr>
        <p:spPr bwMode="auto">
          <a:xfrm>
            <a:off x="7020472" y="4057908"/>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Project</a:t>
            </a:r>
          </a:p>
        </p:txBody>
      </p:sp>
      <p:sp>
        <p:nvSpPr>
          <p:cNvPr id="94" name="Rechteck 93"/>
          <p:cNvSpPr/>
          <p:nvPr/>
        </p:nvSpPr>
        <p:spPr bwMode="auto">
          <a:xfrm>
            <a:off x="2555776" y="4298984"/>
            <a:ext cx="1800000" cy="270000"/>
          </a:xfrm>
          <a:prstGeom prst="rect">
            <a:avLst/>
          </a:prstGeom>
          <a:no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de-DE" sz="1400" dirty="0" smtClean="0">
                <a:solidFill>
                  <a:schemeClr val="tx1"/>
                </a:solidFill>
                <a:latin typeface="Arial" pitchFamily="34" charset="0"/>
                <a:cs typeface="Arial" pitchFamily="34" charset="0"/>
              </a:rPr>
              <a:t>Business </a:t>
            </a:r>
            <a:r>
              <a:rPr lang="de-DE" sz="1400" dirty="0" err="1" smtClean="0">
                <a:solidFill>
                  <a:schemeClr val="tx1"/>
                </a:solidFill>
                <a:latin typeface="Arial" pitchFamily="34" charset="0"/>
                <a:cs typeface="Arial" pitchFamily="34" charset="0"/>
              </a:rPr>
              <a:t>Process</a:t>
            </a:r>
            <a:endParaRPr lang="de-DE" sz="1400" dirty="0" smtClean="0">
              <a:solidFill>
                <a:schemeClr val="tx1"/>
              </a:solidFill>
              <a:latin typeface="Arial" pitchFamily="34" charset="0"/>
              <a:cs typeface="Arial" pitchFamily="34" charset="0"/>
            </a:endParaRPr>
          </a:p>
        </p:txBody>
      </p:sp>
      <p:sp>
        <p:nvSpPr>
          <p:cNvPr id="95" name="Textfeld 94"/>
          <p:cNvSpPr txBox="1"/>
          <p:nvPr/>
        </p:nvSpPr>
        <p:spPr>
          <a:xfrm>
            <a:off x="251520" y="4326195"/>
            <a:ext cx="2736304" cy="73866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running</a:t>
            </a:r>
            <a:r>
              <a:rPr lang="de-DE" sz="1400" dirty="0" smtClean="0">
                <a:latin typeface="Arial" pitchFamily="34" charset="0"/>
              </a:rPr>
              <a:t>, </a:t>
            </a:r>
            <a:r>
              <a:rPr lang="de-DE" sz="1400" dirty="0" err="1" smtClean="0">
                <a:latin typeface="Arial" pitchFamily="34" charset="0"/>
              </a:rPr>
              <a:t>maintenance</a:t>
            </a:r>
            <a:r>
              <a:rPr lang="de-DE" sz="1400" dirty="0" smtClean="0">
                <a:latin typeface="Arial" pitchFamily="34" charset="0"/>
              </a:rPr>
              <a:t>,</a:t>
            </a:r>
          </a:p>
          <a:p>
            <a:r>
              <a:rPr lang="de-DE" sz="1400" dirty="0" err="1" smtClean="0">
                <a:latin typeface="Arial" pitchFamily="34" charset="0"/>
              </a:rPr>
              <a:t>expiring</a:t>
            </a:r>
            <a:r>
              <a:rPr lang="de-DE" sz="1400" dirty="0" smtClean="0">
                <a:latin typeface="Arial" pitchFamily="34" charset="0"/>
              </a:rPr>
              <a:t>, </a:t>
            </a:r>
            <a:r>
              <a:rPr lang="de-DE" sz="1400" dirty="0" err="1" smtClean="0">
                <a:latin typeface="Arial" pitchFamily="34" charset="0"/>
              </a:rPr>
              <a:t>defect</a:t>
            </a:r>
            <a:r>
              <a:rPr lang="de-DE" sz="1400" dirty="0" smtClean="0">
                <a:latin typeface="Arial" pitchFamily="34" charset="0"/>
              </a:rPr>
              <a:t>, </a:t>
            </a:r>
          </a:p>
          <a:p>
            <a:r>
              <a:rPr lang="de-DE" sz="1400" dirty="0" err="1" smtClean="0">
                <a:latin typeface="Arial" pitchFamily="34" charset="0"/>
              </a:rPr>
              <a:t>deprecated</a:t>
            </a:r>
            <a:endParaRPr lang="de-DE" sz="1400" dirty="0" smtClean="0">
              <a:latin typeface="Arial" pitchFamily="34" charset="0"/>
            </a:endParaRPr>
          </a:p>
        </p:txBody>
      </p:sp>
      <p:sp>
        <p:nvSpPr>
          <p:cNvPr id="96" name="Textfeld 95"/>
          <p:cNvSpPr txBox="1"/>
          <p:nvPr/>
        </p:nvSpPr>
        <p:spPr>
          <a:xfrm>
            <a:off x="6948264" y="4418528"/>
            <a:ext cx="2736304"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initiated</a:t>
            </a:r>
            <a:r>
              <a:rPr lang="de-DE" sz="1400" dirty="0" smtClean="0">
                <a:latin typeface="Arial" pitchFamily="34" charset="0"/>
              </a:rPr>
              <a:t>, </a:t>
            </a:r>
            <a:r>
              <a:rPr lang="de-DE" sz="1400" dirty="0" err="1" smtClean="0">
                <a:latin typeface="Arial" pitchFamily="34" charset="0"/>
              </a:rPr>
              <a:t>started</a:t>
            </a:r>
            <a:r>
              <a:rPr lang="de-DE" sz="1400" dirty="0" smtClean="0">
                <a:latin typeface="Arial" pitchFamily="34" charset="0"/>
              </a:rPr>
              <a:t>, </a:t>
            </a:r>
          </a:p>
          <a:p>
            <a:r>
              <a:rPr lang="de-DE" sz="1400" dirty="0" err="1" smtClean="0">
                <a:latin typeface="Arial" pitchFamily="34" charset="0"/>
              </a:rPr>
              <a:t>declined</a:t>
            </a:r>
            <a:r>
              <a:rPr lang="de-DE" sz="1400" dirty="0" smtClean="0">
                <a:latin typeface="Arial" pitchFamily="34" charset="0"/>
              </a:rPr>
              <a:t>, </a:t>
            </a:r>
            <a:r>
              <a:rPr lang="de-DE" sz="1400" dirty="0" err="1" smtClean="0">
                <a:latin typeface="Arial" pitchFamily="34" charset="0"/>
              </a:rPr>
              <a:t>finished</a:t>
            </a:r>
            <a:endParaRPr lang="de-DE" sz="1400" dirty="0" smtClean="0">
              <a:latin typeface="Arial" pitchFamily="34" charset="0"/>
            </a:endParaRPr>
          </a:p>
        </p:txBody>
      </p:sp>
      <p:sp>
        <p:nvSpPr>
          <p:cNvPr id="97" name="Textfeld 96"/>
          <p:cNvSpPr txBox="1"/>
          <p:nvPr/>
        </p:nvSpPr>
        <p:spPr>
          <a:xfrm>
            <a:off x="4716016" y="4561964"/>
            <a:ext cx="2736304"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owning</a:t>
            </a:r>
            <a:r>
              <a:rPr lang="de-DE" sz="1400" dirty="0" smtClean="0">
                <a:latin typeface="Arial" pitchFamily="34" charset="0"/>
              </a:rPr>
              <a:t>, </a:t>
            </a:r>
            <a:r>
              <a:rPr lang="de-DE" sz="1400" dirty="0" err="1" smtClean="0">
                <a:latin typeface="Arial" pitchFamily="34" charset="0"/>
              </a:rPr>
              <a:t>developing</a:t>
            </a:r>
            <a:r>
              <a:rPr lang="de-DE" sz="1400" dirty="0" smtClean="0">
                <a:latin typeface="Arial" pitchFamily="34" charset="0"/>
              </a:rPr>
              <a:t>,</a:t>
            </a:r>
          </a:p>
          <a:p>
            <a:r>
              <a:rPr lang="de-DE" sz="1400" dirty="0" err="1" smtClean="0">
                <a:latin typeface="Arial" pitchFamily="34" charset="0"/>
              </a:rPr>
              <a:t>using</a:t>
            </a:r>
            <a:r>
              <a:rPr lang="de-DE" sz="1400" dirty="0" smtClean="0">
                <a:latin typeface="Arial" pitchFamily="34" charset="0"/>
              </a:rPr>
              <a:t>, </a:t>
            </a:r>
            <a:r>
              <a:rPr lang="de-DE" sz="1400" dirty="0" err="1" smtClean="0">
                <a:latin typeface="Arial" pitchFamily="34" charset="0"/>
              </a:rPr>
              <a:t>rejecting</a:t>
            </a:r>
            <a:endParaRPr lang="de-DE" sz="1400" dirty="0" smtClean="0">
              <a:latin typeface="Arial" pitchFamily="34" charset="0"/>
            </a:endParaRPr>
          </a:p>
        </p:txBody>
      </p:sp>
      <p:sp>
        <p:nvSpPr>
          <p:cNvPr id="98" name="Textfeld 97"/>
          <p:cNvSpPr txBox="1"/>
          <p:nvPr/>
        </p:nvSpPr>
        <p:spPr>
          <a:xfrm>
            <a:off x="2483768" y="4555326"/>
            <a:ext cx="2736304" cy="52322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dirty="0" err="1" smtClean="0">
                <a:latin typeface="Arial" pitchFamily="34" charset="0"/>
              </a:rPr>
              <a:t>initiated</a:t>
            </a:r>
            <a:r>
              <a:rPr lang="de-DE" sz="1400" dirty="0" smtClean="0">
                <a:latin typeface="Arial" pitchFamily="34" charset="0"/>
              </a:rPr>
              <a:t>, </a:t>
            </a:r>
            <a:r>
              <a:rPr lang="de-DE" sz="1400" dirty="0" err="1" smtClean="0">
                <a:latin typeface="Arial" pitchFamily="34" charset="0"/>
              </a:rPr>
              <a:t>supported</a:t>
            </a:r>
            <a:r>
              <a:rPr lang="de-DE" sz="1400" dirty="0" smtClean="0">
                <a:latin typeface="Arial" pitchFamily="34" charset="0"/>
              </a:rPr>
              <a:t>,</a:t>
            </a:r>
          </a:p>
          <a:p>
            <a:r>
              <a:rPr lang="de-DE" sz="1400" dirty="0" err="1" smtClean="0">
                <a:latin typeface="Arial" pitchFamily="34" charset="0"/>
              </a:rPr>
              <a:t>deprecated</a:t>
            </a:r>
            <a:r>
              <a:rPr lang="de-DE" sz="1400" dirty="0" smtClean="0">
                <a:latin typeface="Arial" pitchFamily="34" charset="0"/>
              </a:rPr>
              <a:t> </a:t>
            </a:r>
          </a:p>
        </p:txBody>
      </p:sp>
      <p:cxnSp>
        <p:nvCxnSpPr>
          <p:cNvPr id="99" name="Gerade Verbindung mit Pfeil 98"/>
          <p:cNvCxnSpPr/>
          <p:nvPr/>
        </p:nvCxnSpPr>
        <p:spPr bwMode="auto">
          <a:xfrm>
            <a:off x="251520" y="3109348"/>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00" name="Textfeld 99"/>
          <p:cNvSpPr txBox="1"/>
          <p:nvPr/>
        </p:nvSpPr>
        <p:spPr>
          <a:xfrm>
            <a:off x="251520" y="2833191"/>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is</a:t>
            </a:r>
            <a:r>
              <a:rPr lang="de-DE" sz="1400" dirty="0" smtClean="0">
                <a:latin typeface="Arial" pitchFamily="34" charset="0"/>
              </a:rPr>
              <a:t> </a:t>
            </a:r>
            <a:r>
              <a:rPr lang="de-DE" sz="1400" dirty="0" err="1" smtClean="0">
                <a:latin typeface="Arial" pitchFamily="34" charset="0"/>
              </a:rPr>
              <a:t>viable</a:t>
            </a:r>
            <a:r>
              <a:rPr lang="de-DE" sz="1400" dirty="0" smtClean="0">
                <a:latin typeface="Arial" pitchFamily="34" charset="0"/>
              </a:rPr>
              <a:t> </a:t>
            </a:r>
            <a:r>
              <a:rPr lang="de-DE" sz="1400" dirty="0" err="1" smtClean="0">
                <a:latin typeface="Arial" pitchFamily="34" charset="0"/>
              </a:rPr>
              <a:t>to</a:t>
            </a:r>
            <a:endParaRPr lang="de-DE" sz="1400" dirty="0" smtClean="0">
              <a:latin typeface="Arial" pitchFamily="34" charset="0"/>
            </a:endParaRPr>
          </a:p>
        </p:txBody>
      </p:sp>
      <p:cxnSp>
        <p:nvCxnSpPr>
          <p:cNvPr id="101" name="Gerade Verbindung mit Pfeil 100"/>
          <p:cNvCxnSpPr/>
          <p:nvPr/>
        </p:nvCxnSpPr>
        <p:spPr bwMode="auto">
          <a:xfrm>
            <a:off x="251520" y="3377635"/>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02" name="Textfeld 101"/>
          <p:cNvSpPr txBox="1"/>
          <p:nvPr/>
        </p:nvSpPr>
        <p:spPr>
          <a:xfrm>
            <a:off x="251520" y="3101478"/>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develops</a:t>
            </a:r>
            <a:endParaRPr lang="de-DE" sz="1400" dirty="0" smtClean="0">
              <a:latin typeface="Arial" pitchFamily="34" charset="0"/>
            </a:endParaRPr>
          </a:p>
        </p:txBody>
      </p:sp>
      <p:cxnSp>
        <p:nvCxnSpPr>
          <p:cNvPr id="103" name="Gerade Verbindung mit Pfeil 102"/>
          <p:cNvCxnSpPr/>
          <p:nvPr/>
        </p:nvCxnSpPr>
        <p:spPr bwMode="auto">
          <a:xfrm>
            <a:off x="251520" y="3645922"/>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04" name="Textfeld 103"/>
          <p:cNvSpPr txBox="1"/>
          <p:nvPr/>
        </p:nvSpPr>
        <p:spPr>
          <a:xfrm>
            <a:off x="251520" y="3369765"/>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waits</a:t>
            </a:r>
            <a:r>
              <a:rPr lang="de-DE" sz="1400" dirty="0" smtClean="0">
                <a:latin typeface="Arial" pitchFamily="34" charset="0"/>
              </a:rPr>
              <a:t> </a:t>
            </a:r>
            <a:r>
              <a:rPr lang="de-DE" sz="1400" dirty="0" err="1" smtClean="0">
                <a:latin typeface="Arial" pitchFamily="34" charset="0"/>
              </a:rPr>
              <a:t>for</a:t>
            </a:r>
            <a:endParaRPr lang="de-DE" sz="1400" dirty="0" smtClean="0">
              <a:latin typeface="Arial" pitchFamily="34" charset="0"/>
            </a:endParaRPr>
          </a:p>
        </p:txBody>
      </p:sp>
      <p:cxnSp>
        <p:nvCxnSpPr>
          <p:cNvPr id="106" name="Gerade Verbindung mit Pfeil 105"/>
          <p:cNvCxnSpPr/>
          <p:nvPr/>
        </p:nvCxnSpPr>
        <p:spPr bwMode="auto">
          <a:xfrm>
            <a:off x="2411760" y="3110738"/>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07" name="Textfeld 106"/>
          <p:cNvSpPr txBox="1"/>
          <p:nvPr/>
        </p:nvSpPr>
        <p:spPr>
          <a:xfrm>
            <a:off x="2411760" y="2834581"/>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uses</a:t>
            </a:r>
            <a:endParaRPr lang="de-DE" sz="1400" dirty="0" smtClean="0">
              <a:latin typeface="Arial" pitchFamily="34" charset="0"/>
            </a:endParaRPr>
          </a:p>
        </p:txBody>
      </p:sp>
      <p:cxnSp>
        <p:nvCxnSpPr>
          <p:cNvPr id="108" name="Gerade Verbindung mit Pfeil 107"/>
          <p:cNvCxnSpPr/>
          <p:nvPr/>
        </p:nvCxnSpPr>
        <p:spPr bwMode="auto">
          <a:xfrm>
            <a:off x="2411760" y="3379025"/>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09" name="Textfeld 108"/>
          <p:cNvSpPr txBox="1"/>
          <p:nvPr/>
        </p:nvSpPr>
        <p:spPr>
          <a:xfrm>
            <a:off x="2411760" y="3102868"/>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excludes</a:t>
            </a:r>
            <a:endParaRPr lang="de-DE" sz="1400" dirty="0" smtClean="0">
              <a:latin typeface="Arial" pitchFamily="34" charset="0"/>
            </a:endParaRPr>
          </a:p>
        </p:txBody>
      </p:sp>
      <p:cxnSp>
        <p:nvCxnSpPr>
          <p:cNvPr id="110" name="Gerade Verbindung mit Pfeil 109"/>
          <p:cNvCxnSpPr/>
          <p:nvPr/>
        </p:nvCxnSpPr>
        <p:spPr bwMode="auto">
          <a:xfrm>
            <a:off x="2411760" y="3647312"/>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11" name="Textfeld 110"/>
          <p:cNvSpPr txBox="1"/>
          <p:nvPr/>
        </p:nvSpPr>
        <p:spPr>
          <a:xfrm>
            <a:off x="2411760" y="3371155"/>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authorizes</a:t>
            </a:r>
            <a:endParaRPr lang="de-DE" sz="1400" dirty="0" smtClean="0">
              <a:latin typeface="Arial" pitchFamily="34" charset="0"/>
            </a:endParaRPr>
          </a:p>
        </p:txBody>
      </p:sp>
      <p:cxnSp>
        <p:nvCxnSpPr>
          <p:cNvPr id="112" name="Gerade Verbindung mit Pfeil 111"/>
          <p:cNvCxnSpPr/>
          <p:nvPr/>
        </p:nvCxnSpPr>
        <p:spPr bwMode="auto">
          <a:xfrm>
            <a:off x="4572000" y="3110738"/>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13" name="Textfeld 112"/>
          <p:cNvSpPr txBox="1"/>
          <p:nvPr/>
        </p:nvSpPr>
        <p:spPr>
          <a:xfrm>
            <a:off x="4572000" y="2834581"/>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communicate</a:t>
            </a:r>
            <a:endParaRPr lang="de-DE" sz="1400" dirty="0" smtClean="0">
              <a:latin typeface="Arial" pitchFamily="34" charset="0"/>
            </a:endParaRPr>
          </a:p>
        </p:txBody>
      </p:sp>
      <p:cxnSp>
        <p:nvCxnSpPr>
          <p:cNvPr id="114" name="Gerade Verbindung mit Pfeil 113"/>
          <p:cNvCxnSpPr/>
          <p:nvPr/>
        </p:nvCxnSpPr>
        <p:spPr bwMode="auto">
          <a:xfrm>
            <a:off x="4572000" y="3379025"/>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15" name="Textfeld 114"/>
          <p:cNvSpPr txBox="1"/>
          <p:nvPr/>
        </p:nvSpPr>
        <p:spPr>
          <a:xfrm>
            <a:off x="4572000" y="3102868"/>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includes</a:t>
            </a:r>
            <a:endParaRPr lang="de-DE" sz="1400" dirty="0" smtClean="0">
              <a:latin typeface="Arial" pitchFamily="34" charset="0"/>
            </a:endParaRPr>
          </a:p>
        </p:txBody>
      </p:sp>
      <p:cxnSp>
        <p:nvCxnSpPr>
          <p:cNvPr id="116" name="Gerade Verbindung mit Pfeil 115"/>
          <p:cNvCxnSpPr/>
          <p:nvPr/>
        </p:nvCxnSpPr>
        <p:spPr bwMode="auto">
          <a:xfrm>
            <a:off x="4572000" y="3647312"/>
            <a:ext cx="144016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117" name="Textfeld 116"/>
          <p:cNvSpPr txBox="1"/>
          <p:nvPr/>
        </p:nvSpPr>
        <p:spPr>
          <a:xfrm>
            <a:off x="4572000" y="3371155"/>
            <a:ext cx="1440160"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dirty="0" err="1" smtClean="0">
                <a:latin typeface="Arial" pitchFamily="34" charset="0"/>
              </a:rPr>
              <a:t>depends</a:t>
            </a:r>
            <a:r>
              <a:rPr lang="de-DE" sz="1400" dirty="0" smtClean="0">
                <a:latin typeface="Arial" pitchFamily="34" charset="0"/>
              </a:rPr>
              <a:t> 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1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1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8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9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9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9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9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9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9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9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9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7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6"/>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7"/>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8"/>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79"/>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80"/>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81"/>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8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8" grpId="0"/>
      <p:bldP spid="54" grpId="0" animBg="1"/>
      <p:bldP spid="67" grpId="0"/>
      <p:bldP spid="71" grpId="0" animBg="1"/>
      <p:bldP spid="75" grpId="0"/>
      <p:bldP spid="76" grpId="0"/>
      <p:bldP spid="77" grpId="0"/>
      <p:bldP spid="78" grpId="0"/>
      <p:bldP spid="79" grpId="0"/>
      <p:bldP spid="80" grpId="0"/>
      <p:bldP spid="81" grpId="0"/>
      <p:bldP spid="83" grpId="0"/>
      <p:bldP spid="84" grpId="0"/>
      <p:bldP spid="89" grpId="0" animBg="1"/>
      <p:bldP spid="91" grpId="0" animBg="1"/>
      <p:bldP spid="92" grpId="0" animBg="1"/>
      <p:bldP spid="93" grpId="0" animBg="1"/>
      <p:bldP spid="94" grpId="0" animBg="1"/>
      <p:bldP spid="95" grpId="0"/>
      <p:bldP spid="96" grpId="0"/>
      <p:bldP spid="97" grpId="0"/>
      <p:bldP spid="98" grpId="0"/>
      <p:bldP spid="100" grpId="0"/>
      <p:bldP spid="102" grpId="0"/>
      <p:bldP spid="104" grpId="0"/>
      <p:bldP spid="107" grpId="0"/>
      <p:bldP spid="109" grpId="0"/>
      <p:bldP spid="111" grpId="0"/>
      <p:bldP spid="113" grpId="0"/>
      <p:bldP spid="115" grpId="0"/>
      <p:bldP spid="1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Research Schedule</a:t>
            </a:r>
            <a:endParaRPr lang="de-DE" dirty="0"/>
          </a:p>
        </p:txBody>
      </p:sp>
      <p:sp>
        <p:nvSpPr>
          <p:cNvPr id="3" name="Datumsplatzhalter 2"/>
          <p:cNvSpPr>
            <a:spLocks noGrp="1"/>
          </p:cNvSpPr>
          <p:nvPr>
            <p:ph type="dt" sz="half" idx="10"/>
          </p:nvPr>
        </p:nvSpPr>
        <p:spPr/>
        <p:txBody>
          <a:bodyPr/>
          <a:lstStyle/>
          <a:p>
            <a:pPr>
              <a:defRPr/>
            </a:pPr>
            <a:fld id="{303B5623-5324-41F9-A069-BAF6C6106138}" type="datetime4">
              <a:rPr lang="en-US" smtClean="0"/>
              <a:pPr>
                <a:defRPr/>
              </a:pPr>
              <a:t>September 30, 2013</a:t>
            </a:fld>
            <a:endParaRPr lang="de-DE" dirty="0"/>
          </a:p>
        </p:txBody>
      </p:sp>
      <p:sp>
        <p:nvSpPr>
          <p:cNvPr id="4" name="Fußzeilenplatzhalter 3"/>
          <p:cNvSpPr>
            <a:spLocks noGrp="1"/>
          </p:cNvSpPr>
          <p:nvPr>
            <p:ph type="ftr" sz="quarter" idx="11"/>
          </p:nvPr>
        </p:nvSpPr>
        <p:spPr/>
        <p:txBody>
          <a:bodyPr/>
          <a:lstStyle/>
          <a:p>
            <a:pPr>
              <a:defRPr/>
            </a:pPr>
            <a:r>
              <a:rPr lang="en-US" smtClean="0"/>
              <a:t>Master's Thesis - Maximilian Burger</a:t>
            </a:r>
            <a:endParaRPr lang="de-DE" dirty="0"/>
          </a:p>
        </p:txBody>
      </p:sp>
      <p:sp>
        <p:nvSpPr>
          <p:cNvPr id="5" name="Foliennummernplatzhalter 4"/>
          <p:cNvSpPr>
            <a:spLocks noGrp="1"/>
          </p:cNvSpPr>
          <p:nvPr>
            <p:ph type="sldNum" sz="quarter" idx="12"/>
          </p:nvPr>
        </p:nvSpPr>
        <p:spPr/>
        <p:txBody>
          <a:bodyPr/>
          <a:lstStyle/>
          <a:p>
            <a:pPr>
              <a:defRPr/>
            </a:pPr>
            <a:fld id="{D2C1E98F-1F50-40D0-983D-1C9A40CB3FCD}" type="slidenum">
              <a:rPr lang="de-DE" smtClean="0"/>
              <a:pPr>
                <a:defRPr/>
              </a:pPr>
              <a:t>33</a:t>
            </a:fld>
            <a:endParaRPr lang="de-DE" dirty="0"/>
          </a:p>
        </p:txBody>
      </p:sp>
      <p:graphicFrame>
        <p:nvGraphicFramePr>
          <p:cNvPr id="8" name="Diagramm 7"/>
          <p:cNvGraphicFramePr/>
          <p:nvPr/>
        </p:nvGraphicFramePr>
        <p:xfrm>
          <a:off x="107504" y="1556792"/>
          <a:ext cx="8857431" cy="3843883"/>
        </p:xfrm>
        <a:graphic>
          <a:graphicData uri="http://schemas.openxmlformats.org/drawingml/2006/chart">
            <c:chart xmlns:c="http://schemas.openxmlformats.org/drawingml/2006/chart" xmlns:r="http://schemas.openxmlformats.org/officeDocument/2006/relationships" r:id="rId2"/>
          </a:graphicData>
        </a:graphic>
      </p:graphicFrame>
      <p:sp>
        <p:nvSpPr>
          <p:cNvPr id="11" name="Abgerundetes Rechteck 10"/>
          <p:cNvSpPr/>
          <p:nvPr/>
        </p:nvSpPr>
        <p:spPr bwMode="auto">
          <a:xfrm>
            <a:off x="694201" y="1732707"/>
            <a:ext cx="612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Problem</a:t>
            </a:r>
          </a:p>
        </p:txBody>
      </p:sp>
      <p:sp>
        <p:nvSpPr>
          <p:cNvPr id="15" name="Abgerundetes Rechteck 14"/>
          <p:cNvSpPr/>
          <p:nvPr/>
        </p:nvSpPr>
        <p:spPr bwMode="auto">
          <a:xfrm>
            <a:off x="1007736" y="1936990"/>
            <a:ext cx="720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Relevance</a:t>
            </a:r>
          </a:p>
        </p:txBody>
      </p:sp>
      <p:sp>
        <p:nvSpPr>
          <p:cNvPr id="16" name="Abgerundetes Rechteck 15"/>
          <p:cNvSpPr/>
          <p:nvPr/>
        </p:nvSpPr>
        <p:spPr bwMode="auto">
          <a:xfrm>
            <a:off x="971600" y="3870573"/>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Introduction</a:t>
            </a:r>
          </a:p>
        </p:txBody>
      </p:sp>
      <p:sp>
        <p:nvSpPr>
          <p:cNvPr id="17" name="Abgerundetes Rechteck 16"/>
          <p:cNvSpPr/>
          <p:nvPr/>
        </p:nvSpPr>
        <p:spPr bwMode="auto">
          <a:xfrm>
            <a:off x="1331728" y="2154122"/>
            <a:ext cx="792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Methodology</a:t>
            </a:r>
          </a:p>
        </p:txBody>
      </p:sp>
      <p:sp>
        <p:nvSpPr>
          <p:cNvPr id="18" name="Abgerundetes Rechteck 17"/>
          <p:cNvSpPr/>
          <p:nvPr/>
        </p:nvSpPr>
        <p:spPr bwMode="auto">
          <a:xfrm>
            <a:off x="1314818" y="4068613"/>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Related Work</a:t>
            </a:r>
          </a:p>
        </p:txBody>
      </p:sp>
      <p:sp>
        <p:nvSpPr>
          <p:cNvPr id="19" name="Abgerundetes Rechteck 18"/>
          <p:cNvSpPr/>
          <p:nvPr/>
        </p:nvSpPr>
        <p:spPr bwMode="auto">
          <a:xfrm>
            <a:off x="1907840" y="4302621"/>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Research Questions</a:t>
            </a:r>
          </a:p>
        </p:txBody>
      </p:sp>
      <p:sp>
        <p:nvSpPr>
          <p:cNvPr id="20" name="Abgerundetes Rechteck 19"/>
          <p:cNvSpPr/>
          <p:nvPr/>
        </p:nvSpPr>
        <p:spPr bwMode="auto">
          <a:xfrm>
            <a:off x="2195736" y="4500661"/>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Methodology</a:t>
            </a:r>
          </a:p>
        </p:txBody>
      </p:sp>
      <p:sp>
        <p:nvSpPr>
          <p:cNvPr id="21" name="Abgerundetes Rechteck 20"/>
          <p:cNvSpPr/>
          <p:nvPr/>
        </p:nvSpPr>
        <p:spPr bwMode="auto">
          <a:xfrm>
            <a:off x="3347864" y="3870573"/>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Theory and Concepts</a:t>
            </a:r>
          </a:p>
        </p:txBody>
      </p:sp>
      <p:sp>
        <p:nvSpPr>
          <p:cNvPr id="22" name="Abgerundetes Rechteck 21"/>
          <p:cNvSpPr/>
          <p:nvPr/>
        </p:nvSpPr>
        <p:spPr bwMode="auto">
          <a:xfrm>
            <a:off x="4044194" y="4068613"/>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Possible Models</a:t>
            </a:r>
          </a:p>
        </p:txBody>
      </p:sp>
      <p:sp>
        <p:nvSpPr>
          <p:cNvPr id="24" name="Abgerundetes Rechteck 23"/>
          <p:cNvSpPr/>
          <p:nvPr/>
        </p:nvSpPr>
        <p:spPr bwMode="auto">
          <a:xfrm>
            <a:off x="2087856" y="5733256"/>
            <a:ext cx="1188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Artifact / Thesis</a:t>
            </a:r>
          </a:p>
        </p:txBody>
      </p:sp>
      <p:sp>
        <p:nvSpPr>
          <p:cNvPr id="25" name="Abgerundetes Rechteck 24"/>
          <p:cNvSpPr/>
          <p:nvPr/>
        </p:nvSpPr>
        <p:spPr bwMode="auto">
          <a:xfrm>
            <a:off x="791712" y="5733256"/>
            <a:ext cx="1188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Proceeding</a:t>
            </a:r>
          </a:p>
        </p:txBody>
      </p:sp>
      <p:sp>
        <p:nvSpPr>
          <p:cNvPr id="26" name="Abgerundetes Rechteck 25"/>
          <p:cNvSpPr/>
          <p:nvPr/>
        </p:nvSpPr>
        <p:spPr bwMode="auto">
          <a:xfrm>
            <a:off x="2123728" y="2358405"/>
            <a:ext cx="900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Presentation</a:t>
            </a:r>
          </a:p>
        </p:txBody>
      </p:sp>
      <p:sp>
        <p:nvSpPr>
          <p:cNvPr id="27" name="Abgerundetes Rechteck 26"/>
          <p:cNvSpPr/>
          <p:nvPr/>
        </p:nvSpPr>
        <p:spPr bwMode="auto">
          <a:xfrm>
            <a:off x="2807904" y="2151906"/>
            <a:ext cx="900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Grounding Th.</a:t>
            </a:r>
          </a:p>
        </p:txBody>
      </p:sp>
      <p:sp>
        <p:nvSpPr>
          <p:cNvPr id="28" name="Abgerundetes Rechteck 27"/>
          <p:cNvSpPr/>
          <p:nvPr/>
        </p:nvSpPr>
        <p:spPr bwMode="auto">
          <a:xfrm>
            <a:off x="4248064" y="1926357"/>
            <a:ext cx="900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Model </a:t>
            </a:r>
            <a:r>
              <a:rPr lang="en-US" sz="800" dirty="0" err="1" smtClean="0">
                <a:solidFill>
                  <a:schemeClr val="bg1"/>
                </a:solidFill>
                <a:latin typeface="Arial" pitchFamily="34" charset="0"/>
                <a:cs typeface="Arial" pitchFamily="34" charset="0"/>
              </a:rPr>
              <a:t>Applic</a:t>
            </a:r>
            <a:r>
              <a:rPr lang="en-US" sz="800" dirty="0" smtClean="0">
                <a:solidFill>
                  <a:schemeClr val="bg1"/>
                </a:solidFill>
                <a:latin typeface="Arial" pitchFamily="34" charset="0"/>
                <a:cs typeface="Arial" pitchFamily="34" charset="0"/>
              </a:rPr>
              <a:t>.</a:t>
            </a:r>
          </a:p>
        </p:txBody>
      </p:sp>
      <p:sp>
        <p:nvSpPr>
          <p:cNvPr id="29" name="Abgerundetes Rechteck 28"/>
          <p:cNvSpPr/>
          <p:nvPr/>
        </p:nvSpPr>
        <p:spPr bwMode="auto">
          <a:xfrm>
            <a:off x="4947034" y="4500661"/>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Use Cases</a:t>
            </a:r>
          </a:p>
        </p:txBody>
      </p:sp>
      <p:sp>
        <p:nvSpPr>
          <p:cNvPr id="31" name="Geschweifte Klammer links 30"/>
          <p:cNvSpPr/>
          <p:nvPr/>
        </p:nvSpPr>
        <p:spPr bwMode="auto">
          <a:xfrm rot="5400000" flipV="1">
            <a:off x="1320099" y="800788"/>
            <a:ext cx="216024" cy="1440000"/>
          </a:xfrm>
          <a:prstGeom prst="leftBrac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de-DE"/>
          </a:p>
        </p:txBody>
      </p:sp>
      <p:sp>
        <p:nvSpPr>
          <p:cNvPr id="32" name="Textfeld 31"/>
          <p:cNvSpPr txBox="1"/>
          <p:nvPr/>
        </p:nvSpPr>
        <p:spPr>
          <a:xfrm>
            <a:off x="719176" y="1196752"/>
            <a:ext cx="1404552" cy="246221"/>
          </a:xfrm>
          <a:prstGeom prst="rect">
            <a:avLst/>
          </a:prstGeom>
          <a:solidFill>
            <a:schemeClr val="bg1"/>
          </a:solidFill>
          <a:ln>
            <a:solidFill>
              <a:schemeClr val="bg1"/>
            </a:solidFill>
          </a:ln>
          <a:effectLst/>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000" smtClean="0">
                <a:latin typeface="Arial" pitchFamily="34" charset="0"/>
              </a:rPr>
              <a:t>Problem identification</a:t>
            </a:r>
          </a:p>
        </p:txBody>
      </p:sp>
      <p:sp>
        <p:nvSpPr>
          <p:cNvPr id="33" name="Geschweifte Klammer links 32"/>
          <p:cNvSpPr/>
          <p:nvPr/>
        </p:nvSpPr>
        <p:spPr bwMode="auto">
          <a:xfrm rot="5400000" flipV="1">
            <a:off x="3573413" y="44624"/>
            <a:ext cx="216024" cy="2952328"/>
          </a:xfrm>
          <a:prstGeom prst="leftBrac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de-DE"/>
          </a:p>
        </p:txBody>
      </p:sp>
      <p:sp>
        <p:nvSpPr>
          <p:cNvPr id="34" name="Textfeld 33"/>
          <p:cNvSpPr txBox="1"/>
          <p:nvPr/>
        </p:nvSpPr>
        <p:spPr>
          <a:xfrm>
            <a:off x="3166388" y="1196752"/>
            <a:ext cx="1055097" cy="246221"/>
          </a:xfrm>
          <a:prstGeom prst="rect">
            <a:avLst/>
          </a:prstGeom>
          <a:solidFill>
            <a:schemeClr val="bg1"/>
          </a:solidFill>
          <a:ln>
            <a:solidFill>
              <a:schemeClr val="bg1"/>
            </a:solidFill>
          </a:ln>
          <a:effectLst/>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000" smtClean="0">
                <a:latin typeface="Arial" pitchFamily="34" charset="0"/>
              </a:rPr>
              <a:t>Solution design</a:t>
            </a:r>
          </a:p>
        </p:txBody>
      </p:sp>
      <p:sp>
        <p:nvSpPr>
          <p:cNvPr id="36" name="Geschweifte Klammer links 35"/>
          <p:cNvSpPr/>
          <p:nvPr/>
        </p:nvSpPr>
        <p:spPr bwMode="auto">
          <a:xfrm rot="5400000" flipV="1">
            <a:off x="6012260" y="620788"/>
            <a:ext cx="216024" cy="1800000"/>
          </a:xfrm>
          <a:prstGeom prst="leftBrac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de-DE"/>
          </a:p>
        </p:txBody>
      </p:sp>
      <p:sp>
        <p:nvSpPr>
          <p:cNvPr id="37" name="Textfeld 36"/>
          <p:cNvSpPr txBox="1"/>
          <p:nvPr/>
        </p:nvSpPr>
        <p:spPr>
          <a:xfrm>
            <a:off x="5736835" y="1196752"/>
            <a:ext cx="779381" cy="246221"/>
          </a:xfrm>
          <a:prstGeom prst="rect">
            <a:avLst/>
          </a:prstGeom>
          <a:solidFill>
            <a:schemeClr val="bg1"/>
          </a:solidFill>
          <a:ln>
            <a:solidFill>
              <a:schemeClr val="bg1"/>
            </a:solidFill>
          </a:ln>
          <a:effectLst/>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000" smtClean="0">
                <a:latin typeface="Arial" pitchFamily="34" charset="0"/>
              </a:rPr>
              <a:t>Evaluation</a:t>
            </a:r>
          </a:p>
        </p:txBody>
      </p:sp>
      <p:sp>
        <p:nvSpPr>
          <p:cNvPr id="38" name="Geschweifte Klammer links 37"/>
          <p:cNvSpPr/>
          <p:nvPr/>
        </p:nvSpPr>
        <p:spPr bwMode="auto">
          <a:xfrm rot="5400000" flipV="1">
            <a:off x="7694903" y="800788"/>
            <a:ext cx="216024" cy="1440000"/>
          </a:xfrm>
          <a:prstGeom prst="leftBrac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de-DE"/>
          </a:p>
        </p:txBody>
      </p:sp>
      <p:sp>
        <p:nvSpPr>
          <p:cNvPr id="39" name="Textfeld 38"/>
          <p:cNvSpPr txBox="1"/>
          <p:nvPr/>
        </p:nvSpPr>
        <p:spPr>
          <a:xfrm>
            <a:off x="7251574" y="1196752"/>
            <a:ext cx="1136850" cy="246221"/>
          </a:xfrm>
          <a:prstGeom prst="rect">
            <a:avLst/>
          </a:prstGeom>
          <a:solidFill>
            <a:schemeClr val="bg1"/>
          </a:solidFill>
          <a:ln>
            <a:solidFill>
              <a:schemeClr val="bg1"/>
            </a:solidFill>
          </a:ln>
          <a:effectLst/>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000" smtClean="0">
                <a:latin typeface="Arial" pitchFamily="34" charset="0"/>
              </a:rPr>
              <a:t>Thesis &amp; Review</a:t>
            </a:r>
          </a:p>
        </p:txBody>
      </p:sp>
      <p:sp>
        <p:nvSpPr>
          <p:cNvPr id="40" name="Abgerundetes Rechteck 39"/>
          <p:cNvSpPr/>
          <p:nvPr/>
        </p:nvSpPr>
        <p:spPr bwMode="auto">
          <a:xfrm>
            <a:off x="5220072" y="2151906"/>
            <a:ext cx="900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Rigor Cycle</a:t>
            </a:r>
          </a:p>
        </p:txBody>
      </p:sp>
      <p:sp>
        <p:nvSpPr>
          <p:cNvPr id="41" name="Abgerundetes Rechteck 40"/>
          <p:cNvSpPr/>
          <p:nvPr/>
        </p:nvSpPr>
        <p:spPr bwMode="auto">
          <a:xfrm>
            <a:off x="6120272" y="2358405"/>
            <a:ext cx="900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Evaluation</a:t>
            </a:r>
          </a:p>
        </p:txBody>
      </p:sp>
      <p:sp>
        <p:nvSpPr>
          <p:cNvPr id="42" name="Abgerundetes Rechteck 41"/>
          <p:cNvSpPr/>
          <p:nvPr/>
        </p:nvSpPr>
        <p:spPr bwMode="auto">
          <a:xfrm>
            <a:off x="5570587" y="3870573"/>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Least </a:t>
            </a:r>
            <a:r>
              <a:rPr lang="en-US" sz="800" dirty="0" err="1" smtClean="0">
                <a:solidFill>
                  <a:schemeClr val="tx1"/>
                </a:solidFill>
                <a:latin typeface="Arial" pitchFamily="34" charset="0"/>
                <a:cs typeface="Arial" pitchFamily="34" charset="0"/>
              </a:rPr>
              <a:t>c,u</a:t>
            </a:r>
            <a:r>
              <a:rPr lang="en-US" sz="800" dirty="0" smtClean="0">
                <a:solidFill>
                  <a:schemeClr val="tx1"/>
                </a:solidFill>
                <a:latin typeface="Arial" pitchFamily="34" charset="0"/>
                <a:cs typeface="Arial" pitchFamily="34" charset="0"/>
              </a:rPr>
              <a:t> Model</a:t>
            </a:r>
          </a:p>
        </p:txBody>
      </p:sp>
      <p:sp>
        <p:nvSpPr>
          <p:cNvPr id="43" name="Abgerundetes Rechteck 42"/>
          <p:cNvSpPr/>
          <p:nvPr/>
        </p:nvSpPr>
        <p:spPr bwMode="auto">
          <a:xfrm>
            <a:off x="6175226" y="4067547"/>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tx1"/>
                </a:solidFill>
                <a:latin typeface="Arial" pitchFamily="34" charset="0"/>
                <a:cs typeface="Arial" pitchFamily="34" charset="0"/>
              </a:rPr>
              <a:t>Results &amp; Evaluation</a:t>
            </a:r>
          </a:p>
        </p:txBody>
      </p:sp>
      <p:sp>
        <p:nvSpPr>
          <p:cNvPr id="44" name="Abgerundetes Rechteck 43"/>
          <p:cNvSpPr/>
          <p:nvPr/>
        </p:nvSpPr>
        <p:spPr bwMode="auto">
          <a:xfrm>
            <a:off x="3707904" y="1729383"/>
            <a:ext cx="900000" cy="162000"/>
          </a:xfrm>
          <a:prstGeom prst="roundRect">
            <a:avLst/>
          </a:prstGeom>
          <a:solidFill>
            <a:srgbClr val="0078C0"/>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solidFill>
                  <a:schemeClr val="bg1"/>
                </a:solidFill>
                <a:latin typeface="Arial" pitchFamily="34" charset="0"/>
                <a:cs typeface="Arial" pitchFamily="34" charset="0"/>
              </a:rPr>
              <a:t>Model design</a:t>
            </a:r>
          </a:p>
        </p:txBody>
      </p:sp>
      <p:sp>
        <p:nvSpPr>
          <p:cNvPr id="45" name="Abgerundetes Rechteck 44"/>
          <p:cNvSpPr/>
          <p:nvPr/>
        </p:nvSpPr>
        <p:spPr bwMode="auto">
          <a:xfrm>
            <a:off x="6516216" y="4302621"/>
            <a:ext cx="122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algn="ctr" eaLnBrk="0" hangingPunct="0"/>
            <a:r>
              <a:rPr lang="en-US" sz="800" dirty="0" smtClean="0">
                <a:solidFill>
                  <a:schemeClr val="tx1"/>
                </a:solidFill>
                <a:latin typeface="Arial" pitchFamily="34" charset="0"/>
                <a:cs typeface="Arial" pitchFamily="34" charset="0"/>
              </a:rPr>
              <a:t>Benefits &amp; Limitations</a:t>
            </a:r>
          </a:p>
        </p:txBody>
      </p:sp>
      <p:sp>
        <p:nvSpPr>
          <p:cNvPr id="46" name="Abgerundetes Rechteck 45"/>
          <p:cNvSpPr/>
          <p:nvPr/>
        </p:nvSpPr>
        <p:spPr bwMode="auto">
          <a:xfrm>
            <a:off x="7130380" y="4509120"/>
            <a:ext cx="86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algn="ctr" eaLnBrk="0" hangingPunct="0"/>
            <a:r>
              <a:rPr lang="en-US" sz="800" dirty="0" smtClean="0">
                <a:solidFill>
                  <a:schemeClr val="tx1"/>
                </a:solidFill>
                <a:latin typeface="Arial" pitchFamily="34" charset="0"/>
                <a:cs typeface="Arial" pitchFamily="34" charset="0"/>
              </a:rPr>
              <a:t>Conclusion</a:t>
            </a:r>
          </a:p>
        </p:txBody>
      </p:sp>
      <p:sp>
        <p:nvSpPr>
          <p:cNvPr id="47" name="Abgerundetes Rechteck 46"/>
          <p:cNvSpPr/>
          <p:nvPr/>
        </p:nvSpPr>
        <p:spPr bwMode="auto">
          <a:xfrm>
            <a:off x="7408887" y="3861048"/>
            <a:ext cx="864000" cy="162000"/>
          </a:xfrm>
          <a:prstGeom prst="roundRect">
            <a:avLst/>
          </a:prstGeom>
          <a:solidFill>
            <a:schemeClr val="bg1"/>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algn="ctr" eaLnBrk="0" hangingPunct="0"/>
            <a:r>
              <a:rPr lang="en-US" sz="800" dirty="0" smtClean="0">
                <a:solidFill>
                  <a:schemeClr val="tx1"/>
                </a:solidFill>
                <a:latin typeface="Arial" pitchFamily="34" charset="0"/>
                <a:cs typeface="Arial" pitchFamily="34" charset="0"/>
              </a:rPr>
              <a:t>Future Work</a:t>
            </a:r>
          </a:p>
        </p:txBody>
      </p:sp>
      <p:sp>
        <p:nvSpPr>
          <p:cNvPr id="48" name="Raute 47"/>
          <p:cNvSpPr/>
          <p:nvPr/>
        </p:nvSpPr>
        <p:spPr bwMode="auto">
          <a:xfrm>
            <a:off x="3626371" y="2833886"/>
            <a:ext cx="216024" cy="288032"/>
          </a:xfrm>
          <a:prstGeom prst="diamond">
            <a:avLst/>
          </a:prstGeom>
          <a:solidFill>
            <a:srgbClr val="0078C0"/>
          </a:solidFill>
          <a:ln>
            <a:solidFill>
              <a:schemeClr val="bg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49" name="Textfeld 48"/>
          <p:cNvSpPr txBox="1"/>
          <p:nvPr/>
        </p:nvSpPr>
        <p:spPr>
          <a:xfrm>
            <a:off x="3367170" y="3198168"/>
            <a:ext cx="753732" cy="338554"/>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800" dirty="0" smtClean="0">
                <a:latin typeface="Arial" pitchFamily="34" charset="0"/>
              </a:rPr>
              <a:t>Inaugural </a:t>
            </a:r>
            <a:br>
              <a:rPr lang="en-US" sz="800" dirty="0" smtClean="0">
                <a:latin typeface="Arial" pitchFamily="34" charset="0"/>
              </a:rPr>
            </a:br>
            <a:r>
              <a:rPr lang="en-US" sz="800" dirty="0" smtClean="0">
                <a:latin typeface="Arial" pitchFamily="34" charset="0"/>
              </a:rPr>
              <a:t>presentation</a:t>
            </a:r>
          </a:p>
        </p:txBody>
      </p:sp>
      <p:cxnSp>
        <p:nvCxnSpPr>
          <p:cNvPr id="51" name="Gerade Verbindung mit Pfeil 50"/>
          <p:cNvCxnSpPr/>
          <p:nvPr/>
        </p:nvCxnSpPr>
        <p:spPr bwMode="auto">
          <a:xfrm>
            <a:off x="3981078" y="2968377"/>
            <a:ext cx="36004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52" name="Gerade Verbindung mit Pfeil 51"/>
          <p:cNvCxnSpPr/>
          <p:nvPr/>
        </p:nvCxnSpPr>
        <p:spPr bwMode="auto">
          <a:xfrm flipH="1">
            <a:off x="3118123" y="2968377"/>
            <a:ext cx="36004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53" name="Raute 52"/>
          <p:cNvSpPr/>
          <p:nvPr/>
        </p:nvSpPr>
        <p:spPr bwMode="auto">
          <a:xfrm>
            <a:off x="7888560" y="2839169"/>
            <a:ext cx="216024" cy="288032"/>
          </a:xfrm>
          <a:prstGeom prst="diamond">
            <a:avLst/>
          </a:prstGeom>
          <a:solidFill>
            <a:srgbClr val="0078C0"/>
          </a:solidFill>
          <a:ln>
            <a:solidFill>
              <a:schemeClr val="bg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54" name="Textfeld 53"/>
          <p:cNvSpPr txBox="1"/>
          <p:nvPr/>
        </p:nvSpPr>
        <p:spPr>
          <a:xfrm>
            <a:off x="7629360" y="3203451"/>
            <a:ext cx="753731" cy="338554"/>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800" dirty="0" smtClean="0">
                <a:latin typeface="Arial" pitchFamily="34" charset="0"/>
              </a:rPr>
              <a:t>Final </a:t>
            </a:r>
            <a:br>
              <a:rPr lang="en-US" sz="800" dirty="0" smtClean="0">
                <a:latin typeface="Arial" pitchFamily="34" charset="0"/>
              </a:rPr>
            </a:br>
            <a:r>
              <a:rPr lang="en-US" sz="800" dirty="0" smtClean="0">
                <a:latin typeface="Arial" pitchFamily="34" charset="0"/>
              </a:rPr>
              <a:t>presentation</a:t>
            </a:r>
          </a:p>
        </p:txBody>
      </p:sp>
      <p:cxnSp>
        <p:nvCxnSpPr>
          <p:cNvPr id="55" name="Gerade Verbindung mit Pfeil 54"/>
          <p:cNvCxnSpPr/>
          <p:nvPr/>
        </p:nvCxnSpPr>
        <p:spPr bwMode="auto">
          <a:xfrm>
            <a:off x="8243267" y="2973660"/>
            <a:ext cx="36004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cxnSp>
        <p:nvCxnSpPr>
          <p:cNvPr id="56" name="Gerade Verbindung mit Pfeil 55"/>
          <p:cNvCxnSpPr/>
          <p:nvPr/>
        </p:nvCxnSpPr>
        <p:spPr bwMode="auto">
          <a:xfrm flipH="1">
            <a:off x="7380312" y="2973660"/>
            <a:ext cx="360040" cy="0"/>
          </a:xfrm>
          <a:prstGeom prst="straightConnector1">
            <a:avLst/>
          </a:prstGeom>
          <a:ln>
            <a:solidFill>
              <a:srgbClr val="0078C0"/>
            </a:solidFill>
            <a:headEnd type="none" w="med" len="med"/>
            <a:tailEnd type="arrow"/>
          </a:ln>
          <a:effectLst/>
        </p:spPr>
        <p:style>
          <a:lnRef idx="2">
            <a:schemeClr val="accent3"/>
          </a:lnRef>
          <a:fillRef idx="0">
            <a:schemeClr val="accent3"/>
          </a:fillRef>
          <a:effectRef idx="1">
            <a:schemeClr val="accent3"/>
          </a:effectRef>
          <a:fontRef idx="minor">
            <a:schemeClr val="tx1"/>
          </a:fontRef>
        </p:style>
      </p:cxnSp>
      <p:sp>
        <p:nvSpPr>
          <p:cNvPr id="57" name="Raute 56"/>
          <p:cNvSpPr/>
          <p:nvPr/>
        </p:nvSpPr>
        <p:spPr bwMode="auto">
          <a:xfrm>
            <a:off x="3419872" y="5661248"/>
            <a:ext cx="216024" cy="288032"/>
          </a:xfrm>
          <a:prstGeom prst="diamond">
            <a:avLst/>
          </a:prstGeom>
          <a:solidFill>
            <a:srgbClr val="0078C0"/>
          </a:solidFill>
          <a:ln>
            <a:solidFill>
              <a:schemeClr val="bg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58" name="Textfeld 57"/>
          <p:cNvSpPr txBox="1"/>
          <p:nvPr/>
        </p:nvSpPr>
        <p:spPr>
          <a:xfrm>
            <a:off x="3663030" y="5699348"/>
            <a:ext cx="764954" cy="215444"/>
          </a:xfrm>
          <a:prstGeom prst="rect">
            <a:avLst/>
          </a:prstGeom>
          <a:ln>
            <a:solidFill>
              <a:schemeClr val="bg1"/>
            </a:solid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800" dirty="0" smtClean="0">
                <a:latin typeface="Arial" pitchFamily="34" charset="0"/>
              </a:rPr>
              <a:t>Presentation</a:t>
            </a:r>
          </a:p>
        </p:txBody>
      </p:sp>
      <p:sp>
        <p:nvSpPr>
          <p:cNvPr id="59" name="Textfeld 58"/>
          <p:cNvSpPr txBox="1"/>
          <p:nvPr/>
        </p:nvSpPr>
        <p:spPr>
          <a:xfrm>
            <a:off x="6138063" y="6260554"/>
            <a:ext cx="300434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000" dirty="0" smtClean="0">
                <a:latin typeface="Arial" pitchFamily="34" charset="0"/>
              </a:rPr>
              <a:t>Own illustration, based on </a:t>
            </a:r>
            <a:r>
              <a:rPr lang="en-US" sz="1000" dirty="0" err="1" smtClean="0">
                <a:latin typeface="Arial" pitchFamily="34" charset="0"/>
              </a:rPr>
              <a:t>Offermann</a:t>
            </a:r>
            <a:r>
              <a:rPr lang="en-US" sz="1000" dirty="0" smtClean="0">
                <a:latin typeface="Arial" pitchFamily="34" charset="0"/>
              </a:rPr>
              <a:t> et al. (2009)</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3. Understanding the environment of the AL</a:t>
            </a:r>
            <a:endParaRPr lang="en-US" dirty="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4</a:t>
            </a:fld>
            <a:endParaRPr lang="de-DE" dirty="0"/>
          </a:p>
        </p:txBody>
      </p:sp>
      <p:sp>
        <p:nvSpPr>
          <p:cNvPr id="114" name="Rechteck 113"/>
          <p:cNvSpPr/>
          <p:nvPr/>
        </p:nvSpPr>
        <p:spPr bwMode="auto">
          <a:xfrm>
            <a:off x="432000" y="1164231"/>
            <a:ext cx="8280000" cy="5040000"/>
          </a:xfrm>
          <a:prstGeom prst="rect">
            <a:avLst/>
          </a:prstGeom>
          <a:solidFill>
            <a:schemeClr val="bg1">
              <a:lumMod val="75000"/>
            </a:schemeClr>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mtClean="0">
              <a:solidFill>
                <a:schemeClr val="tx1"/>
              </a:solidFill>
              <a:latin typeface="Arial" pitchFamily="34" charset="0"/>
              <a:cs typeface="Arial" pitchFamily="34" charset="0"/>
            </a:endParaRPr>
          </a:p>
        </p:txBody>
      </p:sp>
      <p:sp>
        <p:nvSpPr>
          <p:cNvPr id="115" name="Rechteck 114"/>
          <p:cNvSpPr/>
          <p:nvPr/>
        </p:nvSpPr>
        <p:spPr bwMode="auto">
          <a:xfrm>
            <a:off x="1872000" y="1974231"/>
            <a:ext cx="5400000" cy="3420000"/>
          </a:xfrm>
          <a:prstGeom prst="rect">
            <a:avLst/>
          </a:prstGeom>
          <a:solidFill>
            <a:schemeClr val="bg1">
              <a:lumMod val="95000"/>
            </a:schemeClr>
          </a:solidFill>
          <a:ln w="19050">
            <a:solidFill>
              <a:srgbClr val="0078C0"/>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mtClean="0">
              <a:solidFill>
                <a:schemeClr val="tx1"/>
              </a:solidFill>
              <a:latin typeface="Arial" pitchFamily="34" charset="0"/>
              <a:cs typeface="Arial" pitchFamily="34" charset="0"/>
            </a:endParaRPr>
          </a:p>
        </p:txBody>
      </p:sp>
      <p:sp>
        <p:nvSpPr>
          <p:cNvPr id="116" name="Textfeld 115"/>
          <p:cNvSpPr txBox="1"/>
          <p:nvPr/>
        </p:nvSpPr>
        <p:spPr>
          <a:xfrm>
            <a:off x="3793583" y="844020"/>
            <a:ext cx="1556836"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b="1" dirty="0" smtClean="0">
                <a:solidFill>
                  <a:srgbClr val="0078C0"/>
                </a:solidFill>
                <a:latin typeface="Arial" pitchFamily="34" charset="0"/>
              </a:rPr>
              <a:t>normal state</a:t>
            </a:r>
          </a:p>
        </p:txBody>
      </p:sp>
      <p:sp>
        <p:nvSpPr>
          <p:cNvPr id="117" name="Textfeld 116"/>
          <p:cNvSpPr txBox="1"/>
          <p:nvPr/>
        </p:nvSpPr>
        <p:spPr>
          <a:xfrm>
            <a:off x="7025883" y="835810"/>
            <a:ext cx="208262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b="1" dirty="0" smtClean="0">
                <a:solidFill>
                  <a:srgbClr val="0078C0"/>
                </a:solidFill>
                <a:latin typeface="Arial" pitchFamily="34" charset="0"/>
              </a:rPr>
              <a:t>scarce resources</a:t>
            </a:r>
          </a:p>
        </p:txBody>
      </p:sp>
      <p:sp>
        <p:nvSpPr>
          <p:cNvPr id="118" name="Textfeld 117"/>
          <p:cNvSpPr txBox="1"/>
          <p:nvPr/>
        </p:nvSpPr>
        <p:spPr>
          <a:xfrm>
            <a:off x="438068" y="834908"/>
            <a:ext cx="1261884"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smtClean="0">
                <a:solidFill>
                  <a:srgbClr val="0078C0"/>
                </a:solidFill>
                <a:latin typeface="Arial" pitchFamily="34" charset="0"/>
              </a:rPr>
              <a:t>variability</a:t>
            </a:r>
          </a:p>
        </p:txBody>
      </p:sp>
      <p:sp>
        <p:nvSpPr>
          <p:cNvPr id="119" name="Textfeld 118"/>
          <p:cNvSpPr txBox="1"/>
          <p:nvPr/>
        </p:nvSpPr>
        <p:spPr>
          <a:xfrm>
            <a:off x="3697402" y="6165304"/>
            <a:ext cx="174919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b="1" dirty="0" smtClean="0">
                <a:solidFill>
                  <a:srgbClr val="0078C0"/>
                </a:solidFill>
                <a:latin typeface="Arial" pitchFamily="34" charset="0"/>
              </a:rPr>
              <a:t>other systems</a:t>
            </a:r>
          </a:p>
        </p:txBody>
      </p:sp>
      <p:sp>
        <p:nvSpPr>
          <p:cNvPr id="120" name="Textfeld 119"/>
          <p:cNvSpPr txBox="1"/>
          <p:nvPr/>
        </p:nvSpPr>
        <p:spPr>
          <a:xfrm>
            <a:off x="7877466" y="6165304"/>
            <a:ext cx="92845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just"/>
            <a:r>
              <a:rPr lang="en-US" b="1" dirty="0" smtClean="0">
                <a:solidFill>
                  <a:srgbClr val="0078C0"/>
                </a:solidFill>
                <a:latin typeface="Arial" pitchFamily="34" charset="0"/>
              </a:rPr>
              <a:t>variety</a:t>
            </a:r>
          </a:p>
        </p:txBody>
      </p:sp>
      <p:sp>
        <p:nvSpPr>
          <p:cNvPr id="121" name="Textfeld 120"/>
          <p:cNvSpPr txBox="1"/>
          <p:nvPr/>
        </p:nvSpPr>
        <p:spPr>
          <a:xfrm>
            <a:off x="425012" y="6165304"/>
            <a:ext cx="99257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smtClean="0">
                <a:solidFill>
                  <a:srgbClr val="0078C0"/>
                </a:solidFill>
                <a:latin typeface="Arial" pitchFamily="34" charset="0"/>
              </a:rPr>
              <a:t>change</a:t>
            </a:r>
          </a:p>
        </p:txBody>
      </p:sp>
      <p:cxnSp>
        <p:nvCxnSpPr>
          <p:cNvPr id="122" name="Gerade Verbindung 121"/>
          <p:cNvCxnSpPr/>
          <p:nvPr/>
        </p:nvCxnSpPr>
        <p:spPr bwMode="auto">
          <a:xfrm>
            <a:off x="1979712" y="907818"/>
            <a:ext cx="2232248" cy="252028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123" name="Gerade Verbindung 122"/>
          <p:cNvCxnSpPr/>
          <p:nvPr/>
        </p:nvCxnSpPr>
        <p:spPr bwMode="auto">
          <a:xfrm flipH="1">
            <a:off x="1979712" y="3932154"/>
            <a:ext cx="2232248" cy="252028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124" name="Gerade Verbindung 123"/>
          <p:cNvCxnSpPr/>
          <p:nvPr/>
        </p:nvCxnSpPr>
        <p:spPr bwMode="auto">
          <a:xfrm flipH="1">
            <a:off x="4932040" y="905395"/>
            <a:ext cx="2232248" cy="252028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125" name="Gerade Verbindung 124"/>
          <p:cNvCxnSpPr/>
          <p:nvPr/>
        </p:nvCxnSpPr>
        <p:spPr bwMode="auto">
          <a:xfrm>
            <a:off x="4932040" y="3921521"/>
            <a:ext cx="2232248" cy="252028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126" name="Gerade Verbindung 125"/>
          <p:cNvCxnSpPr>
            <a:endCxn id="141" idx="1"/>
          </p:cNvCxnSpPr>
          <p:nvPr/>
        </p:nvCxnSpPr>
        <p:spPr bwMode="auto">
          <a:xfrm>
            <a:off x="107504" y="3684231"/>
            <a:ext cx="3582398" cy="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127" name="Gerade Verbindung 126"/>
          <p:cNvCxnSpPr>
            <a:stCxn id="141" idx="3"/>
          </p:cNvCxnSpPr>
          <p:nvPr/>
        </p:nvCxnSpPr>
        <p:spPr bwMode="auto">
          <a:xfrm>
            <a:off x="5454098" y="3684231"/>
            <a:ext cx="3582398" cy="0"/>
          </a:xfrm>
          <a:prstGeom prst="line">
            <a:avLst/>
          </a:prstGeom>
          <a:ln w="1905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128" name="Textfeld 127"/>
          <p:cNvSpPr txBox="1"/>
          <p:nvPr/>
        </p:nvSpPr>
        <p:spPr>
          <a:xfrm>
            <a:off x="1878228" y="2244071"/>
            <a:ext cx="1919115" cy="147732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buFont typeface="Arial" pitchFamily="34" charset="0"/>
              <a:buChar char="•"/>
            </a:pPr>
            <a:r>
              <a:rPr lang="en-US" dirty="0" smtClean="0">
                <a:latin typeface="Arial" pitchFamily="34" charset="0"/>
              </a:rPr>
              <a:t> immediate</a:t>
            </a:r>
          </a:p>
          <a:p>
            <a:r>
              <a:rPr lang="en-US" dirty="0" smtClean="0">
                <a:latin typeface="Arial" pitchFamily="34" charset="0"/>
              </a:rPr>
              <a:t>  regulations</a:t>
            </a:r>
          </a:p>
          <a:p>
            <a:pPr>
              <a:buFont typeface="Arial" pitchFamily="34" charset="0"/>
              <a:buChar char="•"/>
            </a:pPr>
            <a:r>
              <a:rPr lang="en-US" dirty="0" smtClean="0">
                <a:latin typeface="Arial" pitchFamily="34" charset="0"/>
              </a:rPr>
              <a:t> external server </a:t>
            </a:r>
            <a:br>
              <a:rPr lang="en-US" dirty="0" smtClean="0">
                <a:latin typeface="Arial" pitchFamily="34" charset="0"/>
              </a:rPr>
            </a:br>
            <a:r>
              <a:rPr lang="en-US" dirty="0" smtClean="0">
                <a:latin typeface="Arial" pitchFamily="34" charset="0"/>
              </a:rPr>
              <a:t>crash</a:t>
            </a:r>
          </a:p>
          <a:p>
            <a:endParaRPr lang="en-US" dirty="0" smtClean="0">
              <a:latin typeface="Arial" pitchFamily="34" charset="0"/>
            </a:endParaRPr>
          </a:p>
        </p:txBody>
      </p:sp>
      <p:sp>
        <p:nvSpPr>
          <p:cNvPr id="129" name="Textfeld 128"/>
          <p:cNvSpPr txBox="1"/>
          <p:nvPr/>
        </p:nvSpPr>
        <p:spPr>
          <a:xfrm>
            <a:off x="1867595" y="3789040"/>
            <a:ext cx="1790875" cy="120032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buFont typeface="Arial" pitchFamily="34" charset="0"/>
              <a:buChar char="•"/>
            </a:pPr>
            <a:r>
              <a:rPr lang="en-US" dirty="0" smtClean="0">
                <a:latin typeface="Arial" pitchFamily="34" charset="0"/>
              </a:rPr>
              <a:t> new business </a:t>
            </a:r>
            <a:br>
              <a:rPr lang="en-US" dirty="0" smtClean="0">
                <a:latin typeface="Arial" pitchFamily="34" charset="0"/>
              </a:rPr>
            </a:br>
            <a:r>
              <a:rPr lang="en-US" dirty="0" smtClean="0">
                <a:latin typeface="Arial" pitchFamily="34" charset="0"/>
              </a:rPr>
              <a:t>model</a:t>
            </a:r>
          </a:p>
          <a:p>
            <a:pPr>
              <a:buFont typeface="Arial" pitchFamily="34" charset="0"/>
              <a:buChar char="•"/>
            </a:pPr>
            <a:r>
              <a:rPr lang="en-US" dirty="0" smtClean="0">
                <a:latin typeface="Arial" pitchFamily="34" charset="0"/>
              </a:rPr>
              <a:t> switch to SOA</a:t>
            </a:r>
          </a:p>
          <a:p>
            <a:endParaRPr lang="en-US" dirty="0" smtClean="0">
              <a:latin typeface="Arial" pitchFamily="34" charset="0"/>
            </a:endParaRPr>
          </a:p>
        </p:txBody>
      </p:sp>
      <p:sp>
        <p:nvSpPr>
          <p:cNvPr id="130" name="Textfeld 129"/>
          <p:cNvSpPr txBox="1"/>
          <p:nvPr/>
        </p:nvSpPr>
        <p:spPr>
          <a:xfrm>
            <a:off x="3387528" y="4404311"/>
            <a:ext cx="2278188" cy="9233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dirty="0" smtClean="0">
                <a:latin typeface="Arial" pitchFamily="34" charset="0"/>
              </a:rPr>
              <a:t>• administrator</a:t>
            </a:r>
          </a:p>
          <a:p>
            <a:pPr algn="ctr"/>
            <a:r>
              <a:rPr lang="en-US" dirty="0" smtClean="0">
                <a:latin typeface="Arial" pitchFamily="34" charset="0"/>
              </a:rPr>
              <a:t>• steering committee</a:t>
            </a:r>
          </a:p>
          <a:p>
            <a:pPr algn="ctr"/>
            <a:endParaRPr lang="en-US" dirty="0" smtClean="0">
              <a:latin typeface="Arial" pitchFamily="34" charset="0"/>
            </a:endParaRPr>
          </a:p>
        </p:txBody>
      </p:sp>
      <p:sp>
        <p:nvSpPr>
          <p:cNvPr id="131" name="Textfeld 130"/>
          <p:cNvSpPr txBox="1"/>
          <p:nvPr/>
        </p:nvSpPr>
        <p:spPr>
          <a:xfrm>
            <a:off x="3569304" y="1980568"/>
            <a:ext cx="2008883" cy="9233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buFont typeface="Arial" pitchFamily="34" charset="0"/>
              <a:buChar char="•"/>
            </a:pPr>
            <a:r>
              <a:rPr lang="en-US" dirty="0" smtClean="0">
                <a:latin typeface="Arial" pitchFamily="34" charset="0"/>
              </a:rPr>
              <a:t> corporate form</a:t>
            </a:r>
          </a:p>
          <a:p>
            <a:pPr algn="ctr">
              <a:buFont typeface="Arial" pitchFamily="34" charset="0"/>
              <a:buChar char="•"/>
            </a:pPr>
            <a:r>
              <a:rPr lang="en-US" dirty="0" smtClean="0">
                <a:latin typeface="Arial" pitchFamily="34" charset="0"/>
              </a:rPr>
              <a:t> enterprise policy</a:t>
            </a:r>
          </a:p>
          <a:p>
            <a:pPr algn="ctr"/>
            <a:endParaRPr lang="en-US" dirty="0" smtClean="0">
              <a:latin typeface="Arial" pitchFamily="34" charset="0"/>
            </a:endParaRPr>
          </a:p>
        </p:txBody>
      </p:sp>
      <p:sp>
        <p:nvSpPr>
          <p:cNvPr id="132" name="Textfeld 131"/>
          <p:cNvSpPr txBox="1"/>
          <p:nvPr/>
        </p:nvSpPr>
        <p:spPr>
          <a:xfrm>
            <a:off x="5833970" y="2478938"/>
            <a:ext cx="1431802" cy="9233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buFont typeface="Arial" pitchFamily="34" charset="0"/>
              <a:buChar char="•"/>
            </a:pPr>
            <a:r>
              <a:rPr lang="en-US" dirty="0" smtClean="0">
                <a:latin typeface="Arial" pitchFamily="34" charset="0"/>
              </a:rPr>
              <a:t> knowledge</a:t>
            </a:r>
          </a:p>
          <a:p>
            <a:pPr algn="r">
              <a:buFont typeface="Arial" pitchFamily="34" charset="0"/>
              <a:buChar char="•"/>
            </a:pPr>
            <a:r>
              <a:rPr lang="en-US" dirty="0" smtClean="0">
                <a:latin typeface="Arial" pitchFamily="34" charset="0"/>
              </a:rPr>
              <a:t> budget</a:t>
            </a:r>
          </a:p>
          <a:p>
            <a:pPr algn="r"/>
            <a:endParaRPr lang="en-US" dirty="0" smtClean="0">
              <a:latin typeface="Arial" pitchFamily="34" charset="0"/>
            </a:endParaRPr>
          </a:p>
        </p:txBody>
      </p:sp>
      <p:sp>
        <p:nvSpPr>
          <p:cNvPr id="133" name="Textfeld 132"/>
          <p:cNvSpPr txBox="1"/>
          <p:nvPr/>
        </p:nvSpPr>
        <p:spPr>
          <a:xfrm>
            <a:off x="5466623" y="3913311"/>
            <a:ext cx="1790939" cy="120032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buFont typeface="Arial" pitchFamily="34" charset="0"/>
              <a:buChar char="•"/>
            </a:pPr>
            <a:r>
              <a:rPr lang="en-US" dirty="0" smtClean="0">
                <a:latin typeface="Arial" pitchFamily="34" charset="0"/>
              </a:rPr>
              <a:t> work locations</a:t>
            </a:r>
          </a:p>
          <a:p>
            <a:pPr algn="r"/>
            <a:r>
              <a:rPr lang="de-DE" dirty="0" smtClean="0">
                <a:latin typeface="Arial" pitchFamily="34" charset="0"/>
              </a:rPr>
              <a:t>• </a:t>
            </a:r>
            <a:r>
              <a:rPr lang="de-DE" dirty="0" err="1" smtClean="0">
                <a:latin typeface="Arial" pitchFamily="34" charset="0"/>
              </a:rPr>
              <a:t>operating</a:t>
            </a:r>
            <a:r>
              <a:rPr lang="de-DE" dirty="0" smtClean="0">
                <a:latin typeface="Arial" pitchFamily="34" charset="0"/>
              </a:rPr>
              <a:t/>
            </a:r>
            <a:br>
              <a:rPr lang="de-DE" dirty="0" smtClean="0">
                <a:latin typeface="Arial" pitchFamily="34" charset="0"/>
              </a:rPr>
            </a:br>
            <a:r>
              <a:rPr lang="de-DE" dirty="0" err="1" smtClean="0">
                <a:latin typeface="Arial" pitchFamily="34" charset="0"/>
              </a:rPr>
              <a:t>systems</a:t>
            </a:r>
            <a:endParaRPr lang="de-DE" dirty="0" smtClean="0">
              <a:latin typeface="Arial" pitchFamily="34" charset="0"/>
            </a:endParaRPr>
          </a:p>
          <a:p>
            <a:pPr algn="r"/>
            <a:endParaRPr lang="en-US" dirty="0" smtClean="0">
              <a:latin typeface="Arial" pitchFamily="34" charset="0"/>
            </a:endParaRPr>
          </a:p>
        </p:txBody>
      </p:sp>
      <p:sp>
        <p:nvSpPr>
          <p:cNvPr id="134" name="Textfeld 133"/>
          <p:cNvSpPr txBox="1"/>
          <p:nvPr/>
        </p:nvSpPr>
        <p:spPr>
          <a:xfrm>
            <a:off x="7165519" y="4422853"/>
            <a:ext cx="1521570" cy="175432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buFont typeface="Arial" pitchFamily="34" charset="0"/>
              <a:buChar char="•"/>
            </a:pPr>
            <a:r>
              <a:rPr lang="en-US" dirty="0" smtClean="0">
                <a:latin typeface="Arial" pitchFamily="34" charset="0"/>
              </a:rPr>
              <a:t> diversity of</a:t>
            </a:r>
            <a:br>
              <a:rPr lang="en-US" dirty="0" smtClean="0">
                <a:latin typeface="Arial" pitchFamily="34" charset="0"/>
              </a:rPr>
            </a:br>
            <a:r>
              <a:rPr lang="en-US" dirty="0" smtClean="0">
                <a:latin typeface="Arial" pitchFamily="34" charset="0"/>
              </a:rPr>
              <a:t>services and</a:t>
            </a:r>
            <a:br>
              <a:rPr lang="en-US" dirty="0" smtClean="0">
                <a:latin typeface="Arial" pitchFamily="34" charset="0"/>
              </a:rPr>
            </a:br>
            <a:r>
              <a:rPr lang="en-US" dirty="0" smtClean="0">
                <a:latin typeface="Arial" pitchFamily="34" charset="0"/>
              </a:rPr>
              <a:t>goods on</a:t>
            </a:r>
            <a:br>
              <a:rPr lang="en-US" dirty="0" smtClean="0">
                <a:latin typeface="Arial" pitchFamily="34" charset="0"/>
              </a:rPr>
            </a:br>
            <a:r>
              <a:rPr lang="en-US" dirty="0" smtClean="0">
                <a:latin typeface="Arial" pitchFamily="34" charset="0"/>
              </a:rPr>
              <a:t>the market</a:t>
            </a:r>
          </a:p>
          <a:p>
            <a:pPr algn="r">
              <a:buFont typeface="Arial" pitchFamily="34" charset="0"/>
              <a:buChar char="•"/>
            </a:pPr>
            <a:r>
              <a:rPr lang="en-US" dirty="0" smtClean="0">
                <a:latin typeface="Arial" pitchFamily="34" charset="0"/>
              </a:rPr>
              <a:t> competitors</a:t>
            </a:r>
          </a:p>
          <a:p>
            <a:pPr algn="r"/>
            <a:endParaRPr lang="en-US" dirty="0" smtClean="0">
              <a:latin typeface="Arial" pitchFamily="34" charset="0"/>
            </a:endParaRPr>
          </a:p>
        </p:txBody>
      </p:sp>
      <p:sp>
        <p:nvSpPr>
          <p:cNvPr id="135" name="Textfeld 134"/>
          <p:cNvSpPr txBox="1"/>
          <p:nvPr/>
        </p:nvSpPr>
        <p:spPr>
          <a:xfrm>
            <a:off x="6994669" y="1578576"/>
            <a:ext cx="1701107" cy="9233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buFont typeface="Arial" pitchFamily="34" charset="0"/>
              <a:buChar char="•"/>
            </a:pPr>
            <a:r>
              <a:rPr lang="en-US" dirty="0" smtClean="0">
                <a:latin typeface="Arial" pitchFamily="34" charset="0"/>
              </a:rPr>
              <a:t> raw materials</a:t>
            </a:r>
          </a:p>
          <a:p>
            <a:pPr algn="r">
              <a:buFont typeface="Arial" pitchFamily="34" charset="0"/>
              <a:buChar char="•"/>
            </a:pPr>
            <a:r>
              <a:rPr lang="en-US" dirty="0" smtClean="0">
                <a:latin typeface="Arial" pitchFamily="34" charset="0"/>
              </a:rPr>
              <a:t> workers</a:t>
            </a:r>
          </a:p>
          <a:p>
            <a:pPr algn="r"/>
            <a:endParaRPr lang="en-US" dirty="0" smtClean="0">
              <a:latin typeface="Arial" pitchFamily="34" charset="0"/>
            </a:endParaRPr>
          </a:p>
        </p:txBody>
      </p:sp>
      <p:sp>
        <p:nvSpPr>
          <p:cNvPr id="136" name="Textfeld 135"/>
          <p:cNvSpPr txBox="1"/>
          <p:nvPr/>
        </p:nvSpPr>
        <p:spPr>
          <a:xfrm>
            <a:off x="2999391" y="1164791"/>
            <a:ext cx="3153427"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buFont typeface="Arial" pitchFamily="34" charset="0"/>
              <a:buChar char="•"/>
            </a:pPr>
            <a:r>
              <a:rPr lang="en-US" dirty="0" smtClean="0">
                <a:latin typeface="Arial" pitchFamily="34" charset="0"/>
              </a:rPr>
              <a:t> location • language spoken </a:t>
            </a:r>
          </a:p>
          <a:p>
            <a:pPr algn="ctr"/>
            <a:endParaRPr lang="en-US" dirty="0" smtClean="0">
              <a:latin typeface="Arial" pitchFamily="34" charset="0"/>
            </a:endParaRPr>
          </a:p>
        </p:txBody>
      </p:sp>
      <p:sp>
        <p:nvSpPr>
          <p:cNvPr id="137" name="Textfeld 136"/>
          <p:cNvSpPr txBox="1"/>
          <p:nvPr/>
        </p:nvSpPr>
        <p:spPr>
          <a:xfrm>
            <a:off x="3399581" y="5518973"/>
            <a:ext cx="2242922"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dirty="0" smtClean="0">
                <a:latin typeface="Arial" pitchFamily="34" charset="0"/>
              </a:rPr>
              <a:t>• suppliers • lawyers</a:t>
            </a:r>
          </a:p>
          <a:p>
            <a:pPr algn="ctr"/>
            <a:endParaRPr lang="en-US" dirty="0" smtClean="0">
              <a:latin typeface="Arial" pitchFamily="34" charset="0"/>
            </a:endParaRPr>
          </a:p>
        </p:txBody>
      </p:sp>
      <p:sp>
        <p:nvSpPr>
          <p:cNvPr id="138" name="Textfeld 137"/>
          <p:cNvSpPr txBox="1"/>
          <p:nvPr/>
        </p:nvSpPr>
        <p:spPr>
          <a:xfrm>
            <a:off x="427435" y="5253849"/>
            <a:ext cx="1611339" cy="92333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buFont typeface="Arial" pitchFamily="34" charset="0"/>
              <a:buChar char="•"/>
            </a:pPr>
            <a:r>
              <a:rPr lang="en-US" dirty="0" smtClean="0">
                <a:latin typeface="Arial" pitchFamily="34" charset="0"/>
              </a:rPr>
              <a:t> incomes</a:t>
            </a:r>
          </a:p>
          <a:p>
            <a:pPr>
              <a:buFont typeface="Arial" pitchFamily="34" charset="0"/>
              <a:buChar char="•"/>
            </a:pPr>
            <a:r>
              <a:rPr lang="en-US" dirty="0" smtClean="0">
                <a:latin typeface="Arial" pitchFamily="34" charset="0"/>
              </a:rPr>
              <a:t> globalization</a:t>
            </a:r>
          </a:p>
          <a:p>
            <a:endParaRPr lang="en-US" dirty="0" smtClean="0">
              <a:latin typeface="Arial" pitchFamily="34" charset="0"/>
            </a:endParaRPr>
          </a:p>
        </p:txBody>
      </p:sp>
      <p:sp>
        <p:nvSpPr>
          <p:cNvPr id="139" name="Textfeld 138"/>
          <p:cNvSpPr txBox="1"/>
          <p:nvPr/>
        </p:nvSpPr>
        <p:spPr>
          <a:xfrm>
            <a:off x="436113" y="1435721"/>
            <a:ext cx="2265364" cy="120032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buFont typeface="Arial" pitchFamily="34" charset="0"/>
              <a:buChar char="•"/>
            </a:pPr>
            <a:r>
              <a:rPr lang="en-US" dirty="0" smtClean="0">
                <a:latin typeface="Arial" pitchFamily="34" charset="0"/>
              </a:rPr>
              <a:t> stock market crash</a:t>
            </a:r>
          </a:p>
          <a:p>
            <a:pPr>
              <a:buFont typeface="Arial" pitchFamily="34" charset="0"/>
              <a:buChar char="•"/>
            </a:pPr>
            <a:r>
              <a:rPr lang="en-US" dirty="0" smtClean="0">
                <a:latin typeface="Arial" pitchFamily="34" charset="0"/>
              </a:rPr>
              <a:t> elections</a:t>
            </a:r>
          </a:p>
          <a:p>
            <a:r>
              <a:rPr lang="en-US" dirty="0" smtClean="0">
                <a:latin typeface="Arial" pitchFamily="34" charset="0"/>
              </a:rPr>
              <a:t/>
            </a:r>
            <a:br>
              <a:rPr lang="en-US" dirty="0" smtClean="0">
                <a:latin typeface="Arial" pitchFamily="34" charset="0"/>
              </a:rPr>
            </a:br>
            <a:endParaRPr lang="en-US" dirty="0" smtClean="0">
              <a:latin typeface="Arial" pitchFamily="34" charset="0"/>
            </a:endParaRPr>
          </a:p>
        </p:txBody>
      </p:sp>
      <p:sp>
        <p:nvSpPr>
          <p:cNvPr id="140" name="Rechteck 139"/>
          <p:cNvSpPr/>
          <p:nvPr/>
        </p:nvSpPr>
        <p:spPr bwMode="auto">
          <a:xfrm>
            <a:off x="7265772" y="1163951"/>
            <a:ext cx="1440000" cy="288032"/>
          </a:xfrm>
          <a:prstGeom prst="rect">
            <a:avLst/>
          </a:prstGeom>
          <a:solidFill>
            <a:schemeClr val="bg1">
              <a:lumMod val="75000"/>
            </a:schemeClr>
          </a:solidFill>
          <a:ln w="19050">
            <a:solidFill>
              <a:schemeClr val="accent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pitchFamily="34" charset="0"/>
                <a:cs typeface="Arial" pitchFamily="34" charset="0"/>
              </a:rPr>
              <a:t>Competition</a:t>
            </a:r>
          </a:p>
        </p:txBody>
      </p:sp>
      <p:sp>
        <p:nvSpPr>
          <p:cNvPr id="141" name="Rechteck 140"/>
          <p:cNvSpPr/>
          <p:nvPr/>
        </p:nvSpPr>
        <p:spPr bwMode="auto">
          <a:xfrm>
            <a:off x="3689902" y="3180175"/>
            <a:ext cx="1764196" cy="1008112"/>
          </a:xfrm>
          <a:prstGeom prst="rect">
            <a:avLst/>
          </a:prstGeom>
          <a:solidFill>
            <a:schemeClr val="bg1"/>
          </a:solidFill>
          <a:ln w="19050">
            <a:solidFill>
              <a:schemeClr val="accent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mtClean="0">
                <a:solidFill>
                  <a:schemeClr val="tx1"/>
                </a:solidFill>
                <a:latin typeface="Arial" pitchFamily="34" charset="0"/>
                <a:cs typeface="Arial" pitchFamily="34" charset="0"/>
              </a:rPr>
              <a:t>Application Landscape</a:t>
            </a:r>
          </a:p>
        </p:txBody>
      </p:sp>
      <p:sp>
        <p:nvSpPr>
          <p:cNvPr id="142" name="Rechteck 141"/>
          <p:cNvSpPr/>
          <p:nvPr/>
        </p:nvSpPr>
        <p:spPr bwMode="auto">
          <a:xfrm>
            <a:off x="5724128" y="1979726"/>
            <a:ext cx="1552277" cy="297145"/>
          </a:xfrm>
          <a:prstGeom prst="rect">
            <a:avLst/>
          </a:prstGeom>
          <a:solidFill>
            <a:schemeClr val="bg1">
              <a:lumMod val="95000"/>
            </a:schemeClr>
          </a:solidFill>
          <a:ln w="19050">
            <a:solidFill>
              <a:schemeClr val="accent1"/>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solidFill>
                  <a:schemeClr val="tx1"/>
                </a:solidFill>
                <a:latin typeface="Arial" pitchFamily="34" charset="0"/>
                <a:cs typeface="Arial" pitchFamily="34" charset="0"/>
              </a:rPr>
              <a:t>Organization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P spid="131" grpId="0"/>
      <p:bldP spid="132" grpId="0"/>
      <p:bldP spid="133" grpId="0"/>
      <p:bldP spid="134" grpId="0"/>
      <p:bldP spid="135" grpId="0"/>
      <p:bldP spid="136" grpId="0"/>
      <p:bldP spid="137" grpId="0"/>
      <p:bldP spid="138" grpId="0"/>
      <p:bldP spid="1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3. Understanding the environment of the AL</a:t>
            </a:r>
            <a:endParaRPr lang="en-US" dirty="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5</a:t>
            </a:fld>
            <a:endParaRPr lang="de-DE" dirty="0"/>
          </a:p>
        </p:txBody>
      </p:sp>
      <p:sp>
        <p:nvSpPr>
          <p:cNvPr id="36" name="Rechteck 35"/>
          <p:cNvSpPr/>
          <p:nvPr/>
        </p:nvSpPr>
        <p:spPr>
          <a:xfrm>
            <a:off x="2475280" y="1841256"/>
            <a:ext cx="3960000" cy="3600000"/>
          </a:xfrm>
          <a:prstGeom prst="rect">
            <a:avLst/>
          </a:prstGeom>
          <a:noFill/>
          <a:ln w="25400" cap="rnd" cmpd="sng" algn="ctr">
            <a:solidFill>
              <a:sysClr val="windowText" lastClr="00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a:ln>
                <a:noFill/>
              </a:ln>
              <a:solidFill>
                <a:sysClr val="windowText" lastClr="000000"/>
              </a:solidFill>
              <a:effectLst/>
              <a:uLnTx/>
              <a:uFillTx/>
              <a:latin typeface="+mj-lt"/>
              <a:ea typeface="+mn-ea"/>
              <a:cs typeface="+mn-cs"/>
            </a:endParaRPr>
          </a:p>
        </p:txBody>
      </p:sp>
      <p:sp>
        <p:nvSpPr>
          <p:cNvPr id="41" name="Pfeil nach oben 40"/>
          <p:cNvSpPr/>
          <p:nvPr/>
        </p:nvSpPr>
        <p:spPr bwMode="auto">
          <a:xfrm>
            <a:off x="4365280" y="5441456"/>
            <a:ext cx="180000" cy="720000"/>
          </a:xfrm>
          <a:prstGeom prst="upArrow">
            <a:avLst/>
          </a:prstGeom>
          <a:solidFill>
            <a:srgbClr val="00000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2" name="Pfeil nach oben 41"/>
          <p:cNvSpPr/>
          <p:nvPr/>
        </p:nvSpPr>
        <p:spPr bwMode="auto">
          <a:xfrm rot="18300000">
            <a:off x="6657826" y="4929620"/>
            <a:ext cx="180000" cy="720000"/>
          </a:xfrm>
          <a:prstGeom prst="upArrow">
            <a:avLst/>
          </a:prstGeom>
          <a:solidFill>
            <a:srgbClr val="00000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3" name="Pfeil nach oben 42"/>
          <p:cNvSpPr/>
          <p:nvPr/>
        </p:nvSpPr>
        <p:spPr bwMode="auto">
          <a:xfrm rot="14100000">
            <a:off x="6660013" y="1869279"/>
            <a:ext cx="180000" cy="720000"/>
          </a:xfrm>
          <a:prstGeom prst="upArrow">
            <a:avLst/>
          </a:prstGeom>
          <a:solidFill>
            <a:srgbClr val="00000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4" name="Pfeil nach oben 43"/>
          <p:cNvSpPr/>
          <p:nvPr/>
        </p:nvSpPr>
        <p:spPr bwMode="auto">
          <a:xfrm rot="10800000">
            <a:off x="4365280" y="1121056"/>
            <a:ext cx="180000" cy="720000"/>
          </a:xfrm>
          <a:prstGeom prst="upArrow">
            <a:avLst/>
          </a:prstGeom>
          <a:solidFill>
            <a:srgbClr val="00000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5" name="Pfeil nach oben 44"/>
          <p:cNvSpPr/>
          <p:nvPr/>
        </p:nvSpPr>
        <p:spPr bwMode="auto">
          <a:xfrm rot="7500000">
            <a:off x="2074547" y="1802632"/>
            <a:ext cx="180000" cy="720000"/>
          </a:xfrm>
          <a:prstGeom prst="upArrow">
            <a:avLst/>
          </a:prstGeom>
          <a:solidFill>
            <a:srgbClr val="00000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6" name="Pfeil nach oben 45"/>
          <p:cNvSpPr/>
          <p:nvPr/>
        </p:nvSpPr>
        <p:spPr bwMode="auto">
          <a:xfrm rot="3300000">
            <a:off x="2074547" y="4929620"/>
            <a:ext cx="180000" cy="720000"/>
          </a:xfrm>
          <a:prstGeom prst="upArrow">
            <a:avLst/>
          </a:prstGeom>
          <a:solidFill>
            <a:srgbClr val="00000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7" name="Pfeil nach links und rechts 46"/>
          <p:cNvSpPr/>
          <p:nvPr/>
        </p:nvSpPr>
        <p:spPr bwMode="auto">
          <a:xfrm rot="16200000">
            <a:off x="3645280" y="3533343"/>
            <a:ext cx="162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8" name="Pfeil nach links und rechts 47"/>
          <p:cNvSpPr/>
          <p:nvPr/>
        </p:nvSpPr>
        <p:spPr bwMode="auto">
          <a:xfrm rot="2100000">
            <a:off x="3645280" y="3533343"/>
            <a:ext cx="162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9" name="Pfeil nach links und rechts 48"/>
          <p:cNvSpPr/>
          <p:nvPr/>
        </p:nvSpPr>
        <p:spPr bwMode="auto">
          <a:xfrm rot="8700000">
            <a:off x="3645280" y="3533343"/>
            <a:ext cx="162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50" name="Textfeld 49"/>
          <p:cNvSpPr txBox="1"/>
          <p:nvPr/>
        </p:nvSpPr>
        <p:spPr>
          <a:xfrm>
            <a:off x="3889685" y="1895648"/>
            <a:ext cx="1141659"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600" b="1" dirty="0" err="1" smtClean="0">
                <a:solidFill>
                  <a:srgbClr val="0078C0"/>
                </a:solidFill>
                <a:latin typeface="+mj-lt"/>
              </a:rPr>
              <a:t>Existence</a:t>
            </a:r>
            <a:endParaRPr lang="de-DE" sz="1600" b="1" dirty="0" smtClean="0">
              <a:solidFill>
                <a:srgbClr val="0078C0"/>
              </a:solidFill>
              <a:latin typeface="+mj-lt"/>
            </a:endParaRPr>
          </a:p>
        </p:txBody>
      </p:sp>
      <p:sp>
        <p:nvSpPr>
          <p:cNvPr id="51" name="Textfeld 50"/>
          <p:cNvSpPr txBox="1"/>
          <p:nvPr/>
        </p:nvSpPr>
        <p:spPr>
          <a:xfrm>
            <a:off x="2867617" y="2309168"/>
            <a:ext cx="994183"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de-DE" sz="1600" b="1" dirty="0" smtClean="0">
                <a:solidFill>
                  <a:srgbClr val="0078C0"/>
                </a:solidFill>
                <a:latin typeface="+mj-lt"/>
              </a:rPr>
              <a:t>Security</a:t>
            </a:r>
          </a:p>
        </p:txBody>
      </p:sp>
      <p:sp>
        <p:nvSpPr>
          <p:cNvPr id="52" name="Textfeld 51"/>
          <p:cNvSpPr txBox="1"/>
          <p:nvPr/>
        </p:nvSpPr>
        <p:spPr>
          <a:xfrm>
            <a:off x="3997341" y="5011134"/>
            <a:ext cx="889987"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600" b="1" dirty="0" err="1" smtClean="0">
                <a:solidFill>
                  <a:srgbClr val="0078C0"/>
                </a:solidFill>
                <a:latin typeface="+mj-lt"/>
              </a:rPr>
              <a:t>Regard</a:t>
            </a:r>
            <a:endParaRPr lang="de-DE" sz="1600" b="1" dirty="0" smtClean="0">
              <a:solidFill>
                <a:srgbClr val="0078C0"/>
              </a:solidFill>
              <a:latin typeface="+mj-lt"/>
            </a:endParaRPr>
          </a:p>
        </p:txBody>
      </p:sp>
      <p:sp>
        <p:nvSpPr>
          <p:cNvPr id="53" name="Textfeld 52"/>
          <p:cNvSpPr txBox="1"/>
          <p:nvPr/>
        </p:nvSpPr>
        <p:spPr>
          <a:xfrm>
            <a:off x="5033880" y="4612192"/>
            <a:ext cx="1050288"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sz="1600" b="1" dirty="0" smtClean="0">
                <a:solidFill>
                  <a:srgbClr val="0078C0"/>
                </a:solidFill>
                <a:latin typeface="+mj-lt"/>
              </a:rPr>
              <a:t>Freedom</a:t>
            </a:r>
          </a:p>
        </p:txBody>
      </p:sp>
      <p:sp>
        <p:nvSpPr>
          <p:cNvPr id="54" name="Textfeld 53"/>
          <p:cNvSpPr txBox="1"/>
          <p:nvPr/>
        </p:nvSpPr>
        <p:spPr>
          <a:xfrm>
            <a:off x="2702291" y="4594776"/>
            <a:ext cx="1176925"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de-DE" sz="1600" b="1" dirty="0" err="1" smtClean="0">
                <a:solidFill>
                  <a:srgbClr val="0078C0"/>
                </a:solidFill>
                <a:latin typeface="+mj-lt"/>
              </a:rPr>
              <a:t>Adaptivity</a:t>
            </a:r>
            <a:endParaRPr lang="de-DE" sz="1600" b="1" dirty="0" smtClean="0">
              <a:solidFill>
                <a:srgbClr val="0078C0"/>
              </a:solidFill>
              <a:latin typeface="+mj-lt"/>
            </a:endParaRPr>
          </a:p>
        </p:txBody>
      </p:sp>
      <p:sp>
        <p:nvSpPr>
          <p:cNvPr id="55" name="Textfeld 54"/>
          <p:cNvSpPr txBox="1"/>
          <p:nvPr/>
        </p:nvSpPr>
        <p:spPr>
          <a:xfrm>
            <a:off x="5009072" y="2282174"/>
            <a:ext cx="1507144"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sz="1600" b="1" dirty="0" err="1" smtClean="0">
                <a:solidFill>
                  <a:srgbClr val="0078C0"/>
                </a:solidFill>
                <a:latin typeface="+mj-lt"/>
              </a:rPr>
              <a:t>Effectiveness</a:t>
            </a:r>
            <a:endParaRPr lang="de-DE" sz="1600" b="1" dirty="0" smtClean="0">
              <a:solidFill>
                <a:srgbClr val="0078C0"/>
              </a:solidFill>
              <a:latin typeface="+mj-lt"/>
            </a:endParaRPr>
          </a:p>
        </p:txBody>
      </p:sp>
      <p:pic>
        <p:nvPicPr>
          <p:cNvPr id="56" name="Picture 3" descr="C:\Users\Max\Desktop\buttons\1.png"/>
          <p:cNvPicPr>
            <a:picLocks noChangeAspect="1" noChangeArrowheads="1"/>
          </p:cNvPicPr>
          <p:nvPr/>
        </p:nvPicPr>
        <p:blipFill>
          <a:blip r:embed="rId3" cstate="print"/>
          <a:srcRect/>
          <a:stretch>
            <a:fillRect/>
          </a:stretch>
        </p:blipFill>
        <p:spPr bwMode="auto">
          <a:xfrm>
            <a:off x="4060825" y="2250808"/>
            <a:ext cx="789231" cy="540000"/>
          </a:xfrm>
          <a:prstGeom prst="rect">
            <a:avLst/>
          </a:prstGeom>
          <a:noFill/>
        </p:spPr>
      </p:pic>
      <p:pic>
        <p:nvPicPr>
          <p:cNvPr id="57" name="Picture 4" descr="C:\Users\Max\Desktop\buttons\2.png"/>
          <p:cNvPicPr>
            <a:picLocks noChangeAspect="1" noChangeArrowheads="1"/>
          </p:cNvPicPr>
          <p:nvPr/>
        </p:nvPicPr>
        <p:blipFill>
          <a:blip r:embed="rId4" cstate="print"/>
          <a:srcRect/>
          <a:stretch>
            <a:fillRect/>
          </a:stretch>
        </p:blipFill>
        <p:spPr bwMode="auto">
          <a:xfrm>
            <a:off x="5096329" y="2610848"/>
            <a:ext cx="789231" cy="540000"/>
          </a:xfrm>
          <a:prstGeom prst="rect">
            <a:avLst/>
          </a:prstGeom>
          <a:noFill/>
        </p:spPr>
      </p:pic>
      <p:pic>
        <p:nvPicPr>
          <p:cNvPr id="58" name="Picture 5" descr="C:\Users\Max\Desktop\buttons\3.png"/>
          <p:cNvPicPr>
            <a:picLocks noChangeAspect="1" noChangeArrowheads="1"/>
          </p:cNvPicPr>
          <p:nvPr/>
        </p:nvPicPr>
        <p:blipFill>
          <a:blip r:embed="rId5" cstate="print"/>
          <a:srcRect/>
          <a:stretch>
            <a:fillRect/>
          </a:stretch>
        </p:blipFill>
        <p:spPr bwMode="auto">
          <a:xfrm>
            <a:off x="5126880" y="4073304"/>
            <a:ext cx="789231" cy="540000"/>
          </a:xfrm>
          <a:prstGeom prst="rect">
            <a:avLst/>
          </a:prstGeom>
          <a:noFill/>
        </p:spPr>
      </p:pic>
      <p:pic>
        <p:nvPicPr>
          <p:cNvPr id="59" name="Picture 6" descr="C:\Users\Max\Desktop\buttons\4.png"/>
          <p:cNvPicPr>
            <a:picLocks noChangeAspect="1" noChangeArrowheads="1"/>
          </p:cNvPicPr>
          <p:nvPr/>
        </p:nvPicPr>
        <p:blipFill>
          <a:blip r:embed="rId6" cstate="print"/>
          <a:srcRect/>
          <a:stretch>
            <a:fillRect/>
          </a:stretch>
        </p:blipFill>
        <p:spPr bwMode="auto">
          <a:xfrm>
            <a:off x="4056996" y="4478056"/>
            <a:ext cx="789231" cy="540000"/>
          </a:xfrm>
          <a:prstGeom prst="rect">
            <a:avLst/>
          </a:prstGeom>
          <a:noFill/>
        </p:spPr>
      </p:pic>
      <p:pic>
        <p:nvPicPr>
          <p:cNvPr id="60" name="Picture 7" descr="C:\Users\Max\Desktop\buttons\5.png"/>
          <p:cNvPicPr>
            <a:picLocks noChangeAspect="1" noChangeArrowheads="1"/>
          </p:cNvPicPr>
          <p:nvPr/>
        </p:nvPicPr>
        <p:blipFill>
          <a:blip r:embed="rId7" cstate="print"/>
          <a:srcRect/>
          <a:stretch>
            <a:fillRect/>
          </a:stretch>
        </p:blipFill>
        <p:spPr bwMode="auto">
          <a:xfrm>
            <a:off x="2996948" y="4073304"/>
            <a:ext cx="789231" cy="540000"/>
          </a:xfrm>
          <a:prstGeom prst="rect">
            <a:avLst/>
          </a:prstGeom>
          <a:noFill/>
        </p:spPr>
      </p:pic>
      <p:pic>
        <p:nvPicPr>
          <p:cNvPr id="61" name="Picture 8" descr="C:\Users\Max\Desktop\buttons\6.png"/>
          <p:cNvPicPr>
            <a:picLocks noChangeAspect="1" noChangeArrowheads="1"/>
          </p:cNvPicPr>
          <p:nvPr/>
        </p:nvPicPr>
        <p:blipFill>
          <a:blip r:embed="rId8" cstate="print"/>
          <a:srcRect/>
          <a:stretch>
            <a:fillRect/>
          </a:stretch>
        </p:blipFill>
        <p:spPr bwMode="auto">
          <a:xfrm>
            <a:off x="2988105" y="2641912"/>
            <a:ext cx="789231" cy="540000"/>
          </a:xfrm>
          <a:prstGeom prst="rect">
            <a:avLst/>
          </a:prstGeom>
          <a:noFill/>
        </p:spPr>
      </p:pic>
      <p:sp>
        <p:nvSpPr>
          <p:cNvPr id="38" name="Textfeld 37"/>
          <p:cNvSpPr txBox="1"/>
          <p:nvPr/>
        </p:nvSpPr>
        <p:spPr>
          <a:xfrm rot="3300000">
            <a:off x="6164808" y="1833993"/>
            <a:ext cx="1960793" cy="338554"/>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en-US" sz="1600" b="1" dirty="0" smtClean="0">
                <a:solidFill>
                  <a:srgbClr val="000000"/>
                </a:solidFill>
                <a:latin typeface="+mj-lt"/>
              </a:rPr>
              <a:t>Scarce Resources</a:t>
            </a:r>
          </a:p>
        </p:txBody>
      </p:sp>
      <p:sp>
        <p:nvSpPr>
          <p:cNvPr id="37" name="Textfeld 36"/>
          <p:cNvSpPr txBox="1"/>
          <p:nvPr/>
        </p:nvSpPr>
        <p:spPr>
          <a:xfrm>
            <a:off x="3638390" y="6071810"/>
            <a:ext cx="1633781" cy="338554"/>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600" b="1" dirty="0" smtClean="0">
                <a:solidFill>
                  <a:srgbClr val="000000"/>
                </a:solidFill>
                <a:latin typeface="+mj-lt"/>
              </a:rPr>
              <a:t>Other Systems</a:t>
            </a:r>
          </a:p>
        </p:txBody>
      </p:sp>
      <p:sp>
        <p:nvSpPr>
          <p:cNvPr id="39" name="Textfeld 38"/>
          <p:cNvSpPr txBox="1"/>
          <p:nvPr/>
        </p:nvSpPr>
        <p:spPr>
          <a:xfrm rot="-3300000">
            <a:off x="1159454" y="1707837"/>
            <a:ext cx="1155957" cy="338554"/>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b="1" dirty="0" smtClean="0">
                <a:solidFill>
                  <a:srgbClr val="000000"/>
                </a:solidFill>
                <a:latin typeface="+mj-lt"/>
              </a:rPr>
              <a:t>Variability</a:t>
            </a:r>
          </a:p>
        </p:txBody>
      </p:sp>
      <p:sp>
        <p:nvSpPr>
          <p:cNvPr id="40" name="Textfeld 39"/>
          <p:cNvSpPr txBox="1"/>
          <p:nvPr/>
        </p:nvSpPr>
        <p:spPr>
          <a:xfrm rot="-3300000">
            <a:off x="6760019" y="5414857"/>
            <a:ext cx="857799" cy="338554"/>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just"/>
            <a:r>
              <a:rPr lang="en-US" sz="1600" b="1" dirty="0" smtClean="0">
                <a:solidFill>
                  <a:srgbClr val="000000"/>
                </a:solidFill>
                <a:latin typeface="+mj-lt"/>
              </a:rPr>
              <a:t>Variety</a:t>
            </a:r>
          </a:p>
        </p:txBody>
      </p:sp>
      <p:sp>
        <p:nvSpPr>
          <p:cNvPr id="63" name="Textfeld 62"/>
          <p:cNvSpPr txBox="1"/>
          <p:nvPr/>
        </p:nvSpPr>
        <p:spPr>
          <a:xfrm>
            <a:off x="3729761" y="908720"/>
            <a:ext cx="1451038" cy="338554"/>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en-US" sz="1600" b="1" dirty="0" smtClean="0">
                <a:solidFill>
                  <a:srgbClr val="000000"/>
                </a:solidFill>
                <a:latin typeface="+mj-lt"/>
              </a:rPr>
              <a:t>Normal State</a:t>
            </a:r>
          </a:p>
        </p:txBody>
      </p:sp>
      <p:sp>
        <p:nvSpPr>
          <p:cNvPr id="64" name="Textfeld 63"/>
          <p:cNvSpPr txBox="1"/>
          <p:nvPr/>
        </p:nvSpPr>
        <p:spPr>
          <a:xfrm rot="3300000">
            <a:off x="1321526" y="5374416"/>
            <a:ext cx="934871" cy="338554"/>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b="1" dirty="0" smtClean="0">
                <a:solidFill>
                  <a:srgbClr val="000000"/>
                </a:solidFill>
                <a:latin typeface="+mj-lt"/>
              </a:rPr>
              <a:t>Change</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3. Understanding the environment of the AL</a:t>
            </a:r>
            <a:endParaRPr lang="en-US" dirty="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6</a:t>
            </a:fld>
            <a:endParaRPr lang="de-DE" dirty="0"/>
          </a:p>
        </p:txBody>
      </p:sp>
      <p:sp>
        <p:nvSpPr>
          <p:cNvPr id="62" name="Pfeil nach links und rechts 61"/>
          <p:cNvSpPr/>
          <p:nvPr/>
        </p:nvSpPr>
        <p:spPr bwMode="auto">
          <a:xfrm rot="12900000">
            <a:off x="2140678" y="3628576"/>
            <a:ext cx="3060000" cy="180000"/>
          </a:xfrm>
          <a:prstGeom prst="leftRightArrow">
            <a:avLst/>
          </a:prstGeom>
          <a:solidFill>
            <a:srgbClr val="0078C0">
              <a:alpha val="30196"/>
            </a:srgb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65" name="Pfeil nach links und rechts 64"/>
          <p:cNvSpPr/>
          <p:nvPr/>
        </p:nvSpPr>
        <p:spPr bwMode="auto">
          <a:xfrm rot="19500000">
            <a:off x="2127030" y="3642904"/>
            <a:ext cx="3060000" cy="180000"/>
          </a:xfrm>
          <a:prstGeom prst="leftRightArrow">
            <a:avLst/>
          </a:prstGeom>
          <a:solidFill>
            <a:srgbClr val="0078C0">
              <a:alpha val="30196"/>
            </a:srgb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66" name="Pfeil nach links und rechts 65"/>
          <p:cNvSpPr/>
          <p:nvPr/>
        </p:nvSpPr>
        <p:spPr bwMode="auto">
          <a:xfrm rot="5400000">
            <a:off x="2125212" y="3617568"/>
            <a:ext cx="3060000" cy="180000"/>
          </a:xfrm>
          <a:prstGeom prst="leftRightArrow">
            <a:avLst/>
          </a:prstGeom>
          <a:solidFill>
            <a:srgbClr val="0078C0">
              <a:alpha val="30196"/>
            </a:srgb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67" name="Freihandform 66"/>
          <p:cNvSpPr/>
          <p:nvPr/>
        </p:nvSpPr>
        <p:spPr bwMode="auto">
          <a:xfrm>
            <a:off x="2708500" y="2561098"/>
            <a:ext cx="1937982" cy="2333767"/>
          </a:xfrm>
          <a:custGeom>
            <a:avLst/>
            <a:gdLst>
              <a:gd name="connsiteX0" fmla="*/ 0 w 1937982"/>
              <a:gd name="connsiteY0" fmla="*/ 491319 h 2333767"/>
              <a:gd name="connsiteX1" fmla="*/ 941696 w 1937982"/>
              <a:gd name="connsiteY1" fmla="*/ 0 h 2333767"/>
              <a:gd name="connsiteX2" fmla="*/ 1937982 w 1937982"/>
              <a:gd name="connsiteY2" fmla="*/ 491319 h 2333767"/>
              <a:gd name="connsiteX3" fmla="*/ 1924335 w 1937982"/>
              <a:gd name="connsiteY3" fmla="*/ 1801505 h 2333767"/>
              <a:gd name="connsiteX4" fmla="*/ 955344 w 1937982"/>
              <a:gd name="connsiteY4" fmla="*/ 2333767 h 2333767"/>
              <a:gd name="connsiteX5" fmla="*/ 13648 w 1937982"/>
              <a:gd name="connsiteY5" fmla="*/ 1828800 h 2333767"/>
              <a:gd name="connsiteX6" fmla="*/ 0 w 1937982"/>
              <a:gd name="connsiteY6" fmla="*/ 491319 h 233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7982" h="2333767">
                <a:moveTo>
                  <a:pt x="0" y="491319"/>
                </a:moveTo>
                <a:lnTo>
                  <a:pt x="941696" y="0"/>
                </a:lnTo>
                <a:lnTo>
                  <a:pt x="1937982" y="491319"/>
                </a:lnTo>
                <a:lnTo>
                  <a:pt x="1924335" y="1801505"/>
                </a:lnTo>
                <a:lnTo>
                  <a:pt x="955344" y="2333767"/>
                </a:lnTo>
                <a:lnTo>
                  <a:pt x="13648" y="1828800"/>
                </a:lnTo>
                <a:lnTo>
                  <a:pt x="0" y="491319"/>
                </a:lnTo>
                <a:close/>
              </a:path>
            </a:pathLst>
          </a:custGeom>
          <a:solidFill>
            <a:srgbClr val="BFBFBF">
              <a:alpha val="30196"/>
            </a:srgb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68" name="Freihandform 67"/>
          <p:cNvSpPr/>
          <p:nvPr/>
        </p:nvSpPr>
        <p:spPr bwMode="auto">
          <a:xfrm>
            <a:off x="3022399" y="2943235"/>
            <a:ext cx="1323833" cy="1583141"/>
          </a:xfrm>
          <a:custGeom>
            <a:avLst/>
            <a:gdLst>
              <a:gd name="connsiteX0" fmla="*/ 13648 w 1323833"/>
              <a:gd name="connsiteY0" fmla="*/ 313899 h 1583141"/>
              <a:gd name="connsiteX1" fmla="*/ 641445 w 1323833"/>
              <a:gd name="connsiteY1" fmla="*/ 0 h 1583141"/>
              <a:gd name="connsiteX2" fmla="*/ 1323833 w 1323833"/>
              <a:gd name="connsiteY2" fmla="*/ 327547 h 1583141"/>
              <a:gd name="connsiteX3" fmla="*/ 1323833 w 1323833"/>
              <a:gd name="connsiteY3" fmla="*/ 1241947 h 1583141"/>
              <a:gd name="connsiteX4" fmla="*/ 641445 w 1323833"/>
              <a:gd name="connsiteY4" fmla="*/ 1583141 h 1583141"/>
              <a:gd name="connsiteX5" fmla="*/ 0 w 1323833"/>
              <a:gd name="connsiteY5" fmla="*/ 1255594 h 1583141"/>
              <a:gd name="connsiteX6" fmla="*/ 13648 w 1323833"/>
              <a:gd name="connsiteY6" fmla="*/ 313899 h 1583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3833" h="1583141">
                <a:moveTo>
                  <a:pt x="13648" y="313899"/>
                </a:moveTo>
                <a:lnTo>
                  <a:pt x="641445" y="0"/>
                </a:lnTo>
                <a:lnTo>
                  <a:pt x="1323833" y="327547"/>
                </a:lnTo>
                <a:lnTo>
                  <a:pt x="1323833" y="1241947"/>
                </a:lnTo>
                <a:lnTo>
                  <a:pt x="641445" y="1583141"/>
                </a:lnTo>
                <a:lnTo>
                  <a:pt x="0" y="1255594"/>
                </a:lnTo>
                <a:lnTo>
                  <a:pt x="13648" y="313899"/>
                </a:lnTo>
                <a:close/>
              </a:path>
            </a:pathLst>
          </a:custGeom>
          <a:solidFill>
            <a:srgbClr val="BFBFBF"/>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69" name="Textfeld 68"/>
          <p:cNvSpPr txBox="1"/>
          <p:nvPr/>
        </p:nvSpPr>
        <p:spPr>
          <a:xfrm>
            <a:off x="3089773" y="1268760"/>
            <a:ext cx="1141659"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600" b="1" dirty="0" err="1" smtClean="0">
                <a:solidFill>
                  <a:srgbClr val="0078C0"/>
                </a:solidFill>
                <a:latin typeface="+mj-lt"/>
              </a:rPr>
              <a:t>Existence</a:t>
            </a:r>
            <a:endParaRPr lang="de-DE" sz="1600" b="1" dirty="0" smtClean="0">
              <a:solidFill>
                <a:srgbClr val="0078C0"/>
              </a:solidFill>
              <a:latin typeface="+mj-lt"/>
            </a:endParaRPr>
          </a:p>
        </p:txBody>
      </p:sp>
      <p:sp>
        <p:nvSpPr>
          <p:cNvPr id="72" name="Pfeil nach links und rechts 71"/>
          <p:cNvSpPr/>
          <p:nvPr/>
        </p:nvSpPr>
        <p:spPr bwMode="auto">
          <a:xfrm rot="5400000">
            <a:off x="2851693" y="3632636"/>
            <a:ext cx="162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73" name="Pfeil nach links und rechts 72"/>
          <p:cNvSpPr/>
          <p:nvPr/>
        </p:nvSpPr>
        <p:spPr bwMode="auto">
          <a:xfrm rot="12900000">
            <a:off x="2491274" y="3620730"/>
            <a:ext cx="2340000" cy="180000"/>
          </a:xfrm>
          <a:prstGeom prst="leftRightArrow">
            <a:avLst/>
          </a:prstGeom>
          <a:solidFill>
            <a:srgbClr val="0078C0">
              <a:alpha val="30196"/>
            </a:srgb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74" name="Pfeil nach links und rechts 73"/>
          <p:cNvSpPr/>
          <p:nvPr/>
        </p:nvSpPr>
        <p:spPr bwMode="auto">
          <a:xfrm rot="19500000">
            <a:off x="2512526" y="3624498"/>
            <a:ext cx="2340000" cy="180000"/>
          </a:xfrm>
          <a:prstGeom prst="leftRightArrow">
            <a:avLst/>
          </a:prstGeom>
          <a:solidFill>
            <a:srgbClr val="0078C0">
              <a:alpha val="30196"/>
            </a:srgb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75" name="Ellipse 74"/>
          <p:cNvSpPr/>
          <p:nvPr/>
        </p:nvSpPr>
        <p:spPr bwMode="auto">
          <a:xfrm rot="10800000">
            <a:off x="2860989" y="2913045"/>
            <a:ext cx="1620000" cy="1620000"/>
          </a:xfrm>
          <a:prstGeom prst="ellipse">
            <a:avLst/>
          </a:prstGeom>
          <a:noFill/>
          <a:ln w="28575">
            <a:solidFill>
              <a:srgbClr val="000000"/>
            </a:solidFill>
            <a:prstDash val="lgDash"/>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76" name="Ellipse 75"/>
          <p:cNvSpPr/>
          <p:nvPr/>
        </p:nvSpPr>
        <p:spPr bwMode="auto">
          <a:xfrm>
            <a:off x="2500026" y="2537868"/>
            <a:ext cx="2340000" cy="2340000"/>
          </a:xfrm>
          <a:prstGeom prst="ellipse">
            <a:avLst/>
          </a:prstGeom>
          <a:noFill/>
          <a:ln w="28575">
            <a:solidFill>
              <a:srgbClr val="000000"/>
            </a:solidFill>
            <a:prstDash val="sysDot"/>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79" name="Textfeld 78"/>
          <p:cNvSpPr txBox="1"/>
          <p:nvPr/>
        </p:nvSpPr>
        <p:spPr>
          <a:xfrm>
            <a:off x="1507769" y="1988840"/>
            <a:ext cx="994183"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de-DE" sz="1600" b="1" dirty="0" smtClean="0">
                <a:solidFill>
                  <a:srgbClr val="0078C0"/>
                </a:solidFill>
                <a:latin typeface="+mj-lt"/>
              </a:rPr>
              <a:t>Security</a:t>
            </a:r>
          </a:p>
        </p:txBody>
      </p:sp>
      <p:sp>
        <p:nvSpPr>
          <p:cNvPr id="80" name="Textfeld 79"/>
          <p:cNvSpPr txBox="1"/>
          <p:nvPr/>
        </p:nvSpPr>
        <p:spPr>
          <a:xfrm>
            <a:off x="3201258" y="5793342"/>
            <a:ext cx="889987"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600" b="1" dirty="0" err="1" smtClean="0">
                <a:solidFill>
                  <a:srgbClr val="0078C0"/>
                </a:solidFill>
                <a:latin typeface="+mj-lt"/>
              </a:rPr>
              <a:t>Regard</a:t>
            </a:r>
            <a:endParaRPr lang="de-DE" sz="1600" b="1" dirty="0" smtClean="0">
              <a:solidFill>
                <a:srgbClr val="0078C0"/>
              </a:solidFill>
              <a:latin typeface="+mj-lt"/>
            </a:endParaRPr>
          </a:p>
        </p:txBody>
      </p:sp>
      <p:sp>
        <p:nvSpPr>
          <p:cNvPr id="81" name="Textfeld 80"/>
          <p:cNvSpPr txBox="1"/>
          <p:nvPr/>
        </p:nvSpPr>
        <p:spPr>
          <a:xfrm>
            <a:off x="4837745" y="5106368"/>
            <a:ext cx="1050288"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sz="1600" b="1" dirty="0" smtClean="0">
                <a:solidFill>
                  <a:srgbClr val="0078C0"/>
                </a:solidFill>
                <a:latin typeface="+mj-lt"/>
              </a:rPr>
              <a:t>Freedom</a:t>
            </a:r>
          </a:p>
        </p:txBody>
      </p:sp>
      <p:sp>
        <p:nvSpPr>
          <p:cNvPr id="82" name="Textfeld 81"/>
          <p:cNvSpPr txBox="1"/>
          <p:nvPr/>
        </p:nvSpPr>
        <p:spPr>
          <a:xfrm>
            <a:off x="1322809" y="5106368"/>
            <a:ext cx="1176925"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de-DE" sz="1600" b="1" dirty="0" err="1" smtClean="0">
                <a:solidFill>
                  <a:srgbClr val="0078C0"/>
                </a:solidFill>
                <a:latin typeface="+mj-lt"/>
              </a:rPr>
              <a:t>Adaptivity</a:t>
            </a:r>
            <a:endParaRPr lang="de-DE" sz="1600" b="1" dirty="0" smtClean="0">
              <a:solidFill>
                <a:srgbClr val="0078C0"/>
              </a:solidFill>
              <a:latin typeface="+mj-lt"/>
            </a:endParaRPr>
          </a:p>
        </p:txBody>
      </p:sp>
      <p:sp>
        <p:nvSpPr>
          <p:cNvPr id="83" name="Textfeld 82"/>
          <p:cNvSpPr txBox="1"/>
          <p:nvPr/>
        </p:nvSpPr>
        <p:spPr>
          <a:xfrm>
            <a:off x="4819049" y="2010326"/>
            <a:ext cx="1507144"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sz="1600" b="1" dirty="0" err="1" smtClean="0">
                <a:solidFill>
                  <a:srgbClr val="0078C0"/>
                </a:solidFill>
                <a:latin typeface="+mj-lt"/>
              </a:rPr>
              <a:t>Effectiveness</a:t>
            </a:r>
            <a:endParaRPr lang="de-DE" sz="1600" b="1" dirty="0" smtClean="0">
              <a:solidFill>
                <a:srgbClr val="0078C0"/>
              </a:solidFill>
              <a:latin typeface="+mj-lt"/>
            </a:endParaRPr>
          </a:p>
        </p:txBody>
      </p:sp>
      <p:sp>
        <p:nvSpPr>
          <p:cNvPr id="84" name="Pfeil nach links und rechts 83"/>
          <p:cNvSpPr/>
          <p:nvPr/>
        </p:nvSpPr>
        <p:spPr bwMode="auto">
          <a:xfrm rot="12900000">
            <a:off x="2875552" y="3635012"/>
            <a:ext cx="162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85" name="Pfeil nach links und rechts 84"/>
          <p:cNvSpPr/>
          <p:nvPr/>
        </p:nvSpPr>
        <p:spPr bwMode="auto">
          <a:xfrm rot="19500000">
            <a:off x="2875544" y="3625132"/>
            <a:ext cx="162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86" name="Pfeil nach links und rechts 85"/>
          <p:cNvSpPr/>
          <p:nvPr/>
        </p:nvSpPr>
        <p:spPr bwMode="auto">
          <a:xfrm rot="5400000">
            <a:off x="2482593" y="3635024"/>
            <a:ext cx="2340000" cy="180000"/>
          </a:xfrm>
          <a:prstGeom prst="leftRightArrow">
            <a:avLst/>
          </a:prstGeom>
          <a:solidFill>
            <a:srgbClr val="0078C0">
              <a:alpha val="30196"/>
            </a:srgb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pic>
        <p:nvPicPr>
          <p:cNvPr id="87" name="Picture 3" descr="C:\Users\Max\Desktop\buttons\1.png"/>
          <p:cNvPicPr>
            <a:picLocks noChangeAspect="1" noChangeArrowheads="1"/>
          </p:cNvPicPr>
          <p:nvPr/>
        </p:nvPicPr>
        <p:blipFill>
          <a:blip r:embed="rId3" cstate="print"/>
          <a:srcRect/>
          <a:stretch>
            <a:fillRect/>
          </a:stretch>
        </p:blipFill>
        <p:spPr bwMode="auto">
          <a:xfrm>
            <a:off x="3260913" y="1623920"/>
            <a:ext cx="789231" cy="540000"/>
          </a:xfrm>
          <a:prstGeom prst="rect">
            <a:avLst/>
          </a:prstGeom>
          <a:noFill/>
        </p:spPr>
      </p:pic>
      <p:pic>
        <p:nvPicPr>
          <p:cNvPr id="88" name="Picture 4" descr="C:\Users\Max\Desktop\buttons\2.png"/>
          <p:cNvPicPr>
            <a:picLocks noChangeAspect="1" noChangeArrowheads="1"/>
          </p:cNvPicPr>
          <p:nvPr/>
        </p:nvPicPr>
        <p:blipFill>
          <a:blip r:embed="rId4" cstate="print"/>
          <a:srcRect/>
          <a:stretch>
            <a:fillRect/>
          </a:stretch>
        </p:blipFill>
        <p:spPr bwMode="auto">
          <a:xfrm>
            <a:off x="4906306" y="2339000"/>
            <a:ext cx="789231" cy="540000"/>
          </a:xfrm>
          <a:prstGeom prst="rect">
            <a:avLst/>
          </a:prstGeom>
          <a:noFill/>
        </p:spPr>
      </p:pic>
      <p:pic>
        <p:nvPicPr>
          <p:cNvPr id="89" name="Picture 5" descr="C:\Users\Max\Desktop\buttons\3.png"/>
          <p:cNvPicPr>
            <a:picLocks noChangeAspect="1" noChangeArrowheads="1"/>
          </p:cNvPicPr>
          <p:nvPr/>
        </p:nvPicPr>
        <p:blipFill>
          <a:blip r:embed="rId5" cstate="print"/>
          <a:srcRect/>
          <a:stretch>
            <a:fillRect/>
          </a:stretch>
        </p:blipFill>
        <p:spPr bwMode="auto">
          <a:xfrm>
            <a:off x="4930745" y="4567480"/>
            <a:ext cx="789231" cy="540000"/>
          </a:xfrm>
          <a:prstGeom prst="rect">
            <a:avLst/>
          </a:prstGeom>
          <a:noFill/>
        </p:spPr>
      </p:pic>
      <p:pic>
        <p:nvPicPr>
          <p:cNvPr id="90" name="Picture 6" descr="C:\Users\Max\Desktop\buttons\4.png"/>
          <p:cNvPicPr>
            <a:picLocks noChangeAspect="1" noChangeArrowheads="1"/>
          </p:cNvPicPr>
          <p:nvPr/>
        </p:nvPicPr>
        <p:blipFill>
          <a:blip r:embed="rId6" cstate="print"/>
          <a:srcRect/>
          <a:stretch>
            <a:fillRect/>
          </a:stretch>
        </p:blipFill>
        <p:spPr bwMode="auto">
          <a:xfrm>
            <a:off x="3260913" y="5260264"/>
            <a:ext cx="789231" cy="540000"/>
          </a:xfrm>
          <a:prstGeom prst="rect">
            <a:avLst/>
          </a:prstGeom>
          <a:noFill/>
        </p:spPr>
      </p:pic>
      <p:pic>
        <p:nvPicPr>
          <p:cNvPr id="91" name="Picture 7" descr="C:\Users\Max\Desktop\buttons\5.png"/>
          <p:cNvPicPr>
            <a:picLocks noChangeAspect="1" noChangeArrowheads="1"/>
          </p:cNvPicPr>
          <p:nvPr/>
        </p:nvPicPr>
        <p:blipFill>
          <a:blip r:embed="rId7" cstate="print"/>
          <a:srcRect/>
          <a:stretch>
            <a:fillRect/>
          </a:stretch>
        </p:blipFill>
        <p:spPr bwMode="auto">
          <a:xfrm>
            <a:off x="1617466" y="4584896"/>
            <a:ext cx="789231" cy="540000"/>
          </a:xfrm>
          <a:prstGeom prst="rect">
            <a:avLst/>
          </a:prstGeom>
          <a:noFill/>
        </p:spPr>
      </p:pic>
      <p:pic>
        <p:nvPicPr>
          <p:cNvPr id="92" name="Picture 8" descr="C:\Users\Max\Desktop\buttons\6.png"/>
          <p:cNvPicPr>
            <a:picLocks noChangeAspect="1" noChangeArrowheads="1"/>
          </p:cNvPicPr>
          <p:nvPr/>
        </p:nvPicPr>
        <p:blipFill>
          <a:blip r:embed="rId8" cstate="print"/>
          <a:srcRect/>
          <a:stretch>
            <a:fillRect/>
          </a:stretch>
        </p:blipFill>
        <p:spPr bwMode="auto">
          <a:xfrm>
            <a:off x="1628257" y="2321584"/>
            <a:ext cx="789231" cy="540000"/>
          </a:xfrm>
          <a:prstGeom prst="rect">
            <a:avLst/>
          </a:prstGeom>
          <a:noFill/>
        </p:spPr>
      </p:pic>
      <p:sp>
        <p:nvSpPr>
          <p:cNvPr id="93" name="Textfeld 92"/>
          <p:cNvSpPr txBox="1"/>
          <p:nvPr/>
        </p:nvSpPr>
        <p:spPr>
          <a:xfrm>
            <a:off x="6444208" y="3107560"/>
            <a:ext cx="1584176"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600" dirty="0" err="1" smtClean="0">
                <a:latin typeface="Arial" pitchFamily="34" charset="0"/>
              </a:rPr>
              <a:t>minimum</a:t>
            </a:r>
            <a:r>
              <a:rPr lang="de-DE" sz="1600" dirty="0" smtClean="0">
                <a:latin typeface="Arial" pitchFamily="34" charset="0"/>
              </a:rPr>
              <a:t> </a:t>
            </a:r>
            <a:r>
              <a:rPr lang="de-DE" sz="1600" dirty="0" err="1" smtClean="0">
                <a:latin typeface="Arial" pitchFamily="34" charset="0"/>
              </a:rPr>
              <a:t>level</a:t>
            </a:r>
            <a:endParaRPr lang="de-DE" sz="1600" dirty="0" smtClean="0">
              <a:latin typeface="Arial" pitchFamily="34" charset="0"/>
            </a:endParaRPr>
          </a:p>
        </p:txBody>
      </p:sp>
      <p:cxnSp>
        <p:nvCxnSpPr>
          <p:cNvPr id="94" name="Gerade Verbindung 93"/>
          <p:cNvCxnSpPr/>
          <p:nvPr/>
        </p:nvCxnSpPr>
        <p:spPr bwMode="auto">
          <a:xfrm flipH="1">
            <a:off x="5652120" y="3278872"/>
            <a:ext cx="720080" cy="1"/>
          </a:xfrm>
          <a:prstGeom prst="line">
            <a:avLst/>
          </a:prstGeom>
          <a:ln w="28575">
            <a:solidFill>
              <a:srgbClr val="000000"/>
            </a:solidFill>
            <a:prstDash val="dash"/>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95" name="Gerade Verbindung 94"/>
          <p:cNvCxnSpPr/>
          <p:nvPr/>
        </p:nvCxnSpPr>
        <p:spPr bwMode="auto">
          <a:xfrm flipH="1">
            <a:off x="5655888" y="3566903"/>
            <a:ext cx="720080" cy="1"/>
          </a:xfrm>
          <a:prstGeom prst="line">
            <a:avLst/>
          </a:prstGeom>
          <a:ln w="28575">
            <a:solidFill>
              <a:srgbClr val="000000"/>
            </a:solidFill>
            <a:prstDash val="sysDot"/>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96" name="Textfeld 95"/>
          <p:cNvSpPr txBox="1"/>
          <p:nvPr/>
        </p:nvSpPr>
        <p:spPr>
          <a:xfrm>
            <a:off x="6444208" y="3399662"/>
            <a:ext cx="1584176"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600" dirty="0" err="1" smtClean="0">
                <a:latin typeface="Arial" pitchFamily="34" charset="0"/>
              </a:rPr>
              <a:t>increased</a:t>
            </a:r>
            <a:r>
              <a:rPr lang="de-DE" sz="1600" dirty="0" smtClean="0">
                <a:latin typeface="Arial" pitchFamily="34" charset="0"/>
              </a:rPr>
              <a:t> </a:t>
            </a:r>
            <a:r>
              <a:rPr lang="de-DE" sz="1600" dirty="0" err="1" smtClean="0">
                <a:latin typeface="Arial" pitchFamily="34" charset="0"/>
              </a:rPr>
              <a:t>level</a:t>
            </a:r>
            <a:endParaRPr lang="de-DE" sz="1600" dirty="0" smtClean="0">
              <a:latin typeface="Arial" pitchFamily="34" charset="0"/>
            </a:endParaRPr>
          </a:p>
        </p:txBody>
      </p:sp>
      <p:sp>
        <p:nvSpPr>
          <p:cNvPr id="97" name="Pfeil nach links und rechts 96"/>
          <p:cNvSpPr/>
          <p:nvPr/>
        </p:nvSpPr>
        <p:spPr bwMode="auto">
          <a:xfrm>
            <a:off x="5850728" y="3791656"/>
            <a:ext cx="54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98" name="Textfeld 97"/>
          <p:cNvSpPr txBox="1"/>
          <p:nvPr/>
        </p:nvSpPr>
        <p:spPr>
          <a:xfrm>
            <a:off x="6444208" y="3705110"/>
            <a:ext cx="2232248"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600" dirty="0" err="1" smtClean="0">
                <a:latin typeface="Arial" pitchFamily="34" charset="0"/>
              </a:rPr>
              <a:t>minimum</a:t>
            </a:r>
            <a:r>
              <a:rPr lang="de-DE" sz="1600" dirty="0" smtClean="0">
                <a:latin typeface="Arial" pitchFamily="34" charset="0"/>
              </a:rPr>
              <a:t> </a:t>
            </a:r>
            <a:r>
              <a:rPr lang="de-DE" sz="1600" dirty="0" err="1" smtClean="0">
                <a:latin typeface="Arial" pitchFamily="34" charset="0"/>
              </a:rPr>
              <a:t>satisfaction</a:t>
            </a:r>
            <a:endParaRPr lang="de-DE" sz="1600" dirty="0" smtClean="0">
              <a:latin typeface="Arial" pitchFamily="34" charset="0"/>
            </a:endParaRPr>
          </a:p>
        </p:txBody>
      </p:sp>
      <p:sp>
        <p:nvSpPr>
          <p:cNvPr id="99" name="Pfeil nach links und rechts 98"/>
          <p:cNvSpPr/>
          <p:nvPr/>
        </p:nvSpPr>
        <p:spPr bwMode="auto">
          <a:xfrm>
            <a:off x="5840848" y="4079688"/>
            <a:ext cx="540000" cy="180000"/>
          </a:xfrm>
          <a:prstGeom prst="leftRightArrow">
            <a:avLst/>
          </a:prstGeom>
          <a:solidFill>
            <a:srgbClr val="0078C0">
              <a:alpha val="25098"/>
            </a:srgb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100" name="Textfeld 99"/>
          <p:cNvSpPr txBox="1"/>
          <p:nvPr/>
        </p:nvSpPr>
        <p:spPr>
          <a:xfrm>
            <a:off x="6434328" y="3993142"/>
            <a:ext cx="2232248"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600" dirty="0" err="1" smtClean="0">
                <a:latin typeface="Arial" pitchFamily="34" charset="0"/>
              </a:rPr>
              <a:t>remaining</a:t>
            </a:r>
            <a:r>
              <a:rPr lang="de-DE" sz="1600" dirty="0" smtClean="0">
                <a:latin typeface="Arial" pitchFamily="34" charset="0"/>
              </a:rPr>
              <a:t> </a:t>
            </a:r>
            <a:r>
              <a:rPr lang="de-DE" sz="1600" dirty="0" err="1" smtClean="0">
                <a:latin typeface="Arial" pitchFamily="34" charset="0"/>
              </a:rPr>
              <a:t>flexibility</a:t>
            </a:r>
            <a:endParaRPr lang="de-DE" sz="1600" dirty="0" smtClean="0">
              <a:latin typeface="Arial"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4. System of systems approach for ALs</a:t>
            </a:r>
            <a:endParaRPr lang="en-US" dirty="0"/>
          </a:p>
        </p:txBody>
      </p:sp>
      <p:sp>
        <p:nvSpPr>
          <p:cNvPr id="73" name="Inhaltsplatzhalter 72"/>
          <p:cNvSpPr>
            <a:spLocks noGrp="1"/>
          </p:cNvSpPr>
          <p:nvPr>
            <p:ph idx="1"/>
          </p:nvPr>
        </p:nvSpPr>
        <p:spPr/>
        <p:txBody>
          <a:bodyPr/>
          <a:lstStyle/>
          <a:p>
            <a:r>
              <a:rPr lang="de-DE" dirty="0" err="1" smtClean="0"/>
              <a:t>Possible</a:t>
            </a:r>
            <a:r>
              <a:rPr lang="de-DE" dirty="0" smtClean="0"/>
              <a:t> breakdown </a:t>
            </a:r>
            <a:r>
              <a:rPr lang="de-DE" dirty="0" err="1" smtClean="0"/>
              <a:t>of</a:t>
            </a:r>
            <a:r>
              <a:rPr lang="de-DE" dirty="0" smtClean="0"/>
              <a:t> an </a:t>
            </a:r>
            <a:r>
              <a:rPr lang="de-DE" dirty="0" err="1" smtClean="0"/>
              <a:t>application</a:t>
            </a:r>
            <a:r>
              <a:rPr lang="de-DE" dirty="0" smtClean="0"/>
              <a:t> </a:t>
            </a:r>
            <a:r>
              <a:rPr lang="de-DE" dirty="0" err="1" smtClean="0"/>
              <a:t>landscape</a:t>
            </a:r>
            <a:r>
              <a:rPr lang="de-DE" dirty="0" smtClean="0"/>
              <a:t> </a:t>
            </a:r>
            <a:r>
              <a:rPr lang="de-DE" dirty="0" err="1" smtClean="0"/>
              <a:t>by</a:t>
            </a:r>
            <a:r>
              <a:rPr lang="de-DE" dirty="0" smtClean="0"/>
              <a:t>:</a:t>
            </a:r>
          </a:p>
          <a:p>
            <a:r>
              <a:rPr lang="de-DE" dirty="0" smtClean="0"/>
              <a:t>• </a:t>
            </a:r>
            <a:r>
              <a:rPr lang="de-DE" dirty="0" err="1" smtClean="0"/>
              <a:t>business</a:t>
            </a:r>
            <a:r>
              <a:rPr lang="de-DE" dirty="0" smtClean="0"/>
              <a:t> </a:t>
            </a:r>
            <a:r>
              <a:rPr lang="de-DE" dirty="0" err="1" smtClean="0"/>
              <a:t>processes</a:t>
            </a:r>
            <a:r>
              <a:rPr lang="de-DE" dirty="0" smtClean="0"/>
              <a:t>,</a:t>
            </a:r>
          </a:p>
          <a:p>
            <a:r>
              <a:rPr lang="de-DE" dirty="0" smtClean="0"/>
              <a:t>• </a:t>
            </a:r>
            <a:r>
              <a:rPr lang="de-DE" dirty="0" err="1" smtClean="0"/>
              <a:t>organizational</a:t>
            </a:r>
            <a:r>
              <a:rPr lang="de-DE" dirty="0" smtClean="0"/>
              <a:t> </a:t>
            </a:r>
            <a:r>
              <a:rPr lang="de-DE" dirty="0" err="1" smtClean="0"/>
              <a:t>units</a:t>
            </a:r>
            <a:r>
              <a:rPr lang="de-DE" dirty="0" smtClean="0"/>
              <a:t>,</a:t>
            </a:r>
          </a:p>
          <a:p>
            <a:r>
              <a:rPr lang="de-DE" dirty="0" smtClean="0"/>
              <a:t>• </a:t>
            </a:r>
            <a:r>
              <a:rPr lang="de-DE" dirty="0" err="1" smtClean="0"/>
              <a:t>functional</a:t>
            </a:r>
            <a:r>
              <a:rPr lang="de-DE" dirty="0" smtClean="0"/>
              <a:t> </a:t>
            </a:r>
            <a:r>
              <a:rPr lang="de-DE" dirty="0" err="1" smtClean="0"/>
              <a:t>areas</a:t>
            </a:r>
            <a:r>
              <a:rPr lang="de-DE" dirty="0" smtClean="0"/>
              <a:t>,</a:t>
            </a:r>
          </a:p>
          <a:p>
            <a:r>
              <a:rPr lang="de-DE" dirty="0" smtClean="0"/>
              <a:t>• </a:t>
            </a:r>
            <a:r>
              <a:rPr lang="de-DE" dirty="0" err="1" smtClean="0"/>
              <a:t>technology</a:t>
            </a:r>
            <a:r>
              <a:rPr lang="de-DE" dirty="0" smtClean="0"/>
              <a:t> </a:t>
            </a:r>
            <a:r>
              <a:rPr lang="de-DE" dirty="0" err="1" smtClean="0"/>
              <a:t>stacks</a:t>
            </a:r>
            <a:r>
              <a:rPr lang="de-DE" dirty="0" smtClean="0"/>
              <a:t>,</a:t>
            </a:r>
          </a:p>
          <a:p>
            <a:r>
              <a:rPr lang="de-DE" dirty="0" smtClean="0"/>
              <a:t>• </a:t>
            </a:r>
            <a:r>
              <a:rPr lang="de-DE" dirty="0" err="1" smtClean="0"/>
              <a:t>plants</a:t>
            </a:r>
            <a:r>
              <a:rPr lang="de-DE" dirty="0" smtClean="0"/>
              <a:t>,</a:t>
            </a:r>
          </a:p>
          <a:p>
            <a:r>
              <a:rPr lang="de-DE" dirty="0" smtClean="0"/>
              <a:t>• countries,</a:t>
            </a:r>
          </a:p>
          <a:p>
            <a:r>
              <a:rPr lang="de-DE" dirty="0" smtClean="0"/>
              <a:t>• </a:t>
            </a:r>
            <a:r>
              <a:rPr lang="de-DE" dirty="0" err="1" smtClean="0"/>
              <a:t>products</a:t>
            </a:r>
            <a:r>
              <a:rPr lang="de-DE" dirty="0" smtClean="0"/>
              <a:t>,</a:t>
            </a:r>
          </a:p>
          <a:p>
            <a:r>
              <a:rPr lang="de-DE" dirty="0" smtClean="0"/>
              <a:t>• </a:t>
            </a:r>
            <a:r>
              <a:rPr lang="de-DE" dirty="0" err="1" smtClean="0"/>
              <a:t>markets</a:t>
            </a:r>
            <a:r>
              <a:rPr lang="de-DE" dirty="0" smtClean="0"/>
              <a:t>,</a:t>
            </a:r>
          </a:p>
          <a:p>
            <a:r>
              <a:rPr lang="de-DE" dirty="0" smtClean="0"/>
              <a:t>• </a:t>
            </a:r>
            <a:r>
              <a:rPr lang="de-DE" dirty="0" err="1" smtClean="0"/>
              <a:t>distribution</a:t>
            </a:r>
            <a:r>
              <a:rPr lang="de-DE" dirty="0" smtClean="0"/>
              <a:t> </a:t>
            </a:r>
            <a:r>
              <a:rPr lang="de-DE" dirty="0" err="1" smtClean="0"/>
              <a:t>channels</a:t>
            </a:r>
            <a:r>
              <a:rPr lang="de-DE" dirty="0" smtClean="0"/>
              <a:t>.</a:t>
            </a:r>
            <a:endParaRPr lang="de-DE" dirty="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7</a:t>
            </a:fld>
            <a:endParaRPr lang="de-DE" dirty="0"/>
          </a:p>
        </p:txBody>
      </p:sp>
      <p:grpSp>
        <p:nvGrpSpPr>
          <p:cNvPr id="72" name="Gruppieren 71"/>
          <p:cNvGrpSpPr/>
          <p:nvPr/>
        </p:nvGrpSpPr>
        <p:grpSpPr>
          <a:xfrm>
            <a:off x="2430512" y="1737711"/>
            <a:ext cx="6750000" cy="4715625"/>
            <a:chOff x="954000" y="807663"/>
            <a:chExt cx="8010488" cy="5596657"/>
          </a:xfrm>
        </p:grpSpPr>
        <p:sp>
          <p:nvSpPr>
            <p:cNvPr id="39" name="Geschweifte Klammer links 38"/>
            <p:cNvSpPr/>
            <p:nvPr/>
          </p:nvSpPr>
          <p:spPr bwMode="auto">
            <a:xfrm rot="16200000" flipH="1">
              <a:off x="4614047" y="1453344"/>
              <a:ext cx="449265" cy="6684892"/>
            </a:xfrm>
            <a:prstGeom prst="leftBrace">
              <a:avLst>
                <a:gd name="adj1" fmla="val 34394"/>
                <a:gd name="adj2" fmla="val 61786"/>
              </a:avLst>
            </a:prstGeom>
            <a:solidFill>
              <a:schemeClr val="bg1"/>
            </a:solidFill>
            <a:ln w="3810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de-DE"/>
            </a:p>
          </p:txBody>
        </p:sp>
        <p:sp>
          <p:nvSpPr>
            <p:cNvPr id="40" name="Geschweifte Klammer links 39"/>
            <p:cNvSpPr/>
            <p:nvPr/>
          </p:nvSpPr>
          <p:spPr bwMode="auto">
            <a:xfrm rot="5400000">
              <a:off x="4622922" y="1445352"/>
              <a:ext cx="449265" cy="6684892"/>
            </a:xfrm>
            <a:prstGeom prst="leftBrace">
              <a:avLst>
                <a:gd name="adj1" fmla="val 34394"/>
                <a:gd name="adj2" fmla="val 61786"/>
              </a:avLst>
            </a:prstGeom>
            <a:solidFill>
              <a:schemeClr val="bg1"/>
            </a:solidFill>
            <a:ln w="38100">
              <a:solidFill>
                <a:srgbClr val="0078C0"/>
              </a:solidFill>
              <a:headEnd type="none" w="med" len="med"/>
              <a:tailEnd type="none"/>
            </a:ln>
            <a:effectLst/>
          </p:spPr>
          <p:style>
            <a:lnRef idx="2">
              <a:schemeClr val="accent3"/>
            </a:lnRef>
            <a:fillRef idx="0">
              <a:schemeClr val="accent3"/>
            </a:fillRef>
            <a:effectRef idx="1">
              <a:schemeClr val="accent3"/>
            </a:effectRef>
            <a:fontRef idx="minor">
              <a:schemeClr val="tx1"/>
            </a:fontRef>
          </p:style>
          <p:txBody>
            <a:bodyPr rtlCol="0" anchor="ctr"/>
            <a:lstStyle/>
            <a:p>
              <a:pPr algn="ctr"/>
              <a:endParaRPr lang="de-DE"/>
            </a:p>
          </p:txBody>
        </p:sp>
        <p:sp>
          <p:nvSpPr>
            <p:cNvPr id="41" name="Rechteck 40"/>
            <p:cNvSpPr/>
            <p:nvPr/>
          </p:nvSpPr>
          <p:spPr bwMode="auto">
            <a:xfrm rot="2992106">
              <a:off x="5442682" y="4804479"/>
              <a:ext cx="393107" cy="337053"/>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42" name="Textfeld 41"/>
            <p:cNvSpPr txBox="1"/>
            <p:nvPr/>
          </p:nvSpPr>
          <p:spPr>
            <a:xfrm>
              <a:off x="6897962" y="2516646"/>
              <a:ext cx="1922510"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600" dirty="0" err="1" smtClean="0">
                  <a:latin typeface="Arial" pitchFamily="34" charset="0"/>
                </a:rPr>
                <a:t>minimum</a:t>
              </a:r>
              <a:r>
                <a:rPr lang="de-DE" sz="1600" dirty="0" smtClean="0">
                  <a:latin typeface="Arial" pitchFamily="34" charset="0"/>
                </a:rPr>
                <a:t> </a:t>
              </a:r>
              <a:r>
                <a:rPr lang="de-DE" sz="1600" dirty="0" err="1" smtClean="0">
                  <a:latin typeface="Arial" pitchFamily="34" charset="0"/>
                </a:rPr>
                <a:t>level</a:t>
              </a:r>
              <a:endParaRPr lang="de-DE" sz="1600" dirty="0" smtClean="0">
                <a:latin typeface="Arial" pitchFamily="34" charset="0"/>
              </a:endParaRPr>
            </a:p>
          </p:txBody>
        </p:sp>
        <p:cxnSp>
          <p:nvCxnSpPr>
            <p:cNvPr id="43" name="Gerade Verbindung 42"/>
            <p:cNvCxnSpPr/>
            <p:nvPr/>
          </p:nvCxnSpPr>
          <p:spPr bwMode="auto">
            <a:xfrm flipH="1">
              <a:off x="6280031" y="2703443"/>
              <a:ext cx="561756" cy="1"/>
            </a:xfrm>
            <a:prstGeom prst="line">
              <a:avLst/>
            </a:prstGeom>
            <a:ln w="28575">
              <a:solidFill>
                <a:srgbClr val="000000"/>
              </a:solidFill>
              <a:prstDash val="dash"/>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44" name="Gerade Verbindung 43"/>
            <p:cNvCxnSpPr/>
            <p:nvPr/>
          </p:nvCxnSpPr>
          <p:spPr bwMode="auto">
            <a:xfrm flipH="1">
              <a:off x="6282970" y="2928075"/>
              <a:ext cx="561756" cy="1"/>
            </a:xfrm>
            <a:prstGeom prst="line">
              <a:avLst/>
            </a:prstGeom>
            <a:ln w="28575">
              <a:solidFill>
                <a:srgbClr val="000000"/>
              </a:solidFill>
              <a:prstDash val="sysDot"/>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45" name="Textfeld 44"/>
            <p:cNvSpPr txBox="1"/>
            <p:nvPr/>
          </p:nvSpPr>
          <p:spPr>
            <a:xfrm>
              <a:off x="6897962" y="2773894"/>
              <a:ext cx="2066526" cy="33855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600" dirty="0" err="1" smtClean="0">
                  <a:latin typeface="Arial" pitchFamily="34" charset="0"/>
                </a:rPr>
                <a:t>increased</a:t>
              </a:r>
              <a:r>
                <a:rPr lang="de-DE" sz="1600" dirty="0" smtClean="0">
                  <a:latin typeface="Arial" pitchFamily="34" charset="0"/>
                </a:rPr>
                <a:t> </a:t>
              </a:r>
              <a:r>
                <a:rPr lang="de-DE" sz="1600" dirty="0" err="1" smtClean="0">
                  <a:latin typeface="Arial" pitchFamily="34" charset="0"/>
                </a:rPr>
                <a:t>level</a:t>
              </a:r>
              <a:endParaRPr lang="de-DE" sz="1600" dirty="0" smtClean="0">
                <a:latin typeface="Arial" pitchFamily="34" charset="0"/>
              </a:endParaRPr>
            </a:p>
          </p:txBody>
        </p:sp>
        <p:sp>
          <p:nvSpPr>
            <p:cNvPr id="46" name="Freihandform 45"/>
            <p:cNvSpPr/>
            <p:nvPr/>
          </p:nvSpPr>
          <p:spPr bwMode="auto">
            <a:xfrm>
              <a:off x="4150725" y="2170517"/>
              <a:ext cx="1447994" cy="1798790"/>
            </a:xfrm>
            <a:custGeom>
              <a:avLst/>
              <a:gdLst>
                <a:gd name="connsiteX0" fmla="*/ 245659 w 1856095"/>
                <a:gd name="connsiteY0" fmla="*/ 341194 h 2306472"/>
                <a:gd name="connsiteX1" fmla="*/ 928048 w 1856095"/>
                <a:gd name="connsiteY1" fmla="*/ 0 h 2306472"/>
                <a:gd name="connsiteX2" fmla="*/ 1624083 w 1856095"/>
                <a:gd name="connsiteY2" fmla="*/ 354842 h 2306472"/>
                <a:gd name="connsiteX3" fmla="*/ 1856095 w 1856095"/>
                <a:gd name="connsiteY3" fmla="*/ 1473958 h 2306472"/>
                <a:gd name="connsiteX4" fmla="*/ 928048 w 1856095"/>
                <a:gd name="connsiteY4" fmla="*/ 2306472 h 2306472"/>
                <a:gd name="connsiteX5" fmla="*/ 0 w 1856095"/>
                <a:gd name="connsiteY5" fmla="*/ 1487606 h 2306472"/>
                <a:gd name="connsiteX6" fmla="*/ 245659 w 1856095"/>
                <a:gd name="connsiteY6" fmla="*/ 341194 h 2306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6095" h="2306472">
                  <a:moveTo>
                    <a:pt x="245659" y="341194"/>
                  </a:moveTo>
                  <a:lnTo>
                    <a:pt x="928048" y="0"/>
                  </a:lnTo>
                  <a:lnTo>
                    <a:pt x="1624083" y="354842"/>
                  </a:lnTo>
                  <a:lnTo>
                    <a:pt x="1856095" y="1473958"/>
                  </a:lnTo>
                  <a:lnTo>
                    <a:pt x="928048" y="2306472"/>
                  </a:lnTo>
                  <a:lnTo>
                    <a:pt x="0" y="1487606"/>
                  </a:lnTo>
                  <a:lnTo>
                    <a:pt x="245659" y="341194"/>
                  </a:lnTo>
                  <a:close/>
                </a:path>
              </a:pathLst>
            </a:custGeom>
            <a:solidFill>
              <a:srgbClr val="BFBFBF"/>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47" name="Pfeil nach links und rechts 46"/>
            <p:cNvSpPr/>
            <p:nvPr/>
          </p:nvSpPr>
          <p:spPr bwMode="auto">
            <a:xfrm rot="5400000">
              <a:off x="3961085" y="3013242"/>
              <a:ext cx="1824938" cy="140423"/>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48" name="Ellipse 47"/>
            <p:cNvSpPr/>
            <p:nvPr/>
          </p:nvSpPr>
          <p:spPr bwMode="auto">
            <a:xfrm rot="10800000">
              <a:off x="4248901" y="2171304"/>
              <a:ext cx="1263810" cy="1263418"/>
            </a:xfrm>
            <a:prstGeom prst="ellipse">
              <a:avLst/>
            </a:prstGeom>
            <a:noFill/>
            <a:ln w="28575">
              <a:solidFill>
                <a:srgbClr val="000000"/>
              </a:solidFill>
              <a:prstDash val="lgDash"/>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49" name="Ellipse 48"/>
            <p:cNvSpPr/>
            <p:nvPr/>
          </p:nvSpPr>
          <p:spPr bwMode="auto">
            <a:xfrm>
              <a:off x="3967303" y="1889352"/>
              <a:ext cx="1825503" cy="1824938"/>
            </a:xfrm>
            <a:prstGeom prst="ellipse">
              <a:avLst/>
            </a:prstGeom>
            <a:noFill/>
            <a:ln w="28575">
              <a:solidFill>
                <a:srgbClr val="000000"/>
              </a:solidFill>
              <a:prstDash val="sysDot"/>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50" name="Pfeil nach links und rechts 49"/>
            <p:cNvSpPr/>
            <p:nvPr/>
          </p:nvSpPr>
          <p:spPr bwMode="auto">
            <a:xfrm rot="12900000">
              <a:off x="4205279" y="2817940"/>
              <a:ext cx="1544656" cy="14038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51" name="Pfeil nach links und rechts 50"/>
            <p:cNvSpPr/>
            <p:nvPr/>
          </p:nvSpPr>
          <p:spPr bwMode="auto">
            <a:xfrm rot="19500000">
              <a:off x="4015458" y="2809741"/>
              <a:ext cx="1544656" cy="14038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grpSp>
          <p:nvGrpSpPr>
            <p:cNvPr id="52" name="Gruppieren 51"/>
            <p:cNvGrpSpPr/>
            <p:nvPr/>
          </p:nvGrpSpPr>
          <p:grpSpPr>
            <a:xfrm>
              <a:off x="1505108" y="5136622"/>
              <a:ext cx="1235862" cy="1099255"/>
              <a:chOff x="-175328" y="3933056"/>
              <a:chExt cx="2632788" cy="2345608"/>
            </a:xfrm>
          </p:grpSpPr>
          <p:grpSp>
            <p:nvGrpSpPr>
              <p:cNvPr id="53" name="Gruppieren 89"/>
              <p:cNvGrpSpPr/>
              <p:nvPr/>
            </p:nvGrpSpPr>
            <p:grpSpPr>
              <a:xfrm>
                <a:off x="0" y="4298664"/>
                <a:ext cx="2457460" cy="1980000"/>
                <a:chOff x="2543690" y="4362283"/>
                <a:chExt cx="2457460" cy="1980000"/>
              </a:xfrm>
            </p:grpSpPr>
            <p:sp>
              <p:nvSpPr>
                <p:cNvPr id="56" name="Freihandform 55"/>
                <p:cNvSpPr/>
                <p:nvPr/>
              </p:nvSpPr>
              <p:spPr bwMode="auto">
                <a:xfrm>
                  <a:off x="2699792" y="4365104"/>
                  <a:ext cx="2088107" cy="1951630"/>
                </a:xfrm>
                <a:custGeom>
                  <a:avLst/>
                  <a:gdLst>
                    <a:gd name="connsiteX0" fmla="*/ 177420 w 2088107"/>
                    <a:gd name="connsiteY0" fmla="*/ 300251 h 1951630"/>
                    <a:gd name="connsiteX1" fmla="*/ 846161 w 2088107"/>
                    <a:gd name="connsiteY1" fmla="*/ 0 h 1951630"/>
                    <a:gd name="connsiteX2" fmla="*/ 1487606 w 2088107"/>
                    <a:gd name="connsiteY2" fmla="*/ 354842 h 1951630"/>
                    <a:gd name="connsiteX3" fmla="*/ 2088107 w 2088107"/>
                    <a:gd name="connsiteY3" fmla="*/ 1637732 h 1951630"/>
                    <a:gd name="connsiteX4" fmla="*/ 846161 w 2088107"/>
                    <a:gd name="connsiteY4" fmla="*/ 1951630 h 1951630"/>
                    <a:gd name="connsiteX5" fmla="*/ 0 w 2088107"/>
                    <a:gd name="connsiteY5" fmla="*/ 1378424 h 1951630"/>
                    <a:gd name="connsiteX6" fmla="*/ 177420 w 2088107"/>
                    <a:gd name="connsiteY6" fmla="*/ 300251 h 1951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8107" h="1951630">
                      <a:moveTo>
                        <a:pt x="177420" y="300251"/>
                      </a:moveTo>
                      <a:lnTo>
                        <a:pt x="846161" y="0"/>
                      </a:lnTo>
                      <a:lnTo>
                        <a:pt x="1487606" y="354842"/>
                      </a:lnTo>
                      <a:lnTo>
                        <a:pt x="2088107" y="1637732"/>
                      </a:lnTo>
                      <a:lnTo>
                        <a:pt x="846161" y="1951630"/>
                      </a:lnTo>
                      <a:lnTo>
                        <a:pt x="0" y="1378424"/>
                      </a:lnTo>
                      <a:lnTo>
                        <a:pt x="177420" y="300251"/>
                      </a:lnTo>
                      <a:close/>
                    </a:path>
                  </a:pathLst>
                </a:custGeom>
                <a:solidFill>
                  <a:schemeClr val="bg1">
                    <a:lumMod val="75000"/>
                  </a:scheme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57" name="Pfeil nach links und rechts 56"/>
                <p:cNvSpPr/>
                <p:nvPr/>
              </p:nvSpPr>
              <p:spPr bwMode="auto">
                <a:xfrm rot="16200000">
                  <a:off x="2546255" y="5262283"/>
                  <a:ext cx="198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58" name="Pfeil nach links und rechts 57"/>
                <p:cNvSpPr/>
                <p:nvPr/>
              </p:nvSpPr>
              <p:spPr bwMode="auto">
                <a:xfrm rot="2100000">
                  <a:off x="2661150" y="5261435"/>
                  <a:ext cx="234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59" name="Pfeil nach links und rechts 58"/>
                <p:cNvSpPr/>
                <p:nvPr/>
              </p:nvSpPr>
              <p:spPr bwMode="auto">
                <a:xfrm rot="8700000">
                  <a:off x="2543690" y="5150258"/>
                  <a:ext cx="180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grpSp>
          <p:sp>
            <p:nvSpPr>
              <p:cNvPr id="54" name="Ellipse 53"/>
              <p:cNvSpPr/>
              <p:nvPr/>
            </p:nvSpPr>
            <p:spPr bwMode="auto">
              <a:xfrm rot="10800000">
                <a:off x="185635" y="4294585"/>
                <a:ext cx="1620000" cy="1620000"/>
              </a:xfrm>
              <a:prstGeom prst="ellipse">
                <a:avLst/>
              </a:prstGeom>
              <a:noFill/>
              <a:ln w="28575">
                <a:solidFill>
                  <a:srgbClr val="000000"/>
                </a:solidFill>
                <a:prstDash val="lgDash"/>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55" name="Ellipse 54"/>
              <p:cNvSpPr/>
              <p:nvPr/>
            </p:nvSpPr>
            <p:spPr bwMode="auto">
              <a:xfrm>
                <a:off x="-175328" y="3933056"/>
                <a:ext cx="2340000" cy="2340000"/>
              </a:xfrm>
              <a:prstGeom prst="ellipse">
                <a:avLst/>
              </a:prstGeom>
              <a:noFill/>
              <a:ln w="28575">
                <a:solidFill>
                  <a:srgbClr val="000000"/>
                </a:solidFill>
                <a:prstDash val="sysDot"/>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grpSp>
        <p:grpSp>
          <p:nvGrpSpPr>
            <p:cNvPr id="60" name="Gruppieren 59"/>
            <p:cNvGrpSpPr/>
            <p:nvPr/>
          </p:nvGrpSpPr>
          <p:grpSpPr>
            <a:xfrm flipH="1">
              <a:off x="2713080" y="5136622"/>
              <a:ext cx="1281391" cy="1112519"/>
              <a:chOff x="-175328" y="3933056"/>
              <a:chExt cx="2632788" cy="2345608"/>
            </a:xfrm>
          </p:grpSpPr>
          <p:grpSp>
            <p:nvGrpSpPr>
              <p:cNvPr id="61" name="Gruppieren 96"/>
              <p:cNvGrpSpPr/>
              <p:nvPr/>
            </p:nvGrpSpPr>
            <p:grpSpPr>
              <a:xfrm>
                <a:off x="0" y="4298664"/>
                <a:ext cx="2457460" cy="1980000"/>
                <a:chOff x="2543690" y="4362283"/>
                <a:chExt cx="2457460" cy="1980000"/>
              </a:xfrm>
            </p:grpSpPr>
            <p:sp>
              <p:nvSpPr>
                <p:cNvPr id="70" name="Freihandform 69"/>
                <p:cNvSpPr/>
                <p:nvPr/>
              </p:nvSpPr>
              <p:spPr bwMode="auto">
                <a:xfrm>
                  <a:off x="2699792" y="4365104"/>
                  <a:ext cx="2088107" cy="1951630"/>
                </a:xfrm>
                <a:custGeom>
                  <a:avLst/>
                  <a:gdLst>
                    <a:gd name="connsiteX0" fmla="*/ 177420 w 2088107"/>
                    <a:gd name="connsiteY0" fmla="*/ 300251 h 1951630"/>
                    <a:gd name="connsiteX1" fmla="*/ 846161 w 2088107"/>
                    <a:gd name="connsiteY1" fmla="*/ 0 h 1951630"/>
                    <a:gd name="connsiteX2" fmla="*/ 1487606 w 2088107"/>
                    <a:gd name="connsiteY2" fmla="*/ 354842 h 1951630"/>
                    <a:gd name="connsiteX3" fmla="*/ 2088107 w 2088107"/>
                    <a:gd name="connsiteY3" fmla="*/ 1637732 h 1951630"/>
                    <a:gd name="connsiteX4" fmla="*/ 846161 w 2088107"/>
                    <a:gd name="connsiteY4" fmla="*/ 1951630 h 1951630"/>
                    <a:gd name="connsiteX5" fmla="*/ 0 w 2088107"/>
                    <a:gd name="connsiteY5" fmla="*/ 1378424 h 1951630"/>
                    <a:gd name="connsiteX6" fmla="*/ 177420 w 2088107"/>
                    <a:gd name="connsiteY6" fmla="*/ 300251 h 1951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8107" h="1951630">
                      <a:moveTo>
                        <a:pt x="177420" y="300251"/>
                      </a:moveTo>
                      <a:lnTo>
                        <a:pt x="846161" y="0"/>
                      </a:lnTo>
                      <a:lnTo>
                        <a:pt x="1487606" y="354842"/>
                      </a:lnTo>
                      <a:lnTo>
                        <a:pt x="2088107" y="1637732"/>
                      </a:lnTo>
                      <a:lnTo>
                        <a:pt x="846161" y="1951630"/>
                      </a:lnTo>
                      <a:lnTo>
                        <a:pt x="0" y="1378424"/>
                      </a:lnTo>
                      <a:lnTo>
                        <a:pt x="177420" y="300251"/>
                      </a:lnTo>
                      <a:close/>
                    </a:path>
                  </a:pathLst>
                </a:custGeom>
                <a:solidFill>
                  <a:schemeClr val="bg1">
                    <a:lumMod val="75000"/>
                  </a:schemeClr>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71" name="Pfeil nach links und rechts 70"/>
                <p:cNvSpPr/>
                <p:nvPr/>
              </p:nvSpPr>
              <p:spPr bwMode="auto">
                <a:xfrm rot="16200000">
                  <a:off x="2546255" y="5262283"/>
                  <a:ext cx="198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77" name="Pfeil nach links und rechts 76"/>
                <p:cNvSpPr/>
                <p:nvPr/>
              </p:nvSpPr>
              <p:spPr bwMode="auto">
                <a:xfrm rot="2100000">
                  <a:off x="2661150" y="5261435"/>
                  <a:ext cx="234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78" name="Pfeil nach links und rechts 77"/>
                <p:cNvSpPr/>
                <p:nvPr/>
              </p:nvSpPr>
              <p:spPr bwMode="auto">
                <a:xfrm rot="8700000">
                  <a:off x="2543690" y="5150258"/>
                  <a:ext cx="180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grpSp>
          <p:sp>
            <p:nvSpPr>
              <p:cNvPr id="63" name="Ellipse 62"/>
              <p:cNvSpPr/>
              <p:nvPr/>
            </p:nvSpPr>
            <p:spPr bwMode="auto">
              <a:xfrm rot="10800000">
                <a:off x="185635" y="4294585"/>
                <a:ext cx="1620000" cy="1620000"/>
              </a:xfrm>
              <a:prstGeom prst="ellipse">
                <a:avLst/>
              </a:prstGeom>
              <a:noFill/>
              <a:ln w="28575">
                <a:solidFill>
                  <a:srgbClr val="000000"/>
                </a:solidFill>
                <a:prstDash val="lgDash"/>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64" name="Ellipse 63"/>
              <p:cNvSpPr/>
              <p:nvPr/>
            </p:nvSpPr>
            <p:spPr bwMode="auto">
              <a:xfrm>
                <a:off x="-175328" y="3933056"/>
                <a:ext cx="2340000" cy="2340000"/>
              </a:xfrm>
              <a:prstGeom prst="ellipse">
                <a:avLst/>
              </a:prstGeom>
              <a:noFill/>
              <a:ln w="28575">
                <a:solidFill>
                  <a:srgbClr val="000000"/>
                </a:solidFill>
                <a:prstDash val="sysDot"/>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grpSp>
        <p:grpSp>
          <p:nvGrpSpPr>
            <p:cNvPr id="101" name="Gruppieren 100"/>
            <p:cNvGrpSpPr/>
            <p:nvPr/>
          </p:nvGrpSpPr>
          <p:grpSpPr>
            <a:xfrm>
              <a:off x="4145753" y="5136622"/>
              <a:ext cx="1235862" cy="1267698"/>
              <a:chOff x="4819532" y="3933056"/>
              <a:chExt cx="2632788" cy="2705608"/>
            </a:xfrm>
          </p:grpSpPr>
          <p:sp>
            <p:nvSpPr>
              <p:cNvPr id="102" name="Freihandform 101"/>
              <p:cNvSpPr/>
              <p:nvPr/>
            </p:nvSpPr>
            <p:spPr bwMode="auto">
              <a:xfrm>
                <a:off x="5036024" y="4312693"/>
                <a:ext cx="1924334" cy="2306471"/>
              </a:xfrm>
              <a:custGeom>
                <a:avLst/>
                <a:gdLst>
                  <a:gd name="connsiteX0" fmla="*/ 300251 w 1924334"/>
                  <a:gd name="connsiteY0" fmla="*/ 122829 h 2306471"/>
                  <a:gd name="connsiteX1" fmla="*/ 1255594 w 1924334"/>
                  <a:gd name="connsiteY1" fmla="*/ 0 h 2306471"/>
                  <a:gd name="connsiteX2" fmla="*/ 1924334 w 1924334"/>
                  <a:gd name="connsiteY2" fmla="*/ 313898 h 2306471"/>
                  <a:gd name="connsiteX3" fmla="*/ 1924334 w 1924334"/>
                  <a:gd name="connsiteY3" fmla="*/ 1255594 h 2306471"/>
                  <a:gd name="connsiteX4" fmla="*/ 1255594 w 1924334"/>
                  <a:gd name="connsiteY4" fmla="*/ 2306471 h 2306471"/>
                  <a:gd name="connsiteX5" fmla="*/ 0 w 1924334"/>
                  <a:gd name="connsiteY5" fmla="*/ 1651379 h 2306471"/>
                  <a:gd name="connsiteX6" fmla="*/ 300251 w 1924334"/>
                  <a:gd name="connsiteY6" fmla="*/ 122829 h 230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4334" h="2306471">
                    <a:moveTo>
                      <a:pt x="300251" y="122829"/>
                    </a:moveTo>
                    <a:lnTo>
                      <a:pt x="1255594" y="0"/>
                    </a:lnTo>
                    <a:lnTo>
                      <a:pt x="1924334" y="313898"/>
                    </a:lnTo>
                    <a:lnTo>
                      <a:pt x="1924334" y="1255594"/>
                    </a:lnTo>
                    <a:lnTo>
                      <a:pt x="1255594" y="2306471"/>
                    </a:lnTo>
                    <a:lnTo>
                      <a:pt x="0" y="1651379"/>
                    </a:lnTo>
                    <a:lnTo>
                      <a:pt x="300251" y="122829"/>
                    </a:lnTo>
                    <a:close/>
                  </a:path>
                </a:pathLst>
              </a:custGeom>
              <a:solidFill>
                <a:srgbClr val="BFBFBF"/>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103" name="Pfeil nach links und rechts 102"/>
              <p:cNvSpPr/>
              <p:nvPr/>
            </p:nvSpPr>
            <p:spPr bwMode="auto">
              <a:xfrm rot="5400000" flipH="1">
                <a:off x="5114427" y="5378664"/>
                <a:ext cx="234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104" name="Pfeil nach links und rechts 103"/>
              <p:cNvSpPr/>
              <p:nvPr/>
            </p:nvSpPr>
            <p:spPr bwMode="auto">
              <a:xfrm rot="19500000" flipH="1">
                <a:off x="4819532" y="5197816"/>
                <a:ext cx="234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105" name="Pfeil nach links und rechts 104"/>
              <p:cNvSpPr/>
              <p:nvPr/>
            </p:nvSpPr>
            <p:spPr bwMode="auto">
              <a:xfrm rot="12900000" flipH="1">
                <a:off x="5164663" y="4916669"/>
                <a:ext cx="198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106" name="Ellipse 105"/>
              <p:cNvSpPr/>
              <p:nvPr/>
            </p:nvSpPr>
            <p:spPr bwMode="auto">
              <a:xfrm rot="10800000" flipH="1">
                <a:off x="5471357" y="4294585"/>
                <a:ext cx="1620000" cy="1620000"/>
              </a:xfrm>
              <a:prstGeom prst="ellipse">
                <a:avLst/>
              </a:prstGeom>
              <a:noFill/>
              <a:ln w="28575">
                <a:solidFill>
                  <a:srgbClr val="000000"/>
                </a:solidFill>
                <a:prstDash val="lgDash"/>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107" name="Ellipse 106"/>
              <p:cNvSpPr/>
              <p:nvPr/>
            </p:nvSpPr>
            <p:spPr bwMode="auto">
              <a:xfrm flipH="1">
                <a:off x="5112320" y="3933056"/>
                <a:ext cx="2340000" cy="2340000"/>
              </a:xfrm>
              <a:prstGeom prst="ellipse">
                <a:avLst/>
              </a:prstGeom>
              <a:noFill/>
              <a:ln w="28575">
                <a:solidFill>
                  <a:srgbClr val="000000"/>
                </a:solidFill>
                <a:prstDash val="sysDot"/>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grpSp>
        <p:grpSp>
          <p:nvGrpSpPr>
            <p:cNvPr id="108" name="Gruppieren 107"/>
            <p:cNvGrpSpPr/>
            <p:nvPr/>
          </p:nvGrpSpPr>
          <p:grpSpPr>
            <a:xfrm>
              <a:off x="5639370" y="5136622"/>
              <a:ext cx="1129390" cy="1099255"/>
              <a:chOff x="7736116" y="3933056"/>
              <a:chExt cx="2340000" cy="2345608"/>
            </a:xfrm>
          </p:grpSpPr>
          <p:sp>
            <p:nvSpPr>
              <p:cNvPr id="109" name="Freihandform 108"/>
              <p:cNvSpPr/>
              <p:nvPr/>
            </p:nvSpPr>
            <p:spPr bwMode="auto">
              <a:xfrm>
                <a:off x="7942997" y="4299045"/>
                <a:ext cx="1801504" cy="1965277"/>
              </a:xfrm>
              <a:custGeom>
                <a:avLst/>
                <a:gdLst>
                  <a:gd name="connsiteX0" fmla="*/ 327546 w 1801504"/>
                  <a:gd name="connsiteY0" fmla="*/ 354842 h 1965277"/>
                  <a:gd name="connsiteX1" fmla="*/ 982639 w 1801504"/>
                  <a:gd name="connsiteY1" fmla="*/ 0 h 1965277"/>
                  <a:gd name="connsiteX2" fmla="*/ 1610436 w 1801504"/>
                  <a:gd name="connsiteY2" fmla="*/ 354842 h 1965277"/>
                  <a:gd name="connsiteX3" fmla="*/ 1801504 w 1801504"/>
                  <a:gd name="connsiteY3" fmla="*/ 1392071 h 1965277"/>
                  <a:gd name="connsiteX4" fmla="*/ 968991 w 1801504"/>
                  <a:gd name="connsiteY4" fmla="*/ 1965277 h 1965277"/>
                  <a:gd name="connsiteX5" fmla="*/ 0 w 1801504"/>
                  <a:gd name="connsiteY5" fmla="*/ 1473958 h 1965277"/>
                  <a:gd name="connsiteX6" fmla="*/ 327546 w 1801504"/>
                  <a:gd name="connsiteY6" fmla="*/ 354842 h 1965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1504" h="1965277">
                    <a:moveTo>
                      <a:pt x="327546" y="354842"/>
                    </a:moveTo>
                    <a:lnTo>
                      <a:pt x="982639" y="0"/>
                    </a:lnTo>
                    <a:lnTo>
                      <a:pt x="1610436" y="354842"/>
                    </a:lnTo>
                    <a:lnTo>
                      <a:pt x="1801504" y="1392071"/>
                    </a:lnTo>
                    <a:lnTo>
                      <a:pt x="968991" y="1965277"/>
                    </a:lnTo>
                    <a:lnTo>
                      <a:pt x="0" y="1473958"/>
                    </a:lnTo>
                    <a:lnTo>
                      <a:pt x="327546" y="354842"/>
                    </a:lnTo>
                    <a:close/>
                  </a:path>
                </a:pathLst>
              </a:custGeom>
              <a:solidFill>
                <a:srgbClr val="BFBFBF"/>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grpSp>
            <p:nvGrpSpPr>
              <p:cNvPr id="110" name="Gruppieren 133"/>
              <p:cNvGrpSpPr/>
              <p:nvPr/>
            </p:nvGrpSpPr>
            <p:grpSpPr>
              <a:xfrm flipH="1">
                <a:off x="7773625" y="4298664"/>
                <a:ext cx="2127163" cy="1980000"/>
                <a:chOff x="2543690" y="4362283"/>
                <a:chExt cx="2127163" cy="1980000"/>
              </a:xfrm>
            </p:grpSpPr>
            <p:sp>
              <p:nvSpPr>
                <p:cNvPr id="113" name="Pfeil nach links und rechts 112"/>
                <p:cNvSpPr/>
                <p:nvPr/>
              </p:nvSpPr>
              <p:spPr bwMode="auto">
                <a:xfrm rot="16200000">
                  <a:off x="2546255" y="5262283"/>
                  <a:ext cx="198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114" name="Pfeil nach links und rechts 113"/>
                <p:cNvSpPr/>
                <p:nvPr/>
              </p:nvSpPr>
              <p:spPr bwMode="auto">
                <a:xfrm rot="2100000">
                  <a:off x="2690853" y="5182664"/>
                  <a:ext cx="198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sp>
              <p:nvSpPr>
                <p:cNvPr id="115" name="Pfeil nach links und rechts 114"/>
                <p:cNvSpPr/>
                <p:nvPr/>
              </p:nvSpPr>
              <p:spPr bwMode="auto">
                <a:xfrm rot="8700000">
                  <a:off x="2543690" y="5150258"/>
                  <a:ext cx="1800000" cy="180000"/>
                </a:xfrm>
                <a:prstGeom prst="leftRightArrow">
                  <a:avLst/>
                </a:prstGeom>
                <a:solidFill>
                  <a:srgbClr val="0078C0"/>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mj-lt"/>
                    <a:cs typeface="Arial" pitchFamily="34" charset="0"/>
                  </a:endParaRPr>
                </a:p>
              </p:txBody>
            </p:sp>
          </p:grpSp>
          <p:sp>
            <p:nvSpPr>
              <p:cNvPr id="111" name="Ellipse 110"/>
              <p:cNvSpPr/>
              <p:nvPr/>
            </p:nvSpPr>
            <p:spPr bwMode="auto">
              <a:xfrm rot="10800000" flipH="1">
                <a:off x="8095153" y="4294585"/>
                <a:ext cx="1620000" cy="1620000"/>
              </a:xfrm>
              <a:prstGeom prst="ellipse">
                <a:avLst/>
              </a:prstGeom>
              <a:noFill/>
              <a:ln w="28575">
                <a:solidFill>
                  <a:srgbClr val="000000"/>
                </a:solidFill>
                <a:prstDash val="lgDash"/>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112" name="Ellipse 111"/>
              <p:cNvSpPr/>
              <p:nvPr/>
            </p:nvSpPr>
            <p:spPr bwMode="auto">
              <a:xfrm flipH="1">
                <a:off x="7736116" y="3933056"/>
                <a:ext cx="2340000" cy="2340000"/>
              </a:xfrm>
              <a:prstGeom prst="ellipse">
                <a:avLst/>
              </a:prstGeom>
              <a:noFill/>
              <a:ln w="28575">
                <a:solidFill>
                  <a:srgbClr val="000000"/>
                </a:solidFill>
                <a:prstDash val="sysDot"/>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grpSp>
        <p:sp>
          <p:nvSpPr>
            <p:cNvPr id="116" name="Textfeld 115"/>
            <p:cNvSpPr txBox="1"/>
            <p:nvPr/>
          </p:nvSpPr>
          <p:spPr>
            <a:xfrm>
              <a:off x="954000" y="4785057"/>
              <a:ext cx="2190847" cy="26403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600" b="1" dirty="0" smtClean="0">
                  <a:solidFill>
                    <a:srgbClr val="000000"/>
                  </a:solidFill>
                  <a:latin typeface="Arial" pitchFamily="34" charset="0"/>
                </a:rPr>
                <a:t>Plant 1</a:t>
              </a:r>
            </a:p>
          </p:txBody>
        </p:sp>
        <p:sp>
          <p:nvSpPr>
            <p:cNvPr id="117" name="Textfeld 116"/>
            <p:cNvSpPr txBox="1"/>
            <p:nvPr/>
          </p:nvSpPr>
          <p:spPr>
            <a:xfrm>
              <a:off x="2330498" y="4795701"/>
              <a:ext cx="2190847" cy="26403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600" b="1" dirty="0" smtClean="0">
                  <a:solidFill>
                    <a:srgbClr val="000000"/>
                  </a:solidFill>
                  <a:latin typeface="Arial" pitchFamily="34" charset="0"/>
                </a:rPr>
                <a:t>Plant 2</a:t>
              </a:r>
            </a:p>
          </p:txBody>
        </p:sp>
        <p:sp>
          <p:nvSpPr>
            <p:cNvPr id="118" name="Textfeld 117"/>
            <p:cNvSpPr txBox="1"/>
            <p:nvPr/>
          </p:nvSpPr>
          <p:spPr>
            <a:xfrm>
              <a:off x="3741877" y="4795701"/>
              <a:ext cx="2190847" cy="26403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600" b="1" dirty="0" smtClean="0">
                  <a:solidFill>
                    <a:srgbClr val="000000"/>
                  </a:solidFill>
                  <a:latin typeface="Arial" pitchFamily="34" charset="0"/>
                </a:rPr>
                <a:t>Plant 3</a:t>
              </a:r>
            </a:p>
          </p:txBody>
        </p:sp>
        <p:sp>
          <p:nvSpPr>
            <p:cNvPr id="119" name="Textfeld 118"/>
            <p:cNvSpPr txBox="1"/>
            <p:nvPr/>
          </p:nvSpPr>
          <p:spPr>
            <a:xfrm>
              <a:off x="5107727" y="4795701"/>
              <a:ext cx="2190847" cy="26403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600" b="1" dirty="0" smtClean="0">
                  <a:solidFill>
                    <a:srgbClr val="000000"/>
                  </a:solidFill>
                  <a:latin typeface="Arial" pitchFamily="34" charset="0"/>
                </a:rPr>
                <a:t>Plant n</a:t>
              </a:r>
            </a:p>
          </p:txBody>
        </p:sp>
        <p:sp>
          <p:nvSpPr>
            <p:cNvPr id="120" name="Wolke 119"/>
            <p:cNvSpPr/>
            <p:nvPr/>
          </p:nvSpPr>
          <p:spPr>
            <a:xfrm>
              <a:off x="6908609" y="5391024"/>
              <a:ext cx="1207378" cy="842373"/>
            </a:xfrm>
            <a:prstGeom prst="cloud">
              <a:avLst/>
            </a:prstGeom>
            <a:noFill/>
            <a:ln w="25400" cap="rnd"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dirty="0">
                <a:ln>
                  <a:noFill/>
                </a:ln>
                <a:solidFill>
                  <a:sysClr val="windowText" lastClr="000000"/>
                </a:solidFill>
                <a:effectLst/>
                <a:uLnTx/>
                <a:uFillTx/>
                <a:latin typeface="+mj-lt"/>
                <a:ea typeface="+mn-ea"/>
                <a:cs typeface="+mn-cs"/>
              </a:endParaRPr>
            </a:p>
          </p:txBody>
        </p:sp>
        <p:sp>
          <p:nvSpPr>
            <p:cNvPr id="121" name="Textfeld 120"/>
            <p:cNvSpPr txBox="1"/>
            <p:nvPr/>
          </p:nvSpPr>
          <p:spPr>
            <a:xfrm>
              <a:off x="6930401" y="4760831"/>
              <a:ext cx="1121993" cy="45605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smtClean="0">
                  <a:ln>
                    <a:noFill/>
                  </a:ln>
                  <a:solidFill>
                    <a:srgbClr val="000000"/>
                  </a:solidFill>
                  <a:effectLst/>
                  <a:uLnTx/>
                  <a:uFillTx/>
                  <a:latin typeface="+mj-lt"/>
                </a:rPr>
                <a:t>Overall</a:t>
              </a:r>
              <a:br>
                <a:rPr kumimoji="0" lang="de-DE" sz="1600" b="1" i="0" u="none" strike="noStrike" kern="0" cap="none" spc="0" normalizeH="0" baseline="0" noProof="0" dirty="0" smtClean="0">
                  <a:ln>
                    <a:noFill/>
                  </a:ln>
                  <a:solidFill>
                    <a:srgbClr val="000000"/>
                  </a:solidFill>
                  <a:effectLst/>
                  <a:uLnTx/>
                  <a:uFillTx/>
                  <a:latin typeface="+mj-lt"/>
                </a:rPr>
              </a:br>
              <a:r>
                <a:rPr kumimoji="0" lang="de-DE" sz="1600" b="1" i="0" u="none" strike="noStrike" kern="0" cap="none" spc="0" normalizeH="0" baseline="0" noProof="0" dirty="0" smtClean="0">
                  <a:ln>
                    <a:noFill/>
                  </a:ln>
                  <a:solidFill>
                    <a:srgbClr val="000000"/>
                  </a:solidFill>
                  <a:effectLst/>
                  <a:uLnTx/>
                  <a:uFillTx/>
                  <a:latin typeface="+mj-lt"/>
                </a:rPr>
                <a:t>Environment</a:t>
              </a:r>
              <a:endParaRPr kumimoji="0" lang="de-DE" sz="1600" b="1" i="0" u="none" strike="noStrike" kern="0" cap="none" spc="0" normalizeH="0" baseline="0" noProof="0" dirty="0">
                <a:ln>
                  <a:noFill/>
                </a:ln>
                <a:solidFill>
                  <a:srgbClr val="000000"/>
                </a:solidFill>
                <a:effectLst/>
                <a:uLnTx/>
                <a:uFillTx/>
                <a:latin typeface="+mj-lt"/>
              </a:endParaRPr>
            </a:p>
          </p:txBody>
        </p:sp>
        <p:sp>
          <p:nvSpPr>
            <p:cNvPr id="122" name="Textfeld 121"/>
            <p:cNvSpPr txBox="1"/>
            <p:nvPr/>
          </p:nvSpPr>
          <p:spPr>
            <a:xfrm>
              <a:off x="1891095" y="2302171"/>
              <a:ext cx="1177018" cy="64808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smtClean="0">
                  <a:ln>
                    <a:noFill/>
                  </a:ln>
                  <a:solidFill>
                    <a:srgbClr val="000000"/>
                  </a:solidFill>
                  <a:effectLst/>
                  <a:uLnTx/>
                  <a:uFillTx/>
                  <a:latin typeface="+mj-lt"/>
                </a:rPr>
                <a:t>Overall</a:t>
              </a:r>
              <a:br>
                <a:rPr kumimoji="0" lang="de-DE" sz="1600" b="1" i="0" u="none" strike="noStrike" kern="0" cap="none" spc="0" normalizeH="0" baseline="0" noProof="0" dirty="0" smtClean="0">
                  <a:ln>
                    <a:noFill/>
                  </a:ln>
                  <a:solidFill>
                    <a:srgbClr val="000000"/>
                  </a:solidFill>
                  <a:effectLst/>
                  <a:uLnTx/>
                  <a:uFillTx/>
                  <a:latin typeface="+mj-lt"/>
                </a:rPr>
              </a:br>
              <a:r>
                <a:rPr kumimoji="0" lang="de-DE" sz="1600" b="1" i="0" u="none" strike="noStrike" kern="0" cap="none" spc="0" normalizeH="0" baseline="0" noProof="0" dirty="0" err="1" smtClean="0">
                  <a:ln>
                    <a:noFill/>
                  </a:ln>
                  <a:solidFill>
                    <a:srgbClr val="000000"/>
                  </a:solidFill>
                  <a:effectLst/>
                  <a:uLnTx/>
                  <a:uFillTx/>
                  <a:latin typeface="+mj-lt"/>
                </a:rPr>
                <a:t>Orientor</a:t>
              </a:r>
              <a:r>
                <a:rPr kumimoji="0" lang="de-DE" sz="1600" b="1" i="0" u="none" strike="noStrike" kern="0" cap="none" spc="0" normalizeH="0" baseline="0" noProof="0" dirty="0" smtClean="0">
                  <a:ln>
                    <a:noFill/>
                  </a:ln>
                  <a:solidFill>
                    <a:srgbClr val="000000"/>
                  </a:solidFill>
                  <a:effectLst/>
                  <a:uLnTx/>
                  <a:uFillTx/>
                  <a:latin typeface="+mj-lt"/>
                </a:rPr>
                <a:t/>
              </a:r>
              <a:br>
                <a:rPr kumimoji="0" lang="de-DE" sz="1600" b="1" i="0" u="none" strike="noStrike" kern="0" cap="none" spc="0" normalizeH="0" baseline="0" noProof="0" dirty="0" smtClean="0">
                  <a:ln>
                    <a:noFill/>
                  </a:ln>
                  <a:solidFill>
                    <a:srgbClr val="000000"/>
                  </a:solidFill>
                  <a:effectLst/>
                  <a:uLnTx/>
                  <a:uFillTx/>
                  <a:latin typeface="+mj-lt"/>
                </a:rPr>
              </a:br>
              <a:r>
                <a:rPr kumimoji="0" lang="de-DE" sz="1600" b="1" i="0" u="none" strike="noStrike" kern="0" cap="none" spc="0" normalizeH="0" baseline="0" noProof="0" dirty="0" smtClean="0">
                  <a:ln>
                    <a:noFill/>
                  </a:ln>
                  <a:solidFill>
                    <a:srgbClr val="000000"/>
                  </a:solidFill>
                  <a:effectLst/>
                  <a:uLnTx/>
                  <a:uFillTx/>
                  <a:latin typeface="+mj-lt"/>
                </a:rPr>
                <a:t>Manifestation</a:t>
              </a:r>
              <a:endParaRPr kumimoji="0" lang="de-DE" sz="1600" b="1" i="0" u="none" strike="noStrike" kern="0" cap="none" spc="0" normalizeH="0" baseline="0" noProof="0" dirty="0">
                <a:ln>
                  <a:noFill/>
                </a:ln>
                <a:solidFill>
                  <a:srgbClr val="000000"/>
                </a:solidFill>
                <a:effectLst/>
                <a:uLnTx/>
                <a:uFillTx/>
                <a:latin typeface="+mj-lt"/>
              </a:endParaRPr>
            </a:p>
          </p:txBody>
        </p:sp>
        <p:sp>
          <p:nvSpPr>
            <p:cNvPr id="123" name="Textfeld 122"/>
            <p:cNvSpPr txBox="1"/>
            <p:nvPr/>
          </p:nvSpPr>
          <p:spPr>
            <a:xfrm>
              <a:off x="4429310" y="807663"/>
              <a:ext cx="890642" cy="26403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600" b="1" dirty="0" err="1" smtClean="0">
                  <a:solidFill>
                    <a:srgbClr val="0078C0"/>
                  </a:solidFill>
                  <a:latin typeface="+mj-lt"/>
                </a:rPr>
                <a:t>Existence</a:t>
              </a:r>
              <a:endParaRPr lang="de-DE" sz="1600" b="1" dirty="0" smtClean="0">
                <a:solidFill>
                  <a:srgbClr val="0078C0"/>
                </a:solidFill>
                <a:latin typeface="+mj-lt"/>
              </a:endParaRPr>
            </a:p>
          </p:txBody>
        </p:sp>
        <p:sp>
          <p:nvSpPr>
            <p:cNvPr id="124" name="Textfeld 123"/>
            <p:cNvSpPr txBox="1"/>
            <p:nvPr/>
          </p:nvSpPr>
          <p:spPr>
            <a:xfrm>
              <a:off x="3195143" y="1369245"/>
              <a:ext cx="775591" cy="26403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de-DE" sz="1600" b="1" dirty="0" smtClean="0">
                  <a:solidFill>
                    <a:srgbClr val="0078C0"/>
                  </a:solidFill>
                  <a:latin typeface="+mj-lt"/>
                </a:rPr>
                <a:t>Security</a:t>
              </a:r>
            </a:p>
          </p:txBody>
        </p:sp>
        <p:sp>
          <p:nvSpPr>
            <p:cNvPr id="125" name="Textfeld 124"/>
            <p:cNvSpPr txBox="1"/>
            <p:nvPr/>
          </p:nvSpPr>
          <p:spPr>
            <a:xfrm>
              <a:off x="4516284" y="4395706"/>
              <a:ext cx="694305" cy="26403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de-DE" sz="1600" b="1" dirty="0" err="1" smtClean="0">
                  <a:solidFill>
                    <a:srgbClr val="0078C0"/>
                  </a:solidFill>
                  <a:latin typeface="+mj-lt"/>
                </a:rPr>
                <a:t>Regard</a:t>
              </a:r>
              <a:endParaRPr lang="de-DE" sz="1600" b="1" dirty="0" smtClean="0">
                <a:solidFill>
                  <a:srgbClr val="0078C0"/>
                </a:solidFill>
                <a:latin typeface="+mj-lt"/>
              </a:endParaRPr>
            </a:p>
          </p:txBody>
        </p:sp>
        <p:sp>
          <p:nvSpPr>
            <p:cNvPr id="126" name="Textfeld 125"/>
            <p:cNvSpPr txBox="1"/>
            <p:nvPr/>
          </p:nvSpPr>
          <p:spPr>
            <a:xfrm>
              <a:off x="5792955" y="3859943"/>
              <a:ext cx="819361" cy="26403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sz="1600" b="1" dirty="0" smtClean="0">
                  <a:solidFill>
                    <a:srgbClr val="0078C0"/>
                  </a:solidFill>
                  <a:latin typeface="+mj-lt"/>
                </a:rPr>
                <a:t>Freedom</a:t>
              </a:r>
            </a:p>
          </p:txBody>
        </p:sp>
        <p:sp>
          <p:nvSpPr>
            <p:cNvPr id="127" name="Textfeld 126"/>
            <p:cNvSpPr txBox="1"/>
            <p:nvPr/>
          </p:nvSpPr>
          <p:spPr>
            <a:xfrm>
              <a:off x="3050851" y="3859943"/>
              <a:ext cx="918154" cy="26403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pPr algn="r"/>
              <a:r>
                <a:rPr lang="de-DE" sz="1600" b="1" dirty="0" err="1" smtClean="0">
                  <a:solidFill>
                    <a:srgbClr val="0078C0"/>
                  </a:solidFill>
                  <a:latin typeface="+mj-lt"/>
                </a:rPr>
                <a:t>Adaptivity</a:t>
              </a:r>
              <a:endParaRPr lang="de-DE" sz="1600" b="1" dirty="0" smtClean="0">
                <a:solidFill>
                  <a:srgbClr val="0078C0"/>
                </a:solidFill>
                <a:latin typeface="+mj-lt"/>
              </a:endParaRPr>
            </a:p>
          </p:txBody>
        </p:sp>
        <p:sp>
          <p:nvSpPr>
            <p:cNvPr id="128" name="Textfeld 127"/>
            <p:cNvSpPr txBox="1"/>
            <p:nvPr/>
          </p:nvSpPr>
          <p:spPr>
            <a:xfrm>
              <a:off x="5778370" y="1386001"/>
              <a:ext cx="1175768" cy="26403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sz="1600" b="1" dirty="0" err="1" smtClean="0">
                  <a:solidFill>
                    <a:srgbClr val="0078C0"/>
                  </a:solidFill>
                  <a:latin typeface="+mj-lt"/>
                </a:rPr>
                <a:t>Effectiveness</a:t>
              </a:r>
              <a:endParaRPr lang="de-DE" sz="1600" b="1" dirty="0" smtClean="0">
                <a:solidFill>
                  <a:srgbClr val="0078C0"/>
                </a:solidFill>
                <a:latin typeface="+mj-lt"/>
              </a:endParaRPr>
            </a:p>
          </p:txBody>
        </p:sp>
        <p:pic>
          <p:nvPicPr>
            <p:cNvPr id="129" name="Picture 3" descr="C:\Users\Max\Desktop\buttons\1.png"/>
            <p:cNvPicPr>
              <a:picLocks noChangeAspect="1" noChangeArrowheads="1"/>
            </p:cNvPicPr>
            <p:nvPr/>
          </p:nvPicPr>
          <p:blipFill>
            <a:blip r:embed="rId3" cstate="print"/>
            <a:srcRect/>
            <a:stretch>
              <a:fillRect/>
            </a:stretch>
          </p:blipFill>
          <p:spPr bwMode="auto">
            <a:xfrm>
              <a:off x="4562823" y="1186305"/>
              <a:ext cx="615702" cy="421139"/>
            </a:xfrm>
            <a:prstGeom prst="rect">
              <a:avLst/>
            </a:prstGeom>
            <a:noFill/>
          </p:spPr>
        </p:pic>
        <p:pic>
          <p:nvPicPr>
            <p:cNvPr id="130" name="Picture 4" descr="C:\Users\Max\Desktop\buttons\2.png"/>
            <p:cNvPicPr>
              <a:picLocks noChangeAspect="1" noChangeArrowheads="1"/>
            </p:cNvPicPr>
            <p:nvPr/>
          </p:nvPicPr>
          <p:blipFill>
            <a:blip r:embed="rId4" cstate="print"/>
            <a:srcRect/>
            <a:stretch>
              <a:fillRect/>
            </a:stretch>
          </p:blipFill>
          <p:spPr bwMode="auto">
            <a:xfrm>
              <a:off x="5846442" y="1743987"/>
              <a:ext cx="615702" cy="421139"/>
            </a:xfrm>
            <a:prstGeom prst="rect">
              <a:avLst/>
            </a:prstGeom>
            <a:noFill/>
          </p:spPr>
        </p:pic>
        <p:pic>
          <p:nvPicPr>
            <p:cNvPr id="131" name="Picture 5" descr="C:\Users\Max\Desktop\buttons\3.png"/>
            <p:cNvPicPr>
              <a:picLocks noChangeAspect="1" noChangeArrowheads="1"/>
            </p:cNvPicPr>
            <p:nvPr/>
          </p:nvPicPr>
          <p:blipFill>
            <a:blip r:embed="rId5" cstate="print"/>
            <a:srcRect/>
            <a:stretch>
              <a:fillRect/>
            </a:stretch>
          </p:blipFill>
          <p:spPr bwMode="auto">
            <a:xfrm>
              <a:off x="5865508" y="3481952"/>
              <a:ext cx="615702" cy="421139"/>
            </a:xfrm>
            <a:prstGeom prst="rect">
              <a:avLst/>
            </a:prstGeom>
            <a:noFill/>
          </p:spPr>
        </p:pic>
        <p:pic>
          <p:nvPicPr>
            <p:cNvPr id="132" name="Picture 6" descr="C:\Users\Max\Desktop\buttons\4.png"/>
            <p:cNvPicPr>
              <a:picLocks noChangeAspect="1" noChangeArrowheads="1"/>
            </p:cNvPicPr>
            <p:nvPr/>
          </p:nvPicPr>
          <p:blipFill>
            <a:blip r:embed="rId6" cstate="print"/>
            <a:srcRect/>
            <a:stretch>
              <a:fillRect/>
            </a:stretch>
          </p:blipFill>
          <p:spPr bwMode="auto">
            <a:xfrm>
              <a:off x="4562823" y="4022246"/>
              <a:ext cx="615702" cy="421139"/>
            </a:xfrm>
            <a:prstGeom prst="rect">
              <a:avLst/>
            </a:prstGeom>
            <a:noFill/>
          </p:spPr>
        </p:pic>
        <p:pic>
          <p:nvPicPr>
            <p:cNvPr id="133" name="Picture 7" descr="C:\Users\Max\Desktop\buttons\5.png"/>
            <p:cNvPicPr>
              <a:picLocks noChangeAspect="1" noChangeArrowheads="1"/>
            </p:cNvPicPr>
            <p:nvPr/>
          </p:nvPicPr>
          <p:blipFill>
            <a:blip r:embed="rId7" cstate="print"/>
            <a:srcRect/>
            <a:stretch>
              <a:fillRect/>
            </a:stretch>
          </p:blipFill>
          <p:spPr bwMode="auto">
            <a:xfrm>
              <a:off x="3280721" y="3495534"/>
              <a:ext cx="615702" cy="421139"/>
            </a:xfrm>
            <a:prstGeom prst="rect">
              <a:avLst/>
            </a:prstGeom>
            <a:noFill/>
          </p:spPr>
        </p:pic>
        <p:pic>
          <p:nvPicPr>
            <p:cNvPr id="134" name="Picture 8" descr="C:\Users\Max\Desktop\buttons\6.png"/>
            <p:cNvPicPr>
              <a:picLocks noChangeAspect="1" noChangeArrowheads="1"/>
            </p:cNvPicPr>
            <p:nvPr/>
          </p:nvPicPr>
          <p:blipFill>
            <a:blip r:embed="rId8" cstate="print"/>
            <a:srcRect/>
            <a:stretch>
              <a:fillRect/>
            </a:stretch>
          </p:blipFill>
          <p:spPr bwMode="auto">
            <a:xfrm>
              <a:off x="3289140" y="1730405"/>
              <a:ext cx="615702" cy="421139"/>
            </a:xfrm>
            <a:prstGeom prst="rect">
              <a:avLst/>
            </a:prstGeom>
            <a:noFill/>
          </p:spPr>
        </p:pic>
        <p:sp>
          <p:nvSpPr>
            <p:cNvPr id="135" name="Rechteck 134"/>
            <p:cNvSpPr/>
            <p:nvPr/>
          </p:nvSpPr>
          <p:spPr bwMode="auto">
            <a:xfrm rot="3836140">
              <a:off x="5357170" y="4840614"/>
              <a:ext cx="393107" cy="337053"/>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136" name="Rechteck 135"/>
            <p:cNvSpPr/>
            <p:nvPr/>
          </p:nvSpPr>
          <p:spPr bwMode="auto">
            <a:xfrm rot="18115864">
              <a:off x="5458252" y="4808942"/>
              <a:ext cx="341808" cy="256336"/>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5. Applying </a:t>
            </a:r>
            <a:r>
              <a:rPr lang="en-US" dirty="0" err="1" smtClean="0"/>
              <a:t>orientor</a:t>
            </a:r>
            <a:r>
              <a:rPr lang="en-US" dirty="0" smtClean="0"/>
              <a:t> theory I: IT organization</a:t>
            </a:r>
            <a:endParaRPr lang="en-US" dirty="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8</a:t>
            </a:fld>
            <a:endParaRPr lang="de-DE" dirty="0"/>
          </a:p>
        </p:txBody>
      </p:sp>
      <p:pic>
        <p:nvPicPr>
          <p:cNvPr id="1026" name="Picture 2"/>
          <p:cNvPicPr>
            <a:picLocks noChangeAspect="1" noChangeArrowheads="1"/>
          </p:cNvPicPr>
          <p:nvPr/>
        </p:nvPicPr>
        <p:blipFill>
          <a:blip r:embed="rId3" cstate="print"/>
          <a:srcRect l="23057" t="13240" r="33805" b="14751"/>
          <a:stretch>
            <a:fillRect/>
          </a:stretch>
        </p:blipFill>
        <p:spPr bwMode="auto">
          <a:xfrm>
            <a:off x="82996" y="3525516"/>
            <a:ext cx="2760812" cy="259228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21932" t="11241" r="35313" b="14751"/>
          <a:stretch>
            <a:fillRect/>
          </a:stretch>
        </p:blipFill>
        <p:spPr bwMode="auto">
          <a:xfrm>
            <a:off x="3310723" y="3500250"/>
            <a:ext cx="2736304" cy="2664296"/>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l="21177" t="11051" r="35514" b="14941"/>
          <a:stretch>
            <a:fillRect/>
          </a:stretch>
        </p:blipFill>
        <p:spPr bwMode="auto">
          <a:xfrm>
            <a:off x="6455325" y="3512883"/>
            <a:ext cx="2771800" cy="2664296"/>
          </a:xfrm>
          <a:prstGeom prst="rect">
            <a:avLst/>
          </a:prstGeom>
          <a:noFill/>
          <a:ln w="9525">
            <a:noFill/>
            <a:miter lim="800000"/>
            <a:headEnd/>
            <a:tailEnd/>
          </a:ln>
        </p:spPr>
      </p:pic>
      <p:sp>
        <p:nvSpPr>
          <p:cNvPr id="42" name="Rechteck 41"/>
          <p:cNvSpPr/>
          <p:nvPr/>
        </p:nvSpPr>
        <p:spPr bwMode="auto">
          <a:xfrm>
            <a:off x="2123728" y="4653136"/>
            <a:ext cx="1296144" cy="432048"/>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43" name="Rechteck 42"/>
          <p:cNvSpPr/>
          <p:nvPr/>
        </p:nvSpPr>
        <p:spPr bwMode="auto">
          <a:xfrm>
            <a:off x="5220072" y="4581128"/>
            <a:ext cx="1296144" cy="432048"/>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sp>
        <p:nvSpPr>
          <p:cNvPr id="44" name="Rechteck 43"/>
          <p:cNvSpPr/>
          <p:nvPr/>
        </p:nvSpPr>
        <p:spPr bwMode="auto">
          <a:xfrm>
            <a:off x="8604448" y="4509120"/>
            <a:ext cx="1584176" cy="648072"/>
          </a:xfrm>
          <a:prstGeom prst="rect">
            <a:avLst/>
          </a:prstGeom>
          <a:solidFill>
            <a:schemeClr val="bg1"/>
          </a:solidFill>
          <a:ln>
            <a:no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dirty="0" smtClean="0">
              <a:solidFill>
                <a:schemeClr val="tx1"/>
              </a:solidFill>
              <a:latin typeface="Arial" pitchFamily="34" charset="0"/>
              <a:cs typeface="Arial" pitchFamily="34" charset="0"/>
            </a:endParaRPr>
          </a:p>
        </p:txBody>
      </p:sp>
      <p:pic>
        <p:nvPicPr>
          <p:cNvPr id="1029" name="Picture 5"/>
          <p:cNvPicPr>
            <a:picLocks noChangeAspect="1" noChangeArrowheads="1"/>
          </p:cNvPicPr>
          <p:nvPr/>
        </p:nvPicPr>
        <p:blipFill>
          <a:blip r:embed="rId5" cstate="print"/>
          <a:srcRect l="55131" t="39244" r="17866" b="42754"/>
          <a:stretch>
            <a:fillRect/>
          </a:stretch>
        </p:blipFill>
        <p:spPr bwMode="auto">
          <a:xfrm>
            <a:off x="4860032" y="5805264"/>
            <a:ext cx="1728192" cy="648072"/>
          </a:xfrm>
          <a:prstGeom prst="rect">
            <a:avLst/>
          </a:prstGeom>
          <a:noFill/>
          <a:ln w="9525">
            <a:noFill/>
            <a:miter lim="800000"/>
            <a:headEnd/>
            <a:tailEnd/>
          </a:ln>
        </p:spPr>
      </p:pic>
      <p:grpSp>
        <p:nvGrpSpPr>
          <p:cNvPr id="46" name="Gruppieren 45"/>
          <p:cNvGrpSpPr/>
          <p:nvPr/>
        </p:nvGrpSpPr>
        <p:grpSpPr>
          <a:xfrm>
            <a:off x="215776" y="1124744"/>
            <a:ext cx="2340000" cy="1080000"/>
            <a:chOff x="1939368" y="404664"/>
            <a:chExt cx="5152912" cy="1872208"/>
          </a:xfrm>
        </p:grpSpPr>
        <p:sp>
          <p:nvSpPr>
            <p:cNvPr id="47" name="Rechteck 46"/>
            <p:cNvSpPr/>
            <p:nvPr/>
          </p:nvSpPr>
          <p:spPr>
            <a:xfrm>
              <a:off x="6012280" y="1196752"/>
              <a:ext cx="1080000" cy="1080000"/>
            </a:xfrm>
            <a:prstGeom prst="rect">
              <a:avLst/>
            </a:prstGeom>
            <a:solidFill>
              <a:srgbClr val="BFBFBF"/>
            </a:solid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IT</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48" name="Gerade Verbindung mit Pfeil 47"/>
            <p:cNvCxnSpPr>
              <a:stCxn id="52" idx="2"/>
              <a:endCxn id="50" idx="0"/>
            </p:cNvCxnSpPr>
            <p:nvPr/>
          </p:nvCxnSpPr>
          <p:spPr bwMode="auto">
            <a:xfrm flipH="1">
              <a:off x="3846240" y="764664"/>
              <a:ext cx="2272" cy="432088"/>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sp>
          <p:nvSpPr>
            <p:cNvPr id="49" name="Rechteck 48"/>
            <p:cNvSpPr/>
            <p:nvPr/>
          </p:nvSpPr>
          <p:spPr>
            <a:xfrm>
              <a:off x="4659200" y="1196752"/>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n</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50" name="Rechteck 49"/>
            <p:cNvSpPr/>
            <p:nvPr/>
          </p:nvSpPr>
          <p:spPr>
            <a:xfrm>
              <a:off x="3306240" y="1196752"/>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2</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51" name="Rechteck 50"/>
            <p:cNvSpPr/>
            <p:nvPr/>
          </p:nvSpPr>
          <p:spPr>
            <a:xfrm>
              <a:off x="1953280" y="1196752"/>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1</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52" name="Rechteck 51"/>
            <p:cNvSpPr/>
            <p:nvPr/>
          </p:nvSpPr>
          <p:spPr>
            <a:xfrm>
              <a:off x="3308512" y="404664"/>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CEO</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53" name="Gewinkelte Verbindung 52"/>
            <p:cNvCxnSpPr>
              <a:stCxn id="52" idx="2"/>
              <a:endCxn id="49" idx="0"/>
            </p:cNvCxnSpPr>
            <p:nvPr/>
          </p:nvCxnSpPr>
          <p:spPr bwMode="auto">
            <a:xfrm rot="16200000" flipH="1">
              <a:off x="4307812" y="305364"/>
              <a:ext cx="432088" cy="1350688"/>
            </a:xfrm>
            <a:prstGeom prst="bentConnector3">
              <a:avLst>
                <a:gd name="adj1" fmla="val 50000"/>
              </a:avLst>
            </a:prstGeom>
            <a:ln w="12700">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54" name="Gewinkelte Verbindung 53"/>
            <p:cNvCxnSpPr>
              <a:stCxn id="52" idx="2"/>
              <a:endCxn id="51" idx="0"/>
            </p:cNvCxnSpPr>
            <p:nvPr/>
          </p:nvCxnSpPr>
          <p:spPr bwMode="auto">
            <a:xfrm rot="5400000">
              <a:off x="2954852" y="303092"/>
              <a:ext cx="432088" cy="1355232"/>
            </a:xfrm>
            <a:prstGeom prst="bentConnector3">
              <a:avLst>
                <a:gd name="adj1" fmla="val 50000"/>
              </a:avLst>
            </a:prstGeom>
            <a:ln w="12700">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55" name="Gewinkelte Verbindung 54"/>
            <p:cNvCxnSpPr>
              <a:stCxn id="52" idx="2"/>
              <a:endCxn id="47" idx="0"/>
            </p:cNvCxnSpPr>
            <p:nvPr/>
          </p:nvCxnSpPr>
          <p:spPr bwMode="auto">
            <a:xfrm rot="16200000" flipH="1">
              <a:off x="4984352" y="-371176"/>
              <a:ext cx="432088" cy="2703768"/>
            </a:xfrm>
            <a:prstGeom prst="bentConnector3">
              <a:avLst>
                <a:gd name="adj1" fmla="val 50000"/>
              </a:avLst>
            </a:prstGeom>
            <a:ln w="12700">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56" name="Rechteck 55"/>
            <p:cNvSpPr/>
            <p:nvPr/>
          </p:nvSpPr>
          <p:spPr>
            <a:xfrm>
              <a:off x="1939368" y="1916872"/>
              <a:ext cx="5148000" cy="360000"/>
            </a:xfrm>
            <a:prstGeom prst="rect">
              <a:avLst/>
            </a:prstGeom>
            <a:solidFill>
              <a:srgbClr val="BFBFBF"/>
            </a:solid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IT</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57" name="Rechteck 56"/>
            <p:cNvSpPr/>
            <p:nvPr/>
          </p:nvSpPr>
          <p:spPr bwMode="auto">
            <a:xfrm>
              <a:off x="6029688" y="1878830"/>
              <a:ext cx="1014727" cy="360000"/>
            </a:xfrm>
            <a:prstGeom prst="rect">
              <a:avLst/>
            </a:prstGeom>
            <a:solidFill>
              <a:srgbClr val="BFBFBF"/>
            </a:solidFill>
            <a:ln w="12700">
              <a:solidFill>
                <a:schemeClr val="bg1">
                  <a:lumMod val="75000"/>
                </a:schemeClr>
              </a:solidFill>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sz="1000" dirty="0" smtClean="0">
                <a:solidFill>
                  <a:schemeClr val="tx1"/>
                </a:solidFill>
                <a:latin typeface="Arial" pitchFamily="34" charset="0"/>
                <a:cs typeface="Arial" pitchFamily="34" charset="0"/>
              </a:endParaRPr>
            </a:p>
          </p:txBody>
        </p:sp>
      </p:grpSp>
      <p:sp>
        <p:nvSpPr>
          <p:cNvPr id="58" name="Textfeld 57"/>
          <p:cNvSpPr txBox="1"/>
          <p:nvPr/>
        </p:nvSpPr>
        <p:spPr>
          <a:xfrm>
            <a:off x="563343" y="2528900"/>
            <a:ext cx="1680268"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err="1" smtClean="0">
                <a:ln>
                  <a:noFill/>
                </a:ln>
                <a:solidFill>
                  <a:srgbClr val="0078C0"/>
                </a:solidFill>
                <a:effectLst/>
                <a:uLnTx/>
                <a:uFillTx/>
                <a:latin typeface="+mj-lt"/>
              </a:rPr>
              <a:t>Centralized</a:t>
            </a:r>
            <a:r>
              <a:rPr kumimoji="0" lang="de-DE" sz="1600" b="1" i="0" u="none" strike="noStrike" kern="0" cap="none" spc="0" normalizeH="0" baseline="0" noProof="0" dirty="0" smtClean="0">
                <a:ln>
                  <a:noFill/>
                </a:ln>
                <a:solidFill>
                  <a:srgbClr val="0078C0"/>
                </a:solidFill>
                <a:effectLst/>
                <a:uLnTx/>
                <a:uFillTx/>
                <a:latin typeface="+mj-lt"/>
              </a:rPr>
              <a:t/>
            </a:r>
            <a:br>
              <a:rPr kumimoji="0" lang="de-DE" sz="1600" b="1" i="0" u="none" strike="noStrike" kern="0" cap="none" spc="0" normalizeH="0" baseline="0" noProof="0" dirty="0" smtClean="0">
                <a:ln>
                  <a:noFill/>
                </a:ln>
                <a:solidFill>
                  <a:srgbClr val="0078C0"/>
                </a:solidFill>
                <a:effectLst/>
                <a:uLnTx/>
                <a:uFillTx/>
                <a:latin typeface="+mj-lt"/>
              </a:rPr>
            </a:br>
            <a:r>
              <a:rPr kumimoji="0" lang="de-DE" sz="1600" b="1" i="0" u="none" strike="noStrike" kern="0" cap="none" spc="0" normalizeH="0" baseline="0" noProof="0" dirty="0" smtClean="0">
                <a:ln>
                  <a:noFill/>
                </a:ln>
                <a:solidFill>
                  <a:srgbClr val="0078C0"/>
                </a:solidFill>
                <a:effectLst/>
                <a:uLnTx/>
                <a:uFillTx/>
                <a:latin typeface="+mj-lt"/>
              </a:rPr>
              <a:t>IT </a:t>
            </a:r>
            <a:r>
              <a:rPr lang="de-DE" sz="1600" b="1" kern="0" dirty="0" err="1" smtClean="0">
                <a:solidFill>
                  <a:srgbClr val="0078C0"/>
                </a:solidFill>
                <a:latin typeface="+mj-lt"/>
              </a:rPr>
              <a:t>Organization</a:t>
            </a:r>
            <a:endParaRPr kumimoji="0" lang="de-DE" sz="1600" b="1" i="0" u="none" strike="noStrike" kern="0" cap="none" spc="0" normalizeH="0" baseline="0" noProof="0" dirty="0">
              <a:ln>
                <a:noFill/>
              </a:ln>
              <a:solidFill>
                <a:srgbClr val="0078C0"/>
              </a:solidFill>
              <a:effectLst/>
              <a:uLnTx/>
              <a:uFillTx/>
              <a:latin typeface="+mj-lt"/>
            </a:endParaRPr>
          </a:p>
        </p:txBody>
      </p:sp>
      <p:grpSp>
        <p:nvGrpSpPr>
          <p:cNvPr id="59" name="Gruppieren 58"/>
          <p:cNvGrpSpPr/>
          <p:nvPr/>
        </p:nvGrpSpPr>
        <p:grpSpPr>
          <a:xfrm>
            <a:off x="3402000" y="1124745"/>
            <a:ext cx="2340000" cy="1080000"/>
            <a:chOff x="1993360" y="2489128"/>
            <a:chExt cx="3789128" cy="1875976"/>
          </a:xfrm>
        </p:grpSpPr>
        <p:cxnSp>
          <p:nvCxnSpPr>
            <p:cNvPr id="60" name="Gerade Verbindung mit Pfeil 59"/>
            <p:cNvCxnSpPr>
              <a:stCxn id="70" idx="2"/>
              <a:endCxn id="63" idx="0"/>
            </p:cNvCxnSpPr>
            <p:nvPr/>
          </p:nvCxnSpPr>
          <p:spPr bwMode="auto">
            <a:xfrm flipH="1">
              <a:off x="3886584" y="2849128"/>
              <a:ext cx="2272" cy="432088"/>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sp>
          <p:nvSpPr>
            <p:cNvPr id="61" name="Rechteck 60"/>
            <p:cNvSpPr/>
            <p:nvPr/>
          </p:nvSpPr>
          <p:spPr>
            <a:xfrm>
              <a:off x="4699544" y="3281216"/>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n</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63" name="Rechteck 62"/>
            <p:cNvSpPr/>
            <p:nvPr/>
          </p:nvSpPr>
          <p:spPr>
            <a:xfrm>
              <a:off x="3346584" y="3281216"/>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2</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64" name="Rechteck 63"/>
            <p:cNvSpPr/>
            <p:nvPr/>
          </p:nvSpPr>
          <p:spPr>
            <a:xfrm>
              <a:off x="1993624" y="3281216"/>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1</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70" name="Rechteck 69"/>
            <p:cNvSpPr/>
            <p:nvPr/>
          </p:nvSpPr>
          <p:spPr>
            <a:xfrm>
              <a:off x="3348856" y="2489128"/>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CEO</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71" name="Gewinkelte Verbindung 70"/>
            <p:cNvCxnSpPr>
              <a:stCxn id="70" idx="2"/>
              <a:endCxn id="61" idx="0"/>
            </p:cNvCxnSpPr>
            <p:nvPr/>
          </p:nvCxnSpPr>
          <p:spPr bwMode="auto">
            <a:xfrm rot="16200000" flipH="1">
              <a:off x="4348156" y="2389828"/>
              <a:ext cx="432088" cy="1350688"/>
            </a:xfrm>
            <a:prstGeom prst="bentConnector3">
              <a:avLst>
                <a:gd name="adj1" fmla="val 50000"/>
              </a:avLst>
            </a:prstGeom>
            <a:ln w="12700">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77" name="Gewinkelte Verbindung 76"/>
            <p:cNvCxnSpPr>
              <a:stCxn id="70" idx="2"/>
              <a:endCxn id="64" idx="0"/>
            </p:cNvCxnSpPr>
            <p:nvPr/>
          </p:nvCxnSpPr>
          <p:spPr bwMode="auto">
            <a:xfrm rot="5400000">
              <a:off x="2995196" y="2387556"/>
              <a:ext cx="432088" cy="1355232"/>
            </a:xfrm>
            <a:prstGeom prst="bentConnector3">
              <a:avLst>
                <a:gd name="adj1" fmla="val 50000"/>
              </a:avLst>
            </a:prstGeom>
            <a:ln w="12700">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78" name="Rechteck 77"/>
            <p:cNvSpPr/>
            <p:nvPr/>
          </p:nvSpPr>
          <p:spPr>
            <a:xfrm>
              <a:off x="1993360" y="4001336"/>
              <a:ext cx="1080000" cy="360000"/>
            </a:xfrm>
            <a:prstGeom prst="rect">
              <a:avLst/>
            </a:prstGeom>
            <a:solidFill>
              <a:srgbClr val="BFBFBF"/>
            </a:solid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IT</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101" name="Gerade Verbindung mit Pfeil 100"/>
            <p:cNvCxnSpPr>
              <a:stCxn id="64" idx="2"/>
              <a:endCxn id="78" idx="0"/>
            </p:cNvCxnSpPr>
            <p:nvPr/>
          </p:nvCxnSpPr>
          <p:spPr bwMode="auto">
            <a:xfrm flipH="1">
              <a:off x="2533360" y="3641216"/>
              <a:ext cx="264" cy="360120"/>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sp>
          <p:nvSpPr>
            <p:cNvPr id="102" name="Rechteck 101"/>
            <p:cNvSpPr/>
            <p:nvPr/>
          </p:nvSpPr>
          <p:spPr>
            <a:xfrm>
              <a:off x="3350208" y="4001336"/>
              <a:ext cx="1080000" cy="360000"/>
            </a:xfrm>
            <a:prstGeom prst="rect">
              <a:avLst/>
            </a:prstGeom>
            <a:solidFill>
              <a:srgbClr val="BFBFBF"/>
            </a:solid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IT</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103" name="Gerade Verbindung mit Pfeil 102"/>
            <p:cNvCxnSpPr>
              <a:stCxn id="63" idx="2"/>
              <a:endCxn id="102" idx="0"/>
            </p:cNvCxnSpPr>
            <p:nvPr/>
          </p:nvCxnSpPr>
          <p:spPr bwMode="auto">
            <a:xfrm>
              <a:off x="3886584" y="3641216"/>
              <a:ext cx="3624" cy="360120"/>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sp>
          <p:nvSpPr>
            <p:cNvPr id="104" name="Rechteck 103"/>
            <p:cNvSpPr/>
            <p:nvPr/>
          </p:nvSpPr>
          <p:spPr>
            <a:xfrm>
              <a:off x="4702488" y="4005104"/>
              <a:ext cx="1080000" cy="360000"/>
            </a:xfrm>
            <a:prstGeom prst="rect">
              <a:avLst/>
            </a:prstGeom>
            <a:solidFill>
              <a:srgbClr val="BFBFBF"/>
            </a:solid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IT</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105" name="Gerade Verbindung mit Pfeil 104"/>
            <p:cNvCxnSpPr>
              <a:stCxn id="61" idx="2"/>
              <a:endCxn id="104" idx="0"/>
            </p:cNvCxnSpPr>
            <p:nvPr/>
          </p:nvCxnSpPr>
          <p:spPr bwMode="auto">
            <a:xfrm>
              <a:off x="5239544" y="3641216"/>
              <a:ext cx="2944" cy="363888"/>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grpSp>
      <p:sp>
        <p:nvSpPr>
          <p:cNvPr id="106" name="Textfeld 105"/>
          <p:cNvSpPr txBox="1"/>
          <p:nvPr/>
        </p:nvSpPr>
        <p:spPr>
          <a:xfrm>
            <a:off x="3770968" y="2528900"/>
            <a:ext cx="1680268"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600" b="1" kern="0" dirty="0" err="1" smtClean="0">
                <a:solidFill>
                  <a:srgbClr val="0078C0"/>
                </a:solidFill>
                <a:latin typeface="+mj-lt"/>
              </a:rPr>
              <a:t>Dec</a:t>
            </a:r>
            <a:r>
              <a:rPr kumimoji="0" lang="de-DE" sz="1600" b="1" i="0" u="none" strike="noStrike" kern="0" cap="none" spc="0" normalizeH="0" baseline="0" noProof="0" dirty="0" err="1" smtClean="0">
                <a:ln>
                  <a:noFill/>
                </a:ln>
                <a:solidFill>
                  <a:srgbClr val="0078C0"/>
                </a:solidFill>
                <a:effectLst/>
                <a:uLnTx/>
                <a:uFillTx/>
                <a:latin typeface="+mj-lt"/>
              </a:rPr>
              <a:t>entralized</a:t>
            </a:r>
            <a:r>
              <a:rPr kumimoji="0" lang="de-DE" sz="1600" b="1" i="0" u="none" strike="noStrike" kern="0" cap="none" spc="0" normalizeH="0" baseline="0" noProof="0" dirty="0" smtClean="0">
                <a:ln>
                  <a:noFill/>
                </a:ln>
                <a:solidFill>
                  <a:srgbClr val="0078C0"/>
                </a:solidFill>
                <a:effectLst/>
                <a:uLnTx/>
                <a:uFillTx/>
                <a:latin typeface="+mj-lt"/>
              </a:rPr>
              <a:t/>
            </a:r>
            <a:br>
              <a:rPr kumimoji="0" lang="de-DE" sz="1600" b="1" i="0" u="none" strike="noStrike" kern="0" cap="none" spc="0" normalizeH="0" baseline="0" noProof="0" dirty="0" smtClean="0">
                <a:ln>
                  <a:noFill/>
                </a:ln>
                <a:solidFill>
                  <a:srgbClr val="0078C0"/>
                </a:solidFill>
                <a:effectLst/>
                <a:uLnTx/>
                <a:uFillTx/>
                <a:latin typeface="+mj-lt"/>
              </a:rPr>
            </a:br>
            <a:r>
              <a:rPr kumimoji="0" lang="de-DE" sz="1600" b="1" i="0" u="none" strike="noStrike" kern="0" cap="none" spc="0" normalizeH="0" baseline="0" noProof="0" dirty="0" smtClean="0">
                <a:ln>
                  <a:noFill/>
                </a:ln>
                <a:solidFill>
                  <a:srgbClr val="0078C0"/>
                </a:solidFill>
                <a:effectLst/>
                <a:uLnTx/>
                <a:uFillTx/>
                <a:latin typeface="+mj-lt"/>
              </a:rPr>
              <a:t>IT </a:t>
            </a:r>
            <a:r>
              <a:rPr lang="de-DE" sz="1600" b="1" kern="0" dirty="0" err="1" smtClean="0">
                <a:solidFill>
                  <a:srgbClr val="0078C0"/>
                </a:solidFill>
                <a:latin typeface="+mj-lt"/>
              </a:rPr>
              <a:t>Organization</a:t>
            </a:r>
            <a:endParaRPr kumimoji="0" lang="de-DE" sz="1600" b="1" i="0" u="none" strike="noStrike" kern="0" cap="none" spc="0" normalizeH="0" baseline="0" noProof="0" dirty="0">
              <a:ln>
                <a:noFill/>
              </a:ln>
              <a:solidFill>
                <a:srgbClr val="0078C0"/>
              </a:solidFill>
              <a:effectLst/>
              <a:uLnTx/>
              <a:uFillTx/>
              <a:latin typeface="+mj-lt"/>
            </a:endParaRPr>
          </a:p>
        </p:txBody>
      </p:sp>
      <p:grpSp>
        <p:nvGrpSpPr>
          <p:cNvPr id="107" name="Gruppieren 106"/>
          <p:cNvGrpSpPr/>
          <p:nvPr/>
        </p:nvGrpSpPr>
        <p:grpSpPr>
          <a:xfrm>
            <a:off x="6552480" y="1124744"/>
            <a:ext cx="2340000" cy="1080000"/>
            <a:chOff x="1835696" y="4577360"/>
            <a:chExt cx="5400600" cy="1875976"/>
          </a:xfrm>
        </p:grpSpPr>
        <p:cxnSp>
          <p:nvCxnSpPr>
            <p:cNvPr id="108" name="Gerade Verbindung mit Pfeil 107"/>
            <p:cNvCxnSpPr>
              <a:stCxn id="112" idx="2"/>
              <a:endCxn id="110" idx="0"/>
            </p:cNvCxnSpPr>
            <p:nvPr/>
          </p:nvCxnSpPr>
          <p:spPr bwMode="auto">
            <a:xfrm flipH="1">
              <a:off x="3886584" y="4937360"/>
              <a:ext cx="2272" cy="432088"/>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sp>
          <p:nvSpPr>
            <p:cNvPr id="109" name="Rechteck 108"/>
            <p:cNvSpPr/>
            <p:nvPr/>
          </p:nvSpPr>
          <p:spPr>
            <a:xfrm>
              <a:off x="4699544" y="5369448"/>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n</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110" name="Rechteck 109"/>
            <p:cNvSpPr/>
            <p:nvPr/>
          </p:nvSpPr>
          <p:spPr>
            <a:xfrm>
              <a:off x="3346584" y="5369448"/>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2</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111" name="Rechteck 110"/>
            <p:cNvSpPr/>
            <p:nvPr/>
          </p:nvSpPr>
          <p:spPr>
            <a:xfrm>
              <a:off x="1993624" y="5369448"/>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dirty="0" smtClean="0">
                  <a:solidFill>
                    <a:sysClr val="windowText" lastClr="000000"/>
                  </a:solidFill>
                  <a:latin typeface="Arial" pitchFamily="34" charset="0"/>
                </a:rPr>
                <a:t>BU 1</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112" name="Rechteck 111"/>
            <p:cNvSpPr/>
            <p:nvPr/>
          </p:nvSpPr>
          <p:spPr>
            <a:xfrm>
              <a:off x="3348856" y="4577360"/>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CEO</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113" name="Gewinkelte Verbindung 112"/>
            <p:cNvCxnSpPr>
              <a:stCxn id="112" idx="2"/>
              <a:endCxn id="109" idx="0"/>
            </p:cNvCxnSpPr>
            <p:nvPr/>
          </p:nvCxnSpPr>
          <p:spPr bwMode="auto">
            <a:xfrm rot="16200000" flipH="1">
              <a:off x="4348156" y="4478060"/>
              <a:ext cx="432088" cy="1350688"/>
            </a:xfrm>
            <a:prstGeom prst="bentConnector3">
              <a:avLst>
                <a:gd name="adj1" fmla="val 50000"/>
              </a:avLst>
            </a:prstGeom>
            <a:ln w="12700">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cxnSp>
          <p:nvCxnSpPr>
            <p:cNvPr id="114" name="Gewinkelte Verbindung 113"/>
            <p:cNvCxnSpPr>
              <a:stCxn id="112" idx="2"/>
              <a:endCxn id="111" idx="0"/>
            </p:cNvCxnSpPr>
            <p:nvPr/>
          </p:nvCxnSpPr>
          <p:spPr bwMode="auto">
            <a:xfrm rot="5400000">
              <a:off x="2995196" y="4475788"/>
              <a:ext cx="432088" cy="1355232"/>
            </a:xfrm>
            <a:prstGeom prst="bentConnector3">
              <a:avLst>
                <a:gd name="adj1" fmla="val 50000"/>
              </a:avLst>
            </a:prstGeom>
            <a:ln w="12700">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115" name="Rechteck 114"/>
            <p:cNvSpPr/>
            <p:nvPr/>
          </p:nvSpPr>
          <p:spPr>
            <a:xfrm>
              <a:off x="1993360" y="6089568"/>
              <a:ext cx="1080000" cy="360000"/>
            </a:xfrm>
            <a:prstGeom prst="rect">
              <a:avLst/>
            </a:prstGeom>
            <a:solidFill>
              <a:srgbClr val="BFBFBF"/>
            </a:solid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IT</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116" name="Gerade Verbindung mit Pfeil 115"/>
            <p:cNvCxnSpPr>
              <a:stCxn id="111" idx="2"/>
              <a:endCxn id="115" idx="0"/>
            </p:cNvCxnSpPr>
            <p:nvPr/>
          </p:nvCxnSpPr>
          <p:spPr bwMode="auto">
            <a:xfrm flipH="1">
              <a:off x="2533360" y="5729448"/>
              <a:ext cx="264" cy="360120"/>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sp>
          <p:nvSpPr>
            <p:cNvPr id="117" name="Rechteck 116"/>
            <p:cNvSpPr/>
            <p:nvPr/>
          </p:nvSpPr>
          <p:spPr>
            <a:xfrm>
              <a:off x="3350208" y="6089568"/>
              <a:ext cx="1080000" cy="360000"/>
            </a:xfrm>
            <a:prstGeom prst="rect">
              <a:avLst/>
            </a:prstGeom>
            <a:solidFill>
              <a:srgbClr val="BFBFBF"/>
            </a:solid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IT</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118" name="Gerade Verbindung mit Pfeil 117"/>
            <p:cNvCxnSpPr>
              <a:stCxn id="110" idx="2"/>
              <a:endCxn id="117" idx="0"/>
            </p:cNvCxnSpPr>
            <p:nvPr/>
          </p:nvCxnSpPr>
          <p:spPr bwMode="auto">
            <a:xfrm>
              <a:off x="3886584" y="5729448"/>
              <a:ext cx="3624" cy="360120"/>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sp>
          <p:nvSpPr>
            <p:cNvPr id="119" name="Rechteck 118"/>
            <p:cNvSpPr/>
            <p:nvPr/>
          </p:nvSpPr>
          <p:spPr>
            <a:xfrm>
              <a:off x="4702488" y="6093336"/>
              <a:ext cx="1080000" cy="360000"/>
            </a:xfrm>
            <a:prstGeom prst="rect">
              <a:avLst/>
            </a:prstGeom>
            <a:solidFill>
              <a:srgbClr val="BFBFBF"/>
            </a:solid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rPr>
                <a:t>IT</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120" name="Gerade Verbindung mit Pfeil 119"/>
            <p:cNvCxnSpPr>
              <a:stCxn id="109" idx="2"/>
              <a:endCxn id="119" idx="0"/>
            </p:cNvCxnSpPr>
            <p:nvPr/>
          </p:nvCxnSpPr>
          <p:spPr bwMode="auto">
            <a:xfrm>
              <a:off x="5239544" y="5729448"/>
              <a:ext cx="2944" cy="363888"/>
            </a:xfrm>
            <a:prstGeom prst="straightConnector1">
              <a:avLst/>
            </a:prstGeom>
            <a:ln w="12700">
              <a:solidFill>
                <a:srgbClr val="0078C0"/>
              </a:solidFill>
              <a:headEnd type="none" w="med" len="med"/>
              <a:tailEnd type="none" w="med" len="med"/>
            </a:ln>
            <a:effectLst/>
          </p:spPr>
          <p:style>
            <a:lnRef idx="2">
              <a:schemeClr val="accent3"/>
            </a:lnRef>
            <a:fillRef idx="0">
              <a:schemeClr val="accent3"/>
            </a:fillRef>
            <a:effectRef idx="1">
              <a:schemeClr val="accent3"/>
            </a:effectRef>
            <a:fontRef idx="minor">
              <a:schemeClr val="tx1"/>
            </a:fontRef>
          </p:style>
        </p:cxnSp>
        <p:sp>
          <p:nvSpPr>
            <p:cNvPr id="121" name="Rechteck 120"/>
            <p:cNvSpPr/>
            <p:nvPr/>
          </p:nvSpPr>
          <p:spPr>
            <a:xfrm>
              <a:off x="6046752" y="5873584"/>
              <a:ext cx="1080000" cy="360000"/>
            </a:xfrm>
            <a:prstGeom prst="rect">
              <a:avLst/>
            </a:prstGeom>
            <a:noFill/>
            <a:ln w="12700" cap="flat" cmpd="sng" algn="ctr">
              <a:solidFill>
                <a:srgbClr val="0078C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000" kern="0" noProof="0" dirty="0" smtClean="0">
                  <a:solidFill>
                    <a:sysClr val="windowText" lastClr="000000"/>
                  </a:solidFill>
                  <a:latin typeface="Arial" pitchFamily="34" charset="0"/>
                </a:rPr>
                <a:t>GB</a:t>
              </a:r>
              <a:endParaRPr kumimoji="0" lang="de-DE" sz="1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cxnSp>
          <p:nvCxnSpPr>
            <p:cNvPr id="122" name="Gewinkelte Verbindung 121"/>
            <p:cNvCxnSpPr>
              <a:stCxn id="112" idx="2"/>
              <a:endCxn id="121" idx="0"/>
            </p:cNvCxnSpPr>
            <p:nvPr/>
          </p:nvCxnSpPr>
          <p:spPr bwMode="auto">
            <a:xfrm rot="16200000" flipH="1">
              <a:off x="4769692" y="4056524"/>
              <a:ext cx="936224" cy="2697896"/>
            </a:xfrm>
            <a:prstGeom prst="bentConnector3">
              <a:avLst>
                <a:gd name="adj1" fmla="val 22303"/>
              </a:avLst>
            </a:prstGeom>
            <a:ln w="12700">
              <a:solidFill>
                <a:schemeClr val="accent1"/>
              </a:solidFill>
              <a:headEnd type="none" w="med" len="med"/>
              <a:tailEnd type="none"/>
            </a:ln>
            <a:effectLst/>
          </p:spPr>
          <p:style>
            <a:lnRef idx="2">
              <a:schemeClr val="accent3"/>
            </a:lnRef>
            <a:fillRef idx="0">
              <a:schemeClr val="accent3"/>
            </a:fillRef>
            <a:effectRef idx="1">
              <a:schemeClr val="accent3"/>
            </a:effectRef>
            <a:fontRef idx="minor">
              <a:schemeClr val="tx1"/>
            </a:fontRef>
          </p:style>
        </p:cxnSp>
        <p:sp>
          <p:nvSpPr>
            <p:cNvPr id="123" name="Rechteck 122"/>
            <p:cNvSpPr/>
            <p:nvPr/>
          </p:nvSpPr>
          <p:spPr bwMode="auto">
            <a:xfrm>
              <a:off x="1835696" y="5801536"/>
              <a:ext cx="5400600" cy="504056"/>
            </a:xfrm>
            <a:prstGeom prst="rect">
              <a:avLst/>
            </a:prstGeom>
            <a:noFill/>
            <a:ln w="12700">
              <a:solidFill>
                <a:srgbClr val="0078C0"/>
              </a:solidFill>
              <a:prstDash val="sysDot"/>
              <a:headEnd type="none" w="med" len="med"/>
              <a:tailEnd type="none" w="med" len="med"/>
            </a:ln>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de-DE" sz="1000" dirty="0" smtClean="0">
                <a:solidFill>
                  <a:schemeClr val="tx1"/>
                </a:solidFill>
                <a:latin typeface="Arial" pitchFamily="34" charset="0"/>
                <a:cs typeface="Arial" pitchFamily="34" charset="0"/>
              </a:endParaRPr>
            </a:p>
          </p:txBody>
        </p:sp>
      </p:grpSp>
      <p:sp>
        <p:nvSpPr>
          <p:cNvPr id="124" name="Textfeld 123"/>
          <p:cNvSpPr txBox="1"/>
          <p:nvPr/>
        </p:nvSpPr>
        <p:spPr>
          <a:xfrm>
            <a:off x="6912305" y="2528900"/>
            <a:ext cx="1680268" cy="584775"/>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smtClean="0">
                <a:ln>
                  <a:noFill/>
                </a:ln>
                <a:solidFill>
                  <a:srgbClr val="0078C0"/>
                </a:solidFill>
                <a:effectLst/>
                <a:uLnTx/>
                <a:uFillTx/>
                <a:latin typeface="+mj-lt"/>
              </a:rPr>
              <a:t>Federal</a:t>
            </a:r>
            <a:br>
              <a:rPr kumimoji="0" lang="de-DE" sz="1600" b="1" i="0" u="none" strike="noStrike" kern="0" cap="none" spc="0" normalizeH="0" baseline="0" noProof="0" dirty="0" smtClean="0">
                <a:ln>
                  <a:noFill/>
                </a:ln>
                <a:solidFill>
                  <a:srgbClr val="0078C0"/>
                </a:solidFill>
                <a:effectLst/>
                <a:uLnTx/>
                <a:uFillTx/>
                <a:latin typeface="+mj-lt"/>
              </a:rPr>
            </a:br>
            <a:r>
              <a:rPr kumimoji="0" lang="de-DE" sz="1600" b="1" i="0" u="none" strike="noStrike" kern="0" cap="none" spc="0" normalizeH="0" baseline="0" noProof="0" dirty="0" smtClean="0">
                <a:ln>
                  <a:noFill/>
                </a:ln>
                <a:solidFill>
                  <a:srgbClr val="0078C0"/>
                </a:solidFill>
                <a:effectLst/>
                <a:uLnTx/>
                <a:uFillTx/>
                <a:latin typeface="+mj-lt"/>
              </a:rPr>
              <a:t>IT </a:t>
            </a:r>
            <a:r>
              <a:rPr lang="de-DE" sz="1600" b="1" kern="0" dirty="0" err="1" smtClean="0">
                <a:solidFill>
                  <a:srgbClr val="0078C0"/>
                </a:solidFill>
                <a:latin typeface="+mj-lt"/>
              </a:rPr>
              <a:t>Organization</a:t>
            </a:r>
            <a:endParaRPr kumimoji="0" lang="de-DE" sz="1600" b="1" i="0" u="none" strike="noStrike" kern="0" cap="none" spc="0" normalizeH="0" baseline="0" noProof="0" dirty="0">
              <a:ln>
                <a:noFill/>
              </a:ln>
              <a:solidFill>
                <a:srgbClr val="0078C0"/>
              </a:solidFill>
              <a:effectLst/>
              <a:uLnTx/>
              <a:uFillTx/>
              <a:latin typeface="+mj-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5. Applying </a:t>
            </a:r>
            <a:r>
              <a:rPr lang="en-US" dirty="0" err="1" smtClean="0"/>
              <a:t>orientor</a:t>
            </a:r>
            <a:r>
              <a:rPr lang="en-US" dirty="0" smtClean="0"/>
              <a:t> theory II: EA principles</a:t>
            </a:r>
            <a:endParaRPr lang="en-US" dirty="0"/>
          </a:p>
        </p:txBody>
      </p:sp>
      <p:sp>
        <p:nvSpPr>
          <p:cNvPr id="59" name="Inhaltsplatzhalter 58"/>
          <p:cNvSpPr>
            <a:spLocks noGrp="1"/>
          </p:cNvSpPr>
          <p:nvPr>
            <p:ph idx="1"/>
          </p:nvPr>
        </p:nvSpPr>
        <p:spPr/>
        <p:txBody>
          <a:bodyPr/>
          <a:lstStyle/>
          <a:p>
            <a:r>
              <a:rPr lang="de-DE" dirty="0" err="1" smtClean="0"/>
              <a:t>Guidance</a:t>
            </a:r>
            <a:r>
              <a:rPr lang="de-DE" dirty="0" smtClean="0"/>
              <a:t> </a:t>
            </a:r>
            <a:r>
              <a:rPr lang="de-DE" dirty="0" err="1" smtClean="0"/>
              <a:t>for</a:t>
            </a:r>
            <a:r>
              <a:rPr lang="de-DE" dirty="0" smtClean="0"/>
              <a:t> </a:t>
            </a:r>
            <a:r>
              <a:rPr lang="de-DE" dirty="0" err="1" smtClean="0"/>
              <a:t>subsystems</a:t>
            </a:r>
            <a:r>
              <a:rPr lang="de-DE" dirty="0" smtClean="0"/>
              <a:t>: </a:t>
            </a:r>
            <a:r>
              <a:rPr lang="de-DE" dirty="0" err="1" smtClean="0"/>
              <a:t>two</a:t>
            </a:r>
            <a:r>
              <a:rPr lang="de-DE" dirty="0" smtClean="0"/>
              <a:t> </a:t>
            </a:r>
            <a:r>
              <a:rPr lang="de-DE" dirty="0" err="1" smtClean="0"/>
              <a:t>examples</a:t>
            </a:r>
            <a:r>
              <a:rPr lang="de-DE" dirty="0" smtClean="0"/>
              <a:t> </a:t>
            </a:r>
            <a:r>
              <a:rPr lang="de-DE" dirty="0" err="1" smtClean="0"/>
              <a:t>of</a:t>
            </a:r>
            <a:r>
              <a:rPr lang="de-DE" dirty="0" smtClean="0"/>
              <a:t> TOGAF EA </a:t>
            </a:r>
            <a:r>
              <a:rPr lang="de-DE" dirty="0" err="1" smtClean="0"/>
              <a:t>principles</a:t>
            </a:r>
            <a:r>
              <a:rPr lang="de-DE" dirty="0" smtClean="0"/>
              <a:t>:</a:t>
            </a:r>
          </a:p>
          <a:p>
            <a:endParaRPr lang="de-DE" dirty="0" smtClean="0"/>
          </a:p>
          <a:p>
            <a:r>
              <a:rPr lang="de-DE" b="1" dirty="0" err="1" smtClean="0"/>
              <a:t>Responsive</a:t>
            </a:r>
            <a:r>
              <a:rPr lang="de-DE" b="1" dirty="0" smtClean="0"/>
              <a:t> Change Management</a:t>
            </a:r>
          </a:p>
          <a:p>
            <a:r>
              <a:rPr lang="en-US" sz="1600" dirty="0" smtClean="0"/>
              <a:t>Changes to the enterprise information environment are implemented in a timely </a:t>
            </a:r>
            <a:r>
              <a:rPr lang="de-DE" sz="1600" dirty="0" err="1" smtClean="0"/>
              <a:t>manner</a:t>
            </a:r>
            <a:r>
              <a:rPr lang="de-DE" sz="1600" dirty="0" smtClean="0"/>
              <a:t>.</a:t>
            </a:r>
          </a:p>
          <a:p>
            <a:endParaRPr lang="de-DE" dirty="0" smtClean="0"/>
          </a:p>
          <a:p>
            <a:endParaRPr lang="de-DE" dirty="0" smtClean="0"/>
          </a:p>
          <a:p>
            <a:endParaRPr lang="de-DE" dirty="0" smtClean="0"/>
          </a:p>
          <a:p>
            <a:endParaRPr lang="de-DE" dirty="0" smtClean="0"/>
          </a:p>
          <a:p>
            <a:endParaRPr lang="de-DE" dirty="0" smtClean="0"/>
          </a:p>
          <a:p>
            <a:r>
              <a:rPr lang="de-DE" b="1" dirty="0" smtClean="0"/>
              <a:t>Common </a:t>
            </a:r>
            <a:r>
              <a:rPr lang="de-DE" b="1" dirty="0" err="1" smtClean="0"/>
              <a:t>Use</a:t>
            </a:r>
            <a:r>
              <a:rPr lang="de-DE" b="1" dirty="0" smtClean="0"/>
              <a:t> </a:t>
            </a:r>
            <a:r>
              <a:rPr lang="de-DE" b="1" dirty="0" err="1" smtClean="0"/>
              <a:t>Applications</a:t>
            </a:r>
            <a:endParaRPr lang="de-DE" b="1" dirty="0" smtClean="0"/>
          </a:p>
          <a:p>
            <a:r>
              <a:rPr lang="en-US" sz="1600" dirty="0" smtClean="0"/>
              <a:t>Development of applications used across the enterprise is preferred over the development of similar or duplicative applications which are only provided to a particular </a:t>
            </a:r>
            <a:r>
              <a:rPr lang="de-DE" sz="1600" dirty="0" err="1" smtClean="0"/>
              <a:t>organization</a:t>
            </a:r>
            <a:r>
              <a:rPr lang="de-DE" sz="1600" dirty="0" smtClean="0"/>
              <a:t>.</a:t>
            </a:r>
          </a:p>
          <a:p>
            <a:endParaRPr lang="de-DE" dirty="0"/>
          </a:p>
        </p:txBody>
      </p:sp>
      <p:sp>
        <p:nvSpPr>
          <p:cNvPr id="4" name="Datumsplatzhalter 3"/>
          <p:cNvSpPr>
            <a:spLocks noGrp="1"/>
          </p:cNvSpPr>
          <p:nvPr>
            <p:ph type="dt" sz="half" idx="10"/>
          </p:nvPr>
        </p:nvSpPr>
        <p:spPr/>
        <p:txBody>
          <a:bodyPr/>
          <a:lstStyle/>
          <a:p>
            <a:pPr>
              <a:defRPr/>
            </a:pPr>
            <a:fld id="{A0B8A538-3798-4E66-B324-D82F06FC2BDE}" type="datetime4">
              <a:rPr lang="en-US" smtClean="0"/>
              <a:pPr>
                <a:defRPr/>
              </a:pPr>
              <a:t>September 30, 2013</a:t>
            </a:fld>
            <a:endParaRPr lang="de-DE" dirty="0"/>
          </a:p>
        </p:txBody>
      </p:sp>
      <p:sp>
        <p:nvSpPr>
          <p:cNvPr id="5" name="Fußzeilenplatzhalter 4"/>
          <p:cNvSpPr>
            <a:spLocks noGrp="1"/>
          </p:cNvSpPr>
          <p:nvPr>
            <p:ph type="ftr" sz="quarter" idx="11"/>
          </p:nvPr>
        </p:nvSpPr>
        <p:spPr/>
        <p:txBody>
          <a:bodyPr/>
          <a:lstStyle/>
          <a:p>
            <a:pPr>
              <a:defRPr/>
            </a:pPr>
            <a:r>
              <a:rPr lang="en-US" smtClean="0"/>
              <a:t>Master's Thesis - Maximilian Burger</a:t>
            </a:r>
            <a:endParaRPr lang="de-DE" dirty="0"/>
          </a:p>
        </p:txBody>
      </p:sp>
      <p:sp>
        <p:nvSpPr>
          <p:cNvPr id="6" name="Foliennummernplatzhalter 5"/>
          <p:cNvSpPr>
            <a:spLocks noGrp="1"/>
          </p:cNvSpPr>
          <p:nvPr>
            <p:ph type="sldNum" sz="quarter" idx="12"/>
          </p:nvPr>
        </p:nvSpPr>
        <p:spPr/>
        <p:txBody>
          <a:bodyPr/>
          <a:lstStyle/>
          <a:p>
            <a:pPr>
              <a:defRPr/>
            </a:pPr>
            <a:fld id="{33529724-3C19-4EDE-BC24-E0E737BE58D3}" type="slidenum">
              <a:rPr lang="de-DE" smtClean="0"/>
              <a:pPr>
                <a:defRPr/>
              </a:pPr>
              <a:t>9</a:t>
            </a:fld>
            <a:endParaRPr lang="de-DE" dirty="0"/>
          </a:p>
        </p:txBody>
      </p:sp>
      <p:pic>
        <p:nvPicPr>
          <p:cNvPr id="9" name="Picture 2" descr="C:\Users\Max\Documents\Uni\Master\Masterarbeit\Testdokument\figures\6_burger_principle2.png"/>
          <p:cNvPicPr>
            <a:picLocks noChangeAspect="1" noChangeArrowheads="1"/>
          </p:cNvPicPr>
          <p:nvPr/>
        </p:nvPicPr>
        <p:blipFill>
          <a:blip r:embed="rId3" cstate="print"/>
          <a:srcRect/>
          <a:stretch>
            <a:fillRect/>
          </a:stretch>
        </p:blipFill>
        <p:spPr bwMode="auto">
          <a:xfrm>
            <a:off x="625923" y="4977272"/>
            <a:ext cx="7762500" cy="900000"/>
          </a:xfrm>
          <a:prstGeom prst="rect">
            <a:avLst/>
          </a:prstGeom>
          <a:noFill/>
        </p:spPr>
      </p:pic>
      <p:pic>
        <p:nvPicPr>
          <p:cNvPr id="10" name="Picture 3" descr="C:\Users\Max\Documents\Uni\Master\Masterarbeit\Testdokument\figures\6_burger_principle7.png"/>
          <p:cNvPicPr>
            <a:picLocks noChangeAspect="1" noChangeArrowheads="1"/>
          </p:cNvPicPr>
          <p:nvPr/>
        </p:nvPicPr>
        <p:blipFill>
          <a:blip r:embed="rId4" cstate="print"/>
          <a:srcRect/>
          <a:stretch>
            <a:fillRect/>
          </a:stretch>
        </p:blipFill>
        <p:spPr bwMode="auto">
          <a:xfrm>
            <a:off x="625923" y="2384984"/>
            <a:ext cx="7762501" cy="900000"/>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071005-Vorlage_sebis">
  <a:themeElements>
    <a:clrScheme name="sebis">
      <a:dk1>
        <a:srgbClr val="333333"/>
      </a:dk1>
      <a:lt1>
        <a:srgbClr val="FFFFFF"/>
      </a:lt1>
      <a:dk2>
        <a:srgbClr val="00279F"/>
      </a:dk2>
      <a:lt2>
        <a:srgbClr val="A8BDCA"/>
      </a:lt2>
      <a:accent1>
        <a:srgbClr val="007DC2"/>
      </a:accent1>
      <a:accent2>
        <a:srgbClr val="C21014"/>
      </a:accent2>
      <a:accent3>
        <a:srgbClr val="848588"/>
      </a:accent3>
      <a:accent4>
        <a:srgbClr val="A8AAAD"/>
      </a:accent4>
      <a:accent5>
        <a:srgbClr val="ECE8C2"/>
      </a:accent5>
      <a:accent6>
        <a:srgbClr val="89D38D"/>
      </a:accent6>
      <a:hlink>
        <a:srgbClr val="074FB0"/>
      </a:hlink>
      <a:folHlink>
        <a:srgbClr val="428FF7"/>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40" tIns="45720" rIns="91440" bIns="45720" numCol="1" rtlCol="0"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latin typeface="Arial" pitchFamily="34" charset="0"/>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none"/>
        </a:ln>
      </a:spPr>
      <a:bodyPr/>
      <a:lstStyle/>
      <a:style>
        <a:lnRef idx="2">
          <a:schemeClr val="accent3"/>
        </a:lnRef>
        <a:fillRef idx="0">
          <a:schemeClr val="accent3"/>
        </a:fillRef>
        <a:effectRef idx="1">
          <a:schemeClr val="accent3"/>
        </a:effectRef>
        <a:fontRef idx="minor">
          <a:schemeClr val="tx1"/>
        </a:fontRef>
      </a:style>
    </a:lnDef>
    <a:txDef>
      <a:spPr/>
      <a:bodyPr wrap="squar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071005-Vorlage_sebis</Template>
  <TotalTime>0</TotalTime>
  <Words>2570</Words>
  <Application>Microsoft Office PowerPoint</Application>
  <PresentationFormat>Bildschirmpräsentation (4:3)</PresentationFormat>
  <Paragraphs>697</Paragraphs>
  <Slides>33</Slides>
  <Notes>21</Notes>
  <HiddenSlides>0</HiddenSlides>
  <MMClips>0</MMClips>
  <ScaleCrop>false</ScaleCrop>
  <HeadingPairs>
    <vt:vector size="4" baseType="variant">
      <vt:variant>
        <vt:lpstr>Design</vt:lpstr>
      </vt:variant>
      <vt:variant>
        <vt:i4>1</vt:i4>
      </vt:variant>
      <vt:variant>
        <vt:lpstr>Folientitel</vt:lpstr>
      </vt:variant>
      <vt:variant>
        <vt:i4>33</vt:i4>
      </vt:variant>
    </vt:vector>
  </HeadingPairs>
  <TitlesOfParts>
    <vt:vector size="34" baseType="lpstr">
      <vt:lpstr>071005-Vorlage_sebis</vt:lpstr>
      <vt:lpstr>Modeling  Application Landscapes as  Dynamic Systems</vt:lpstr>
      <vt:lpstr>1. Motivation: the importance of behavior</vt:lpstr>
      <vt:lpstr>2. Behavior in system theory</vt:lpstr>
      <vt:lpstr>3. Understanding the environment of the AL</vt:lpstr>
      <vt:lpstr>3. Understanding the environment of the AL</vt:lpstr>
      <vt:lpstr>3. Understanding the environment of the AL</vt:lpstr>
      <vt:lpstr>4. System of systems approach for ALs</vt:lpstr>
      <vt:lpstr>5. Applying orientor theory I: IT organization</vt:lpstr>
      <vt:lpstr>5. Applying orientor theory II: EA principles</vt:lpstr>
      <vt:lpstr>5. Applying orientor theory II: EA principles</vt:lpstr>
      <vt:lpstr>6. Summary</vt:lpstr>
      <vt:lpstr>References</vt:lpstr>
      <vt:lpstr>Backup</vt:lpstr>
      <vt:lpstr>6. Summary</vt:lpstr>
      <vt:lpstr>Thesis</vt:lpstr>
      <vt:lpstr>7. Future work</vt:lpstr>
      <vt:lpstr> Layers from EA Structure to IT Success</vt:lpstr>
      <vt:lpstr>Capabilities to determine orientor satisfaction</vt:lpstr>
      <vt:lpstr>Understanding the environment of the AL</vt:lpstr>
      <vt:lpstr>Further definitions</vt:lpstr>
      <vt:lpstr>Classification of Systems</vt:lpstr>
      <vt:lpstr>Co-evolving System Path</vt:lpstr>
      <vt:lpstr>Other diagrams on behavior: UML activity diagram</vt:lpstr>
      <vt:lpstr>Other diagrams on behavior: Causal Loop Diagram</vt:lpstr>
      <vt:lpstr>Research Methodology</vt:lpstr>
      <vt:lpstr>Research Methodology</vt:lpstr>
      <vt:lpstr>Determining Orientor Satisfaction for IT Organization: Centralized</vt:lpstr>
      <vt:lpstr>Determining Orientor Satisfaction for IT Organization: Decentralized</vt:lpstr>
      <vt:lpstr>Determining Orientor Satisfaction for IT Organization: Federal</vt:lpstr>
      <vt:lpstr>Backup from inaugural presentation</vt:lpstr>
      <vt:lpstr>Complexity Surplus</vt:lpstr>
      <vt:lpstr>Possible Components of the Model</vt:lpstr>
      <vt:lpstr>Research Schedule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Softwarekartographie</dc:title>
  <dc:creator>Florian Matthes</dc:creator>
  <cp:lastModifiedBy>Max</cp:lastModifiedBy>
  <cp:revision>310</cp:revision>
  <dcterms:created xsi:type="dcterms:W3CDTF">2007-10-24T13:05:23Z</dcterms:created>
  <dcterms:modified xsi:type="dcterms:W3CDTF">2013-09-30T10:16:49Z</dcterms:modified>
</cp:coreProperties>
</file>