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media/image1.jpeg" ContentType="image/jpeg"/>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media/image2.jpeg" ContentType="image/jpe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130048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chemeClr val="accent6">
            <a:hueOff val="-1708773"/>
            <a:satOff val="-82172"/>
            <a:lumOff val="-54523"/>
          </a:schemeClr>
        </a:solidFill>
        <a:effectLst/>
        <a:uFillTx/>
        <a:latin typeface="+mn-lt"/>
        <a:ea typeface="+mn-ea"/>
        <a:cs typeface="+mn-cs"/>
        <a:sym typeface="Arial"/>
      </a:defRPr>
    </a:lvl1pPr>
    <a:lvl2pPr marL="0" marR="0" indent="457200" algn="l" defTabSz="130048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chemeClr val="accent6">
            <a:hueOff val="-1708773"/>
            <a:satOff val="-82172"/>
            <a:lumOff val="-54523"/>
          </a:schemeClr>
        </a:solidFill>
        <a:effectLst/>
        <a:uFillTx/>
        <a:latin typeface="+mn-lt"/>
        <a:ea typeface="+mn-ea"/>
        <a:cs typeface="+mn-cs"/>
        <a:sym typeface="Arial"/>
      </a:defRPr>
    </a:lvl2pPr>
    <a:lvl3pPr marL="0" marR="0" indent="914400" algn="l" defTabSz="130048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chemeClr val="accent6">
            <a:hueOff val="-1708773"/>
            <a:satOff val="-82172"/>
            <a:lumOff val="-54523"/>
          </a:schemeClr>
        </a:solidFill>
        <a:effectLst/>
        <a:uFillTx/>
        <a:latin typeface="+mn-lt"/>
        <a:ea typeface="+mn-ea"/>
        <a:cs typeface="+mn-cs"/>
        <a:sym typeface="Arial"/>
      </a:defRPr>
    </a:lvl3pPr>
    <a:lvl4pPr marL="0" marR="0" indent="1371600" algn="l" defTabSz="130048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chemeClr val="accent6">
            <a:hueOff val="-1708773"/>
            <a:satOff val="-82172"/>
            <a:lumOff val="-54523"/>
          </a:schemeClr>
        </a:solidFill>
        <a:effectLst/>
        <a:uFillTx/>
        <a:latin typeface="+mn-lt"/>
        <a:ea typeface="+mn-ea"/>
        <a:cs typeface="+mn-cs"/>
        <a:sym typeface="Arial"/>
      </a:defRPr>
    </a:lvl4pPr>
    <a:lvl5pPr marL="0" marR="0" indent="1828800" algn="l" defTabSz="130048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chemeClr val="accent6">
            <a:hueOff val="-1708773"/>
            <a:satOff val="-82172"/>
            <a:lumOff val="-54523"/>
          </a:schemeClr>
        </a:solidFill>
        <a:effectLst/>
        <a:uFillTx/>
        <a:latin typeface="+mn-lt"/>
        <a:ea typeface="+mn-ea"/>
        <a:cs typeface="+mn-cs"/>
        <a:sym typeface="Arial"/>
      </a:defRPr>
    </a:lvl5pPr>
    <a:lvl6pPr marL="0" marR="0" indent="2286000" algn="l" defTabSz="130048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chemeClr val="accent6">
            <a:hueOff val="-1708773"/>
            <a:satOff val="-82172"/>
            <a:lumOff val="-54523"/>
          </a:schemeClr>
        </a:solidFill>
        <a:effectLst/>
        <a:uFillTx/>
        <a:latin typeface="+mn-lt"/>
        <a:ea typeface="+mn-ea"/>
        <a:cs typeface="+mn-cs"/>
        <a:sym typeface="Arial"/>
      </a:defRPr>
    </a:lvl6pPr>
    <a:lvl7pPr marL="0" marR="0" indent="2743200" algn="l" defTabSz="130048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chemeClr val="accent6">
            <a:hueOff val="-1708773"/>
            <a:satOff val="-82172"/>
            <a:lumOff val="-54523"/>
          </a:schemeClr>
        </a:solidFill>
        <a:effectLst/>
        <a:uFillTx/>
        <a:latin typeface="+mn-lt"/>
        <a:ea typeface="+mn-ea"/>
        <a:cs typeface="+mn-cs"/>
        <a:sym typeface="Arial"/>
      </a:defRPr>
    </a:lvl7pPr>
    <a:lvl8pPr marL="0" marR="0" indent="3200400" algn="l" defTabSz="130048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chemeClr val="accent6">
            <a:hueOff val="-1708773"/>
            <a:satOff val="-82172"/>
            <a:lumOff val="-54523"/>
          </a:schemeClr>
        </a:solidFill>
        <a:effectLst/>
        <a:uFillTx/>
        <a:latin typeface="+mn-lt"/>
        <a:ea typeface="+mn-ea"/>
        <a:cs typeface="+mn-cs"/>
        <a:sym typeface="Arial"/>
      </a:defRPr>
    </a:lvl8pPr>
    <a:lvl9pPr marL="0" marR="0" indent="3657600" algn="l" defTabSz="130048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chemeClr val="accent6">
            <a:hueOff val="-1708773"/>
            <a:satOff val="-82172"/>
            <a:lumOff val="-54523"/>
          </a:schemeClr>
        </a:solidFill>
        <a:effectLst/>
        <a:uFillTx/>
        <a:latin typeface="+mn-lt"/>
        <a:ea typeface="+mn-ea"/>
        <a:cs typeface="+mn-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chemeClr val="accent6">
            <a:hueOff val="-1708773"/>
            <a:satOff val="-82172"/>
            <a:lumOff val="-54523"/>
          </a:schemeClr>
        </a:fontRef>
        <a:schemeClr val="accent6">
          <a:hueOff val="-1708773"/>
          <a:satOff val="-82172"/>
          <a:lumOff val="-54523"/>
        </a:schemeClr>
      </a:tcTxStyle>
      <a:tcStyle>
        <a:tcBdr>
          <a:left>
            <a:ln w="12700" cap="flat">
              <a:solidFill>
                <a:schemeClr val="accent6">
                  <a:hueOff val="-1708773"/>
                  <a:satOff val="-82172"/>
                  <a:lumOff val="-54523"/>
                </a:schemeClr>
              </a:solidFill>
              <a:prstDash val="solid"/>
              <a:round/>
            </a:ln>
          </a:left>
          <a:right>
            <a:ln w="12700" cap="flat">
              <a:solidFill>
                <a:schemeClr val="accent6">
                  <a:hueOff val="-1708773"/>
                  <a:satOff val="-82172"/>
                  <a:lumOff val="-54523"/>
                </a:schemeClr>
              </a:solidFill>
              <a:prstDash val="solid"/>
              <a:round/>
            </a:ln>
          </a:right>
          <a:top>
            <a:ln w="12700" cap="flat">
              <a:solidFill>
                <a:schemeClr val="accent6">
                  <a:hueOff val="-1708773"/>
                  <a:satOff val="-82172"/>
                  <a:lumOff val="-54523"/>
                </a:schemeClr>
              </a:solidFill>
              <a:prstDash val="solid"/>
              <a:round/>
            </a:ln>
          </a:top>
          <a:bottom>
            <a:ln w="12700" cap="flat">
              <a:solidFill>
                <a:schemeClr val="accent6">
                  <a:hueOff val="-1708773"/>
                  <a:satOff val="-82172"/>
                  <a:lumOff val="-54523"/>
                </a:schemeClr>
              </a:solidFill>
              <a:prstDash val="solid"/>
              <a:round/>
            </a:ln>
          </a:bottom>
          <a:insideH>
            <a:ln w="12700" cap="flat">
              <a:solidFill>
                <a:schemeClr val="accent6">
                  <a:hueOff val="-1708773"/>
                  <a:satOff val="-82172"/>
                  <a:lumOff val="-54523"/>
                </a:schemeClr>
              </a:solidFill>
              <a:prstDash val="solid"/>
              <a:round/>
            </a:ln>
          </a:insideH>
          <a:insideV>
            <a:ln w="12700" cap="flat">
              <a:solidFill>
                <a:schemeClr val="accent6">
                  <a:hueOff val="-1708773"/>
                  <a:satOff val="-82172"/>
                  <a:lumOff val="-54523"/>
                </a:schemeClr>
              </a:solidFill>
              <a:prstDash val="solid"/>
              <a:round/>
            </a:ln>
          </a:insideV>
        </a:tcBdr>
        <a:fill>
          <a:noFill/>
        </a:fill>
      </a:tcStyle>
    </a:wholeTbl>
    <a:band2H>
      <a:tcTxStyle b="def" i="def"/>
      <a:tcStyle>
        <a:tcBdr/>
        <a:fill>
          <a:solidFill>
            <a:schemeClr val="accent2">
              <a:hueOff val="-1350521"/>
              <a:satOff val="-3448"/>
              <a:lumOff val="78770"/>
            </a:schemeClr>
          </a:solidFill>
        </a:fill>
      </a:tcStyle>
    </a:band2H>
    <a:firstCol>
      <a:tcTxStyle b="off" i="off">
        <a:fontRef idx="minor">
          <a:schemeClr val="accent6">
            <a:hueOff val="-1708773"/>
            <a:satOff val="-82172"/>
            <a:lumOff val="-54523"/>
          </a:schemeClr>
        </a:fontRef>
        <a:schemeClr val="accent6">
          <a:hueOff val="-1708773"/>
          <a:satOff val="-82172"/>
          <a:lumOff val="-54523"/>
        </a:schemeClr>
      </a:tcTxStyle>
      <a:tcStyle>
        <a:tcBdr>
          <a:left>
            <a:ln w="12700" cap="flat">
              <a:solidFill>
                <a:schemeClr val="accent6">
                  <a:hueOff val="-1708773"/>
                  <a:satOff val="-82172"/>
                  <a:lumOff val="-54523"/>
                </a:schemeClr>
              </a:solidFill>
              <a:prstDash val="solid"/>
              <a:round/>
            </a:ln>
          </a:left>
          <a:right>
            <a:ln w="12700" cap="flat">
              <a:solidFill>
                <a:schemeClr val="accent6">
                  <a:hueOff val="-1708773"/>
                  <a:satOff val="-82172"/>
                  <a:lumOff val="-54523"/>
                </a:schemeClr>
              </a:solidFill>
              <a:prstDash val="solid"/>
              <a:round/>
            </a:ln>
          </a:right>
          <a:top>
            <a:ln w="12700" cap="flat">
              <a:solidFill>
                <a:schemeClr val="accent6">
                  <a:hueOff val="-1708773"/>
                  <a:satOff val="-82172"/>
                  <a:lumOff val="-54523"/>
                </a:schemeClr>
              </a:solidFill>
              <a:prstDash val="solid"/>
              <a:round/>
            </a:ln>
          </a:top>
          <a:bottom>
            <a:ln w="12700" cap="flat">
              <a:solidFill>
                <a:schemeClr val="accent6">
                  <a:hueOff val="-1708773"/>
                  <a:satOff val="-82172"/>
                  <a:lumOff val="-54523"/>
                </a:schemeClr>
              </a:solidFill>
              <a:prstDash val="solid"/>
              <a:round/>
            </a:ln>
          </a:bottom>
          <a:insideH>
            <a:ln w="12700" cap="flat">
              <a:solidFill>
                <a:schemeClr val="accent6">
                  <a:hueOff val="-1708773"/>
                  <a:satOff val="-82172"/>
                  <a:lumOff val="-54523"/>
                </a:schemeClr>
              </a:solidFill>
              <a:prstDash val="solid"/>
              <a:round/>
            </a:ln>
          </a:insideH>
          <a:insideV>
            <a:ln w="12700" cap="flat">
              <a:solidFill>
                <a:schemeClr val="accent6">
                  <a:hueOff val="-1708773"/>
                  <a:satOff val="-82172"/>
                  <a:lumOff val="-54523"/>
                </a:schemeClr>
              </a:solidFill>
              <a:prstDash val="solid"/>
              <a:round/>
            </a:ln>
          </a:insideV>
        </a:tcBdr>
        <a:fill>
          <a:noFill/>
        </a:fill>
      </a:tcStyle>
    </a:firstCol>
    <a:lastRow>
      <a:tcTxStyle b="off" i="off">
        <a:fontRef idx="minor">
          <a:schemeClr val="accent6">
            <a:hueOff val="-1708773"/>
            <a:satOff val="-82172"/>
            <a:lumOff val="-54523"/>
          </a:schemeClr>
        </a:fontRef>
        <a:schemeClr val="accent6">
          <a:hueOff val="-1708773"/>
          <a:satOff val="-82172"/>
          <a:lumOff val="-54523"/>
        </a:schemeClr>
      </a:tcTxStyle>
      <a:tcStyle>
        <a:tcBdr>
          <a:left>
            <a:ln w="12700" cap="flat">
              <a:solidFill>
                <a:schemeClr val="accent6">
                  <a:hueOff val="-1708773"/>
                  <a:satOff val="-82172"/>
                  <a:lumOff val="-54523"/>
                </a:schemeClr>
              </a:solidFill>
              <a:prstDash val="solid"/>
              <a:round/>
            </a:ln>
          </a:left>
          <a:right>
            <a:ln w="12700" cap="flat">
              <a:solidFill>
                <a:schemeClr val="accent6">
                  <a:hueOff val="-1708773"/>
                  <a:satOff val="-82172"/>
                  <a:lumOff val="-54523"/>
                </a:schemeClr>
              </a:solidFill>
              <a:prstDash val="solid"/>
              <a:round/>
            </a:ln>
          </a:right>
          <a:top>
            <a:ln w="12700" cap="flat">
              <a:solidFill>
                <a:schemeClr val="accent6">
                  <a:hueOff val="-1708773"/>
                  <a:satOff val="-82172"/>
                  <a:lumOff val="-54523"/>
                </a:schemeClr>
              </a:solidFill>
              <a:prstDash val="solid"/>
              <a:round/>
            </a:ln>
          </a:top>
          <a:bottom>
            <a:ln w="12700" cap="flat">
              <a:solidFill>
                <a:schemeClr val="accent6">
                  <a:hueOff val="-1708773"/>
                  <a:satOff val="-82172"/>
                  <a:lumOff val="-54523"/>
                </a:schemeClr>
              </a:solidFill>
              <a:prstDash val="solid"/>
              <a:round/>
            </a:ln>
          </a:bottom>
          <a:insideH>
            <a:ln w="12700" cap="flat">
              <a:solidFill>
                <a:schemeClr val="accent6">
                  <a:hueOff val="-1708773"/>
                  <a:satOff val="-82172"/>
                  <a:lumOff val="-54523"/>
                </a:schemeClr>
              </a:solidFill>
              <a:prstDash val="solid"/>
              <a:round/>
            </a:ln>
          </a:insideH>
          <a:insideV>
            <a:ln w="12700" cap="flat">
              <a:solidFill>
                <a:schemeClr val="accent6">
                  <a:hueOff val="-1708773"/>
                  <a:satOff val="-82172"/>
                  <a:lumOff val="-54523"/>
                </a:schemeClr>
              </a:solidFill>
              <a:prstDash val="solid"/>
              <a:round/>
            </a:ln>
          </a:insideV>
        </a:tcBdr>
        <a:fill>
          <a:noFill/>
        </a:fill>
      </a:tcStyle>
    </a:lastRow>
    <a:firstRow>
      <a:tcTxStyle b="off" i="off">
        <a:fontRef idx="minor">
          <a:schemeClr val="accent6">
            <a:hueOff val="-1708773"/>
            <a:satOff val="-82172"/>
            <a:lumOff val="-54523"/>
          </a:schemeClr>
        </a:fontRef>
        <a:schemeClr val="accent6">
          <a:hueOff val="-1708773"/>
          <a:satOff val="-82172"/>
          <a:lumOff val="-54523"/>
        </a:schemeClr>
      </a:tcTxStyle>
      <a:tcStyle>
        <a:tcBdr>
          <a:left>
            <a:ln w="12700" cap="flat">
              <a:solidFill>
                <a:schemeClr val="accent6">
                  <a:hueOff val="-1708773"/>
                  <a:satOff val="-82172"/>
                  <a:lumOff val="-54523"/>
                </a:schemeClr>
              </a:solidFill>
              <a:prstDash val="solid"/>
              <a:round/>
            </a:ln>
          </a:left>
          <a:right>
            <a:ln w="12700" cap="flat">
              <a:solidFill>
                <a:schemeClr val="accent6">
                  <a:hueOff val="-1708773"/>
                  <a:satOff val="-82172"/>
                  <a:lumOff val="-54523"/>
                </a:schemeClr>
              </a:solidFill>
              <a:prstDash val="solid"/>
              <a:round/>
            </a:ln>
          </a:right>
          <a:top>
            <a:ln w="12700" cap="flat">
              <a:solidFill>
                <a:schemeClr val="accent6">
                  <a:hueOff val="-1708773"/>
                  <a:satOff val="-82172"/>
                  <a:lumOff val="-54523"/>
                </a:schemeClr>
              </a:solidFill>
              <a:prstDash val="solid"/>
              <a:round/>
            </a:ln>
          </a:top>
          <a:bottom>
            <a:ln w="12700" cap="flat">
              <a:solidFill>
                <a:schemeClr val="accent6">
                  <a:hueOff val="-1708773"/>
                  <a:satOff val="-82172"/>
                  <a:lumOff val="-54523"/>
                </a:schemeClr>
              </a:solidFill>
              <a:prstDash val="solid"/>
              <a:round/>
            </a:ln>
          </a:bottom>
          <a:insideH>
            <a:ln w="12700" cap="flat">
              <a:solidFill>
                <a:schemeClr val="accent6">
                  <a:hueOff val="-1708773"/>
                  <a:satOff val="-82172"/>
                  <a:lumOff val="-54523"/>
                </a:schemeClr>
              </a:solidFill>
              <a:prstDash val="solid"/>
              <a:round/>
            </a:ln>
          </a:insideH>
          <a:insideV>
            <a:ln w="12700" cap="flat">
              <a:solidFill>
                <a:schemeClr val="accent6">
                  <a:hueOff val="-1708773"/>
                  <a:satOff val="-82172"/>
                  <a:lumOff val="-54523"/>
                </a:schemeClr>
              </a:solidFill>
              <a:prstDash val="solid"/>
              <a:round/>
            </a:ln>
          </a:insideV>
        </a:tcBdr>
        <a:fill>
          <a:noFill/>
        </a:fill>
      </a:tcStyle>
    </a:firstRow>
  </a:tblStyle>
  <a:tblStyle styleId="{C7B018BB-80A7-4F77-B60F-C8B233D01FF8}" styleName="">
    <a:tblBg/>
    <a:wholeTbl>
      <a:tcTxStyle b="def" i="def">
        <a:font>
          <a:latin typeface="Helvetica Light"/>
          <a:ea typeface="Helvetica Light"/>
          <a:cs typeface="Helvetica Light"/>
        </a:font>
        <a:schemeClr val="accent6">
          <a:hueOff val="-1708773"/>
          <a:satOff val="-82172"/>
          <a:lumOff val="-54523"/>
        </a:schemeClr>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chemeClr val="accent2">
          <a:hueOff val="-1350521"/>
          <a:satOff val="-3448"/>
          <a:lumOff val="78770"/>
        </a:schemeClr>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chemeClr val="accent6">
          <a:hueOff val="-1708773"/>
          <a:satOff val="-82172"/>
          <a:lumOff val="-54523"/>
        </a:schemeClr>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chemeClr val="accent2">
          <a:hueOff val="-1350521"/>
          <a:satOff val="-3448"/>
          <a:lumOff val="78770"/>
        </a:schemeClr>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hueOff val="-3814621"/>
              <a:lumOff val="5415"/>
            </a:schemeClr>
          </a:solidFill>
        </a:fill>
      </a:tcStyle>
    </a:firstRow>
  </a:tblStyle>
  <a:tblStyle styleId="{EEE7283C-3CF3-47DC-8721-378D4A62B228}" styleName="">
    <a:tblBg/>
    <a:wholeTbl>
      <a:tcTxStyle b="def" i="def">
        <a:font>
          <a:latin typeface="Helvetica Light"/>
          <a:ea typeface="Helvetica Light"/>
          <a:cs typeface="Helvetica Light"/>
        </a:font>
        <a:schemeClr val="accent6">
          <a:hueOff val="-1708773"/>
          <a:satOff val="-82172"/>
          <a:lumOff val="-54523"/>
        </a:schemeClr>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
          <a:latin typeface="Helvetica"/>
          <a:ea typeface="Helvetica"/>
          <a:cs typeface="Helvetica"/>
        </a:font>
        <a:schemeClr val="accent2">
          <a:hueOff val="-1350521"/>
          <a:satOff val="-3448"/>
          <a:lumOff val="78770"/>
        </a:schemeClr>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chemeClr val="accent2">
          <a:hueOff val="-1350521"/>
          <a:satOff val="-3448"/>
          <a:lumOff val="78770"/>
        </a:schemeClr>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chemeClr val="accent2">
          <a:hueOff val="-1350521"/>
          <a:satOff val="-3448"/>
          <a:lumOff val="78770"/>
        </a:schemeClr>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chemeClr val="accent6">
          <a:hueOff val="-1708773"/>
          <a:satOff val="-82172"/>
          <a:lumOff val="-54523"/>
        </a:schemeClr>
      </a:tcTxStyle>
      <a:tcStyle>
        <a:tcBdr>
          <a:left>
            <a:ln w="12700" cap="flat">
              <a:solidFill>
                <a:schemeClr val="accent6">
                  <a:hueOff val="-1708773"/>
                  <a:satOff val="-82172"/>
                  <a:lumOff val="-54523"/>
                </a:schemeClr>
              </a:solidFill>
              <a:prstDash val="solid"/>
              <a:miter lim="400000"/>
            </a:ln>
          </a:left>
          <a:right>
            <a:ln w="12700" cap="flat">
              <a:solidFill>
                <a:schemeClr val="accent6">
                  <a:hueOff val="-1708773"/>
                  <a:satOff val="-82172"/>
                  <a:lumOff val="-54523"/>
                </a:schemeClr>
              </a:solidFill>
              <a:prstDash val="solid"/>
              <a:miter lim="400000"/>
            </a:ln>
          </a:right>
          <a:top>
            <a:ln w="12700" cap="flat">
              <a:solidFill>
                <a:schemeClr val="accent6">
                  <a:hueOff val="-1708773"/>
                  <a:satOff val="-82172"/>
                  <a:lumOff val="-54523"/>
                </a:schemeClr>
              </a:solidFill>
              <a:prstDash val="solid"/>
              <a:miter lim="400000"/>
            </a:ln>
          </a:top>
          <a:bottom>
            <a:ln w="12700" cap="flat">
              <a:solidFill>
                <a:schemeClr val="accent6">
                  <a:hueOff val="-1708773"/>
                  <a:satOff val="-82172"/>
                  <a:lumOff val="-54523"/>
                </a:schemeClr>
              </a:solidFill>
              <a:prstDash val="solid"/>
              <a:miter lim="400000"/>
            </a:ln>
          </a:bottom>
          <a:insideH>
            <a:ln w="12700" cap="flat">
              <a:solidFill>
                <a:schemeClr val="accent6">
                  <a:hueOff val="-1708773"/>
                  <a:satOff val="-82172"/>
                  <a:lumOff val="-54523"/>
                </a:schemeClr>
              </a:solidFill>
              <a:prstDash val="solid"/>
              <a:miter lim="400000"/>
            </a:ln>
          </a:insideH>
          <a:insideV>
            <a:ln w="12700" cap="flat">
              <a:solidFill>
                <a:schemeClr val="accent6">
                  <a:hueOff val="-1708773"/>
                  <a:satOff val="-82172"/>
                  <a:lumOff val="-54523"/>
                </a:schemeClr>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chemeClr val="accent2">
          <a:hueOff val="-1350521"/>
          <a:satOff val="-3448"/>
          <a:lumOff val="78770"/>
        </a:schemeClr>
      </a:tcTxStyle>
      <a:tcStyle>
        <a:tcBdr>
          <a:left>
            <a:ln w="12700" cap="flat">
              <a:solidFill>
                <a:schemeClr val="accent6">
                  <a:hueOff val="-1708773"/>
                  <a:satOff val="-82172"/>
                  <a:lumOff val="-54523"/>
                </a:schemeClr>
              </a:solidFill>
              <a:prstDash val="solid"/>
              <a:miter lim="400000"/>
            </a:ln>
          </a:left>
          <a:right>
            <a:ln w="12700" cap="flat">
              <a:solidFill>
                <a:schemeClr val="accent6">
                  <a:hueOff val="-1708773"/>
                  <a:satOff val="-82172"/>
                  <a:lumOff val="-54523"/>
                </a:schemeClr>
              </a:solidFill>
              <a:prstDash val="solid"/>
              <a:miter lim="400000"/>
            </a:ln>
          </a:right>
          <a:top>
            <a:ln w="12700" cap="flat">
              <a:solidFill>
                <a:schemeClr val="accent6">
                  <a:hueOff val="-1708773"/>
                  <a:satOff val="-82172"/>
                  <a:lumOff val="-54523"/>
                </a:schemeClr>
              </a:solidFill>
              <a:prstDash val="solid"/>
              <a:miter lim="400000"/>
            </a:ln>
          </a:top>
          <a:bottom>
            <a:ln w="12700" cap="flat">
              <a:solidFill>
                <a:schemeClr val="accent6">
                  <a:hueOff val="-1708773"/>
                  <a:satOff val="-82172"/>
                  <a:lumOff val="-54523"/>
                </a:schemeClr>
              </a:solidFill>
              <a:prstDash val="solid"/>
              <a:miter lim="400000"/>
            </a:ln>
          </a:bottom>
          <a:insideH>
            <a:ln w="12700" cap="flat">
              <a:solidFill>
                <a:schemeClr val="accent6">
                  <a:hueOff val="-1708773"/>
                  <a:satOff val="-82172"/>
                  <a:lumOff val="-54523"/>
                </a:schemeClr>
              </a:solidFill>
              <a:prstDash val="solid"/>
              <a:miter lim="400000"/>
            </a:ln>
          </a:insideH>
          <a:insideV>
            <a:ln w="12700" cap="flat">
              <a:solidFill>
                <a:schemeClr val="accent6">
                  <a:hueOff val="-1708773"/>
                  <a:satOff val="-82172"/>
                  <a:lumOff val="-54523"/>
                </a:schemeClr>
              </a:solidFill>
              <a:prstDash val="solid"/>
              <a:miter lim="400000"/>
            </a:ln>
          </a:insideV>
        </a:tcBdr>
        <a:fill>
          <a:solidFill>
            <a:srgbClr val="5E7790"/>
          </a:solidFill>
        </a:fill>
      </a:tcStyle>
    </a:firstCol>
    <a:lastRow>
      <a:tcTxStyle b="on" i="def">
        <a:font>
          <a:latin typeface="Helvetica"/>
          <a:ea typeface="Helvetica"/>
          <a:cs typeface="Helvetica"/>
        </a:font>
        <a:schemeClr val="accent2">
          <a:hueOff val="-1350521"/>
          <a:satOff val="-3448"/>
          <a:lumOff val="78770"/>
        </a:schemeClr>
      </a:tcTxStyle>
      <a:tcStyle>
        <a:tcBdr>
          <a:left>
            <a:ln w="12700" cap="flat">
              <a:solidFill>
                <a:schemeClr val="accent6">
                  <a:hueOff val="-1708773"/>
                  <a:satOff val="-82172"/>
                  <a:lumOff val="-54523"/>
                </a:schemeClr>
              </a:solidFill>
              <a:prstDash val="solid"/>
              <a:miter lim="400000"/>
            </a:ln>
          </a:left>
          <a:right>
            <a:ln w="12700" cap="flat">
              <a:solidFill>
                <a:schemeClr val="accent6">
                  <a:hueOff val="-1708773"/>
                  <a:satOff val="-82172"/>
                  <a:lumOff val="-54523"/>
                </a:schemeClr>
              </a:solidFill>
              <a:prstDash val="solid"/>
              <a:miter lim="400000"/>
            </a:ln>
          </a:right>
          <a:top>
            <a:ln w="12700" cap="flat">
              <a:solidFill>
                <a:schemeClr val="accent6">
                  <a:hueOff val="-1708773"/>
                  <a:satOff val="-82172"/>
                  <a:lumOff val="-54523"/>
                </a:schemeClr>
              </a:solidFill>
              <a:prstDash val="solid"/>
              <a:miter lim="400000"/>
            </a:ln>
          </a:top>
          <a:bottom>
            <a:ln w="12700" cap="flat">
              <a:solidFill>
                <a:schemeClr val="accent6">
                  <a:hueOff val="-1708773"/>
                  <a:satOff val="-82172"/>
                  <a:lumOff val="-54523"/>
                </a:schemeClr>
              </a:solidFill>
              <a:prstDash val="solid"/>
              <a:miter lim="400000"/>
            </a:ln>
          </a:bottom>
          <a:insideH>
            <a:ln w="12700" cap="flat">
              <a:solidFill>
                <a:schemeClr val="accent6">
                  <a:hueOff val="-1708773"/>
                  <a:satOff val="-82172"/>
                  <a:lumOff val="-54523"/>
                </a:schemeClr>
              </a:solidFill>
              <a:prstDash val="solid"/>
              <a:miter lim="400000"/>
            </a:ln>
          </a:insideH>
          <a:insideV>
            <a:ln w="12700" cap="flat">
              <a:solidFill>
                <a:schemeClr val="accent6">
                  <a:hueOff val="-1708773"/>
                  <a:satOff val="-82172"/>
                  <a:lumOff val="-54523"/>
                </a:schemeClr>
              </a:solidFill>
              <a:prstDash val="solid"/>
              <a:miter lim="400000"/>
            </a:ln>
          </a:insideV>
        </a:tcBdr>
        <a:fill>
          <a:solidFill>
            <a:srgbClr val="5E7790"/>
          </a:solidFill>
        </a:fill>
      </a:tcStyle>
    </a:lastRow>
    <a:firstRow>
      <a:tcTxStyle b="on" i="def">
        <a:font>
          <a:latin typeface="Helvetica"/>
          <a:ea typeface="Helvetica"/>
          <a:cs typeface="Helvetica"/>
        </a:font>
        <a:schemeClr val="accent2">
          <a:hueOff val="-1350521"/>
          <a:satOff val="-3448"/>
          <a:lumOff val="78770"/>
        </a:schemeClr>
      </a:tcTxStyle>
      <a:tcStyle>
        <a:tcBdr>
          <a:left>
            <a:ln w="12700" cap="flat">
              <a:solidFill>
                <a:schemeClr val="accent6">
                  <a:hueOff val="-1708773"/>
                  <a:satOff val="-82172"/>
                  <a:lumOff val="-54523"/>
                </a:schemeClr>
              </a:solidFill>
              <a:prstDash val="solid"/>
              <a:miter lim="400000"/>
            </a:ln>
          </a:left>
          <a:right>
            <a:ln w="12700" cap="flat">
              <a:solidFill>
                <a:schemeClr val="accent6">
                  <a:hueOff val="-1708773"/>
                  <a:satOff val="-82172"/>
                  <a:lumOff val="-54523"/>
                </a:schemeClr>
              </a:solidFill>
              <a:prstDash val="solid"/>
              <a:miter lim="400000"/>
            </a:ln>
          </a:right>
          <a:top>
            <a:ln w="12700" cap="flat">
              <a:solidFill>
                <a:schemeClr val="accent6">
                  <a:hueOff val="-1708773"/>
                  <a:satOff val="-82172"/>
                  <a:lumOff val="-54523"/>
                </a:schemeClr>
              </a:solidFill>
              <a:prstDash val="solid"/>
              <a:miter lim="400000"/>
            </a:ln>
          </a:top>
          <a:bottom>
            <a:ln w="12700" cap="flat">
              <a:solidFill>
                <a:schemeClr val="accent6">
                  <a:hueOff val="-1708773"/>
                  <a:satOff val="-82172"/>
                  <a:lumOff val="-54523"/>
                </a:schemeClr>
              </a:solidFill>
              <a:prstDash val="solid"/>
              <a:miter lim="400000"/>
            </a:ln>
          </a:bottom>
          <a:insideH>
            <a:ln w="12700" cap="flat">
              <a:solidFill>
                <a:schemeClr val="accent6">
                  <a:hueOff val="-1708773"/>
                  <a:satOff val="-82172"/>
                  <a:lumOff val="-54523"/>
                </a:schemeClr>
              </a:solidFill>
              <a:prstDash val="solid"/>
              <a:miter lim="400000"/>
            </a:ln>
          </a:insideH>
          <a:insideV>
            <a:ln w="12700" cap="flat">
              <a:solidFill>
                <a:schemeClr val="accent6">
                  <a:hueOff val="-1708773"/>
                  <a:satOff val="-82172"/>
                  <a:lumOff val="-54523"/>
                </a:schemeClr>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chemeClr val="accent6">
          <a:hueOff val="-1708773"/>
          <a:satOff val="-82172"/>
          <a:lumOff val="-54523"/>
        </a:schemeClr>
      </a:tcTxStyle>
      <a:tcStyle>
        <a:tcBdr>
          <a:left>
            <a:ln w="12700" cap="flat">
              <a:solidFill>
                <a:schemeClr val="accent2">
                  <a:hueOff val="-1350521"/>
                  <a:satOff val="-3448"/>
                  <a:lumOff val="78770"/>
                </a:schemeClr>
              </a:solidFill>
              <a:prstDash val="solid"/>
              <a:miter lim="400000"/>
            </a:ln>
          </a:left>
          <a:right>
            <a:ln w="12700" cap="flat">
              <a:solidFill>
                <a:schemeClr val="accent2">
                  <a:hueOff val="-1350521"/>
                  <a:satOff val="-3448"/>
                  <a:lumOff val="78770"/>
                </a:schemeClr>
              </a:solidFill>
              <a:prstDash val="solid"/>
              <a:miter lim="400000"/>
            </a:ln>
          </a:right>
          <a:top>
            <a:ln w="12700" cap="flat">
              <a:solidFill>
                <a:schemeClr val="accent2">
                  <a:hueOff val="-1350521"/>
                  <a:satOff val="-3448"/>
                  <a:lumOff val="78770"/>
                </a:schemeClr>
              </a:solidFill>
              <a:prstDash val="solid"/>
              <a:miter lim="400000"/>
            </a:ln>
          </a:top>
          <a:bottom>
            <a:ln w="12700" cap="flat">
              <a:solidFill>
                <a:schemeClr val="accent2">
                  <a:hueOff val="-1350521"/>
                  <a:satOff val="-3448"/>
                  <a:lumOff val="78770"/>
                </a:schemeClr>
              </a:solidFill>
              <a:prstDash val="solid"/>
              <a:miter lim="400000"/>
            </a:ln>
          </a:bottom>
          <a:insideH>
            <a:ln w="12700" cap="flat">
              <a:solidFill>
                <a:schemeClr val="accent2">
                  <a:hueOff val="-1350521"/>
                  <a:satOff val="-3448"/>
                  <a:lumOff val="78770"/>
                </a:schemeClr>
              </a:solidFill>
              <a:prstDash val="solid"/>
              <a:miter lim="400000"/>
            </a:ln>
          </a:insideH>
          <a:insideV>
            <a:ln w="12700" cap="flat">
              <a:solidFill>
                <a:schemeClr val="accent2">
                  <a:hueOff val="-1350521"/>
                  <a:satOff val="-3448"/>
                  <a:lumOff val="78770"/>
                </a:schemeClr>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chemeClr val="accent2">
          <a:hueOff val="-1350521"/>
          <a:satOff val="-3448"/>
          <a:lumOff val="78770"/>
        </a:schemeClr>
      </a:tcTxStyle>
      <a:tcStyle>
        <a:tcBdr>
          <a:left>
            <a:ln w="12700" cap="flat">
              <a:solidFill>
                <a:schemeClr val="accent2">
                  <a:hueOff val="-1350521"/>
                  <a:satOff val="-3448"/>
                  <a:lumOff val="78770"/>
                </a:schemeClr>
              </a:solidFill>
              <a:prstDash val="solid"/>
              <a:miter lim="400000"/>
            </a:ln>
          </a:left>
          <a:right>
            <a:ln w="12700" cap="flat">
              <a:solidFill>
                <a:schemeClr val="accent2">
                  <a:hueOff val="-1350521"/>
                  <a:satOff val="-3448"/>
                  <a:lumOff val="78770"/>
                </a:schemeClr>
              </a:solidFill>
              <a:prstDash val="solid"/>
              <a:miter lim="400000"/>
            </a:ln>
          </a:right>
          <a:top>
            <a:ln w="12700" cap="flat">
              <a:solidFill>
                <a:schemeClr val="accent2">
                  <a:hueOff val="-1350521"/>
                  <a:satOff val="-3448"/>
                  <a:lumOff val="78770"/>
                </a:schemeClr>
              </a:solidFill>
              <a:prstDash val="solid"/>
              <a:miter lim="400000"/>
            </a:ln>
          </a:top>
          <a:bottom>
            <a:ln w="12700" cap="flat">
              <a:solidFill>
                <a:schemeClr val="accent2">
                  <a:hueOff val="-1350521"/>
                  <a:satOff val="-3448"/>
                  <a:lumOff val="78770"/>
                </a:schemeClr>
              </a:solidFill>
              <a:prstDash val="solid"/>
              <a:miter lim="400000"/>
            </a:ln>
          </a:bottom>
          <a:insideH>
            <a:ln w="12700" cap="flat">
              <a:solidFill>
                <a:schemeClr val="accent2">
                  <a:hueOff val="-1350521"/>
                  <a:satOff val="-3448"/>
                  <a:lumOff val="78770"/>
                </a:schemeClr>
              </a:solidFill>
              <a:prstDash val="solid"/>
              <a:miter lim="400000"/>
            </a:ln>
          </a:insideH>
          <a:insideV>
            <a:ln w="12700" cap="flat">
              <a:solidFill>
                <a:schemeClr val="accent2">
                  <a:hueOff val="-1350521"/>
                  <a:satOff val="-3448"/>
                  <a:lumOff val="78770"/>
                </a:schemeClr>
              </a:solidFill>
              <a:prstDash val="solid"/>
              <a:miter lim="400000"/>
            </a:ln>
          </a:insideV>
        </a:tcBdr>
        <a:fill>
          <a:solidFill>
            <a:srgbClr val="535761"/>
          </a:solidFill>
        </a:fill>
      </a:tcStyle>
    </a:firstCol>
    <a:lastRow>
      <a:tcTxStyle b="on" i="def">
        <a:font>
          <a:latin typeface="Helvetica"/>
          <a:ea typeface="Helvetica"/>
          <a:cs typeface="Helvetica"/>
        </a:font>
        <a:schemeClr val="accent2">
          <a:hueOff val="-1350521"/>
          <a:satOff val="-3448"/>
          <a:lumOff val="78770"/>
        </a:schemeClr>
      </a:tcTxStyle>
      <a:tcStyle>
        <a:tcBdr>
          <a:left>
            <a:ln w="12700" cap="flat">
              <a:solidFill>
                <a:schemeClr val="accent2">
                  <a:hueOff val="-1350521"/>
                  <a:satOff val="-3448"/>
                  <a:lumOff val="78770"/>
                </a:schemeClr>
              </a:solidFill>
              <a:prstDash val="solid"/>
              <a:miter lim="400000"/>
            </a:ln>
          </a:left>
          <a:right>
            <a:ln w="12700" cap="flat">
              <a:solidFill>
                <a:schemeClr val="accent2">
                  <a:hueOff val="-1350521"/>
                  <a:satOff val="-3448"/>
                  <a:lumOff val="78770"/>
                </a:schemeClr>
              </a:solidFill>
              <a:prstDash val="solid"/>
              <a:miter lim="400000"/>
            </a:ln>
          </a:right>
          <a:top>
            <a:ln w="12700" cap="flat">
              <a:solidFill>
                <a:schemeClr val="accent2">
                  <a:hueOff val="-1350521"/>
                  <a:satOff val="-3448"/>
                  <a:lumOff val="78770"/>
                </a:schemeClr>
              </a:solidFill>
              <a:prstDash val="solid"/>
              <a:miter lim="400000"/>
            </a:ln>
          </a:top>
          <a:bottom>
            <a:ln w="12700" cap="flat">
              <a:solidFill>
                <a:schemeClr val="accent2">
                  <a:hueOff val="-1350521"/>
                  <a:satOff val="-3448"/>
                  <a:lumOff val="78770"/>
                </a:schemeClr>
              </a:solidFill>
              <a:prstDash val="solid"/>
              <a:miter lim="400000"/>
            </a:ln>
          </a:bottom>
          <a:insideH>
            <a:ln w="12700" cap="flat">
              <a:solidFill>
                <a:schemeClr val="accent2">
                  <a:hueOff val="-1350521"/>
                  <a:satOff val="-3448"/>
                  <a:lumOff val="78770"/>
                </a:schemeClr>
              </a:solidFill>
              <a:prstDash val="solid"/>
              <a:miter lim="400000"/>
            </a:ln>
          </a:insideH>
          <a:insideV>
            <a:ln w="12700" cap="flat">
              <a:solidFill>
                <a:schemeClr val="accent2">
                  <a:hueOff val="-1350521"/>
                  <a:satOff val="-3448"/>
                  <a:lumOff val="78770"/>
                </a:schemeClr>
              </a:solidFill>
              <a:prstDash val="solid"/>
              <a:miter lim="400000"/>
            </a:ln>
          </a:insideV>
        </a:tcBdr>
        <a:fill>
          <a:solidFill>
            <a:srgbClr val="909398"/>
          </a:solidFill>
        </a:fill>
      </a:tcStyle>
    </a:lastRow>
    <a:firstRow>
      <a:tcTxStyle b="on" i="def">
        <a:font>
          <a:latin typeface="Helvetica"/>
          <a:ea typeface="Helvetica"/>
          <a:cs typeface="Helvetica"/>
        </a:font>
        <a:schemeClr val="accent2">
          <a:hueOff val="-1350521"/>
          <a:satOff val="-3448"/>
          <a:lumOff val="78770"/>
        </a:schemeClr>
      </a:tcTxStyle>
      <a:tcStyle>
        <a:tcBdr>
          <a:left>
            <a:ln w="12700" cap="flat">
              <a:solidFill>
                <a:schemeClr val="accent2">
                  <a:hueOff val="-1350521"/>
                  <a:satOff val="-3448"/>
                  <a:lumOff val="78770"/>
                </a:schemeClr>
              </a:solidFill>
              <a:prstDash val="solid"/>
              <a:miter lim="400000"/>
            </a:ln>
          </a:left>
          <a:right>
            <a:ln w="12700" cap="flat">
              <a:solidFill>
                <a:schemeClr val="accent2">
                  <a:hueOff val="-1350521"/>
                  <a:satOff val="-3448"/>
                  <a:lumOff val="78770"/>
                </a:schemeClr>
              </a:solidFill>
              <a:prstDash val="solid"/>
              <a:miter lim="400000"/>
            </a:ln>
          </a:right>
          <a:top>
            <a:ln w="12700" cap="flat">
              <a:solidFill>
                <a:schemeClr val="accent2">
                  <a:hueOff val="-1350521"/>
                  <a:satOff val="-3448"/>
                  <a:lumOff val="78770"/>
                </a:schemeClr>
              </a:solidFill>
              <a:prstDash val="solid"/>
              <a:miter lim="400000"/>
            </a:ln>
          </a:top>
          <a:bottom>
            <a:ln w="12700" cap="flat">
              <a:solidFill>
                <a:schemeClr val="accent2">
                  <a:hueOff val="-1350521"/>
                  <a:satOff val="-3448"/>
                  <a:lumOff val="78770"/>
                </a:schemeClr>
              </a:solidFill>
              <a:prstDash val="solid"/>
              <a:miter lim="400000"/>
            </a:ln>
          </a:bottom>
          <a:insideH>
            <a:ln w="12700" cap="flat">
              <a:solidFill>
                <a:schemeClr val="accent2">
                  <a:hueOff val="-1350521"/>
                  <a:satOff val="-3448"/>
                  <a:lumOff val="78770"/>
                </a:schemeClr>
              </a:solidFill>
              <a:prstDash val="solid"/>
              <a:miter lim="400000"/>
            </a:ln>
          </a:insideH>
          <a:insideV>
            <a:ln w="12700" cap="flat">
              <a:solidFill>
                <a:schemeClr val="accent2">
                  <a:hueOff val="-1350521"/>
                  <a:satOff val="-3448"/>
                  <a:lumOff val="78770"/>
                </a:schemeClr>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chemeClr val="accent6">
          <a:hueOff val="-1708773"/>
          <a:satOff val="-82172"/>
          <a:lumOff val="-54523"/>
        </a:schemeClr>
      </a:tcTxStyle>
      <a:tcStyle>
        <a:tcBdr>
          <a:left>
            <a:ln w="12700" cap="flat">
              <a:solidFill>
                <a:schemeClr val="accent6">
                  <a:hueOff val="-1708773"/>
                  <a:satOff val="-82172"/>
                  <a:lumOff val="-54523"/>
                </a:schemeClr>
              </a:solidFill>
              <a:custDash>
                <a:ds d="200000" sp="200000"/>
              </a:custDash>
              <a:miter lim="400000"/>
            </a:ln>
          </a:left>
          <a:right>
            <a:ln w="12700" cap="flat">
              <a:solidFill>
                <a:schemeClr val="accent6">
                  <a:hueOff val="-1708773"/>
                  <a:satOff val="-82172"/>
                  <a:lumOff val="-54523"/>
                </a:schemeClr>
              </a:solidFill>
              <a:custDash>
                <a:ds d="200000" sp="200000"/>
              </a:custDash>
              <a:miter lim="400000"/>
            </a:ln>
          </a:right>
          <a:top>
            <a:ln w="12700" cap="flat">
              <a:solidFill>
                <a:schemeClr val="accent6">
                  <a:hueOff val="-1708773"/>
                  <a:satOff val="-82172"/>
                  <a:lumOff val="-54523"/>
                </a:schemeClr>
              </a:solidFill>
              <a:custDash>
                <a:ds d="200000" sp="200000"/>
              </a:custDash>
              <a:miter lim="400000"/>
            </a:ln>
          </a:top>
          <a:bottom>
            <a:ln w="12700" cap="flat">
              <a:solidFill>
                <a:schemeClr val="accent6">
                  <a:hueOff val="-1708773"/>
                  <a:satOff val="-82172"/>
                  <a:lumOff val="-54523"/>
                </a:schemeClr>
              </a:solidFill>
              <a:custDash>
                <a:ds d="200000" sp="200000"/>
              </a:custDash>
              <a:miter lim="400000"/>
            </a:ln>
          </a:bottom>
          <a:insideH>
            <a:ln w="12700" cap="flat">
              <a:solidFill>
                <a:schemeClr val="accent6">
                  <a:hueOff val="-1708773"/>
                  <a:satOff val="-82172"/>
                  <a:lumOff val="-54523"/>
                </a:schemeClr>
              </a:solidFill>
              <a:custDash>
                <a:ds d="200000" sp="200000"/>
              </a:custDash>
              <a:miter lim="400000"/>
            </a:ln>
          </a:insideH>
          <a:insideV>
            <a:ln w="12700" cap="flat">
              <a:solidFill>
                <a:schemeClr val="accent6">
                  <a:hueOff val="-1708773"/>
                  <a:satOff val="-82172"/>
                  <a:lumOff val="-54523"/>
                </a:schemeClr>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chemeClr val="accent6">
          <a:hueOff val="-1708773"/>
          <a:satOff val="-82172"/>
          <a:lumOff val="-54523"/>
        </a:schemeClr>
      </a:tcTxStyle>
      <a:tcStyle>
        <a:tcBdr>
          <a:left>
            <a:ln w="12700" cap="flat">
              <a:noFill/>
              <a:miter lim="400000"/>
            </a:ln>
          </a:left>
          <a:right>
            <a:ln w="12700" cap="flat">
              <a:solidFill>
                <a:schemeClr val="accent6">
                  <a:hueOff val="-1708773"/>
                  <a:satOff val="-82172"/>
                  <a:lumOff val="-54523"/>
                </a:schemeClr>
              </a:solidFill>
              <a:prstDash val="solid"/>
              <a:miter lim="400000"/>
            </a:ln>
          </a:right>
          <a:top>
            <a:ln w="12700" cap="flat">
              <a:solidFill>
                <a:schemeClr val="accent6">
                  <a:hueOff val="-1708773"/>
                  <a:satOff val="-82172"/>
                  <a:lumOff val="-54523"/>
                </a:schemeClr>
              </a:solidFill>
              <a:custDash>
                <a:ds d="200000" sp="200000"/>
              </a:custDash>
              <a:miter lim="400000"/>
            </a:ln>
          </a:top>
          <a:bottom>
            <a:ln w="12700" cap="flat">
              <a:solidFill>
                <a:schemeClr val="accent6">
                  <a:hueOff val="-1708773"/>
                  <a:satOff val="-82172"/>
                  <a:lumOff val="-54523"/>
                </a:schemeClr>
              </a:solidFill>
              <a:custDash>
                <a:ds d="200000" sp="200000"/>
              </a:custDash>
              <a:miter lim="400000"/>
            </a:ln>
          </a:bottom>
          <a:insideH>
            <a:ln w="12700" cap="flat">
              <a:solidFill>
                <a:schemeClr val="accent6">
                  <a:hueOff val="-1708773"/>
                  <a:satOff val="-82172"/>
                  <a:lumOff val="-54523"/>
                </a:schemeClr>
              </a:solidFill>
              <a:custDash>
                <a:ds d="200000" sp="200000"/>
              </a:custDash>
              <a:miter lim="400000"/>
            </a:ln>
          </a:insideH>
          <a:insideV>
            <a:ln w="12700" cap="flat">
              <a:solidFill>
                <a:schemeClr val="accent6">
                  <a:hueOff val="-1708773"/>
                  <a:satOff val="-82172"/>
                  <a:lumOff val="-54523"/>
                </a:schemeClr>
              </a:solidFill>
              <a:custDash>
                <a:ds d="200000" sp="200000"/>
              </a:custDash>
              <a:miter lim="400000"/>
            </a:ln>
          </a:insideV>
        </a:tcBdr>
        <a:fill>
          <a:noFill/>
        </a:fill>
      </a:tcStyle>
    </a:firstCol>
    <a:lastRow>
      <a:tcTxStyle b="on" i="def">
        <a:font>
          <a:latin typeface="Helvetica"/>
          <a:ea typeface="Helvetica"/>
          <a:cs typeface="Helvetica"/>
        </a:font>
        <a:schemeClr val="accent6">
          <a:hueOff val="-1708773"/>
          <a:satOff val="-82172"/>
          <a:lumOff val="-54523"/>
        </a:schemeClr>
      </a:tcTxStyle>
      <a:tcStyle>
        <a:tcBdr>
          <a:left>
            <a:ln w="12700" cap="flat">
              <a:solidFill>
                <a:schemeClr val="accent6">
                  <a:hueOff val="-1708773"/>
                  <a:satOff val="-82172"/>
                  <a:lumOff val="-54523"/>
                </a:schemeClr>
              </a:solidFill>
              <a:custDash>
                <a:ds d="200000" sp="200000"/>
              </a:custDash>
              <a:miter lim="400000"/>
            </a:ln>
          </a:left>
          <a:right>
            <a:ln w="12700" cap="flat">
              <a:solidFill>
                <a:schemeClr val="accent6">
                  <a:hueOff val="-1708773"/>
                  <a:satOff val="-82172"/>
                  <a:lumOff val="-54523"/>
                </a:schemeClr>
              </a:solidFill>
              <a:custDash>
                <a:ds d="200000" sp="200000"/>
              </a:custDash>
              <a:miter lim="400000"/>
            </a:ln>
          </a:right>
          <a:top>
            <a:ln w="12700" cap="flat">
              <a:solidFill>
                <a:schemeClr val="accent6">
                  <a:hueOff val="-1708773"/>
                  <a:satOff val="-82172"/>
                  <a:lumOff val="-54523"/>
                </a:schemeClr>
              </a:solidFill>
              <a:prstDash val="solid"/>
              <a:miter lim="400000"/>
            </a:ln>
          </a:top>
          <a:bottom>
            <a:ln w="12700" cap="flat">
              <a:noFill/>
              <a:miter lim="400000"/>
            </a:ln>
          </a:bottom>
          <a:insideH>
            <a:ln w="12700" cap="flat">
              <a:solidFill>
                <a:schemeClr val="accent6">
                  <a:hueOff val="-1708773"/>
                  <a:satOff val="-82172"/>
                  <a:lumOff val="-54523"/>
                </a:schemeClr>
              </a:solidFill>
              <a:custDash>
                <a:ds d="200000" sp="200000"/>
              </a:custDash>
              <a:miter lim="400000"/>
            </a:ln>
          </a:insideH>
          <a:insideV>
            <a:ln w="12700" cap="flat">
              <a:solidFill>
                <a:schemeClr val="accent6">
                  <a:hueOff val="-1708773"/>
                  <a:satOff val="-82172"/>
                  <a:lumOff val="-54523"/>
                </a:schemeClr>
              </a:solidFill>
              <a:custDash>
                <a:ds d="200000" sp="200000"/>
              </a:custDash>
              <a:miter lim="400000"/>
            </a:ln>
          </a:insideV>
        </a:tcBdr>
        <a:fill>
          <a:noFill/>
        </a:fill>
      </a:tcStyle>
    </a:lastRow>
    <a:firstRow>
      <a:tcTxStyle b="on" i="def">
        <a:font>
          <a:latin typeface="Helvetica"/>
          <a:ea typeface="Helvetica"/>
          <a:cs typeface="Helvetica"/>
        </a:font>
        <a:schemeClr val="accent6">
          <a:hueOff val="-1708773"/>
          <a:satOff val="-82172"/>
          <a:lumOff val="-54523"/>
        </a:schemeClr>
      </a:tcTxStyle>
      <a:tcStyle>
        <a:tcBdr>
          <a:left>
            <a:ln w="12700" cap="flat">
              <a:solidFill>
                <a:schemeClr val="accent6">
                  <a:hueOff val="-1708773"/>
                  <a:satOff val="-82172"/>
                  <a:lumOff val="-54523"/>
                </a:schemeClr>
              </a:solidFill>
              <a:custDash>
                <a:ds d="200000" sp="200000"/>
              </a:custDash>
              <a:miter lim="400000"/>
            </a:ln>
          </a:left>
          <a:right>
            <a:ln w="12700" cap="flat">
              <a:solidFill>
                <a:schemeClr val="accent6">
                  <a:hueOff val="-1708773"/>
                  <a:satOff val="-82172"/>
                  <a:lumOff val="-54523"/>
                </a:schemeClr>
              </a:solidFill>
              <a:custDash>
                <a:ds d="200000" sp="200000"/>
              </a:custDash>
              <a:miter lim="400000"/>
            </a:ln>
          </a:right>
          <a:top>
            <a:ln w="12700" cap="flat">
              <a:noFill/>
              <a:miter lim="400000"/>
            </a:ln>
          </a:top>
          <a:bottom>
            <a:ln w="12700" cap="flat">
              <a:solidFill>
                <a:schemeClr val="accent6">
                  <a:hueOff val="-1708773"/>
                  <a:satOff val="-82172"/>
                  <a:lumOff val="-54523"/>
                </a:schemeClr>
              </a:solidFill>
              <a:prstDash val="solid"/>
              <a:miter lim="400000"/>
            </a:ln>
          </a:bottom>
          <a:insideH>
            <a:ln w="12700" cap="flat">
              <a:solidFill>
                <a:schemeClr val="accent6">
                  <a:hueOff val="-1708773"/>
                  <a:satOff val="-82172"/>
                  <a:lumOff val="-54523"/>
                </a:schemeClr>
              </a:solidFill>
              <a:custDash>
                <a:ds d="200000" sp="200000"/>
              </a:custDash>
              <a:miter lim="400000"/>
            </a:ln>
          </a:insideH>
          <a:insideV>
            <a:ln w="12700" cap="flat">
              <a:solidFill>
                <a:schemeClr val="accent6">
                  <a:hueOff val="-1708773"/>
                  <a:satOff val="-82172"/>
                  <a:lumOff val="-54523"/>
                </a:schemeClr>
              </a:solidFill>
              <a:custDash>
                <a:ds d="200000" sp="200000"/>
              </a:custDash>
              <a:miter lim="400000"/>
            </a:ln>
          </a:insideV>
        </a:tcBdr>
        <a:fill>
          <a:noFill/>
        </a:fill>
      </a:tcStyle>
    </a:firstRow>
  </a:tblStyle>
  <a:tblStyle styleId="{4C3C2611-4C71-4FC5-86AE-919BDF0F9419}" styleName="">
    <a:tblBg/>
    <a:wholeTbl>
      <a:tcTxStyle b="def" i="def">
        <a:font>
          <a:latin typeface="Helvetica Light"/>
          <a:ea typeface="Helvetica Light"/>
          <a:cs typeface="Helvetica Light"/>
        </a:font>
        <a:schemeClr val="accent6">
          <a:hueOff val="-1708773"/>
          <a:satOff val="-82172"/>
          <a:lumOff val="-54523"/>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2">
              <a:hueOff val="-1350521"/>
              <a:satOff val="-3448"/>
              <a:lumOff val="78770"/>
            </a:schemeClr>
          </a:solidFill>
        </a:fill>
      </a:tcStyle>
    </a:wholeTbl>
    <a:band2H>
      <a:tcTxStyle b="def" i="def"/>
      <a:tcStyle>
        <a:tcBdr/>
        <a:fill>
          <a:solidFill>
            <a:srgbClr val="E3E5E8"/>
          </a:solidFill>
        </a:fill>
      </a:tcStyle>
    </a:band2H>
    <a:firstCol>
      <a:tcTxStyle b="on" i="def">
        <a:font>
          <a:latin typeface="Helvetica"/>
          <a:ea typeface="Helvetica"/>
          <a:cs typeface="Helvetica"/>
        </a:font>
        <a:schemeClr val="accent2">
          <a:hueOff val="-1350521"/>
          <a:satOff val="-3448"/>
          <a:lumOff val="7877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chemeClr val="accent6">
          <a:hueOff val="-1708773"/>
          <a:satOff val="-82172"/>
          <a:lumOff val="-54523"/>
        </a:schemeClr>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chemeClr val="accent2">
              <a:hueOff val="-1350521"/>
              <a:satOff val="-3448"/>
              <a:lumOff val="78770"/>
            </a:schemeClr>
          </a:solidFill>
        </a:fill>
      </a:tcStyle>
    </a:lastRow>
    <a:firstRow>
      <a:tcTxStyle b="on" i="def">
        <a:font>
          <a:latin typeface="Helvetica"/>
          <a:ea typeface="Helvetica"/>
          <a:cs typeface="Helvetica"/>
        </a:font>
        <a:schemeClr val="accent2">
          <a:hueOff val="-1350521"/>
          <a:satOff val="-3448"/>
          <a:lumOff val="7877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390280"/>
              <a:satOff val="-2937"/>
              <a:lumOff val="6065"/>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74" name="Shape 174"/>
          <p:cNvSpPr/>
          <p:nvPr>
            <p:ph type="sldImg"/>
          </p:nvPr>
        </p:nvSpPr>
        <p:spPr>
          <a:xfrm>
            <a:off x="1143000" y="685800"/>
            <a:ext cx="4572000" cy="3429000"/>
          </a:xfrm>
          <a:prstGeom prst="rect">
            <a:avLst/>
          </a:prstGeom>
        </p:spPr>
        <p:txBody>
          <a:bodyPr/>
          <a:lstStyle/>
          <a:p>
            <a:pPr/>
          </a:p>
        </p:txBody>
      </p:sp>
      <p:sp>
        <p:nvSpPr>
          <p:cNvPr id="175" name="Shape 175"/>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defRPr sz="2200">
        <a:solidFill>
          <a:schemeClr val="accent6">
            <a:hueOff val="-1708773"/>
            <a:satOff val="-82172"/>
            <a:lumOff val="-54523"/>
          </a:schemeClr>
        </a:solidFill>
        <a:latin typeface="Lucida Grande"/>
        <a:ea typeface="Lucida Grande"/>
        <a:cs typeface="Lucida Grande"/>
        <a:sym typeface="Lucida Grande"/>
      </a:defRPr>
    </a:lvl1pPr>
    <a:lvl2pPr indent="228600" defTabSz="457200" latinLnBrk="0">
      <a:defRPr sz="2200">
        <a:solidFill>
          <a:schemeClr val="accent6">
            <a:hueOff val="-1708773"/>
            <a:satOff val="-82172"/>
            <a:lumOff val="-54523"/>
          </a:schemeClr>
        </a:solidFill>
        <a:latin typeface="Lucida Grande"/>
        <a:ea typeface="Lucida Grande"/>
        <a:cs typeface="Lucida Grande"/>
        <a:sym typeface="Lucida Grande"/>
      </a:defRPr>
    </a:lvl2pPr>
    <a:lvl3pPr indent="457200" defTabSz="457200" latinLnBrk="0">
      <a:defRPr sz="2200">
        <a:solidFill>
          <a:schemeClr val="accent6">
            <a:hueOff val="-1708773"/>
            <a:satOff val="-82172"/>
            <a:lumOff val="-54523"/>
          </a:schemeClr>
        </a:solidFill>
        <a:latin typeface="Lucida Grande"/>
        <a:ea typeface="Lucida Grande"/>
        <a:cs typeface="Lucida Grande"/>
        <a:sym typeface="Lucida Grande"/>
      </a:defRPr>
    </a:lvl3pPr>
    <a:lvl4pPr indent="685800" defTabSz="457200" latinLnBrk="0">
      <a:defRPr sz="2200">
        <a:solidFill>
          <a:schemeClr val="accent6">
            <a:hueOff val="-1708773"/>
            <a:satOff val="-82172"/>
            <a:lumOff val="-54523"/>
          </a:schemeClr>
        </a:solidFill>
        <a:latin typeface="Lucida Grande"/>
        <a:ea typeface="Lucida Grande"/>
        <a:cs typeface="Lucida Grande"/>
        <a:sym typeface="Lucida Grande"/>
      </a:defRPr>
    </a:lvl4pPr>
    <a:lvl5pPr indent="914400" defTabSz="457200" latinLnBrk="0">
      <a:defRPr sz="2200">
        <a:solidFill>
          <a:schemeClr val="accent6">
            <a:hueOff val="-1708773"/>
            <a:satOff val="-82172"/>
            <a:lumOff val="-54523"/>
          </a:schemeClr>
        </a:solidFill>
        <a:latin typeface="Lucida Grande"/>
        <a:ea typeface="Lucida Grande"/>
        <a:cs typeface="Lucida Grande"/>
        <a:sym typeface="Lucida Grande"/>
      </a:defRPr>
    </a:lvl5pPr>
    <a:lvl6pPr indent="1143000" defTabSz="457200" latinLnBrk="0">
      <a:defRPr sz="2200">
        <a:solidFill>
          <a:schemeClr val="accent6">
            <a:hueOff val="-1708773"/>
            <a:satOff val="-82172"/>
            <a:lumOff val="-54523"/>
          </a:schemeClr>
        </a:solidFill>
        <a:latin typeface="Lucida Grande"/>
        <a:ea typeface="Lucida Grande"/>
        <a:cs typeface="Lucida Grande"/>
        <a:sym typeface="Lucida Grande"/>
      </a:defRPr>
    </a:lvl6pPr>
    <a:lvl7pPr indent="1371600" defTabSz="457200" latinLnBrk="0">
      <a:defRPr sz="2200">
        <a:solidFill>
          <a:schemeClr val="accent6">
            <a:hueOff val="-1708773"/>
            <a:satOff val="-82172"/>
            <a:lumOff val="-54523"/>
          </a:schemeClr>
        </a:solidFill>
        <a:latin typeface="Lucida Grande"/>
        <a:ea typeface="Lucida Grande"/>
        <a:cs typeface="Lucida Grande"/>
        <a:sym typeface="Lucida Grande"/>
      </a:defRPr>
    </a:lvl7pPr>
    <a:lvl8pPr indent="1600200" defTabSz="457200" latinLnBrk="0">
      <a:defRPr sz="2200">
        <a:solidFill>
          <a:schemeClr val="accent6">
            <a:hueOff val="-1708773"/>
            <a:satOff val="-82172"/>
            <a:lumOff val="-54523"/>
          </a:schemeClr>
        </a:solidFill>
        <a:latin typeface="Lucida Grande"/>
        <a:ea typeface="Lucida Grande"/>
        <a:cs typeface="Lucida Grande"/>
        <a:sym typeface="Lucida Grande"/>
      </a:defRPr>
    </a:lvl8pPr>
    <a:lvl9pPr indent="1828800" defTabSz="457200" latinLnBrk="0">
      <a:defRPr sz="2200">
        <a:solidFill>
          <a:schemeClr val="accent6">
            <a:hueOff val="-1708773"/>
            <a:satOff val="-82172"/>
            <a:lumOff val="-54523"/>
          </a:schemeClr>
        </a:solidFill>
        <a:latin typeface="Lucida Grande"/>
        <a:ea typeface="Lucida Grande"/>
        <a:cs typeface="Lucida Grande"/>
        <a:sym typeface="Lucida Grand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0" name="Shape 180"/>
          <p:cNvSpPr/>
          <p:nvPr>
            <p:ph type="sldImg"/>
          </p:nvPr>
        </p:nvSpPr>
        <p:spPr>
          <a:prstGeom prst="rect">
            <a:avLst/>
          </a:prstGeom>
        </p:spPr>
        <p:txBody>
          <a:bodyPr/>
          <a:lstStyle/>
          <a:p>
            <a:pPr/>
          </a:p>
        </p:txBody>
      </p:sp>
      <p:sp>
        <p:nvSpPr>
          <p:cNvPr id="181" name="Shape 181"/>
          <p:cNvSpPr/>
          <p:nvPr>
            <p:ph type="body" sz="quarter" idx="1"/>
          </p:nvPr>
        </p:nvSpPr>
        <p:spPr>
          <a:prstGeom prst="rect">
            <a:avLst/>
          </a:prstGeom>
        </p:spPr>
        <p:txBody>
          <a:bodyPr/>
          <a:lstStyle/>
          <a:p>
            <a:pPr/>
            <a:r>
              <a:t>Hello everyone.</a:t>
            </a:r>
          </a:p>
          <a:p>
            <a:pPr/>
            <a:r>
              <a:t>I'm delighted to be here today to hold a final presentation of my bachelor's thesis on Collecting Feedback on Design Patterns for Platform Engineering in the Public Sector </a:t>
            </a:r>
          </a:p>
          <a:p>
            <a:pPr/>
            <a:r>
              <a:t>Advised by Peter.</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9" name="Shape 249"/>
          <p:cNvSpPr/>
          <p:nvPr>
            <p:ph type="sldImg"/>
          </p:nvPr>
        </p:nvSpPr>
        <p:spPr>
          <a:prstGeom prst="rect">
            <a:avLst/>
          </a:prstGeom>
        </p:spPr>
        <p:txBody>
          <a:bodyPr/>
          <a:lstStyle/>
          <a:p>
            <a:pPr/>
          </a:p>
        </p:txBody>
      </p:sp>
      <p:sp>
        <p:nvSpPr>
          <p:cNvPr id="250" name="Shape 250"/>
          <p:cNvSpPr/>
          <p:nvPr>
            <p:ph type="body" sz="quarter" idx="1"/>
          </p:nvPr>
        </p:nvSpPr>
        <p:spPr>
          <a:prstGeom prst="rect">
            <a:avLst/>
          </a:prstGeom>
        </p:spPr>
        <p:txBody>
          <a:bodyPr/>
          <a:lstStyle/>
          <a:p>
            <a:pPr>
              <a:defRPr sz="1800"/>
            </a:pPr>
            <a:r>
              <a:t>So . any type of visual representation harnesses visual perception.</a:t>
            </a:r>
          </a:p>
          <a:p>
            <a:pPr>
              <a:defRPr sz="1800"/>
            </a:pPr>
          </a:p>
          <a:p>
            <a:pPr>
              <a:defRPr sz="1800"/>
            </a:pPr>
            <a:r>
              <a:t>In our brain visual processing takes up to 50% of the total activity and </a:t>
            </a:r>
          </a:p>
          <a:p>
            <a:pPr>
              <a:defRPr sz="1800"/>
            </a:pPr>
          </a:p>
          <a:p>
            <a:pPr>
              <a:defRPr sz="1800"/>
            </a:pPr>
            <a:r>
              <a:t>the visual setting is generally comprehended in 1/10th of a second.</a:t>
            </a:r>
          </a:p>
          <a:p>
            <a:pPr>
              <a:defRPr sz="1800"/>
            </a:pPr>
          </a:p>
          <a:p>
            <a:pPr>
              <a:defRPr sz="1800"/>
            </a:pPr>
            <a:r>
              <a:t>In fact, visualising time series turns data into a form mild for understanding and analysing, by </a:t>
            </a:r>
          </a:p>
          <a:p>
            <a:pPr>
              <a:defRPr sz="1800"/>
            </a:pPr>
          </a:p>
          <a:p>
            <a:pPr>
              <a:defRPr sz="1800"/>
            </a:pPr>
            <a:r>
              <a:t>by bringing the trends to the foreground.</a:t>
            </a:r>
          </a:p>
          <a:p>
            <a:pPr>
              <a:defRPr sz="1800"/>
            </a:pPr>
          </a:p>
          <a:p>
            <a:pPr>
              <a:defRPr sz="1800"/>
            </a:pPr>
          </a:p>
          <a:p>
            <a:pPr>
              <a:defRPr sz="1800"/>
            </a:pPr>
            <a:r>
              <a:t>Moreover, visualising time dependent data is substantially used everywhere.</a:t>
            </a:r>
          </a:p>
          <a:p>
            <a:pPr>
              <a:defRPr sz="1800"/>
            </a:pPr>
          </a:p>
          <a:p>
            <a:pPr>
              <a:defRPr sz="1800"/>
            </a:pPr>
            <a:r>
              <a:t>1</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8" name="Shape 258"/>
          <p:cNvSpPr/>
          <p:nvPr>
            <p:ph type="sldImg"/>
          </p:nvPr>
        </p:nvSpPr>
        <p:spPr>
          <a:prstGeom prst="rect">
            <a:avLst/>
          </a:prstGeom>
        </p:spPr>
        <p:txBody>
          <a:bodyPr/>
          <a:lstStyle/>
          <a:p>
            <a:pPr/>
          </a:p>
        </p:txBody>
      </p:sp>
      <p:sp>
        <p:nvSpPr>
          <p:cNvPr id="259" name="Shape 259"/>
          <p:cNvSpPr/>
          <p:nvPr>
            <p:ph type="body" sz="quarter" idx="1"/>
          </p:nvPr>
        </p:nvSpPr>
        <p:spPr>
          <a:prstGeom prst="rect">
            <a:avLst/>
          </a:prstGeom>
        </p:spPr>
        <p:txBody>
          <a:bodyPr/>
          <a:lstStyle/>
          <a:p>
            <a:pPr/>
            <a:r>
              <a:t>The methodology comes straight from the resolution approach.</a:t>
            </a:r>
          </a:p>
          <a:p>
            <a:pPr/>
            <a:r>
              <a:t>Learning from the best or learning from successful.</a:t>
            </a:r>
          </a:p>
          <a:p>
            <a:pPr/>
          </a:p>
          <a:p>
            <a:pPr/>
            <a:r>
              <a:t>In the previous work on design patterns 19 interviwes were conducted and analysed.</a:t>
            </a:r>
          </a:p>
          <a:p>
            <a:pPr/>
          </a:p>
          <a:p>
            <a:pPr/>
            <a:r>
              <a:t>During this thesis we have conducted a second round of 10 interviews, which were based on the previous results and available strategic documents for better refinement and expansion of the existing set.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4" name="Shape 264"/>
          <p:cNvSpPr/>
          <p:nvPr>
            <p:ph type="sldImg"/>
          </p:nvPr>
        </p:nvSpPr>
        <p:spPr>
          <a:prstGeom prst="rect">
            <a:avLst/>
          </a:prstGeom>
        </p:spPr>
        <p:txBody>
          <a:bodyPr/>
          <a:lstStyle/>
          <a:p>
            <a:pPr/>
          </a:p>
        </p:txBody>
      </p:sp>
      <p:sp>
        <p:nvSpPr>
          <p:cNvPr id="265" name="Shape 265"/>
          <p:cNvSpPr/>
          <p:nvPr>
            <p:ph type="body" sz="quarter" idx="1"/>
          </p:nvPr>
        </p:nvSpPr>
        <p:spPr>
          <a:prstGeom prst="rect">
            <a:avLst/>
          </a:prstGeom>
        </p:spPr>
        <p:txBody>
          <a:bodyPr/>
          <a:lstStyle/>
          <a:p>
            <a:pPr/>
            <a:r>
              <a:t>When analysing interviews a coding concept was used.</a:t>
            </a:r>
          </a:p>
          <a:p>
            <a:pPr/>
          </a:p>
          <a:p>
            <a:pPr/>
            <a:r>
              <a:t>The following dimensions have been chosen for coding</a:t>
            </a:r>
          </a:p>
          <a:p>
            <a:pPr/>
          </a:p>
          <a:p>
            <a:pPr/>
            <a:r>
              <a:t>*Depending on the time*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1" name="Shape 271"/>
          <p:cNvSpPr/>
          <p:nvPr>
            <p:ph type="sldImg"/>
          </p:nvPr>
        </p:nvSpPr>
        <p:spPr>
          <a:prstGeom prst="rect">
            <a:avLst/>
          </a:prstGeom>
        </p:spPr>
        <p:txBody>
          <a:bodyPr/>
          <a:lstStyle/>
          <a:p>
            <a:pPr/>
          </a:p>
        </p:txBody>
      </p:sp>
      <p:sp>
        <p:nvSpPr>
          <p:cNvPr id="272" name="Shape 272"/>
          <p:cNvSpPr/>
          <p:nvPr>
            <p:ph type="body" sz="quarter" idx="1"/>
          </p:nvPr>
        </p:nvSpPr>
        <p:spPr>
          <a:prstGeom prst="rect">
            <a:avLst/>
          </a:prstGeom>
        </p:spPr>
        <p:txBody>
          <a:bodyPr/>
          <a:lstStyle/>
          <a:p>
            <a:pPr>
              <a:defRPr sz="1800"/>
            </a:pPr>
            <a:r>
              <a:t>That’s the complete coding matrix or schema with all previously mentioned dimensions and corresponding questions to be answered.</a:t>
            </a:r>
          </a:p>
          <a:p>
            <a:pPr>
              <a:defRPr sz="1800"/>
            </a:pPr>
          </a:p>
          <a:p>
            <a:pPr>
              <a:defRPr sz="1800"/>
            </a:pPr>
            <a:r>
              <a:t>We have both prescriptive and descriptive character for all content dimensions.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8" name="Shape 278"/>
          <p:cNvSpPr/>
          <p:nvPr>
            <p:ph type="sldImg"/>
          </p:nvPr>
        </p:nvSpPr>
        <p:spPr>
          <a:prstGeom prst="rect">
            <a:avLst/>
          </a:prstGeom>
        </p:spPr>
        <p:txBody>
          <a:bodyPr/>
          <a:lstStyle/>
          <a:p>
            <a:pPr/>
          </a:p>
        </p:txBody>
      </p:sp>
      <p:sp>
        <p:nvSpPr>
          <p:cNvPr id="279" name="Shape 279"/>
          <p:cNvSpPr/>
          <p:nvPr>
            <p:ph type="body" sz="quarter" idx="1"/>
          </p:nvPr>
        </p:nvSpPr>
        <p:spPr>
          <a:prstGeom prst="rect">
            <a:avLst/>
          </a:prstGeom>
        </p:spPr>
        <p:txBody>
          <a:bodyPr/>
          <a:lstStyle/>
          <a:p>
            <a:pPr/>
            <a:r>
              <a:t>On this slide you can see the overview of the stages and the workflow</a:t>
            </a:r>
          </a:p>
          <a:p>
            <a:pPr/>
          </a:p>
          <a:p>
            <a:pPr/>
            <a:r>
              <a:t>The interviews were coded using a developed coding schema becoming 415 quotes which were then grouped and generalised into 50 design decisions and once matched with each other resulted in 15 design patterns.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5" name="Shape 285"/>
          <p:cNvSpPr/>
          <p:nvPr>
            <p:ph type="sldImg"/>
          </p:nvPr>
        </p:nvSpPr>
        <p:spPr>
          <a:prstGeom prst="rect">
            <a:avLst/>
          </a:prstGeom>
        </p:spPr>
        <p:txBody>
          <a:bodyPr/>
          <a:lstStyle/>
          <a:p>
            <a:pPr/>
          </a:p>
        </p:txBody>
      </p:sp>
      <p:sp>
        <p:nvSpPr>
          <p:cNvPr id="286" name="Shape 286"/>
          <p:cNvSpPr/>
          <p:nvPr>
            <p:ph type="body" sz="quarter" idx="1"/>
          </p:nvPr>
        </p:nvSpPr>
        <p:spPr>
          <a:prstGeom prst="rect">
            <a:avLst/>
          </a:prstGeom>
        </p:spPr>
        <p:txBody>
          <a:bodyPr/>
          <a:lstStyle/>
          <a:p>
            <a:pPr>
              <a:defRPr sz="1800"/>
            </a:pPr>
            <a:r>
              <a:t>So . any type of visual representation harnesses visual perception.</a:t>
            </a:r>
          </a:p>
          <a:p>
            <a:pPr>
              <a:defRPr sz="1800"/>
            </a:pPr>
          </a:p>
          <a:p>
            <a:pPr>
              <a:defRPr sz="1800"/>
            </a:pPr>
            <a:r>
              <a:t>In our brain visual processing takes up to 50% of the total activity and </a:t>
            </a:r>
          </a:p>
          <a:p>
            <a:pPr>
              <a:defRPr sz="1800"/>
            </a:pPr>
          </a:p>
          <a:p>
            <a:pPr>
              <a:defRPr sz="1800"/>
            </a:pPr>
            <a:r>
              <a:t>the visual setting is generally comprehended in 1/10th of a second.</a:t>
            </a:r>
          </a:p>
          <a:p>
            <a:pPr>
              <a:defRPr sz="1800"/>
            </a:pPr>
          </a:p>
          <a:p>
            <a:pPr>
              <a:defRPr sz="1800"/>
            </a:pPr>
            <a:r>
              <a:t>In fact, visualising time series turns data into a form mild for understanding and analysing, by </a:t>
            </a:r>
          </a:p>
          <a:p>
            <a:pPr>
              <a:defRPr sz="1800"/>
            </a:pPr>
          </a:p>
          <a:p>
            <a:pPr>
              <a:defRPr sz="1800"/>
            </a:pPr>
            <a:r>
              <a:t>by bringing the trends to the foreground.</a:t>
            </a:r>
          </a:p>
          <a:p>
            <a:pPr>
              <a:defRPr sz="1800"/>
            </a:pPr>
          </a:p>
          <a:p>
            <a:pPr>
              <a:defRPr sz="1800"/>
            </a:pPr>
          </a:p>
          <a:p>
            <a:pPr>
              <a:defRPr sz="1800"/>
            </a:pPr>
            <a:r>
              <a:t>Moreover, visualising time dependent data is substantially used everywhere.</a:t>
            </a:r>
          </a:p>
          <a:p>
            <a:pPr>
              <a:defRPr sz="1800"/>
            </a:pPr>
          </a:p>
          <a:p>
            <a:pPr>
              <a:defRPr sz="1800"/>
            </a:pPr>
            <a:r>
              <a:t>1</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 name="Shape 292"/>
          <p:cNvSpPr/>
          <p:nvPr>
            <p:ph type="sldImg"/>
          </p:nvPr>
        </p:nvSpPr>
        <p:spPr>
          <a:prstGeom prst="rect">
            <a:avLst/>
          </a:prstGeom>
        </p:spPr>
        <p:txBody>
          <a:bodyPr/>
          <a:lstStyle/>
          <a:p>
            <a:pPr/>
          </a:p>
        </p:txBody>
      </p:sp>
      <p:sp>
        <p:nvSpPr>
          <p:cNvPr id="293" name="Shape 293"/>
          <p:cNvSpPr/>
          <p:nvPr>
            <p:ph type="body" sz="quarter" idx="1"/>
          </p:nvPr>
        </p:nvSpPr>
        <p:spPr>
          <a:prstGeom prst="rect">
            <a:avLst/>
          </a:prstGeom>
        </p:spPr>
        <p:txBody>
          <a:bodyPr/>
          <a:lstStyle/>
          <a:p>
            <a:pPr/>
            <a:r>
              <a:t>On this slide you can see resulting design patterns against corresponding dimensions groupped into 6 clusters.</a:t>
            </a:r>
          </a:p>
          <a:p>
            <a:pPr/>
          </a:p>
          <a:p>
            <a:pPr/>
            <a:r>
              <a:t>According to our findings, one should *Name clusters in a verbal way*</a:t>
            </a:r>
          </a:p>
          <a:p>
            <a:pPr/>
          </a:p>
          <a:p>
            <a:pPr/>
            <a:r>
              <a:t>.. and handle human resources, particularly: *patterns*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9" name="Shape 299"/>
          <p:cNvSpPr/>
          <p:nvPr>
            <p:ph type="sldImg"/>
          </p:nvPr>
        </p:nvSpPr>
        <p:spPr>
          <a:prstGeom prst="rect">
            <a:avLst/>
          </a:prstGeom>
        </p:spPr>
        <p:txBody>
          <a:bodyPr/>
          <a:lstStyle/>
          <a:p>
            <a:pPr/>
          </a:p>
        </p:txBody>
      </p:sp>
      <p:sp>
        <p:nvSpPr>
          <p:cNvPr id="300" name="Shape 300"/>
          <p:cNvSpPr/>
          <p:nvPr>
            <p:ph type="body" sz="quarter" idx="1"/>
          </p:nvPr>
        </p:nvSpPr>
        <p:spPr>
          <a:prstGeom prst="rect">
            <a:avLst/>
          </a:prstGeom>
        </p:spPr>
        <p:txBody>
          <a:bodyPr/>
          <a:lstStyle/>
          <a:p>
            <a:pPr>
              <a:defRPr sz="1800"/>
            </a:pPr>
            <a:r>
              <a:t>So . any type of visual representation harnesses visual perception.</a:t>
            </a:r>
          </a:p>
          <a:p>
            <a:pPr>
              <a:defRPr sz="1800"/>
            </a:pPr>
          </a:p>
          <a:p>
            <a:pPr>
              <a:defRPr sz="1800"/>
            </a:pPr>
            <a:r>
              <a:t>In our brain visual processing takes up to 50% of the total activity and </a:t>
            </a:r>
          </a:p>
          <a:p>
            <a:pPr>
              <a:defRPr sz="1800"/>
            </a:pPr>
          </a:p>
          <a:p>
            <a:pPr>
              <a:defRPr sz="1800"/>
            </a:pPr>
            <a:r>
              <a:t>the visual setting is generally comprehended in 1/10th of a second.</a:t>
            </a:r>
          </a:p>
          <a:p>
            <a:pPr>
              <a:defRPr sz="1800"/>
            </a:pPr>
          </a:p>
          <a:p>
            <a:pPr>
              <a:defRPr sz="1800"/>
            </a:pPr>
            <a:r>
              <a:t>In fact, visualising time series turns data into a form mild for understanding and analysing, by </a:t>
            </a:r>
          </a:p>
          <a:p>
            <a:pPr>
              <a:defRPr sz="1800"/>
            </a:pPr>
          </a:p>
          <a:p>
            <a:pPr>
              <a:defRPr sz="1800"/>
            </a:pPr>
            <a:r>
              <a:t>by bringing the trends to the foreground.</a:t>
            </a:r>
          </a:p>
          <a:p>
            <a:pPr>
              <a:defRPr sz="1800"/>
            </a:pPr>
          </a:p>
          <a:p>
            <a:pPr>
              <a:defRPr sz="1800"/>
            </a:pPr>
          </a:p>
          <a:p>
            <a:pPr>
              <a:defRPr sz="1800"/>
            </a:pPr>
            <a:r>
              <a:t>Moreover, visualising time dependent data is substantially used everywhere.</a:t>
            </a:r>
          </a:p>
          <a:p>
            <a:pPr>
              <a:defRPr sz="1800"/>
            </a:pPr>
          </a:p>
          <a:p>
            <a:pPr>
              <a:defRPr sz="1800"/>
            </a:pPr>
            <a:r>
              <a:t>1</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5" name="Shape 305"/>
          <p:cNvSpPr/>
          <p:nvPr>
            <p:ph type="sldImg"/>
          </p:nvPr>
        </p:nvSpPr>
        <p:spPr>
          <a:prstGeom prst="rect">
            <a:avLst/>
          </a:prstGeom>
        </p:spPr>
        <p:txBody>
          <a:bodyPr/>
          <a:lstStyle/>
          <a:p>
            <a:pPr/>
          </a:p>
        </p:txBody>
      </p:sp>
      <p:sp>
        <p:nvSpPr>
          <p:cNvPr id="306" name="Shape 306"/>
          <p:cNvSpPr/>
          <p:nvPr>
            <p:ph type="body" sz="quarter" idx="1"/>
          </p:nvPr>
        </p:nvSpPr>
        <p:spPr>
          <a:prstGeom prst="rect">
            <a:avLst/>
          </a:prstGeom>
        </p:spPr>
        <p:txBody>
          <a:bodyPr/>
          <a:lstStyle/>
          <a:p>
            <a:pPr/>
            <a:r>
              <a:t>I’ll quickly provide an example of the decision making</a:t>
            </a:r>
          </a:p>
          <a:p>
            <a:pPr/>
          </a:p>
          <a:p>
            <a:pPr/>
            <a:r>
              <a:t>Dimension Platform Governance</a:t>
            </a:r>
          </a:p>
          <a:p>
            <a:pPr/>
            <a:r>
              <a:t>Design Pattern cluster — Clear Governance</a:t>
            </a:r>
          </a:p>
          <a:p>
            <a:pPr/>
            <a:r>
              <a:t>Design Pattern — have a strong, competent figure to lead the transformation process.</a:t>
            </a:r>
          </a:p>
          <a:p>
            <a:pPr/>
          </a:p>
          <a:p>
            <a:pPr/>
            <a:r>
              <a:t>Here we see several quotes, all sharing the idea of necessary leadershing.</a:t>
            </a:r>
          </a:p>
          <a:p>
            <a:pPr/>
          </a:p>
          <a:p>
            <a:pPr/>
            <a:r>
              <a:t>For example, in the UK it was a minister in a collaboration with the head of GOV UK.</a:t>
            </a:r>
          </a:p>
          <a:p>
            <a:pPr/>
          </a:p>
          <a:p>
            <a:pPr/>
            <a:r>
              <a:t>In Italy they called Diego Piacentini who brought his experience from the private sector, namely Amazon, where he held a position of a Senior Vice President of the International Consumer Business to the public sector.</a:t>
            </a:r>
          </a:p>
          <a:p>
            <a:pPr/>
          </a:p>
          <a:p>
            <a:pPr/>
          </a:p>
          <a:p>
            <a:pPr/>
            <a:r>
              <a:t>Estonia’s former prime minister was also pushing digitalisaion back in the days.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3" name="Shape 313"/>
          <p:cNvSpPr/>
          <p:nvPr>
            <p:ph type="sldImg"/>
          </p:nvPr>
        </p:nvSpPr>
        <p:spPr>
          <a:prstGeom prst="rect">
            <a:avLst/>
          </a:prstGeom>
        </p:spPr>
        <p:txBody>
          <a:bodyPr/>
          <a:lstStyle/>
          <a:p>
            <a:pPr/>
          </a:p>
        </p:txBody>
      </p:sp>
      <p:sp>
        <p:nvSpPr>
          <p:cNvPr id="314" name="Shape 314"/>
          <p:cNvSpPr/>
          <p:nvPr>
            <p:ph type="body" sz="quarter" idx="1"/>
          </p:nvPr>
        </p:nvSpPr>
        <p:spPr>
          <a:prstGeom prst="rect">
            <a:avLst/>
          </a:prstGeom>
        </p:spPr>
        <p:txBody>
          <a:bodyPr/>
          <a:lstStyle/>
          <a:p>
            <a:pPr/>
            <a:r>
              <a:t>Based on the first round of interviews and findings we managed to reconfirm some patterns and extend an existing set with new patterns and also better structure them.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6" name="Shape 186"/>
          <p:cNvSpPr/>
          <p:nvPr>
            <p:ph type="sldImg"/>
          </p:nvPr>
        </p:nvSpPr>
        <p:spPr>
          <a:prstGeom prst="rect">
            <a:avLst/>
          </a:prstGeom>
        </p:spPr>
        <p:txBody>
          <a:bodyPr/>
          <a:lstStyle/>
          <a:p>
            <a:pPr/>
          </a:p>
        </p:txBody>
      </p:sp>
      <p:sp>
        <p:nvSpPr>
          <p:cNvPr id="187" name="Shape 187"/>
          <p:cNvSpPr/>
          <p:nvPr>
            <p:ph type="body" sz="quarter" idx="1"/>
          </p:nvPr>
        </p:nvSpPr>
        <p:spPr>
          <a:prstGeom prst="rect">
            <a:avLst/>
          </a:prstGeom>
        </p:spPr>
        <p:txBody>
          <a:bodyPr/>
          <a:lstStyle/>
          <a:p>
            <a:pPr/>
            <a:r>
              <a:t>The agenda for today’s presentation is following:</a:t>
            </a:r>
          </a:p>
          <a:p>
            <a:pPr/>
          </a:p>
          <a:p>
            <a:pPr/>
            <a:r>
              <a:t>First I’ll highlight the motivation of the topic and what resolution we have found for the existing complication.</a:t>
            </a:r>
          </a:p>
          <a:p>
            <a:pPr/>
          </a:p>
          <a:p>
            <a:pPr/>
            <a:r>
              <a:t>Then, I'll be taking you through the carried out research process, from the theoretical background to the methodology and ultimately the results. I'll then move on to discuss the implications of my findings and how they can be applied to the field and further works, as well as </a:t>
            </a:r>
          </a:p>
          <a:p>
            <a:pPr/>
          </a:p>
          <a:p>
            <a:pPr/>
            <a:r>
              <a:t>So, without further ado, let's dive into my presentation.</a:t>
            </a:r>
          </a:p>
          <a:p>
            <a:pPr/>
          </a:p>
          <a:p>
            <a:pPr/>
            <a:r>
              <a:t>2</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5" name="Shape 325"/>
          <p:cNvSpPr/>
          <p:nvPr>
            <p:ph type="sldImg"/>
          </p:nvPr>
        </p:nvSpPr>
        <p:spPr>
          <a:prstGeom prst="rect">
            <a:avLst/>
          </a:prstGeom>
        </p:spPr>
        <p:txBody>
          <a:bodyPr/>
          <a:lstStyle/>
          <a:p>
            <a:pPr/>
          </a:p>
        </p:txBody>
      </p:sp>
      <p:sp>
        <p:nvSpPr>
          <p:cNvPr id="326" name="Shape 326"/>
          <p:cNvSpPr/>
          <p:nvPr>
            <p:ph type="body" sz="quarter" idx="1"/>
          </p:nvPr>
        </p:nvSpPr>
        <p:spPr>
          <a:prstGeom prst="rect">
            <a:avLst/>
          </a:prstGeom>
        </p:spPr>
        <p:txBody>
          <a:bodyPr/>
          <a:lstStyle/>
          <a:p>
            <a:pPr/>
          </a:p>
          <a:p>
            <a:pPr/>
          </a:p>
          <a:p>
            <a:pPr/>
          </a:p>
          <a:p>
            <a:pPr/>
            <a:r>
              <a:t>- Design theories</a:t>
            </a:r>
          </a:p>
          <a:p>
            <a:pPr/>
            <a:r>
              <a:t>- Reference decisions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3" name="Shape 193"/>
          <p:cNvSpPr/>
          <p:nvPr>
            <p:ph type="sldImg"/>
          </p:nvPr>
        </p:nvSpPr>
        <p:spPr>
          <a:prstGeom prst="rect">
            <a:avLst/>
          </a:prstGeom>
        </p:spPr>
        <p:txBody>
          <a:bodyPr/>
          <a:lstStyle/>
          <a:p>
            <a:pPr/>
          </a:p>
        </p:txBody>
      </p:sp>
      <p:sp>
        <p:nvSpPr>
          <p:cNvPr id="194" name="Shape 194"/>
          <p:cNvSpPr/>
          <p:nvPr>
            <p:ph type="body" sz="quarter" idx="1"/>
          </p:nvPr>
        </p:nvSpPr>
        <p:spPr>
          <a:prstGeom prst="rect">
            <a:avLst/>
          </a:prstGeom>
        </p:spPr>
        <p:txBody>
          <a:bodyPr/>
          <a:lstStyle/>
          <a:p>
            <a:pPr>
              <a:defRPr sz="1800"/>
            </a:pPr>
            <a:r>
              <a:t>So . any type of visual representation harnesses visual perception.</a:t>
            </a:r>
          </a:p>
          <a:p>
            <a:pPr>
              <a:defRPr sz="1800"/>
            </a:pPr>
          </a:p>
          <a:p>
            <a:pPr>
              <a:defRPr sz="1800"/>
            </a:pPr>
            <a:r>
              <a:t>In our brain visual processing takes up to 50% of the total activity and </a:t>
            </a:r>
          </a:p>
          <a:p>
            <a:pPr>
              <a:defRPr sz="1800"/>
            </a:pPr>
          </a:p>
          <a:p>
            <a:pPr>
              <a:defRPr sz="1800"/>
            </a:pPr>
            <a:r>
              <a:t>the visual setting is generally comprehended in 1/10th of a second.</a:t>
            </a:r>
          </a:p>
          <a:p>
            <a:pPr>
              <a:defRPr sz="1800"/>
            </a:pPr>
          </a:p>
          <a:p>
            <a:pPr>
              <a:defRPr sz="1800"/>
            </a:pPr>
            <a:r>
              <a:t>In fact, visualising time series turns data into a form mild for understanding and analysing, by </a:t>
            </a:r>
          </a:p>
          <a:p>
            <a:pPr>
              <a:defRPr sz="1800"/>
            </a:pPr>
          </a:p>
          <a:p>
            <a:pPr>
              <a:defRPr sz="1800"/>
            </a:pPr>
            <a:r>
              <a:t>by bringing the trends to the foreground.</a:t>
            </a:r>
          </a:p>
          <a:p>
            <a:pPr>
              <a:defRPr sz="1800"/>
            </a:pPr>
          </a:p>
          <a:p>
            <a:pPr>
              <a:defRPr sz="1800"/>
            </a:pPr>
          </a:p>
          <a:p>
            <a:pPr>
              <a:defRPr sz="1800"/>
            </a:pPr>
            <a:r>
              <a:t>Moreover, visualising time dependent data is substantially used everywhere.</a:t>
            </a:r>
          </a:p>
          <a:p>
            <a:pPr>
              <a:defRPr sz="1800"/>
            </a:pPr>
          </a:p>
          <a:p>
            <a:pPr>
              <a:defRPr sz="1800"/>
            </a:pPr>
            <a:r>
              <a:t>1</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3" name="Shape 203"/>
          <p:cNvSpPr/>
          <p:nvPr>
            <p:ph type="sldImg"/>
          </p:nvPr>
        </p:nvSpPr>
        <p:spPr>
          <a:prstGeom prst="rect">
            <a:avLst/>
          </a:prstGeom>
        </p:spPr>
        <p:txBody>
          <a:bodyPr/>
          <a:lstStyle/>
          <a:p>
            <a:pPr/>
          </a:p>
        </p:txBody>
      </p:sp>
      <p:sp>
        <p:nvSpPr>
          <p:cNvPr id="204" name="Shape 204"/>
          <p:cNvSpPr/>
          <p:nvPr>
            <p:ph type="body" sz="quarter" idx="1"/>
          </p:nvPr>
        </p:nvSpPr>
        <p:spPr>
          <a:prstGeom prst="rect">
            <a:avLst/>
          </a:prstGeom>
        </p:spPr>
        <p:txBody>
          <a:bodyPr/>
          <a:lstStyle/>
          <a:p>
            <a:pPr/>
            <a:r>
              <a:t>First off, let’s start with the context and the main concept, namely Government as a Platform.</a:t>
            </a:r>
          </a:p>
          <a:p>
            <a:pPr/>
          </a:p>
          <a:p>
            <a:pPr/>
            <a:r>
              <a:t>Government as a Platform is a promising concept to approach digital transformation in the public sector due to its efficiency and reusable components.</a:t>
            </a:r>
          </a:p>
          <a:p>
            <a:pPr/>
          </a:p>
          <a:p>
            <a:pPr/>
            <a:r>
              <a:t>GaaP aims to simplify citizen intreaction with the public services and Germany could potentially take advantage of implementing, known for having peculiarities with the public services, for example, related to KVR.</a:t>
            </a:r>
          </a:p>
          <a:p>
            <a:pPr/>
          </a:p>
          <a:p>
            <a:pPr/>
            <a:r>
              <a:t>3</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3" name="Shape 213"/>
          <p:cNvSpPr/>
          <p:nvPr>
            <p:ph type="sldImg"/>
          </p:nvPr>
        </p:nvSpPr>
        <p:spPr>
          <a:prstGeom prst="rect">
            <a:avLst/>
          </a:prstGeom>
        </p:spPr>
        <p:txBody>
          <a:bodyPr/>
          <a:lstStyle/>
          <a:p>
            <a:pPr/>
          </a:p>
        </p:txBody>
      </p:sp>
      <p:sp>
        <p:nvSpPr>
          <p:cNvPr id="214" name="Shape 214"/>
          <p:cNvSpPr/>
          <p:nvPr>
            <p:ph type="body" sz="quarter" idx="1"/>
          </p:nvPr>
        </p:nvSpPr>
        <p:spPr>
          <a:prstGeom prst="rect">
            <a:avLst/>
          </a:prstGeom>
        </p:spPr>
        <p:txBody>
          <a:bodyPr/>
          <a:lstStyle/>
          <a:p>
            <a:pPr/>
            <a:r>
              <a:t>The main complication with this approach, however, is that there are still no clear guidelines on how to implement GaaP.</a:t>
            </a:r>
          </a:p>
          <a:p>
            <a:pPr/>
          </a:p>
          <a:p>
            <a:pPr/>
            <a:r>
              <a:t>Particularly, the so called transformation process is yet not defined, even though the starting point, namely the silo based infrastructure and the end goal—platform-oriented infrastructure are clear.</a:t>
            </a:r>
          </a:p>
          <a:p>
            <a:pPr/>
          </a:p>
          <a:p>
            <a:pPr/>
            <a:r>
              <a:t>So, the question remains: how to design a good platform-oriented infrastructure in a public sector?</a:t>
            </a:r>
          </a:p>
          <a:p>
            <a:pPr/>
          </a:p>
          <a:p>
            <a:pPr/>
            <a:r>
              <a:t>4</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3" name="Shape 223"/>
          <p:cNvSpPr/>
          <p:nvPr>
            <p:ph type="sldImg"/>
          </p:nvPr>
        </p:nvSpPr>
        <p:spPr>
          <a:prstGeom prst="rect">
            <a:avLst/>
          </a:prstGeom>
        </p:spPr>
        <p:txBody>
          <a:bodyPr/>
          <a:lstStyle/>
          <a:p>
            <a:pPr/>
          </a:p>
        </p:txBody>
      </p:sp>
      <p:sp>
        <p:nvSpPr>
          <p:cNvPr id="224" name="Shape 224"/>
          <p:cNvSpPr/>
          <p:nvPr>
            <p:ph type="body" sz="quarter" idx="1"/>
          </p:nvPr>
        </p:nvSpPr>
        <p:spPr>
          <a:prstGeom prst="rect">
            <a:avLst/>
          </a:prstGeom>
        </p:spPr>
        <p:txBody>
          <a:bodyPr/>
          <a:lstStyle/>
          <a:p>
            <a:pPr/>
            <a:r>
              <a:t>And the resolution of the emerged complication that we pursued be learning from already successful countries.</a:t>
            </a:r>
          </a:p>
          <a:p>
            <a:pPr/>
          </a:p>
          <a:p>
            <a:pPr/>
            <a:r>
              <a:t>For example, Italy, Estonia and the UK and relatively successful in the application of GaaP in practice, making public services convenient and accessible for their citizens.</a:t>
            </a:r>
          </a:p>
          <a:p>
            <a:pPr/>
          </a:p>
          <a:p>
            <a:pPr/>
            <a:r>
              <a:t>A round of interviews was conducted to discuss existing design patterns and extend a set with new ones, but more on that later on.</a:t>
            </a:r>
          </a:p>
          <a:p>
            <a:pPr/>
          </a:p>
          <a:p>
            <a:pPr/>
            <a:r>
              <a:t>5</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 name="Shape 229"/>
          <p:cNvSpPr/>
          <p:nvPr>
            <p:ph type="sldImg"/>
          </p:nvPr>
        </p:nvSpPr>
        <p:spPr>
          <a:prstGeom prst="rect">
            <a:avLst/>
          </a:prstGeom>
        </p:spPr>
        <p:txBody>
          <a:bodyPr/>
          <a:lstStyle/>
          <a:p>
            <a:pPr/>
          </a:p>
        </p:txBody>
      </p:sp>
      <p:sp>
        <p:nvSpPr>
          <p:cNvPr id="230" name="Shape 230"/>
          <p:cNvSpPr/>
          <p:nvPr>
            <p:ph type="body" sz="quarter" idx="1"/>
          </p:nvPr>
        </p:nvSpPr>
        <p:spPr>
          <a:prstGeom prst="rect">
            <a:avLst/>
          </a:prstGeom>
        </p:spPr>
        <p:txBody>
          <a:bodyPr/>
          <a:lstStyle/>
          <a:p>
            <a:pPr/>
            <a:r>
              <a:t>Let’s just quickly go over the research questions of this thesis.</a:t>
            </a:r>
          </a:p>
          <a:p>
            <a:pPr/>
          </a:p>
          <a:p>
            <a:pPr/>
            <a:r>
              <a:t>First RQ is: SLIDE</a:t>
            </a:r>
          </a:p>
          <a:p>
            <a:pPr/>
          </a:p>
          <a:p>
            <a:pPr/>
            <a:r>
              <a:t>Second is concerned with the design decisions made by the successful countries</a:t>
            </a:r>
          </a:p>
          <a:p>
            <a:pPr/>
          </a:p>
          <a:p>
            <a:pPr/>
            <a:r>
              <a:t>And the third is directed towards patterns that can be derived from those decisions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Shape 235"/>
          <p:cNvSpPr/>
          <p:nvPr>
            <p:ph type="sldImg"/>
          </p:nvPr>
        </p:nvSpPr>
        <p:spPr>
          <a:prstGeom prst="rect">
            <a:avLst/>
          </a:prstGeom>
        </p:spPr>
        <p:txBody>
          <a:bodyPr/>
          <a:lstStyle/>
          <a:p>
            <a:pPr/>
          </a:p>
        </p:txBody>
      </p:sp>
      <p:sp>
        <p:nvSpPr>
          <p:cNvPr id="236" name="Shape 236"/>
          <p:cNvSpPr/>
          <p:nvPr>
            <p:ph type="body" sz="quarter" idx="1"/>
          </p:nvPr>
        </p:nvSpPr>
        <p:spPr>
          <a:prstGeom prst="rect">
            <a:avLst/>
          </a:prstGeom>
        </p:spPr>
        <p:txBody>
          <a:bodyPr/>
          <a:lstStyle/>
          <a:p>
            <a:pPr/>
            <a:r>
              <a:t>Now the foundation of the research—the theoretical background.</a:t>
            </a:r>
          </a:p>
          <a:p>
            <a:pPr/>
          </a:p>
          <a:p>
            <a:pPr/>
          </a:p>
          <a:p>
            <a:pPr/>
            <a:r>
              <a:t>The theoretical background section of the thesis aims to provide a comprehensive and informative overview of the research, highlighting its significance, relevance, and contribution to the field.</a:t>
            </a:r>
          </a:p>
          <a:p>
            <a:pPr/>
          </a:p>
          <a:p>
            <a:pPr/>
            <a:r>
              <a:t>Let’s quickly go over the main points of the TB.</a:t>
            </a:r>
          </a:p>
          <a:p>
            <a:pPr/>
          </a:p>
          <a:p>
            <a:pPr/>
            <a:r>
              <a:t>LAST POINT: but as mentioned ealier the process of tranforming towards platform-oriented structure is still unclear.</a:t>
            </a:r>
          </a:p>
          <a:p>
            <a:pPr/>
          </a:p>
          <a:p>
            <a:pPr/>
            <a:r>
              <a:t>7-8</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 name="Shape 241"/>
          <p:cNvSpPr/>
          <p:nvPr>
            <p:ph type="sldImg"/>
          </p:nvPr>
        </p:nvSpPr>
        <p:spPr>
          <a:prstGeom prst="rect">
            <a:avLst/>
          </a:prstGeom>
        </p:spPr>
        <p:txBody>
          <a:bodyPr/>
          <a:lstStyle/>
          <a:p>
            <a:pPr/>
          </a:p>
        </p:txBody>
      </p:sp>
      <p:sp>
        <p:nvSpPr>
          <p:cNvPr id="242" name="Shape 242"/>
          <p:cNvSpPr/>
          <p:nvPr>
            <p:ph type="body" sz="quarter" idx="1"/>
          </p:nvPr>
        </p:nvSpPr>
        <p:spPr>
          <a:prstGeom prst="rect">
            <a:avLst/>
          </a:prstGeom>
        </p:spPr>
        <p:txBody>
          <a:bodyPr/>
          <a:lstStyle/>
          <a:p>
            <a:pPr>
              <a:defRPr sz="1800"/>
            </a:pPr>
            <a:r>
              <a:t>GaaP delivers better digital public services to citizens, emphasizing citizen engagement and participation in the policy process</a:t>
            </a:r>
          </a:p>
          <a:p>
            <a:pPr>
              <a:defRPr sz="1800"/>
            </a:pPr>
            <a:r>
              <a:t>GaaP is based on reusing existing digital assets and processes to create shared digital infrastructure and services</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art">
    <p:spTree>
      <p:nvGrpSpPr>
        <p:cNvPr id="1" name=""/>
        <p:cNvGrpSpPr/>
        <p:nvPr/>
      </p:nvGrpSpPr>
      <p:grpSpPr>
        <a:xfrm>
          <a:off x="0" y="0"/>
          <a:ext cx="0" cy="0"/>
          <a:chOff x="0" y="0"/>
          <a:chExt cx="0" cy="0"/>
        </a:xfrm>
      </p:grpSpPr>
      <p:pic>
        <p:nvPicPr>
          <p:cNvPr id="14" name="image1.pdf" descr="image1.pdf"/>
          <p:cNvPicPr>
            <a:picLocks noChangeAspect="1"/>
          </p:cNvPicPr>
          <p:nvPr/>
        </p:nvPicPr>
        <p:blipFill>
          <a:blip r:embed="rId2">
            <a:extLst/>
          </a:blip>
          <a:stretch>
            <a:fillRect/>
          </a:stretch>
        </p:blipFill>
        <p:spPr>
          <a:xfrm>
            <a:off x="11688406" y="461774"/>
            <a:ext cx="865213" cy="455681"/>
          </a:xfrm>
          <a:prstGeom prst="rect">
            <a:avLst/>
          </a:prstGeom>
          <a:ln w="12700">
            <a:miter lim="400000"/>
          </a:ln>
        </p:spPr>
      </p:pic>
      <p:sp>
        <p:nvSpPr>
          <p:cNvPr id="15" name="Rectangle"/>
          <p:cNvSpPr/>
          <p:nvPr/>
        </p:nvSpPr>
        <p:spPr>
          <a:xfrm>
            <a:off x="11872191" y="9113985"/>
            <a:ext cx="818115" cy="509993"/>
          </a:xfrm>
          <a:prstGeom prst="rect">
            <a:avLst/>
          </a:prstGeom>
          <a:solidFill>
            <a:schemeClr val="accent2">
              <a:hueOff val="-1350521"/>
              <a:satOff val="-3448"/>
              <a:lumOff val="78770"/>
            </a:schemeClr>
          </a:solidFill>
          <a:ln w="12700">
            <a:miter lim="400000"/>
          </a:ln>
        </p:spPr>
        <p:txBody>
          <a:bodyPr lIns="65023" tIns="65023" rIns="65023" bIns="65023"/>
          <a:lstStyle/>
          <a:p>
            <a:pPr algn="ctr">
              <a:lnSpc>
                <a:spcPct val="114000"/>
              </a:lnSpc>
              <a:defRPr sz="2800">
                <a:solidFill>
                  <a:schemeClr val="accent2">
                    <a:hueOff val="-1350521"/>
                    <a:satOff val="-3448"/>
                    <a:lumOff val="78770"/>
                  </a:schemeClr>
                </a:solidFill>
              </a:defRPr>
            </a:pPr>
          </a:p>
        </p:txBody>
      </p:sp>
      <p:sp>
        <p:nvSpPr>
          <p:cNvPr id="16" name="Title Text"/>
          <p:cNvSpPr txBox="1"/>
          <p:nvPr>
            <p:ph type="title"/>
          </p:nvPr>
        </p:nvSpPr>
        <p:spPr>
          <a:xfrm>
            <a:off x="453816" y="1715199"/>
            <a:ext cx="12101690" cy="727006"/>
          </a:xfrm>
          <a:prstGeom prst="rect">
            <a:avLst/>
          </a:prstGeom>
        </p:spPr>
        <p:txBody>
          <a:bodyPr/>
          <a:lstStyle/>
          <a:p>
            <a:pPr/>
            <a:r>
              <a:t>Title Text</a:t>
            </a:r>
          </a:p>
        </p:txBody>
      </p:sp>
      <p:sp>
        <p:nvSpPr>
          <p:cNvPr id="17" name="Body Level One…"/>
          <p:cNvSpPr txBox="1"/>
          <p:nvPr>
            <p:ph type="body" sz="quarter" idx="1"/>
          </p:nvPr>
        </p:nvSpPr>
        <p:spPr>
          <a:xfrm>
            <a:off x="453813" y="2814179"/>
            <a:ext cx="12101690" cy="1812090"/>
          </a:xfrm>
          <a:prstGeom prst="rect">
            <a:avLst/>
          </a:prstGeom>
        </p:spPr>
        <p:txBody>
          <a:bodyPr/>
          <a:lstStyle>
            <a:lvl3pPr marL="465591" indent="-289378"/>
          </a:lstStyle>
          <a:p>
            <a:pPr/>
            <a:r>
              <a:t>Body Level One</a:t>
            </a:r>
          </a:p>
          <a:p>
            <a:pPr lvl="1"/>
            <a:r>
              <a:t>Body Level Two</a:t>
            </a:r>
          </a:p>
          <a:p>
            <a:pPr lvl="2"/>
            <a:r>
              <a:t>Body Level Three</a:t>
            </a:r>
          </a:p>
          <a:p>
            <a:pPr lvl="3"/>
            <a:r>
              <a:t>Body Level Four</a:t>
            </a:r>
          </a:p>
          <a:p>
            <a:pPr lvl="4"/>
            <a:r>
              <a:t>Body Level Five</a:t>
            </a:r>
          </a:p>
        </p:txBody>
      </p:sp>
      <p:sp>
        <p:nvSpPr>
          <p:cNvPr id="18" name="Slide Number"/>
          <p:cNvSpPr txBox="1"/>
          <p:nvPr>
            <p:ph type="sldNum" sz="quarter" idx="2"/>
          </p:nvPr>
        </p:nvSpPr>
        <p:spPr>
          <a:xfrm>
            <a:off x="12553861" y="9355157"/>
            <a:ext cx="238721" cy="221953"/>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große Bilder">
    <p:spTree>
      <p:nvGrpSpPr>
        <p:cNvPr id="1" name=""/>
        <p:cNvGrpSpPr/>
        <p:nvPr/>
      </p:nvGrpSpPr>
      <p:grpSpPr>
        <a:xfrm>
          <a:off x="0" y="0"/>
          <a:ext cx="0" cy="0"/>
          <a:chOff x="0" y="0"/>
          <a:chExt cx="0" cy="0"/>
        </a:xfrm>
      </p:grpSpPr>
      <p:pic>
        <p:nvPicPr>
          <p:cNvPr id="112" name="image1.pdf" descr="image1.pdf"/>
          <p:cNvPicPr>
            <a:picLocks noChangeAspect="1"/>
          </p:cNvPicPr>
          <p:nvPr/>
        </p:nvPicPr>
        <p:blipFill>
          <a:blip r:embed="rId2">
            <a:extLst/>
          </a:blip>
          <a:stretch>
            <a:fillRect/>
          </a:stretch>
        </p:blipFill>
        <p:spPr>
          <a:xfrm>
            <a:off x="11688406" y="461774"/>
            <a:ext cx="865213" cy="455681"/>
          </a:xfrm>
          <a:prstGeom prst="rect">
            <a:avLst/>
          </a:prstGeom>
          <a:ln w="12700">
            <a:miter lim="400000"/>
          </a:ln>
        </p:spPr>
      </p:pic>
      <p:sp>
        <p:nvSpPr>
          <p:cNvPr id="113" name="Image"/>
          <p:cNvSpPr/>
          <p:nvPr>
            <p:ph type="pic" idx="21"/>
          </p:nvPr>
        </p:nvSpPr>
        <p:spPr>
          <a:xfrm>
            <a:off x="-1" y="3522133"/>
            <a:ext cx="13004801" cy="6231468"/>
          </a:xfrm>
          <a:prstGeom prst="rect">
            <a:avLst/>
          </a:prstGeom>
        </p:spPr>
        <p:txBody>
          <a:bodyPr lIns="91439" tIns="45719" rIns="91439" bIns="45719">
            <a:noAutofit/>
          </a:bodyPr>
          <a:lstStyle/>
          <a:p>
            <a:pPr/>
          </a:p>
        </p:txBody>
      </p:sp>
      <p:sp>
        <p:nvSpPr>
          <p:cNvPr id="114" name="Title Text"/>
          <p:cNvSpPr txBox="1"/>
          <p:nvPr>
            <p:ph type="title"/>
          </p:nvPr>
        </p:nvSpPr>
        <p:spPr>
          <a:prstGeom prst="rect">
            <a:avLst/>
          </a:prstGeom>
        </p:spPr>
        <p:txBody>
          <a:bodyPr/>
          <a:lstStyle/>
          <a:p>
            <a:pPr/>
            <a:r>
              <a:t>Title Text</a:t>
            </a:r>
          </a:p>
        </p:txBody>
      </p:sp>
      <p:sp>
        <p:nvSpPr>
          <p:cNvPr id="115" name="Body Level One…"/>
          <p:cNvSpPr txBox="1"/>
          <p:nvPr>
            <p:ph type="body" sz="quarter" idx="1"/>
          </p:nvPr>
        </p:nvSpPr>
        <p:spPr>
          <a:xfrm>
            <a:off x="453815" y="2506222"/>
            <a:ext cx="12101689" cy="1016821"/>
          </a:xfrm>
          <a:prstGeom prst="rect">
            <a:avLst/>
          </a:prstGeom>
        </p:spPr>
        <p:txBody>
          <a:bodyPr/>
          <a:lstStyle>
            <a:lvl3pPr marL="465591" indent="-289378"/>
          </a:lstStyle>
          <a:p>
            <a:pPr/>
            <a:r>
              <a:t>Body Level One</a:t>
            </a:r>
          </a:p>
          <a:p>
            <a:pPr lvl="1"/>
            <a:r>
              <a:t>Body Level Two</a:t>
            </a:r>
          </a:p>
          <a:p>
            <a:pPr lvl="2"/>
            <a:r>
              <a:t>Body Level Three</a:t>
            </a:r>
          </a:p>
          <a:p>
            <a:pPr lvl="3"/>
            <a:r>
              <a:t>Body Level Four</a:t>
            </a:r>
          </a:p>
          <a:p>
            <a:pPr lvl="4"/>
            <a:r>
              <a:t>Body Level Five</a:t>
            </a:r>
          </a:p>
        </p:txBody>
      </p:sp>
      <p:sp>
        <p:nvSpPr>
          <p:cNvPr id="1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lder formatfüllend">
    <p:spTree>
      <p:nvGrpSpPr>
        <p:cNvPr id="1" name=""/>
        <p:cNvGrpSpPr/>
        <p:nvPr/>
      </p:nvGrpSpPr>
      <p:grpSpPr>
        <a:xfrm>
          <a:off x="0" y="0"/>
          <a:ext cx="0" cy="0"/>
          <a:chOff x="0" y="0"/>
          <a:chExt cx="0" cy="0"/>
        </a:xfrm>
      </p:grpSpPr>
      <p:pic>
        <p:nvPicPr>
          <p:cNvPr id="123" name="image1.pdf" descr="image1.pdf"/>
          <p:cNvPicPr>
            <a:picLocks noChangeAspect="1"/>
          </p:cNvPicPr>
          <p:nvPr/>
        </p:nvPicPr>
        <p:blipFill>
          <a:blip r:embed="rId2">
            <a:extLst/>
          </a:blip>
          <a:stretch>
            <a:fillRect/>
          </a:stretch>
        </p:blipFill>
        <p:spPr>
          <a:xfrm>
            <a:off x="11688406" y="461774"/>
            <a:ext cx="865213" cy="455681"/>
          </a:xfrm>
          <a:prstGeom prst="rect">
            <a:avLst/>
          </a:prstGeom>
          <a:ln w="12700">
            <a:miter lim="400000"/>
          </a:ln>
        </p:spPr>
      </p:pic>
      <p:sp>
        <p:nvSpPr>
          <p:cNvPr id="124" name="Image"/>
          <p:cNvSpPr/>
          <p:nvPr>
            <p:ph type="pic" idx="21"/>
          </p:nvPr>
        </p:nvSpPr>
        <p:spPr>
          <a:xfrm>
            <a:off x="-1" y="2405887"/>
            <a:ext cx="13004801" cy="7347713"/>
          </a:xfrm>
          <a:prstGeom prst="rect">
            <a:avLst/>
          </a:prstGeom>
        </p:spPr>
        <p:txBody>
          <a:bodyPr lIns="91439" tIns="45719" rIns="91439" bIns="45719">
            <a:noAutofit/>
          </a:bodyPr>
          <a:lstStyle/>
          <a:p>
            <a:pPr/>
          </a:p>
        </p:txBody>
      </p:sp>
      <p:sp>
        <p:nvSpPr>
          <p:cNvPr id="125" name="Title Text"/>
          <p:cNvSpPr txBox="1"/>
          <p:nvPr>
            <p:ph type="title"/>
          </p:nvPr>
        </p:nvSpPr>
        <p:spPr>
          <a:prstGeom prst="rect">
            <a:avLst/>
          </a:prstGeom>
        </p:spPr>
        <p:txBody>
          <a:bodyPr/>
          <a:lstStyle/>
          <a:p>
            <a:pPr/>
            <a:r>
              <a:t>Title Text</a:t>
            </a:r>
          </a:p>
        </p:txBody>
      </p:sp>
      <p:sp>
        <p:nvSpPr>
          <p:cNvPr id="12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Kapiteltrenner">
    <p:spTree>
      <p:nvGrpSpPr>
        <p:cNvPr id="1" name=""/>
        <p:cNvGrpSpPr/>
        <p:nvPr/>
      </p:nvGrpSpPr>
      <p:grpSpPr>
        <a:xfrm>
          <a:off x="0" y="0"/>
          <a:ext cx="0" cy="0"/>
          <a:chOff x="0" y="0"/>
          <a:chExt cx="0" cy="0"/>
        </a:xfrm>
      </p:grpSpPr>
      <p:sp>
        <p:nvSpPr>
          <p:cNvPr id="133" name="Rectangle"/>
          <p:cNvSpPr/>
          <p:nvPr/>
        </p:nvSpPr>
        <p:spPr>
          <a:xfrm>
            <a:off x="-1" y="-1"/>
            <a:ext cx="13004801" cy="9753601"/>
          </a:xfrm>
          <a:prstGeom prst="rect">
            <a:avLst/>
          </a:prstGeom>
          <a:solidFill>
            <a:srgbClr val="005293"/>
          </a:solidFill>
          <a:ln w="12700">
            <a:miter lim="400000"/>
          </a:ln>
        </p:spPr>
        <p:txBody>
          <a:bodyPr lIns="65023" tIns="65023" rIns="65023" bIns="65023"/>
          <a:lstStyle/>
          <a:p>
            <a:pPr algn="ctr">
              <a:lnSpc>
                <a:spcPct val="114000"/>
              </a:lnSpc>
              <a:defRPr sz="2400">
                <a:solidFill>
                  <a:schemeClr val="accent2">
                    <a:hueOff val="-1350521"/>
                    <a:satOff val="-3448"/>
                    <a:lumOff val="78770"/>
                  </a:schemeClr>
                </a:solidFill>
              </a:defRPr>
            </a:pPr>
          </a:p>
        </p:txBody>
      </p:sp>
      <p:pic>
        <p:nvPicPr>
          <p:cNvPr id="134" name="image3.pdf" descr="image3.pdf"/>
          <p:cNvPicPr>
            <a:picLocks noChangeAspect="1"/>
          </p:cNvPicPr>
          <p:nvPr/>
        </p:nvPicPr>
        <p:blipFill>
          <a:blip r:embed="rId2">
            <a:extLst/>
          </a:blip>
          <a:stretch>
            <a:fillRect/>
          </a:stretch>
        </p:blipFill>
        <p:spPr>
          <a:xfrm>
            <a:off x="11694404" y="461724"/>
            <a:ext cx="852941" cy="455681"/>
          </a:xfrm>
          <a:prstGeom prst="rect">
            <a:avLst/>
          </a:prstGeom>
          <a:ln w="12700">
            <a:miter lim="400000"/>
          </a:ln>
        </p:spPr>
      </p:pic>
      <p:sp>
        <p:nvSpPr>
          <p:cNvPr id="135" name="Title Text"/>
          <p:cNvSpPr txBox="1"/>
          <p:nvPr>
            <p:ph type="title"/>
          </p:nvPr>
        </p:nvSpPr>
        <p:spPr>
          <a:xfrm>
            <a:off x="453816" y="1715199"/>
            <a:ext cx="12101690" cy="1750908"/>
          </a:xfrm>
          <a:prstGeom prst="rect">
            <a:avLst/>
          </a:prstGeom>
        </p:spPr>
        <p:txBody>
          <a:bodyPr/>
          <a:lstStyle>
            <a:lvl1pPr>
              <a:defRPr>
                <a:solidFill>
                  <a:schemeClr val="accent2">
                    <a:hueOff val="-1350521"/>
                    <a:satOff val="-3448"/>
                    <a:lumOff val="78770"/>
                  </a:schemeClr>
                </a:solidFill>
              </a:defRPr>
            </a:lvl1pPr>
          </a:lstStyle>
          <a:p>
            <a:pPr/>
            <a:r>
              <a:t>Title Text</a:t>
            </a:r>
          </a:p>
        </p:txBody>
      </p:sp>
      <p:sp>
        <p:nvSpPr>
          <p:cNvPr id="136" name="Slide Number"/>
          <p:cNvSpPr txBox="1"/>
          <p:nvPr>
            <p:ph type="sldNum" sz="quarter" idx="2"/>
          </p:nvPr>
        </p:nvSpPr>
        <p:spPr>
          <a:xfrm>
            <a:off x="12315141" y="9355157"/>
            <a:ext cx="238721" cy="221953"/>
          </a:xfrm>
          <a:prstGeom prst="rect">
            <a:avLst/>
          </a:prstGeom>
        </p:spPr>
        <p:txBody>
          <a:bodyPr/>
          <a:lstStyle>
            <a:lvl1pPr algn="r">
              <a:defRPr>
                <a:solidFill>
                  <a:schemeClr val="accent2">
                    <a:hueOff val="-1350521"/>
                    <a:satOff val="-3448"/>
                    <a:lumOff val="78770"/>
                  </a:schemeClr>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Kapiteltrenner">
    <p:spTree>
      <p:nvGrpSpPr>
        <p:cNvPr id="1" name=""/>
        <p:cNvGrpSpPr/>
        <p:nvPr/>
      </p:nvGrpSpPr>
      <p:grpSpPr>
        <a:xfrm>
          <a:off x="0" y="0"/>
          <a:ext cx="0" cy="0"/>
          <a:chOff x="0" y="0"/>
          <a:chExt cx="0" cy="0"/>
        </a:xfrm>
      </p:grpSpPr>
      <p:sp>
        <p:nvSpPr>
          <p:cNvPr id="143" name="Rectangle"/>
          <p:cNvSpPr/>
          <p:nvPr/>
        </p:nvSpPr>
        <p:spPr>
          <a:xfrm>
            <a:off x="-1" y="-1"/>
            <a:ext cx="13004801" cy="9753601"/>
          </a:xfrm>
          <a:prstGeom prst="rect">
            <a:avLst/>
          </a:prstGeom>
          <a:solidFill>
            <a:schemeClr val="accent6">
              <a:hueOff val="-1708773"/>
              <a:satOff val="-82172"/>
              <a:lumOff val="-54523"/>
            </a:schemeClr>
          </a:solidFill>
          <a:ln w="12700">
            <a:miter lim="400000"/>
          </a:ln>
        </p:spPr>
        <p:txBody>
          <a:bodyPr lIns="65023" tIns="65023" rIns="65023" bIns="65023"/>
          <a:lstStyle/>
          <a:p>
            <a:pPr algn="ctr">
              <a:lnSpc>
                <a:spcPct val="114000"/>
              </a:lnSpc>
              <a:defRPr sz="2400">
                <a:solidFill>
                  <a:schemeClr val="accent2">
                    <a:hueOff val="-1350521"/>
                    <a:satOff val="-3448"/>
                    <a:lumOff val="78770"/>
                  </a:schemeClr>
                </a:solidFill>
              </a:defRPr>
            </a:pPr>
          </a:p>
        </p:txBody>
      </p:sp>
      <p:pic>
        <p:nvPicPr>
          <p:cNvPr id="144" name="image3.pdf" descr="image3.pdf"/>
          <p:cNvPicPr>
            <a:picLocks noChangeAspect="1"/>
          </p:cNvPicPr>
          <p:nvPr/>
        </p:nvPicPr>
        <p:blipFill>
          <a:blip r:embed="rId2">
            <a:extLst/>
          </a:blip>
          <a:stretch>
            <a:fillRect/>
          </a:stretch>
        </p:blipFill>
        <p:spPr>
          <a:xfrm>
            <a:off x="11694402" y="461724"/>
            <a:ext cx="852939" cy="455681"/>
          </a:xfrm>
          <a:prstGeom prst="rect">
            <a:avLst/>
          </a:prstGeom>
          <a:ln w="12700">
            <a:miter lim="400000"/>
          </a:ln>
        </p:spPr>
      </p:pic>
      <p:sp>
        <p:nvSpPr>
          <p:cNvPr id="145" name="Title Text"/>
          <p:cNvSpPr txBox="1"/>
          <p:nvPr>
            <p:ph type="title"/>
          </p:nvPr>
        </p:nvSpPr>
        <p:spPr>
          <a:xfrm>
            <a:off x="453816" y="1715199"/>
            <a:ext cx="12101690" cy="1750908"/>
          </a:xfrm>
          <a:prstGeom prst="rect">
            <a:avLst/>
          </a:prstGeom>
        </p:spPr>
        <p:txBody>
          <a:bodyPr/>
          <a:lstStyle>
            <a:lvl1pPr>
              <a:defRPr>
                <a:solidFill>
                  <a:schemeClr val="accent2">
                    <a:hueOff val="-1350521"/>
                    <a:satOff val="-3448"/>
                    <a:lumOff val="78770"/>
                  </a:schemeClr>
                </a:solidFill>
              </a:defRPr>
            </a:lvl1pPr>
          </a:lstStyle>
          <a:p>
            <a:pPr/>
            <a:r>
              <a:t>Title Text</a:t>
            </a:r>
          </a:p>
        </p:txBody>
      </p:sp>
      <p:sp>
        <p:nvSpPr>
          <p:cNvPr id="146" name="Slide Number"/>
          <p:cNvSpPr txBox="1"/>
          <p:nvPr>
            <p:ph type="sldNum" sz="quarter" idx="2"/>
          </p:nvPr>
        </p:nvSpPr>
        <p:spPr>
          <a:xfrm>
            <a:off x="12315141" y="9355157"/>
            <a:ext cx="238721" cy="221953"/>
          </a:xfrm>
          <a:prstGeom prst="rect">
            <a:avLst/>
          </a:prstGeom>
        </p:spPr>
        <p:txBody>
          <a:bodyPr/>
          <a:lstStyle>
            <a:lvl1pPr algn="r">
              <a:defRPr>
                <a:solidFill>
                  <a:schemeClr val="accent2">
                    <a:hueOff val="-1350521"/>
                    <a:satOff val="-3448"/>
                    <a:lumOff val="78770"/>
                  </a:schemeClr>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Kapiteltrenner 2">
    <p:spTree>
      <p:nvGrpSpPr>
        <p:cNvPr id="1" name=""/>
        <p:cNvGrpSpPr/>
        <p:nvPr/>
      </p:nvGrpSpPr>
      <p:grpSpPr>
        <a:xfrm>
          <a:off x="0" y="0"/>
          <a:ext cx="0" cy="0"/>
          <a:chOff x="0" y="0"/>
          <a:chExt cx="0" cy="0"/>
        </a:xfrm>
      </p:grpSpPr>
      <p:sp>
        <p:nvSpPr>
          <p:cNvPr id="153" name="Rectangle"/>
          <p:cNvSpPr/>
          <p:nvPr/>
        </p:nvSpPr>
        <p:spPr>
          <a:xfrm>
            <a:off x="-1" y="-1"/>
            <a:ext cx="13004801" cy="9753601"/>
          </a:xfrm>
          <a:prstGeom prst="rect">
            <a:avLst/>
          </a:prstGeom>
          <a:solidFill>
            <a:schemeClr val="accent2">
              <a:hueOff val="-1350521"/>
              <a:satOff val="-3448"/>
              <a:lumOff val="78770"/>
            </a:schemeClr>
          </a:solidFill>
          <a:ln w="12700">
            <a:miter lim="400000"/>
          </a:ln>
        </p:spPr>
        <p:txBody>
          <a:bodyPr lIns="65023" tIns="65023" rIns="65023" bIns="65023"/>
          <a:lstStyle/>
          <a:p>
            <a:pPr algn="ctr">
              <a:lnSpc>
                <a:spcPct val="114000"/>
              </a:lnSpc>
              <a:defRPr sz="2400">
                <a:solidFill>
                  <a:schemeClr val="accent2">
                    <a:hueOff val="-1350521"/>
                    <a:satOff val="-3448"/>
                    <a:lumOff val="78770"/>
                  </a:schemeClr>
                </a:solidFill>
              </a:defRPr>
            </a:pPr>
          </a:p>
        </p:txBody>
      </p:sp>
      <p:pic>
        <p:nvPicPr>
          <p:cNvPr id="154" name="image3.pdf" descr="image3.pdf"/>
          <p:cNvPicPr>
            <a:picLocks noChangeAspect="1"/>
          </p:cNvPicPr>
          <p:nvPr/>
        </p:nvPicPr>
        <p:blipFill>
          <a:blip r:embed="rId2">
            <a:extLst/>
          </a:blip>
          <a:stretch>
            <a:fillRect/>
          </a:stretch>
        </p:blipFill>
        <p:spPr>
          <a:xfrm>
            <a:off x="11694404" y="461724"/>
            <a:ext cx="852941" cy="455681"/>
          </a:xfrm>
          <a:prstGeom prst="rect">
            <a:avLst/>
          </a:prstGeom>
          <a:ln w="12700">
            <a:miter lim="400000"/>
          </a:ln>
        </p:spPr>
      </p:pic>
      <p:sp>
        <p:nvSpPr>
          <p:cNvPr id="155" name="Title Text"/>
          <p:cNvSpPr txBox="1"/>
          <p:nvPr>
            <p:ph type="title"/>
          </p:nvPr>
        </p:nvSpPr>
        <p:spPr>
          <a:xfrm>
            <a:off x="453816" y="1715199"/>
            <a:ext cx="12101690" cy="1750908"/>
          </a:xfrm>
          <a:prstGeom prst="rect">
            <a:avLst/>
          </a:prstGeom>
        </p:spPr>
        <p:txBody>
          <a:bodyPr/>
          <a:lstStyle/>
          <a:p>
            <a:pPr/>
            <a:r>
              <a:t>Title Text</a:t>
            </a:r>
          </a:p>
        </p:txBody>
      </p:sp>
      <p:sp>
        <p:nvSpPr>
          <p:cNvPr id="156" name="Slide Number"/>
          <p:cNvSpPr txBox="1"/>
          <p:nvPr>
            <p:ph type="sldNum" sz="quarter" idx="2"/>
          </p:nvPr>
        </p:nvSpPr>
        <p:spPr>
          <a:xfrm>
            <a:off x="12566301" y="9355157"/>
            <a:ext cx="238722" cy="221953"/>
          </a:xfrm>
          <a:prstGeom prst="rect">
            <a:avLst/>
          </a:prstGeom>
        </p:spPr>
        <p:txBody>
          <a:bodyPr/>
          <a:lstStyle>
            <a:lvl1pPr algn="just"/>
          </a:lstStyle>
          <a:p>
            <a:pPr/>
            <a:fld id="{86CB4B4D-7CA3-9044-876B-883B54F8677D}" type="slidenum"/>
          </a:p>
        </p:txBody>
      </p:sp>
      <p:sp>
        <p:nvSpPr>
          <p:cNvPr id="157" name="Dmytro Voitsekhivskyi - Bachelor’s Thesis - Final Presentation"/>
          <p:cNvSpPr txBox="1"/>
          <p:nvPr/>
        </p:nvSpPr>
        <p:spPr>
          <a:xfrm>
            <a:off x="442541" y="9355157"/>
            <a:ext cx="9193644" cy="22195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r>
              <a:t>Dmytro Voitsekhivskyi - Bachelor’s Thesis - Final Presentation</a:t>
            </a:r>
          </a:p>
        </p:txBody>
      </p:sp>
      <p:sp>
        <p:nvSpPr>
          <p:cNvPr id="158" name="Body Level One…"/>
          <p:cNvSpPr txBox="1"/>
          <p:nvPr>
            <p:ph type="body" idx="1"/>
          </p:nvPr>
        </p:nvSpPr>
        <p:spPr>
          <a:xfrm>
            <a:off x="457200" y="2692400"/>
            <a:ext cx="12103100" cy="6680200"/>
          </a:xfrm>
          <a:prstGeom prst="rect">
            <a:avLst/>
          </a:prstGeom>
        </p:spPr>
        <p:txBody>
          <a:bodyPr lIns="65023" tIns="65023" rIns="65023" bIns="65023">
            <a:noAutofit/>
          </a:bodyPr>
          <a:lstStyle>
            <a:lvl1pPr>
              <a:lnSpc>
                <a:spcPct val="120000"/>
              </a:lnSpc>
            </a:lvl1pPr>
            <a:lvl2pPr>
              <a:lnSpc>
                <a:spcPct val="120000"/>
              </a:lnSpc>
            </a:lvl2pPr>
            <a:lvl3pPr marL="465591" indent="-289378">
              <a:lnSpc>
                <a:spcPct val="120000"/>
              </a:lnSpc>
            </a:lvl3pPr>
            <a:lvl4pPr>
              <a:lnSpc>
                <a:spcPct val="120000"/>
              </a:lnSpc>
            </a:lvl4pPr>
            <a:lvl5pPr>
              <a:lnSpc>
                <a:spcPct val="120000"/>
              </a:lnSpc>
            </a:lvl5pPr>
          </a:lstStyle>
          <a:p>
            <a:pPr/>
            <a:r>
              <a:t>Body Level One</a:t>
            </a:r>
          </a:p>
          <a:p>
            <a:pPr lvl="1"/>
            <a:r>
              <a:t>Body Level Two</a:t>
            </a:r>
          </a:p>
          <a:p>
            <a:pPr lvl="2"/>
            <a:r>
              <a:t>Body Level Three</a:t>
            </a:r>
          </a:p>
          <a:p>
            <a:pPr lvl="3"/>
            <a:r>
              <a:t>Body Level Four</a:t>
            </a:r>
          </a:p>
          <a:p>
            <a:pPr lvl="4"/>
            <a:r>
              <a:t>Body Level Five</a:t>
            </a:r>
          </a:p>
        </p:txBody>
      </p:sp>
      <p:sp>
        <p:nvSpPr>
          <p:cNvPr id="159" name="Chair of Software Engineering for Business Information Systems…"/>
          <p:cNvSpPr txBox="1"/>
          <p:nvPr/>
        </p:nvSpPr>
        <p:spPr>
          <a:xfrm>
            <a:off x="455681" y="447039"/>
            <a:ext cx="10950614" cy="43489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defTabSz="914400">
              <a:lnSpc>
                <a:spcPct val="94000"/>
              </a:lnSpc>
              <a:defRPr sz="1100">
                <a:solidFill>
                  <a:schemeClr val="accent1">
                    <a:hueOff val="330761"/>
                    <a:lumOff val="4871"/>
                  </a:schemeClr>
                </a:solidFill>
              </a:defRPr>
            </a:pPr>
            <a:r>
              <a:t>Chair of Software Engineering for Business Information Systems </a:t>
            </a:r>
          </a:p>
          <a:p>
            <a:pPr defTabSz="914400">
              <a:lnSpc>
                <a:spcPct val="94000"/>
              </a:lnSpc>
              <a:defRPr sz="1100">
                <a:solidFill>
                  <a:schemeClr val="accent1">
                    <a:hueOff val="330761"/>
                    <a:lumOff val="4871"/>
                  </a:schemeClr>
                </a:solidFill>
              </a:defRPr>
            </a:pPr>
            <a:r>
              <a:t>School of Computation, Information and Technology</a:t>
            </a:r>
          </a:p>
          <a:p>
            <a:pPr defTabSz="914400">
              <a:lnSpc>
                <a:spcPct val="94000"/>
              </a:lnSpc>
              <a:defRPr sz="1100">
                <a:solidFill>
                  <a:schemeClr val="accent1">
                    <a:hueOff val="330761"/>
                    <a:lumOff val="4871"/>
                  </a:schemeClr>
                </a:solidFill>
              </a:defRPr>
            </a:pPr>
            <a:r>
              <a:t>Technical University of Munich</a:t>
            </a:r>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Inhalt">
    <p:spTree>
      <p:nvGrpSpPr>
        <p:cNvPr id="1" name=""/>
        <p:cNvGrpSpPr/>
        <p:nvPr/>
      </p:nvGrpSpPr>
      <p:grpSpPr>
        <a:xfrm>
          <a:off x="0" y="0"/>
          <a:ext cx="0" cy="0"/>
          <a:chOff x="0" y="0"/>
          <a:chExt cx="0" cy="0"/>
        </a:xfrm>
      </p:grpSpPr>
      <p:sp>
        <p:nvSpPr>
          <p:cNvPr id="166" name="Title Text"/>
          <p:cNvSpPr txBox="1"/>
          <p:nvPr>
            <p:ph type="title"/>
          </p:nvPr>
        </p:nvSpPr>
        <p:spPr>
          <a:prstGeom prst="rect">
            <a:avLst/>
          </a:prstGeom>
        </p:spPr>
        <p:txBody>
          <a:bodyPr/>
          <a:lstStyle/>
          <a:p>
            <a:pPr/>
            <a:r>
              <a:t>Title Text</a:t>
            </a:r>
          </a:p>
        </p:txBody>
      </p:sp>
      <p:sp>
        <p:nvSpPr>
          <p:cNvPr id="167" name="Body Level One…"/>
          <p:cNvSpPr txBox="1"/>
          <p:nvPr>
            <p:ph type="body" idx="1"/>
          </p:nvPr>
        </p:nvSpPr>
        <p:spPr>
          <a:xfrm>
            <a:off x="451555" y="2692489"/>
            <a:ext cx="12101690" cy="6683837"/>
          </a:xfrm>
          <a:prstGeom prst="rect">
            <a:avLst/>
          </a:prstGeom>
        </p:spPr>
        <p:txBody>
          <a:bodyPr/>
          <a:lstStyle>
            <a:lvl1pPr>
              <a:lnSpc>
                <a:spcPct val="150000"/>
              </a:lnSpc>
            </a:lvl1pPr>
            <a:lvl2pPr>
              <a:lnSpc>
                <a:spcPct val="150000"/>
              </a:lnSpc>
            </a:lvl2pPr>
            <a:lvl3pPr>
              <a:lnSpc>
                <a:spcPct val="150000"/>
              </a:lnSpc>
            </a:lvl3pPr>
            <a:lvl4pPr>
              <a:lnSpc>
                <a:spcPct val="150000"/>
              </a:lnSpc>
            </a:lvl4pPr>
            <a:lvl5pPr>
              <a:lnSpc>
                <a:spcPct val="150000"/>
              </a:lnSpc>
            </a:lvl5pPr>
          </a:lstStyle>
          <a:p>
            <a:pPr/>
            <a:r>
              <a:t>Body Level One</a:t>
            </a:r>
          </a:p>
          <a:p>
            <a:pPr lvl="1"/>
            <a:r>
              <a:t>Body Level Two</a:t>
            </a:r>
          </a:p>
          <a:p>
            <a:pPr lvl="2"/>
            <a:r>
              <a:t>Body Level Three</a:t>
            </a:r>
          </a:p>
          <a:p>
            <a:pPr lvl="3"/>
            <a:r>
              <a:t>Body Level Four</a:t>
            </a:r>
          </a:p>
          <a:p>
            <a:pPr lvl="4"/>
            <a:r>
              <a:t>Body Level Five</a:t>
            </a:r>
          </a:p>
        </p:txBody>
      </p:sp>
      <p:sp>
        <p:nvSpPr>
          <p:cNvPr id="16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art">
    <p:spTree>
      <p:nvGrpSpPr>
        <p:cNvPr id="1" name=""/>
        <p:cNvGrpSpPr/>
        <p:nvPr/>
      </p:nvGrpSpPr>
      <p:grpSpPr>
        <a:xfrm>
          <a:off x="0" y="0"/>
          <a:ext cx="0" cy="0"/>
          <a:chOff x="0" y="0"/>
          <a:chExt cx="0" cy="0"/>
        </a:xfrm>
      </p:grpSpPr>
      <p:pic>
        <p:nvPicPr>
          <p:cNvPr id="25" name="image2.jpg" descr="image2.jpg"/>
          <p:cNvPicPr>
            <a:picLocks noChangeAspect="1"/>
          </p:cNvPicPr>
          <p:nvPr/>
        </p:nvPicPr>
        <p:blipFill>
          <a:blip r:embed="rId2">
            <a:extLst/>
          </a:blip>
          <a:stretch>
            <a:fillRect/>
          </a:stretch>
        </p:blipFill>
        <p:spPr>
          <a:xfrm>
            <a:off x="-60491" y="-1"/>
            <a:ext cx="13063156" cy="9753601"/>
          </a:xfrm>
          <a:prstGeom prst="rect">
            <a:avLst/>
          </a:prstGeom>
          <a:ln w="12700">
            <a:miter lim="400000"/>
          </a:ln>
        </p:spPr>
      </p:pic>
      <p:pic>
        <p:nvPicPr>
          <p:cNvPr id="26" name="image3.pdf" descr="image3.pdf"/>
          <p:cNvPicPr>
            <a:picLocks noChangeAspect="1"/>
          </p:cNvPicPr>
          <p:nvPr/>
        </p:nvPicPr>
        <p:blipFill>
          <a:blip r:embed="rId3">
            <a:extLst/>
          </a:blip>
          <a:stretch>
            <a:fillRect/>
          </a:stretch>
        </p:blipFill>
        <p:spPr>
          <a:xfrm>
            <a:off x="11694402" y="461724"/>
            <a:ext cx="852939" cy="455681"/>
          </a:xfrm>
          <a:prstGeom prst="rect">
            <a:avLst/>
          </a:prstGeom>
          <a:ln w="12700">
            <a:miter lim="400000"/>
          </a:ln>
        </p:spPr>
      </p:pic>
      <p:sp>
        <p:nvSpPr>
          <p:cNvPr id="27" name="Title Text"/>
          <p:cNvSpPr txBox="1"/>
          <p:nvPr>
            <p:ph type="title"/>
          </p:nvPr>
        </p:nvSpPr>
        <p:spPr>
          <a:xfrm>
            <a:off x="453816" y="1715199"/>
            <a:ext cx="12101690" cy="713459"/>
          </a:xfrm>
          <a:prstGeom prst="rect">
            <a:avLst/>
          </a:prstGeom>
        </p:spPr>
        <p:txBody>
          <a:bodyPr/>
          <a:lstStyle>
            <a:lvl1pPr>
              <a:defRPr>
                <a:solidFill>
                  <a:schemeClr val="accent2">
                    <a:hueOff val="-1350521"/>
                    <a:satOff val="-3448"/>
                    <a:lumOff val="78770"/>
                  </a:schemeClr>
                </a:solidFill>
              </a:defRPr>
            </a:lvl1pPr>
          </a:lstStyle>
          <a:p>
            <a:pPr/>
            <a:r>
              <a:t>Title Text</a:t>
            </a:r>
          </a:p>
        </p:txBody>
      </p:sp>
      <p:sp>
        <p:nvSpPr>
          <p:cNvPr id="28" name="Body Level One…"/>
          <p:cNvSpPr txBox="1"/>
          <p:nvPr>
            <p:ph type="body" sz="quarter" idx="1"/>
          </p:nvPr>
        </p:nvSpPr>
        <p:spPr>
          <a:xfrm>
            <a:off x="453813" y="2814179"/>
            <a:ext cx="12101690" cy="1812090"/>
          </a:xfrm>
          <a:prstGeom prst="rect">
            <a:avLst/>
          </a:prstGeom>
        </p:spPr>
        <p:txBody>
          <a:bodyPr/>
          <a:lstStyle>
            <a:lvl1pPr>
              <a:lnSpc>
                <a:spcPct val="150000"/>
              </a:lnSpc>
              <a:defRPr>
                <a:solidFill>
                  <a:schemeClr val="accent2">
                    <a:hueOff val="-1350521"/>
                    <a:satOff val="-3448"/>
                    <a:lumOff val="78770"/>
                  </a:schemeClr>
                </a:solidFill>
              </a:defRPr>
            </a:lvl1pPr>
            <a:lvl2pPr>
              <a:lnSpc>
                <a:spcPct val="150000"/>
              </a:lnSpc>
              <a:defRPr>
                <a:solidFill>
                  <a:schemeClr val="accent2">
                    <a:hueOff val="-1350521"/>
                    <a:satOff val="-3448"/>
                    <a:lumOff val="78770"/>
                  </a:schemeClr>
                </a:solidFill>
              </a:defRPr>
            </a:lvl2pPr>
            <a:lvl3pPr marL="465591" indent="-289378">
              <a:lnSpc>
                <a:spcPct val="150000"/>
              </a:lnSpc>
              <a:defRPr>
                <a:solidFill>
                  <a:schemeClr val="accent2">
                    <a:hueOff val="-1350521"/>
                    <a:satOff val="-3448"/>
                    <a:lumOff val="78770"/>
                  </a:schemeClr>
                </a:solidFill>
              </a:defRPr>
            </a:lvl3pPr>
            <a:lvl4pPr>
              <a:lnSpc>
                <a:spcPct val="150000"/>
              </a:lnSpc>
              <a:defRPr>
                <a:solidFill>
                  <a:schemeClr val="accent2">
                    <a:hueOff val="-1350521"/>
                    <a:satOff val="-3448"/>
                    <a:lumOff val="78770"/>
                  </a:schemeClr>
                </a:solidFill>
              </a:defRPr>
            </a:lvl4pPr>
            <a:lvl5pPr>
              <a:lnSpc>
                <a:spcPct val="150000"/>
              </a:lnSpc>
              <a:defRPr>
                <a:solidFill>
                  <a:schemeClr val="accent2">
                    <a:hueOff val="-1350521"/>
                    <a:satOff val="-3448"/>
                    <a:lumOff val="78770"/>
                  </a:schemeClr>
                </a:solidFill>
              </a:defRPr>
            </a:lvl5pPr>
          </a:lstStyle>
          <a:p>
            <a:pPr/>
            <a:r>
              <a:t>Body Level One</a:t>
            </a:r>
          </a:p>
          <a:p>
            <a:pPr lvl="1"/>
            <a:r>
              <a:t>Body Level Two</a:t>
            </a:r>
          </a:p>
          <a:p>
            <a:pPr lvl="2"/>
            <a:r>
              <a:t>Body Level Three</a:t>
            </a:r>
          </a:p>
          <a:p>
            <a:pPr lvl="3"/>
            <a:r>
              <a:t>Body Level Four</a:t>
            </a:r>
          </a:p>
          <a:p>
            <a:pPr lvl="4"/>
            <a:r>
              <a:t>Body Level Five</a:t>
            </a:r>
          </a:p>
        </p:txBody>
      </p:sp>
      <p:sp>
        <p:nvSpPr>
          <p:cNvPr id="29" name="Slide Number"/>
          <p:cNvSpPr txBox="1"/>
          <p:nvPr>
            <p:ph type="sldNum" sz="quarter" idx="2"/>
          </p:nvPr>
        </p:nvSpPr>
        <p:spPr>
          <a:xfrm>
            <a:off x="12556381" y="9386986"/>
            <a:ext cx="238721" cy="221954"/>
          </a:xfrm>
          <a:prstGeom prst="rect">
            <a:avLst/>
          </a:prstGeom>
        </p:spPr>
        <p:txBody>
          <a:bodyPr anchor="b"/>
          <a:lstStyle>
            <a:lvl1pPr>
              <a:lnSpc>
                <a:spcPct val="114000"/>
              </a:lnSpc>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art">
    <p:spTree>
      <p:nvGrpSpPr>
        <p:cNvPr id="1" name=""/>
        <p:cNvGrpSpPr/>
        <p:nvPr/>
      </p:nvGrpSpPr>
      <p:grpSpPr>
        <a:xfrm>
          <a:off x="0" y="0"/>
          <a:ext cx="0" cy="0"/>
          <a:chOff x="0" y="0"/>
          <a:chExt cx="0" cy="0"/>
        </a:xfrm>
      </p:grpSpPr>
      <p:pic>
        <p:nvPicPr>
          <p:cNvPr id="36" name="image1.pdf" descr="image1.pdf"/>
          <p:cNvPicPr>
            <a:picLocks noChangeAspect="1"/>
          </p:cNvPicPr>
          <p:nvPr/>
        </p:nvPicPr>
        <p:blipFill>
          <a:blip r:embed="rId2">
            <a:extLst/>
          </a:blip>
          <a:stretch>
            <a:fillRect/>
          </a:stretch>
        </p:blipFill>
        <p:spPr>
          <a:xfrm>
            <a:off x="11688406" y="461774"/>
            <a:ext cx="865213" cy="455681"/>
          </a:xfrm>
          <a:prstGeom prst="rect">
            <a:avLst/>
          </a:prstGeom>
          <a:ln w="12700">
            <a:miter lim="400000"/>
          </a:ln>
        </p:spPr>
      </p:pic>
      <p:sp>
        <p:nvSpPr>
          <p:cNvPr id="37" name="Rectangle"/>
          <p:cNvSpPr/>
          <p:nvPr/>
        </p:nvSpPr>
        <p:spPr>
          <a:xfrm>
            <a:off x="11872191" y="9113985"/>
            <a:ext cx="818115" cy="509993"/>
          </a:xfrm>
          <a:prstGeom prst="rect">
            <a:avLst/>
          </a:prstGeom>
          <a:solidFill>
            <a:schemeClr val="accent2">
              <a:hueOff val="-1350521"/>
              <a:satOff val="-3448"/>
              <a:lumOff val="78770"/>
            </a:schemeClr>
          </a:solidFill>
          <a:ln w="12700">
            <a:miter lim="400000"/>
          </a:ln>
        </p:spPr>
        <p:txBody>
          <a:bodyPr lIns="65023" tIns="65023" rIns="65023" bIns="65023"/>
          <a:lstStyle/>
          <a:p>
            <a:pPr algn="ctr">
              <a:lnSpc>
                <a:spcPct val="114000"/>
              </a:lnSpc>
              <a:defRPr sz="2800">
                <a:solidFill>
                  <a:schemeClr val="accent2">
                    <a:hueOff val="-1350521"/>
                    <a:satOff val="-3448"/>
                    <a:lumOff val="78770"/>
                  </a:schemeClr>
                </a:solidFill>
              </a:defRPr>
            </a:pPr>
          </a:p>
        </p:txBody>
      </p:sp>
      <p:sp>
        <p:nvSpPr>
          <p:cNvPr id="38" name="Title Text"/>
          <p:cNvSpPr txBox="1"/>
          <p:nvPr>
            <p:ph type="title"/>
          </p:nvPr>
        </p:nvSpPr>
        <p:spPr>
          <a:xfrm>
            <a:off x="453816" y="1715199"/>
            <a:ext cx="12101690" cy="713461"/>
          </a:xfrm>
          <a:prstGeom prst="rect">
            <a:avLst/>
          </a:prstGeom>
        </p:spPr>
        <p:txBody>
          <a:bodyPr/>
          <a:lstStyle/>
          <a:p>
            <a:pPr/>
            <a:r>
              <a:t>Title Text</a:t>
            </a:r>
          </a:p>
        </p:txBody>
      </p:sp>
      <p:sp>
        <p:nvSpPr>
          <p:cNvPr id="39" name="Body Level One…"/>
          <p:cNvSpPr txBox="1"/>
          <p:nvPr>
            <p:ph type="body" sz="quarter" idx="1"/>
          </p:nvPr>
        </p:nvSpPr>
        <p:spPr>
          <a:xfrm>
            <a:off x="453813" y="2814179"/>
            <a:ext cx="12101690" cy="1812090"/>
          </a:xfrm>
          <a:prstGeom prst="rect">
            <a:avLst/>
          </a:prstGeom>
        </p:spPr>
        <p:txBody>
          <a:bodyPr/>
          <a:lstStyle>
            <a:lvl3pPr marL="465591" indent="-289378"/>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xfrm>
            <a:off x="12553861" y="9355157"/>
            <a:ext cx="238721" cy="221953"/>
          </a:xfrm>
          <a:prstGeom prst="rect">
            <a:avLst/>
          </a:prstGeom>
        </p:spPr>
        <p:txBody>
          <a:bodyPr/>
          <a:lstStyle/>
          <a:p>
            <a:pPr/>
            <a:fld id="{86CB4B4D-7CA3-9044-876B-883B54F8677D}" type="slidenum"/>
          </a:p>
        </p:txBody>
      </p:sp>
      <p:sp>
        <p:nvSpPr>
          <p:cNvPr id="41" name="Dmytro Voitsekhivskyi - Bachelor Thesis: GaaP - Initial Meeting"/>
          <p:cNvSpPr txBox="1"/>
          <p:nvPr/>
        </p:nvSpPr>
        <p:spPr>
          <a:xfrm>
            <a:off x="442541" y="9355157"/>
            <a:ext cx="9193644" cy="22195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r>
              <a:t>Dmytro Voitsekhivskyi - Bachelor Thesis: GaaP - Initial Meeting</a:t>
            </a:r>
          </a:p>
        </p:txBody>
      </p:sp>
      <p:sp>
        <p:nvSpPr>
          <p:cNvPr id="42" name="Chair of Software Engineering for Business Information Systems…"/>
          <p:cNvSpPr txBox="1"/>
          <p:nvPr/>
        </p:nvSpPr>
        <p:spPr>
          <a:xfrm>
            <a:off x="455681" y="447039"/>
            <a:ext cx="10950614" cy="43489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defTabSz="914400">
              <a:lnSpc>
                <a:spcPct val="94000"/>
              </a:lnSpc>
              <a:defRPr sz="1100">
                <a:solidFill>
                  <a:schemeClr val="accent1">
                    <a:hueOff val="330761"/>
                    <a:lumOff val="4871"/>
                  </a:schemeClr>
                </a:solidFill>
              </a:defRPr>
            </a:pPr>
            <a:r>
              <a:t>Chair of Software Engineering for Business Information Systems </a:t>
            </a:r>
          </a:p>
          <a:p>
            <a:pPr defTabSz="914400">
              <a:lnSpc>
                <a:spcPct val="94000"/>
              </a:lnSpc>
              <a:defRPr sz="1100">
                <a:solidFill>
                  <a:schemeClr val="accent1">
                    <a:hueOff val="330761"/>
                    <a:lumOff val="4871"/>
                  </a:schemeClr>
                </a:solidFill>
              </a:defRPr>
            </a:pPr>
            <a:r>
              <a:t>Department of Informatics</a:t>
            </a:r>
          </a:p>
          <a:p>
            <a:pPr defTabSz="914400">
              <a:lnSpc>
                <a:spcPct val="94000"/>
              </a:lnSpc>
              <a:defRPr sz="1100">
                <a:solidFill>
                  <a:schemeClr val="accent1">
                    <a:hueOff val="330761"/>
                    <a:lumOff val="4871"/>
                  </a:schemeClr>
                </a:solidFill>
              </a:defRPr>
            </a:pPr>
            <a:r>
              <a:t>Technical University of Munich</a:t>
            </a:r>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art">
    <p:spTree>
      <p:nvGrpSpPr>
        <p:cNvPr id="1" name=""/>
        <p:cNvGrpSpPr/>
        <p:nvPr/>
      </p:nvGrpSpPr>
      <p:grpSpPr>
        <a:xfrm>
          <a:off x="0" y="0"/>
          <a:ext cx="0" cy="0"/>
          <a:chOff x="0" y="0"/>
          <a:chExt cx="0" cy="0"/>
        </a:xfrm>
      </p:grpSpPr>
      <p:pic>
        <p:nvPicPr>
          <p:cNvPr id="49" name="image1.pdf" descr="image1.pdf"/>
          <p:cNvPicPr>
            <a:picLocks noChangeAspect="1"/>
          </p:cNvPicPr>
          <p:nvPr/>
        </p:nvPicPr>
        <p:blipFill>
          <a:blip r:embed="rId2">
            <a:extLst/>
          </a:blip>
          <a:stretch>
            <a:fillRect/>
          </a:stretch>
        </p:blipFill>
        <p:spPr>
          <a:xfrm>
            <a:off x="11688406" y="461774"/>
            <a:ext cx="865213" cy="455681"/>
          </a:xfrm>
          <a:prstGeom prst="rect">
            <a:avLst/>
          </a:prstGeom>
          <a:ln w="12700">
            <a:miter lim="400000"/>
          </a:ln>
        </p:spPr>
      </p:pic>
      <p:sp>
        <p:nvSpPr>
          <p:cNvPr id="50" name="Rectangle"/>
          <p:cNvSpPr/>
          <p:nvPr/>
        </p:nvSpPr>
        <p:spPr>
          <a:xfrm>
            <a:off x="11872191" y="9113985"/>
            <a:ext cx="818115" cy="509993"/>
          </a:xfrm>
          <a:prstGeom prst="rect">
            <a:avLst/>
          </a:prstGeom>
          <a:solidFill>
            <a:schemeClr val="accent2">
              <a:hueOff val="-1350521"/>
              <a:satOff val="-3448"/>
              <a:lumOff val="78770"/>
            </a:schemeClr>
          </a:solidFill>
          <a:ln w="12700">
            <a:miter lim="400000"/>
          </a:ln>
        </p:spPr>
        <p:txBody>
          <a:bodyPr lIns="65023" tIns="65023" rIns="65023" bIns="65023"/>
          <a:lstStyle/>
          <a:p>
            <a:pPr algn="ctr">
              <a:lnSpc>
                <a:spcPct val="114000"/>
              </a:lnSpc>
              <a:defRPr sz="2800">
                <a:solidFill>
                  <a:schemeClr val="accent2">
                    <a:hueOff val="-1350521"/>
                    <a:satOff val="-3448"/>
                    <a:lumOff val="78770"/>
                  </a:schemeClr>
                </a:solidFill>
              </a:defRPr>
            </a:pPr>
          </a:p>
        </p:txBody>
      </p:sp>
      <p:sp>
        <p:nvSpPr>
          <p:cNvPr id="51" name="Title Text"/>
          <p:cNvSpPr txBox="1"/>
          <p:nvPr>
            <p:ph type="title"/>
          </p:nvPr>
        </p:nvSpPr>
        <p:spPr>
          <a:prstGeom prst="rect">
            <a:avLst/>
          </a:prstGeom>
        </p:spPr>
        <p:txBody>
          <a:bodyPr/>
          <a:lstStyle/>
          <a:p>
            <a:pPr/>
            <a:r>
              <a:t>Title Text</a:t>
            </a:r>
          </a:p>
        </p:txBody>
      </p:sp>
      <p:sp>
        <p:nvSpPr>
          <p:cNvPr id="52" name="Body Level One…"/>
          <p:cNvSpPr txBox="1"/>
          <p:nvPr>
            <p:ph type="body" sz="quarter" idx="1"/>
          </p:nvPr>
        </p:nvSpPr>
        <p:spPr>
          <a:xfrm>
            <a:off x="453813" y="2814179"/>
            <a:ext cx="12101690" cy="1812090"/>
          </a:xfrm>
          <a:prstGeom prst="rect">
            <a:avLst/>
          </a:prstGeom>
        </p:spPr>
        <p:txBody>
          <a:bodyPr/>
          <a:lstStyle>
            <a:lvl3pPr marL="465591" indent="-289378"/>
          </a:lstStyle>
          <a:p>
            <a:pPr/>
            <a:r>
              <a:t>Body Level One</a:t>
            </a:r>
          </a:p>
          <a:p>
            <a:pPr lvl="1"/>
            <a:r>
              <a:t>Body Level Two</a:t>
            </a:r>
          </a:p>
          <a:p>
            <a:pPr lvl="2"/>
            <a:r>
              <a:t>Body Level Three</a:t>
            </a:r>
          </a:p>
          <a:p>
            <a:pPr lvl="3"/>
            <a:r>
              <a:t>Body Level Four</a:t>
            </a:r>
          </a:p>
          <a:p>
            <a:pPr lvl="4"/>
            <a:r>
              <a:t>Body Level Five</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
        <p:nvSpPr>
          <p:cNvPr id="54" name="Dmytro Voitsekhivskyi - Bachelor Thesis: GaaP - Initial Meeting"/>
          <p:cNvSpPr txBox="1"/>
          <p:nvPr/>
        </p:nvSpPr>
        <p:spPr>
          <a:xfrm>
            <a:off x="442541" y="9355157"/>
            <a:ext cx="9193644" cy="22195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r>
              <a:t>Dmytro Voitsekhivskyi - Bachelor Thesis: GaaP - Initial Meeting</a:t>
            </a:r>
          </a:p>
        </p:txBody>
      </p:sp>
      <p:sp>
        <p:nvSpPr>
          <p:cNvPr id="55" name="Chair of Software Engineering for Business Information Systems…"/>
          <p:cNvSpPr txBox="1"/>
          <p:nvPr/>
        </p:nvSpPr>
        <p:spPr>
          <a:xfrm>
            <a:off x="455681" y="447039"/>
            <a:ext cx="10950614" cy="43489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defTabSz="914400">
              <a:lnSpc>
                <a:spcPct val="94000"/>
              </a:lnSpc>
              <a:defRPr sz="1100">
                <a:solidFill>
                  <a:schemeClr val="accent1">
                    <a:hueOff val="330761"/>
                    <a:lumOff val="4871"/>
                  </a:schemeClr>
                </a:solidFill>
              </a:defRPr>
            </a:pPr>
            <a:r>
              <a:t>Chair of Software Engineering for Business Information Systems </a:t>
            </a:r>
          </a:p>
          <a:p>
            <a:pPr defTabSz="914400">
              <a:lnSpc>
                <a:spcPct val="94000"/>
              </a:lnSpc>
              <a:defRPr sz="1100">
                <a:solidFill>
                  <a:schemeClr val="accent1">
                    <a:hueOff val="330761"/>
                    <a:lumOff val="4871"/>
                  </a:schemeClr>
                </a:solidFill>
              </a:defRPr>
            </a:pPr>
            <a:r>
              <a:t>Department of Informatics</a:t>
            </a:r>
          </a:p>
          <a:p>
            <a:pPr defTabSz="914400">
              <a:lnSpc>
                <a:spcPct val="94000"/>
              </a:lnSpc>
              <a:defRPr sz="1100">
                <a:solidFill>
                  <a:schemeClr val="accent1">
                    <a:hueOff val="330761"/>
                    <a:lumOff val="4871"/>
                  </a:schemeClr>
                </a:solidFill>
              </a:defRPr>
            </a:pPr>
            <a:r>
              <a:t>Technical University of Munich</a:t>
            </a:r>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Inhalt">
    <p:spTree>
      <p:nvGrpSpPr>
        <p:cNvPr id="1" name=""/>
        <p:cNvGrpSpPr/>
        <p:nvPr/>
      </p:nvGrpSpPr>
      <p:grpSpPr>
        <a:xfrm>
          <a:off x="0" y="0"/>
          <a:ext cx="0" cy="0"/>
          <a:chOff x="0" y="0"/>
          <a:chExt cx="0" cy="0"/>
        </a:xfrm>
      </p:grpSpPr>
      <p:sp>
        <p:nvSpPr>
          <p:cNvPr id="62" name="Title Text"/>
          <p:cNvSpPr txBox="1"/>
          <p:nvPr>
            <p:ph type="title"/>
          </p:nvPr>
        </p:nvSpPr>
        <p:spPr>
          <a:prstGeom prst="rect">
            <a:avLst/>
          </a:prstGeom>
        </p:spPr>
        <p:txBody>
          <a:bodyPr/>
          <a:lstStyle/>
          <a:p>
            <a:pPr/>
            <a:r>
              <a:t>Title Text</a:t>
            </a:r>
          </a:p>
        </p:txBody>
      </p:sp>
      <p:sp>
        <p:nvSpPr>
          <p:cNvPr id="63"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Inhalt + Text">
    <p:spTree>
      <p:nvGrpSpPr>
        <p:cNvPr id="1" name=""/>
        <p:cNvGrpSpPr/>
        <p:nvPr/>
      </p:nvGrpSpPr>
      <p:grpSpPr>
        <a:xfrm>
          <a:off x="0" y="0"/>
          <a:ext cx="0" cy="0"/>
          <a:chOff x="0" y="0"/>
          <a:chExt cx="0" cy="0"/>
        </a:xfrm>
      </p:grpSpPr>
      <p:sp>
        <p:nvSpPr>
          <p:cNvPr id="71" name="Rectangle"/>
          <p:cNvSpPr txBox="1"/>
          <p:nvPr>
            <p:ph type="body" sz="quarter" idx="21"/>
          </p:nvPr>
        </p:nvSpPr>
        <p:spPr>
          <a:xfrm>
            <a:off x="453815" y="2506222"/>
            <a:ext cx="12101689" cy="1016821"/>
          </a:xfrm>
          <a:prstGeom prst="rect">
            <a:avLst/>
          </a:prstGeom>
          <a:solidFill>
            <a:schemeClr val="accent2">
              <a:hueOff val="-1350521"/>
              <a:satOff val="-3448"/>
              <a:lumOff val="78770"/>
            </a:schemeClr>
          </a:solidFill>
        </p:spPr>
        <p:txBody>
          <a:bodyPr>
            <a:noAutofit/>
          </a:bodyPr>
          <a:lstStyle>
            <a:lvl1pPr algn="ctr">
              <a:defRPr>
                <a:solidFill>
                  <a:schemeClr val="accent2">
                    <a:hueOff val="-1350521"/>
                    <a:satOff val="-3448"/>
                    <a:lumOff val="78770"/>
                  </a:schemeClr>
                </a:solidFill>
              </a:defRPr>
            </a:lvl1pPr>
          </a:lstStyle>
          <a:p>
            <a:pPr/>
            <a:r>
              <a:t> </a:t>
            </a:r>
          </a:p>
        </p:txBody>
      </p:sp>
      <p:sp>
        <p:nvSpPr>
          <p:cNvPr id="72" name="Title Text"/>
          <p:cNvSpPr txBox="1"/>
          <p:nvPr>
            <p:ph type="title"/>
          </p:nvPr>
        </p:nvSpPr>
        <p:spPr>
          <a:prstGeom prst="rect">
            <a:avLst/>
          </a:prstGeom>
          <a:solidFill>
            <a:schemeClr val="accent2">
              <a:hueOff val="-1350521"/>
              <a:satOff val="-3448"/>
              <a:lumOff val="78770"/>
            </a:schemeClr>
          </a:solidFill>
        </p:spPr>
        <p:txBody>
          <a:bodyPr/>
          <a:lstStyle/>
          <a:p>
            <a:pPr/>
            <a:r>
              <a:t>Title Text</a:t>
            </a:r>
          </a:p>
        </p:txBody>
      </p:sp>
      <p:sp>
        <p:nvSpPr>
          <p:cNvPr id="73" name="Body Level One…"/>
          <p:cNvSpPr txBox="1"/>
          <p:nvPr>
            <p:ph type="body" idx="1"/>
          </p:nvPr>
        </p:nvSpPr>
        <p:spPr>
          <a:xfrm>
            <a:off x="453816" y="3554645"/>
            <a:ext cx="12101690" cy="5635414"/>
          </a:xfrm>
          <a:prstGeom prst="rect">
            <a:avLst/>
          </a:prstGeom>
          <a:solidFill>
            <a:schemeClr val="accent2">
              <a:hueOff val="-1350521"/>
              <a:satOff val="-3448"/>
              <a:lumOff val="78770"/>
            </a:schemeClr>
          </a:solidFill>
        </p:spPr>
        <p:txBody>
          <a:bodyPr/>
          <a:lstStyle/>
          <a:p>
            <a:pPr/>
            <a:r>
              <a:t>Body Level One</a:t>
            </a:r>
          </a:p>
          <a:p>
            <a:pPr lvl="1"/>
            <a:r>
              <a:t>Body Level Two</a:t>
            </a:r>
          </a:p>
          <a:p>
            <a:pPr lvl="2"/>
            <a:r>
              <a:t>Body Level Three</a:t>
            </a:r>
          </a:p>
          <a:p>
            <a:pPr lvl="3"/>
            <a:r>
              <a:t>Body Level Four</a:t>
            </a:r>
          </a:p>
          <a:p>
            <a:pPr lvl="4"/>
            <a:r>
              <a:t>Body Level Five</a:t>
            </a:r>
          </a:p>
        </p:txBody>
      </p:sp>
      <p:sp>
        <p:nvSpPr>
          <p:cNvPr id="74" name="Slide Number"/>
          <p:cNvSpPr txBox="1"/>
          <p:nvPr>
            <p:ph type="sldNum" sz="quarter" idx="2"/>
          </p:nvPr>
        </p:nvSpPr>
        <p:spPr>
          <a:xfrm>
            <a:off x="9635461" y="9244181"/>
            <a:ext cx="2918506" cy="221953"/>
          </a:xfrm>
          <a:prstGeom prst="rect">
            <a:avLst/>
          </a:prstGeom>
          <a:solidFill>
            <a:schemeClr val="accent2">
              <a:hueOff val="-1350521"/>
              <a:satOff val="-3448"/>
              <a:lumOff val="78770"/>
            </a:schemeClr>
          </a:solidFill>
        </p:spPr>
        <p:txBody>
          <a:bodyPr wrap="square"/>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zwei Inhalte">
    <p:spTree>
      <p:nvGrpSpPr>
        <p:cNvPr id="1" name=""/>
        <p:cNvGrpSpPr/>
        <p:nvPr/>
      </p:nvGrpSpPr>
      <p:grpSpPr>
        <a:xfrm>
          <a:off x="0" y="0"/>
          <a:ext cx="0" cy="0"/>
          <a:chOff x="0" y="0"/>
          <a:chExt cx="0" cy="0"/>
        </a:xfrm>
      </p:grpSpPr>
      <p:sp>
        <p:nvSpPr>
          <p:cNvPr id="81" name="Title Text"/>
          <p:cNvSpPr txBox="1"/>
          <p:nvPr>
            <p:ph type="title"/>
          </p:nvPr>
        </p:nvSpPr>
        <p:spPr>
          <a:prstGeom prst="rect">
            <a:avLst/>
          </a:prstGeom>
        </p:spPr>
        <p:txBody>
          <a:bodyPr/>
          <a:lstStyle/>
          <a:p>
            <a:pPr/>
            <a:r>
              <a:t>Title Text</a:t>
            </a:r>
          </a:p>
        </p:txBody>
      </p:sp>
      <p:sp>
        <p:nvSpPr>
          <p:cNvPr id="82" name="Body Level One…"/>
          <p:cNvSpPr txBox="1"/>
          <p:nvPr>
            <p:ph type="body" sz="half" idx="1"/>
          </p:nvPr>
        </p:nvSpPr>
        <p:spPr>
          <a:xfrm>
            <a:off x="453818" y="2506222"/>
            <a:ext cx="5946184" cy="6666497"/>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8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Zwei Inhalte + Text">
    <p:spTree>
      <p:nvGrpSpPr>
        <p:cNvPr id="1" name=""/>
        <p:cNvGrpSpPr/>
        <p:nvPr/>
      </p:nvGrpSpPr>
      <p:grpSpPr>
        <a:xfrm>
          <a:off x="0" y="0"/>
          <a:ext cx="0" cy="0"/>
          <a:chOff x="0" y="0"/>
          <a:chExt cx="0" cy="0"/>
        </a:xfrm>
      </p:grpSpPr>
      <p:pic>
        <p:nvPicPr>
          <p:cNvPr id="90" name="image1.pdf" descr="image1.pdf"/>
          <p:cNvPicPr>
            <a:picLocks noChangeAspect="1"/>
          </p:cNvPicPr>
          <p:nvPr/>
        </p:nvPicPr>
        <p:blipFill>
          <a:blip r:embed="rId2">
            <a:extLst/>
          </a:blip>
          <a:stretch>
            <a:fillRect/>
          </a:stretch>
        </p:blipFill>
        <p:spPr>
          <a:xfrm>
            <a:off x="11688406" y="461774"/>
            <a:ext cx="865213" cy="455681"/>
          </a:xfrm>
          <a:prstGeom prst="rect">
            <a:avLst/>
          </a:prstGeom>
          <a:ln w="12700">
            <a:miter lim="400000"/>
          </a:ln>
        </p:spPr>
      </p:pic>
      <p:sp>
        <p:nvSpPr>
          <p:cNvPr id="91" name="Image"/>
          <p:cNvSpPr/>
          <p:nvPr>
            <p:ph type="pic" sz="half" idx="21"/>
          </p:nvPr>
        </p:nvSpPr>
        <p:spPr>
          <a:xfrm>
            <a:off x="6519739" y="3532970"/>
            <a:ext cx="6036481" cy="5652481"/>
          </a:xfrm>
          <a:prstGeom prst="rect">
            <a:avLst/>
          </a:prstGeom>
        </p:spPr>
        <p:txBody>
          <a:bodyPr lIns="91439" tIns="45719" rIns="91439" bIns="45719">
            <a:noAutofit/>
          </a:bodyPr>
          <a:lstStyle/>
          <a:p>
            <a:pPr/>
          </a:p>
        </p:txBody>
      </p:sp>
      <p:sp>
        <p:nvSpPr>
          <p:cNvPr id="92" name="Title Text"/>
          <p:cNvSpPr txBox="1"/>
          <p:nvPr>
            <p:ph type="title"/>
          </p:nvPr>
        </p:nvSpPr>
        <p:spPr>
          <a:prstGeom prst="rect">
            <a:avLst/>
          </a:prstGeom>
        </p:spPr>
        <p:txBody>
          <a:bodyPr/>
          <a:lstStyle/>
          <a:p>
            <a:pPr/>
            <a:r>
              <a:t>Title Text</a:t>
            </a:r>
          </a:p>
        </p:txBody>
      </p:sp>
      <p:sp>
        <p:nvSpPr>
          <p:cNvPr id="93" name="Body Level One…"/>
          <p:cNvSpPr txBox="1"/>
          <p:nvPr>
            <p:ph type="body" sz="quarter" idx="1"/>
          </p:nvPr>
        </p:nvSpPr>
        <p:spPr>
          <a:xfrm>
            <a:off x="453815" y="2506222"/>
            <a:ext cx="12101689" cy="1016821"/>
          </a:xfrm>
          <a:prstGeom prst="rect">
            <a:avLst/>
          </a:prstGeom>
        </p:spPr>
        <p:txBody>
          <a:bodyPr/>
          <a:lstStyle>
            <a:lvl3pPr marL="465591" indent="-289378"/>
          </a:lstStyle>
          <a:p>
            <a:pPr/>
            <a:r>
              <a:t>Body Level One</a:t>
            </a:r>
          </a:p>
          <a:p>
            <a:pPr lvl="1"/>
            <a:r>
              <a:t>Body Level Two</a:t>
            </a:r>
          </a:p>
          <a:p>
            <a:pPr lvl="2"/>
            <a:r>
              <a:t>Body Level Three</a:t>
            </a:r>
          </a:p>
          <a:p>
            <a:pPr lvl="3"/>
            <a:r>
              <a:t>Body Level Four</a:t>
            </a:r>
          </a:p>
          <a:p>
            <a:pPr lvl="4"/>
            <a:r>
              <a:t>Body Level Five</a:t>
            </a:r>
          </a:p>
        </p:txBody>
      </p:sp>
      <p:sp>
        <p:nvSpPr>
          <p:cNvPr id="9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Zwei Inhalte + Text (Hintergrund)">
    <p:spTree>
      <p:nvGrpSpPr>
        <p:cNvPr id="1" name=""/>
        <p:cNvGrpSpPr/>
        <p:nvPr/>
      </p:nvGrpSpPr>
      <p:grpSpPr>
        <a:xfrm>
          <a:off x="0" y="0"/>
          <a:ext cx="0" cy="0"/>
          <a:chOff x="0" y="0"/>
          <a:chExt cx="0" cy="0"/>
        </a:xfrm>
      </p:grpSpPr>
      <p:pic>
        <p:nvPicPr>
          <p:cNvPr id="101" name="image1.pdf" descr="image1.pdf"/>
          <p:cNvPicPr>
            <a:picLocks noChangeAspect="1"/>
          </p:cNvPicPr>
          <p:nvPr/>
        </p:nvPicPr>
        <p:blipFill>
          <a:blip r:embed="rId2">
            <a:extLst/>
          </a:blip>
          <a:stretch>
            <a:fillRect/>
          </a:stretch>
        </p:blipFill>
        <p:spPr>
          <a:xfrm>
            <a:off x="11688406" y="461774"/>
            <a:ext cx="865213" cy="455681"/>
          </a:xfrm>
          <a:prstGeom prst="rect">
            <a:avLst/>
          </a:prstGeom>
          <a:ln w="12700">
            <a:miter lim="400000"/>
          </a:ln>
        </p:spPr>
      </p:pic>
      <p:sp>
        <p:nvSpPr>
          <p:cNvPr id="102" name="Image"/>
          <p:cNvSpPr/>
          <p:nvPr>
            <p:ph type="pic" sz="half" idx="21"/>
          </p:nvPr>
        </p:nvSpPr>
        <p:spPr>
          <a:xfrm>
            <a:off x="6519739" y="3532970"/>
            <a:ext cx="6036481" cy="5652481"/>
          </a:xfrm>
          <a:prstGeom prst="rect">
            <a:avLst/>
          </a:prstGeom>
        </p:spPr>
        <p:txBody>
          <a:bodyPr lIns="91439" tIns="45719" rIns="91439" bIns="45719">
            <a:noAutofit/>
          </a:bodyPr>
          <a:lstStyle/>
          <a:p>
            <a:pPr/>
          </a:p>
        </p:txBody>
      </p:sp>
      <p:sp>
        <p:nvSpPr>
          <p:cNvPr id="103" name="Title Text"/>
          <p:cNvSpPr txBox="1"/>
          <p:nvPr>
            <p:ph type="title"/>
          </p:nvPr>
        </p:nvSpPr>
        <p:spPr>
          <a:prstGeom prst="rect">
            <a:avLst/>
          </a:prstGeom>
        </p:spPr>
        <p:txBody>
          <a:bodyPr/>
          <a:lstStyle/>
          <a:p>
            <a:pPr/>
            <a:r>
              <a:t>Title Text</a:t>
            </a:r>
          </a:p>
        </p:txBody>
      </p:sp>
      <p:sp>
        <p:nvSpPr>
          <p:cNvPr id="104" name="Body Level One…"/>
          <p:cNvSpPr txBox="1"/>
          <p:nvPr>
            <p:ph type="body" sz="quarter" idx="1"/>
          </p:nvPr>
        </p:nvSpPr>
        <p:spPr>
          <a:xfrm>
            <a:off x="453815" y="2506222"/>
            <a:ext cx="12101689" cy="1016821"/>
          </a:xfrm>
          <a:prstGeom prst="rect">
            <a:avLst/>
          </a:prstGeom>
        </p:spPr>
        <p:txBody>
          <a:bodyPr/>
          <a:lstStyle>
            <a:lvl3pPr marL="465591" indent="-289378"/>
          </a:lstStyle>
          <a:p>
            <a:pPr/>
            <a:r>
              <a:t>Body Level One</a:t>
            </a:r>
          </a:p>
          <a:p>
            <a:pPr lvl="1"/>
            <a:r>
              <a:t>Body Level Two</a:t>
            </a:r>
          </a:p>
          <a:p>
            <a:pPr lvl="2"/>
            <a:r>
              <a:t>Body Level Three</a:t>
            </a:r>
          </a:p>
          <a:p>
            <a:pPr lvl="3"/>
            <a:r>
              <a:t>Body Level Four</a:t>
            </a:r>
          </a:p>
          <a:p>
            <a:pPr lvl="4"/>
            <a:r>
              <a:t>Body Level Five</a:t>
            </a:r>
          </a:p>
        </p:txBody>
      </p:sp>
      <p:sp>
        <p:nvSpPr>
          <p:cNvPr id="10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chemeClr val="accent2">
            <a:hueOff val="-1350521"/>
            <a:satOff val="-3448"/>
            <a:lumOff val="78770"/>
          </a:schemeClr>
        </a:solidFill>
      </p:bgPr>
    </p:bg>
    <p:spTree>
      <p:nvGrpSpPr>
        <p:cNvPr id="1" name=""/>
        <p:cNvGrpSpPr/>
        <p:nvPr/>
      </p:nvGrpSpPr>
      <p:grpSpPr>
        <a:xfrm>
          <a:off x="0" y="0"/>
          <a:ext cx="0" cy="0"/>
          <a:chOff x="0" y="0"/>
          <a:chExt cx="0" cy="0"/>
        </a:xfrm>
      </p:grpSpPr>
      <p:pic>
        <p:nvPicPr>
          <p:cNvPr id="2" name="image1.pdf" descr="image1.pdf"/>
          <p:cNvPicPr>
            <a:picLocks noChangeAspect="1"/>
          </p:cNvPicPr>
          <p:nvPr/>
        </p:nvPicPr>
        <p:blipFill>
          <a:blip r:embed="rId2">
            <a:extLst/>
          </a:blip>
          <a:stretch>
            <a:fillRect/>
          </a:stretch>
        </p:blipFill>
        <p:spPr>
          <a:xfrm>
            <a:off x="11688406" y="461774"/>
            <a:ext cx="865213" cy="455681"/>
          </a:xfrm>
          <a:prstGeom prst="rect">
            <a:avLst/>
          </a:prstGeom>
          <a:ln w="12700">
            <a:miter lim="400000"/>
          </a:ln>
        </p:spPr>
      </p:pic>
      <p:sp>
        <p:nvSpPr>
          <p:cNvPr id="3" name="Title Text"/>
          <p:cNvSpPr txBox="1"/>
          <p:nvPr>
            <p:ph type="title"/>
          </p:nvPr>
        </p:nvSpPr>
        <p:spPr>
          <a:xfrm>
            <a:off x="453816" y="1715199"/>
            <a:ext cx="12101690" cy="583637"/>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r>
              <a:t>Title Text</a:t>
            </a:r>
          </a:p>
        </p:txBody>
      </p:sp>
      <p:sp>
        <p:nvSpPr>
          <p:cNvPr id="4" name="Body Level One…"/>
          <p:cNvSpPr txBox="1"/>
          <p:nvPr>
            <p:ph type="body" idx="1"/>
          </p:nvPr>
        </p:nvSpPr>
        <p:spPr>
          <a:xfrm>
            <a:off x="453816" y="2506222"/>
            <a:ext cx="12101690" cy="6683838"/>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2pPr marL="242292" indent="-242292">
              <a:buSzPct val="100000"/>
              <a:buChar char="•"/>
            </a:lvl2pPr>
            <a:lvl3pPr marL="429419" indent="-253206">
              <a:buSzPct val="100000"/>
              <a:buChar char="−"/>
            </a:lvl3pPr>
            <a:lvl4pPr marL="639762" indent="-279399">
              <a:buSzPct val="100000"/>
              <a:buChar char="−"/>
            </a:lvl4pPr>
            <a:lvl5pPr marL="815068" indent="-276906">
              <a:buSzPct val="100000"/>
              <a:buChar char="−"/>
            </a:lvl5pPr>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12553967" y="9355157"/>
            <a:ext cx="238721" cy="221953"/>
          </a:xfrm>
          <a:prstGeom prst="rect">
            <a:avLst/>
          </a:prstGeom>
          <a:ln w="12700">
            <a:miter lim="400000"/>
          </a:ln>
        </p:spPr>
        <p:txBody>
          <a:bodyPr wrap="none" lIns="0" tIns="0" rIns="0" bIns="0" anchor="ctr">
            <a:spAutoFit/>
          </a:bodyPr>
          <a:lstStyle/>
          <a:p>
            <a:pPr/>
            <a:fld id="{86CB4B4D-7CA3-9044-876B-883B54F8677D}" type="slidenum"/>
          </a:p>
        </p:txBody>
      </p:sp>
      <p:sp>
        <p:nvSpPr>
          <p:cNvPr id="6" name="Dmytro Voitsekhivskyi - Bachelor Thesis: GaaP - Initial Meeting"/>
          <p:cNvSpPr txBox="1"/>
          <p:nvPr/>
        </p:nvSpPr>
        <p:spPr>
          <a:xfrm>
            <a:off x="442541" y="9355157"/>
            <a:ext cx="9193644" cy="22195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r>
              <a:t>Dmytro Voitsekhivskyi - Bachelor Thesis: GaaP - Initial Meeting</a:t>
            </a:r>
          </a:p>
        </p:txBody>
      </p:sp>
      <p:sp>
        <p:nvSpPr>
          <p:cNvPr id="7" name="Chair of Software Engineering for Business Information Systems…"/>
          <p:cNvSpPr txBox="1"/>
          <p:nvPr/>
        </p:nvSpPr>
        <p:spPr>
          <a:xfrm>
            <a:off x="455681" y="447039"/>
            <a:ext cx="10950614" cy="43489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defTabSz="914400">
              <a:lnSpc>
                <a:spcPct val="94000"/>
              </a:lnSpc>
              <a:defRPr sz="1100">
                <a:solidFill>
                  <a:schemeClr val="accent1">
                    <a:hueOff val="330761"/>
                    <a:lumOff val="4871"/>
                  </a:schemeClr>
                </a:solidFill>
              </a:defRPr>
            </a:pPr>
            <a:r>
              <a:t>Chair of Software Engineering for Business Information Systems </a:t>
            </a:r>
          </a:p>
          <a:p>
            <a:pPr defTabSz="914400">
              <a:lnSpc>
                <a:spcPct val="94000"/>
              </a:lnSpc>
              <a:defRPr sz="1100">
                <a:solidFill>
                  <a:schemeClr val="accent1">
                    <a:hueOff val="330761"/>
                    <a:lumOff val="4871"/>
                  </a:schemeClr>
                </a:solidFill>
              </a:defRPr>
            </a:pPr>
            <a:r>
              <a:t>Department of Informatics</a:t>
            </a:r>
          </a:p>
          <a:p>
            <a:pPr defTabSz="914400">
              <a:lnSpc>
                <a:spcPct val="94000"/>
              </a:lnSpc>
              <a:defRPr sz="1100">
                <a:solidFill>
                  <a:schemeClr val="accent1">
                    <a:hueOff val="330761"/>
                    <a:lumOff val="4871"/>
                  </a:schemeClr>
                </a:solidFill>
              </a:defRPr>
            </a:pPr>
            <a:r>
              <a:t>Technical University of Munich</a:t>
            </a:r>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Lst>
  <p:transition xmlns:p14="http://schemas.microsoft.com/office/powerpoint/2010/main" spd="med" advClick="1"/>
  <p:txStyles>
    <p:titleStyle>
      <a:lvl1pPr marL="0" marR="0" indent="0" algn="l" defTabSz="1300480" rtl="0" latinLnBrk="0">
        <a:lnSpc>
          <a:spcPts val="4500"/>
        </a:lnSpc>
        <a:spcBef>
          <a:spcPts val="0"/>
        </a:spcBef>
        <a:spcAft>
          <a:spcPts val="0"/>
        </a:spcAft>
        <a:buClrTx/>
        <a:buSzTx/>
        <a:buFontTx/>
        <a:buNone/>
        <a:tabLst/>
        <a:defRPr b="0" baseline="0" cap="none" i="0" spc="0" strike="noStrike" sz="4400" u="none">
          <a:solidFill>
            <a:schemeClr val="accent6">
              <a:hueOff val="-1708773"/>
              <a:satOff val="-82172"/>
              <a:lumOff val="-54523"/>
            </a:schemeClr>
          </a:solidFill>
          <a:uFillTx/>
          <a:latin typeface="+mn-lt"/>
          <a:ea typeface="+mn-ea"/>
          <a:cs typeface="+mn-cs"/>
          <a:sym typeface="Arial"/>
        </a:defRPr>
      </a:lvl1pPr>
      <a:lvl2pPr marL="0" marR="0" indent="228600" algn="l" defTabSz="1300480" rtl="0" latinLnBrk="0">
        <a:lnSpc>
          <a:spcPts val="4500"/>
        </a:lnSpc>
        <a:spcBef>
          <a:spcPts val="0"/>
        </a:spcBef>
        <a:spcAft>
          <a:spcPts val="0"/>
        </a:spcAft>
        <a:buClrTx/>
        <a:buSzTx/>
        <a:buFontTx/>
        <a:buNone/>
        <a:tabLst/>
        <a:defRPr b="0" baseline="0" cap="none" i="0" spc="0" strike="noStrike" sz="4400" u="none">
          <a:solidFill>
            <a:schemeClr val="accent6">
              <a:hueOff val="-1708773"/>
              <a:satOff val="-82172"/>
              <a:lumOff val="-54523"/>
            </a:schemeClr>
          </a:solidFill>
          <a:uFillTx/>
          <a:latin typeface="+mn-lt"/>
          <a:ea typeface="+mn-ea"/>
          <a:cs typeface="+mn-cs"/>
          <a:sym typeface="Arial"/>
        </a:defRPr>
      </a:lvl2pPr>
      <a:lvl3pPr marL="0" marR="0" indent="457200" algn="l" defTabSz="1300480" rtl="0" latinLnBrk="0">
        <a:lnSpc>
          <a:spcPts val="4500"/>
        </a:lnSpc>
        <a:spcBef>
          <a:spcPts val="0"/>
        </a:spcBef>
        <a:spcAft>
          <a:spcPts val="0"/>
        </a:spcAft>
        <a:buClrTx/>
        <a:buSzTx/>
        <a:buFontTx/>
        <a:buNone/>
        <a:tabLst/>
        <a:defRPr b="0" baseline="0" cap="none" i="0" spc="0" strike="noStrike" sz="4400" u="none">
          <a:solidFill>
            <a:schemeClr val="accent6">
              <a:hueOff val="-1708773"/>
              <a:satOff val="-82172"/>
              <a:lumOff val="-54523"/>
            </a:schemeClr>
          </a:solidFill>
          <a:uFillTx/>
          <a:latin typeface="+mn-lt"/>
          <a:ea typeface="+mn-ea"/>
          <a:cs typeface="+mn-cs"/>
          <a:sym typeface="Arial"/>
        </a:defRPr>
      </a:lvl3pPr>
      <a:lvl4pPr marL="0" marR="0" indent="685800" algn="l" defTabSz="1300480" rtl="0" latinLnBrk="0">
        <a:lnSpc>
          <a:spcPts val="4500"/>
        </a:lnSpc>
        <a:spcBef>
          <a:spcPts val="0"/>
        </a:spcBef>
        <a:spcAft>
          <a:spcPts val="0"/>
        </a:spcAft>
        <a:buClrTx/>
        <a:buSzTx/>
        <a:buFontTx/>
        <a:buNone/>
        <a:tabLst/>
        <a:defRPr b="0" baseline="0" cap="none" i="0" spc="0" strike="noStrike" sz="4400" u="none">
          <a:solidFill>
            <a:schemeClr val="accent6">
              <a:hueOff val="-1708773"/>
              <a:satOff val="-82172"/>
              <a:lumOff val="-54523"/>
            </a:schemeClr>
          </a:solidFill>
          <a:uFillTx/>
          <a:latin typeface="+mn-lt"/>
          <a:ea typeface="+mn-ea"/>
          <a:cs typeface="+mn-cs"/>
          <a:sym typeface="Arial"/>
        </a:defRPr>
      </a:lvl4pPr>
      <a:lvl5pPr marL="0" marR="0" indent="914400" algn="l" defTabSz="1300480" rtl="0" latinLnBrk="0">
        <a:lnSpc>
          <a:spcPts val="4500"/>
        </a:lnSpc>
        <a:spcBef>
          <a:spcPts val="0"/>
        </a:spcBef>
        <a:spcAft>
          <a:spcPts val="0"/>
        </a:spcAft>
        <a:buClrTx/>
        <a:buSzTx/>
        <a:buFontTx/>
        <a:buNone/>
        <a:tabLst/>
        <a:defRPr b="0" baseline="0" cap="none" i="0" spc="0" strike="noStrike" sz="4400" u="none">
          <a:solidFill>
            <a:schemeClr val="accent6">
              <a:hueOff val="-1708773"/>
              <a:satOff val="-82172"/>
              <a:lumOff val="-54523"/>
            </a:schemeClr>
          </a:solidFill>
          <a:uFillTx/>
          <a:latin typeface="+mn-lt"/>
          <a:ea typeface="+mn-ea"/>
          <a:cs typeface="+mn-cs"/>
          <a:sym typeface="Arial"/>
        </a:defRPr>
      </a:lvl5pPr>
      <a:lvl6pPr marL="0" marR="0" indent="1143000" algn="l" defTabSz="1300480" rtl="0" latinLnBrk="0">
        <a:lnSpc>
          <a:spcPts val="4500"/>
        </a:lnSpc>
        <a:spcBef>
          <a:spcPts val="0"/>
        </a:spcBef>
        <a:spcAft>
          <a:spcPts val="0"/>
        </a:spcAft>
        <a:buClrTx/>
        <a:buSzTx/>
        <a:buFontTx/>
        <a:buNone/>
        <a:tabLst/>
        <a:defRPr b="0" baseline="0" cap="none" i="0" spc="0" strike="noStrike" sz="4400" u="none">
          <a:solidFill>
            <a:schemeClr val="accent6">
              <a:hueOff val="-1708773"/>
              <a:satOff val="-82172"/>
              <a:lumOff val="-54523"/>
            </a:schemeClr>
          </a:solidFill>
          <a:uFillTx/>
          <a:latin typeface="+mn-lt"/>
          <a:ea typeface="+mn-ea"/>
          <a:cs typeface="+mn-cs"/>
          <a:sym typeface="Arial"/>
        </a:defRPr>
      </a:lvl6pPr>
      <a:lvl7pPr marL="0" marR="0" indent="1371600" algn="l" defTabSz="1300480" rtl="0" latinLnBrk="0">
        <a:lnSpc>
          <a:spcPts val="4500"/>
        </a:lnSpc>
        <a:spcBef>
          <a:spcPts val="0"/>
        </a:spcBef>
        <a:spcAft>
          <a:spcPts val="0"/>
        </a:spcAft>
        <a:buClrTx/>
        <a:buSzTx/>
        <a:buFontTx/>
        <a:buNone/>
        <a:tabLst/>
        <a:defRPr b="0" baseline="0" cap="none" i="0" spc="0" strike="noStrike" sz="4400" u="none">
          <a:solidFill>
            <a:schemeClr val="accent6">
              <a:hueOff val="-1708773"/>
              <a:satOff val="-82172"/>
              <a:lumOff val="-54523"/>
            </a:schemeClr>
          </a:solidFill>
          <a:uFillTx/>
          <a:latin typeface="+mn-lt"/>
          <a:ea typeface="+mn-ea"/>
          <a:cs typeface="+mn-cs"/>
          <a:sym typeface="Arial"/>
        </a:defRPr>
      </a:lvl7pPr>
      <a:lvl8pPr marL="0" marR="0" indent="1600200" algn="l" defTabSz="1300480" rtl="0" latinLnBrk="0">
        <a:lnSpc>
          <a:spcPts val="4500"/>
        </a:lnSpc>
        <a:spcBef>
          <a:spcPts val="0"/>
        </a:spcBef>
        <a:spcAft>
          <a:spcPts val="0"/>
        </a:spcAft>
        <a:buClrTx/>
        <a:buSzTx/>
        <a:buFontTx/>
        <a:buNone/>
        <a:tabLst/>
        <a:defRPr b="0" baseline="0" cap="none" i="0" spc="0" strike="noStrike" sz="4400" u="none">
          <a:solidFill>
            <a:schemeClr val="accent6">
              <a:hueOff val="-1708773"/>
              <a:satOff val="-82172"/>
              <a:lumOff val="-54523"/>
            </a:schemeClr>
          </a:solidFill>
          <a:uFillTx/>
          <a:latin typeface="+mn-lt"/>
          <a:ea typeface="+mn-ea"/>
          <a:cs typeface="+mn-cs"/>
          <a:sym typeface="Arial"/>
        </a:defRPr>
      </a:lvl8pPr>
      <a:lvl9pPr marL="0" marR="0" indent="1828800" algn="l" defTabSz="1300480" rtl="0" latinLnBrk="0">
        <a:lnSpc>
          <a:spcPts val="4500"/>
        </a:lnSpc>
        <a:spcBef>
          <a:spcPts val="0"/>
        </a:spcBef>
        <a:spcAft>
          <a:spcPts val="0"/>
        </a:spcAft>
        <a:buClrTx/>
        <a:buSzTx/>
        <a:buFontTx/>
        <a:buNone/>
        <a:tabLst/>
        <a:defRPr b="0" baseline="0" cap="none" i="0" spc="0" strike="noStrike" sz="4400" u="none">
          <a:solidFill>
            <a:schemeClr val="accent6">
              <a:hueOff val="-1708773"/>
              <a:satOff val="-82172"/>
              <a:lumOff val="-54523"/>
            </a:schemeClr>
          </a:solidFill>
          <a:uFillTx/>
          <a:latin typeface="+mn-lt"/>
          <a:ea typeface="+mn-ea"/>
          <a:cs typeface="+mn-cs"/>
          <a:sym typeface="Arial"/>
        </a:defRPr>
      </a:lvl9pPr>
    </p:titleStyle>
    <p:bodyStyle>
      <a:lvl1pPr marL="0" marR="0" indent="0" algn="l" defTabSz="1300480" latinLnBrk="0">
        <a:lnSpc>
          <a:spcPct val="114000"/>
        </a:lnSpc>
        <a:spcBef>
          <a:spcPts val="0"/>
        </a:spcBef>
        <a:spcAft>
          <a:spcPts val="0"/>
        </a:spcAft>
        <a:buClrTx/>
        <a:buSzTx/>
        <a:buFontTx/>
        <a:buNone/>
        <a:tabLst/>
        <a:defRPr b="0" baseline="0" cap="none" i="0" spc="0" strike="noStrike" sz="2200" u="none">
          <a:solidFill>
            <a:schemeClr val="accent6">
              <a:hueOff val="-1708773"/>
              <a:satOff val="-82172"/>
              <a:lumOff val="-54523"/>
            </a:schemeClr>
          </a:solidFill>
          <a:uFillTx/>
          <a:latin typeface="+mn-lt"/>
          <a:ea typeface="+mn-ea"/>
          <a:cs typeface="+mn-cs"/>
          <a:sym typeface="Arial"/>
        </a:defRPr>
      </a:lvl1pPr>
      <a:lvl2pPr marL="0" marR="0" indent="0" algn="l" defTabSz="1300480" latinLnBrk="0">
        <a:lnSpc>
          <a:spcPct val="114000"/>
        </a:lnSpc>
        <a:spcBef>
          <a:spcPts val="0"/>
        </a:spcBef>
        <a:spcAft>
          <a:spcPts val="0"/>
        </a:spcAft>
        <a:buClrTx/>
        <a:buSzTx/>
        <a:buFontTx/>
        <a:buNone/>
        <a:tabLst/>
        <a:defRPr b="0" baseline="0" cap="none" i="0" spc="0" strike="noStrike" sz="2200" u="none">
          <a:solidFill>
            <a:schemeClr val="accent6">
              <a:hueOff val="-1708773"/>
              <a:satOff val="-82172"/>
              <a:lumOff val="-54523"/>
            </a:schemeClr>
          </a:solidFill>
          <a:uFillTx/>
          <a:latin typeface="+mn-lt"/>
          <a:ea typeface="+mn-ea"/>
          <a:cs typeface="+mn-cs"/>
          <a:sym typeface="Arial"/>
        </a:defRPr>
      </a:lvl2pPr>
      <a:lvl3pPr marL="0" marR="0" indent="176213" algn="l" defTabSz="1300480" latinLnBrk="0">
        <a:lnSpc>
          <a:spcPct val="114000"/>
        </a:lnSpc>
        <a:spcBef>
          <a:spcPts val="0"/>
        </a:spcBef>
        <a:spcAft>
          <a:spcPts val="0"/>
        </a:spcAft>
        <a:buClrTx/>
        <a:buSzTx/>
        <a:buFontTx/>
        <a:buNone/>
        <a:tabLst/>
        <a:defRPr b="0" baseline="0" cap="none" i="0" spc="0" strike="noStrike" sz="2200" u="none">
          <a:solidFill>
            <a:schemeClr val="accent6">
              <a:hueOff val="-1708773"/>
              <a:satOff val="-82172"/>
              <a:lumOff val="-54523"/>
            </a:schemeClr>
          </a:solidFill>
          <a:uFillTx/>
          <a:latin typeface="+mn-lt"/>
          <a:ea typeface="+mn-ea"/>
          <a:cs typeface="+mn-cs"/>
          <a:sym typeface="Arial"/>
        </a:defRPr>
      </a:lvl3pPr>
      <a:lvl4pPr marL="0" marR="0" indent="360363" algn="l" defTabSz="1300480" latinLnBrk="0">
        <a:lnSpc>
          <a:spcPct val="114000"/>
        </a:lnSpc>
        <a:spcBef>
          <a:spcPts val="0"/>
        </a:spcBef>
        <a:spcAft>
          <a:spcPts val="0"/>
        </a:spcAft>
        <a:buClrTx/>
        <a:buSzTx/>
        <a:buFontTx/>
        <a:buNone/>
        <a:tabLst/>
        <a:defRPr b="0" baseline="0" cap="none" i="0" spc="0" strike="noStrike" sz="2200" u="none">
          <a:solidFill>
            <a:schemeClr val="accent6">
              <a:hueOff val="-1708773"/>
              <a:satOff val="-82172"/>
              <a:lumOff val="-54523"/>
            </a:schemeClr>
          </a:solidFill>
          <a:uFillTx/>
          <a:latin typeface="+mn-lt"/>
          <a:ea typeface="+mn-ea"/>
          <a:cs typeface="+mn-cs"/>
          <a:sym typeface="Arial"/>
        </a:defRPr>
      </a:lvl4pPr>
      <a:lvl5pPr marL="0" marR="0" indent="538162" algn="l" defTabSz="1300480" latinLnBrk="0">
        <a:lnSpc>
          <a:spcPct val="114000"/>
        </a:lnSpc>
        <a:spcBef>
          <a:spcPts val="0"/>
        </a:spcBef>
        <a:spcAft>
          <a:spcPts val="0"/>
        </a:spcAft>
        <a:buClrTx/>
        <a:buSzTx/>
        <a:buFontTx/>
        <a:buNone/>
        <a:tabLst/>
        <a:defRPr b="0" baseline="0" cap="none" i="0" spc="0" strike="noStrike" sz="2200" u="none">
          <a:solidFill>
            <a:schemeClr val="accent6">
              <a:hueOff val="-1708773"/>
              <a:satOff val="-82172"/>
              <a:lumOff val="-54523"/>
            </a:schemeClr>
          </a:solidFill>
          <a:uFillTx/>
          <a:latin typeface="+mn-lt"/>
          <a:ea typeface="+mn-ea"/>
          <a:cs typeface="+mn-cs"/>
          <a:sym typeface="Arial"/>
        </a:defRPr>
      </a:lvl5pPr>
      <a:lvl6pPr marL="0" marR="0" indent="2286000" algn="l" defTabSz="1300480" latinLnBrk="0">
        <a:lnSpc>
          <a:spcPct val="114000"/>
        </a:lnSpc>
        <a:spcBef>
          <a:spcPts val="0"/>
        </a:spcBef>
        <a:spcAft>
          <a:spcPts val="0"/>
        </a:spcAft>
        <a:buClrTx/>
        <a:buSzTx/>
        <a:buFontTx/>
        <a:buNone/>
        <a:tabLst/>
        <a:defRPr b="0" baseline="0" cap="none" i="0" spc="0" strike="noStrike" sz="2200" u="none">
          <a:solidFill>
            <a:schemeClr val="accent6">
              <a:hueOff val="-1708773"/>
              <a:satOff val="-82172"/>
              <a:lumOff val="-54523"/>
            </a:schemeClr>
          </a:solidFill>
          <a:uFillTx/>
          <a:latin typeface="+mn-lt"/>
          <a:ea typeface="+mn-ea"/>
          <a:cs typeface="+mn-cs"/>
          <a:sym typeface="Arial"/>
        </a:defRPr>
      </a:lvl6pPr>
      <a:lvl7pPr marL="0" marR="0" indent="2743200" algn="l" defTabSz="1300480" latinLnBrk="0">
        <a:lnSpc>
          <a:spcPct val="114000"/>
        </a:lnSpc>
        <a:spcBef>
          <a:spcPts val="0"/>
        </a:spcBef>
        <a:spcAft>
          <a:spcPts val="0"/>
        </a:spcAft>
        <a:buClrTx/>
        <a:buSzTx/>
        <a:buFontTx/>
        <a:buNone/>
        <a:tabLst/>
        <a:defRPr b="0" baseline="0" cap="none" i="0" spc="0" strike="noStrike" sz="2200" u="none">
          <a:solidFill>
            <a:schemeClr val="accent6">
              <a:hueOff val="-1708773"/>
              <a:satOff val="-82172"/>
              <a:lumOff val="-54523"/>
            </a:schemeClr>
          </a:solidFill>
          <a:uFillTx/>
          <a:latin typeface="+mn-lt"/>
          <a:ea typeface="+mn-ea"/>
          <a:cs typeface="+mn-cs"/>
          <a:sym typeface="Arial"/>
        </a:defRPr>
      </a:lvl7pPr>
      <a:lvl8pPr marL="0" marR="0" indent="3200400" algn="l" defTabSz="1300480" latinLnBrk="0">
        <a:lnSpc>
          <a:spcPct val="114000"/>
        </a:lnSpc>
        <a:spcBef>
          <a:spcPts val="0"/>
        </a:spcBef>
        <a:spcAft>
          <a:spcPts val="0"/>
        </a:spcAft>
        <a:buClrTx/>
        <a:buSzTx/>
        <a:buFontTx/>
        <a:buNone/>
        <a:tabLst/>
        <a:defRPr b="0" baseline="0" cap="none" i="0" spc="0" strike="noStrike" sz="2200" u="none">
          <a:solidFill>
            <a:schemeClr val="accent6">
              <a:hueOff val="-1708773"/>
              <a:satOff val="-82172"/>
              <a:lumOff val="-54523"/>
            </a:schemeClr>
          </a:solidFill>
          <a:uFillTx/>
          <a:latin typeface="+mn-lt"/>
          <a:ea typeface="+mn-ea"/>
          <a:cs typeface="+mn-cs"/>
          <a:sym typeface="Arial"/>
        </a:defRPr>
      </a:lvl8pPr>
      <a:lvl9pPr marL="0" marR="0" indent="3657600" algn="l" defTabSz="1300480" latinLnBrk="0">
        <a:lnSpc>
          <a:spcPct val="114000"/>
        </a:lnSpc>
        <a:spcBef>
          <a:spcPts val="0"/>
        </a:spcBef>
        <a:spcAft>
          <a:spcPts val="0"/>
        </a:spcAft>
        <a:buClrTx/>
        <a:buSzTx/>
        <a:buFontTx/>
        <a:buNone/>
        <a:tabLst/>
        <a:defRPr b="0" baseline="0" cap="none" i="0" spc="0" strike="noStrike" sz="2200" u="none">
          <a:solidFill>
            <a:schemeClr val="accent6">
              <a:hueOff val="-1708773"/>
              <a:satOff val="-82172"/>
              <a:lumOff val="-54523"/>
            </a:schemeClr>
          </a:solidFill>
          <a:uFillTx/>
          <a:latin typeface="+mn-lt"/>
          <a:ea typeface="+mn-ea"/>
          <a:cs typeface="+mn-cs"/>
          <a:sym typeface="Arial"/>
        </a:defRPr>
      </a:lvl9pPr>
    </p:bodyStyle>
    <p:otherStyle>
      <a:lvl1pPr marL="0" marR="0" indent="0" algn="l" defTabSz="130048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Arial"/>
        </a:defRPr>
      </a:lvl1pPr>
      <a:lvl2pPr marL="0" marR="0" indent="228600" algn="l" defTabSz="130048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Arial"/>
        </a:defRPr>
      </a:lvl2pPr>
      <a:lvl3pPr marL="0" marR="0" indent="457200" algn="l" defTabSz="130048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Arial"/>
        </a:defRPr>
      </a:lvl3pPr>
      <a:lvl4pPr marL="0" marR="0" indent="685800" algn="l" defTabSz="130048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Arial"/>
        </a:defRPr>
      </a:lvl4pPr>
      <a:lvl5pPr marL="0" marR="0" indent="914400" algn="l" defTabSz="130048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Arial"/>
        </a:defRPr>
      </a:lvl5pPr>
      <a:lvl6pPr marL="0" marR="0" indent="1143000" algn="l" defTabSz="130048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Arial"/>
        </a:defRPr>
      </a:lvl6pPr>
      <a:lvl7pPr marL="0" marR="0" indent="1371600" algn="l" defTabSz="130048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Arial"/>
        </a:defRPr>
      </a:lvl7pPr>
      <a:lvl8pPr marL="0" marR="0" indent="1600200" algn="l" defTabSz="130048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Arial"/>
        </a:defRPr>
      </a:lvl8pPr>
      <a:lvl9pPr marL="0" marR="0" indent="1828800" algn="l" defTabSz="130048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2.jpe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5.tif"/><Relationship Id="rId5" Type="http://schemas.openxmlformats.org/officeDocument/2006/relationships/image" Target="../media/image6.tif"/></Relationships>

</file>

<file path=ppt/slides/_rels/slide1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6.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image" Target="../media/image7.png"/><Relationship Id="rId4" Type="http://schemas.openxmlformats.org/officeDocument/2006/relationships/image" Target="../media/image8.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 Id="rId3" Type="http://schemas.openxmlformats.org/officeDocument/2006/relationships/image" Target="../media/image9.png"/><Relationship Id="rId4" Type="http://schemas.openxmlformats.org/officeDocument/2006/relationships/image" Target="../media/image10.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 Id="rId3" Type="http://schemas.openxmlformats.org/officeDocument/2006/relationships/image" Target="../media/image11.png"/><Relationship Id="rId4" Type="http://schemas.openxmlformats.org/officeDocument/2006/relationships/image" Target="../media/image12.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3.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s://happytowander.com/kvr-munich-survival-guide/" TargetMode="External"/><Relationship Id="rId3" Type="http://schemas.openxmlformats.org/officeDocument/2006/relationships/hyperlink" Target="https://www.gov.uk/pay-council-tax" TargetMode="External"/><Relationship Id="rId4" Type="http://schemas.openxmlformats.org/officeDocument/2006/relationships/hyperlink" Target="https://developers.italia.it/" TargetMode="External"/></Relationships>

</file>

<file path=ppt/slides/_rels/slide2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s://happytowander.com/kvr-munich-survival-guide/" TargetMode="External"/><Relationship Id="rId3" Type="http://schemas.openxmlformats.org/officeDocument/2006/relationships/hyperlink" Target="https://developers.italia.it/" TargetMode="External"/><Relationship Id="rId4" Type="http://schemas.openxmlformats.org/officeDocument/2006/relationships/hyperlink" Target="https://www.gov.uk/pay-council-tax" TargetMode="External"/></Relationships>

</file>

<file path=ppt/slides/_rels/slide25.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 Id="rId3" Type="http://schemas.openxmlformats.org/officeDocument/2006/relationships/image" Target="../media/image1.tif"/></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tif"/><Relationship Id="rId4" Type="http://schemas.openxmlformats.org/officeDocument/2006/relationships/image" Target="../media/image2.tif"/></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2.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3.tif"/><Relationship Id="rId4" Type="http://schemas.openxmlformats.org/officeDocument/2006/relationships/image" Target="../media/image4.tif"/></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7" name="Collecting Feedback on Design Patterns for…"/>
          <p:cNvSpPr txBox="1"/>
          <p:nvPr>
            <p:ph type="title"/>
          </p:nvPr>
        </p:nvSpPr>
        <p:spPr>
          <a:xfrm>
            <a:off x="453816" y="1174858"/>
            <a:ext cx="12101690" cy="1267347"/>
          </a:xfrm>
          <a:prstGeom prst="rect">
            <a:avLst/>
          </a:prstGeom>
        </p:spPr>
        <p:txBody>
          <a:bodyPr/>
          <a:lstStyle/>
          <a:p>
            <a:pPr defTabSz="182880">
              <a:lnSpc>
                <a:spcPct val="100000"/>
              </a:lnSpc>
              <a:spcBef>
                <a:spcPts val="400"/>
              </a:spcBef>
              <a:defRPr sz="4000"/>
            </a:pPr>
            <a:r>
              <a:t>Collecting Feedback on Design Patterns for </a:t>
            </a:r>
          </a:p>
          <a:p>
            <a:pPr defTabSz="182880">
              <a:lnSpc>
                <a:spcPct val="100000"/>
              </a:lnSpc>
              <a:spcBef>
                <a:spcPts val="400"/>
              </a:spcBef>
              <a:defRPr sz="4000"/>
            </a:pPr>
            <a:r>
              <a:t>Platform Engineering in the Public Sector </a:t>
            </a:r>
            <a:endParaRPr>
              <a:latin typeface="Times Roman"/>
              <a:ea typeface="Times Roman"/>
              <a:cs typeface="Times Roman"/>
              <a:sym typeface="Times Roman"/>
            </a:endParaRPr>
          </a:p>
        </p:txBody>
      </p:sp>
      <p:sp>
        <p:nvSpPr>
          <p:cNvPr id="178" name="Bachelor’s Thesis Final Presentation…"/>
          <p:cNvSpPr txBox="1"/>
          <p:nvPr>
            <p:ph type="body" idx="1"/>
          </p:nvPr>
        </p:nvSpPr>
        <p:spPr>
          <a:xfrm>
            <a:off x="453813" y="2814179"/>
            <a:ext cx="12101690" cy="5264020"/>
          </a:xfrm>
          <a:prstGeom prst="rect">
            <a:avLst/>
          </a:prstGeom>
        </p:spPr>
        <p:txBody>
          <a:bodyPr/>
          <a:lstStyle/>
          <a:p>
            <a:pPr defTabSz="420623">
              <a:lnSpc>
                <a:spcPct val="100000"/>
              </a:lnSpc>
              <a:spcBef>
                <a:spcPts val="1100"/>
              </a:spcBef>
              <a:defRPr sz="2024"/>
            </a:pPr>
            <a:r>
              <a:t>Bachelor’s Thesis Final Presentation </a:t>
            </a:r>
          </a:p>
          <a:p>
            <a:pPr defTabSz="1196441">
              <a:lnSpc>
                <a:spcPct val="120000"/>
              </a:lnSpc>
              <a:defRPr sz="2024"/>
            </a:pPr>
          </a:p>
          <a:p>
            <a:pPr defTabSz="1196441">
              <a:lnSpc>
                <a:spcPct val="120000"/>
              </a:lnSpc>
              <a:defRPr sz="2024"/>
            </a:pPr>
            <a:r>
              <a:t>Student: Dmytro Voitsekhivskyi</a:t>
            </a:r>
          </a:p>
          <a:p>
            <a:pPr defTabSz="1196441">
              <a:lnSpc>
                <a:spcPct val="120000"/>
              </a:lnSpc>
              <a:defRPr sz="2024"/>
            </a:pPr>
            <a:r>
              <a:t>Advisor: Peter Kuhn</a:t>
            </a:r>
          </a:p>
          <a:p>
            <a:pPr defTabSz="1196441">
              <a:lnSpc>
                <a:spcPct val="120000"/>
              </a:lnSpc>
              <a:defRPr sz="2024"/>
            </a:pPr>
            <a:r>
              <a:t>Suprervisor: Prof. Dr. Florian Matthes</a:t>
            </a:r>
          </a:p>
          <a:p>
            <a:pPr defTabSz="1196441">
              <a:lnSpc>
                <a:spcPct val="120000"/>
              </a:lnSpc>
              <a:defRPr sz="2024"/>
            </a:pPr>
          </a:p>
          <a:p>
            <a:pPr defTabSz="1196441">
              <a:lnSpc>
                <a:spcPct val="120000"/>
              </a:lnSpc>
              <a:defRPr sz="2024"/>
            </a:pPr>
          </a:p>
          <a:p>
            <a:pPr defTabSz="1196441">
              <a:lnSpc>
                <a:spcPct val="120000"/>
              </a:lnSpc>
              <a:defRPr sz="2024"/>
            </a:pPr>
            <a:r>
              <a:t>Technical University of Munich</a:t>
            </a:r>
          </a:p>
          <a:p>
            <a:pPr defTabSz="1196441">
              <a:lnSpc>
                <a:spcPct val="120000"/>
              </a:lnSpc>
              <a:defRPr sz="2024"/>
            </a:pPr>
            <a:r>
              <a:t>School of Computation, Information and Technology</a:t>
            </a:r>
          </a:p>
          <a:p>
            <a:pPr defTabSz="1196441">
              <a:lnSpc>
                <a:spcPct val="120000"/>
              </a:lnSpc>
              <a:defRPr sz="2024"/>
            </a:pPr>
            <a:r>
              <a:t>Chair of Software Engineering for Business Information Systems</a:t>
            </a:r>
          </a:p>
          <a:p>
            <a:pPr defTabSz="1196441">
              <a:lnSpc>
                <a:spcPct val="120000"/>
              </a:lnSpc>
              <a:defRPr sz="2024"/>
            </a:pPr>
          </a:p>
          <a:p>
            <a:pPr defTabSz="1196441">
              <a:lnSpc>
                <a:spcPct val="120000"/>
              </a:lnSpc>
              <a:defRPr sz="2024"/>
            </a:pPr>
          </a:p>
          <a:p>
            <a:pPr defTabSz="1196441">
              <a:lnSpc>
                <a:spcPct val="120000"/>
              </a:lnSpc>
              <a:defRPr sz="2024"/>
            </a:pPr>
          </a:p>
          <a:p>
            <a:pPr defTabSz="1196441">
              <a:lnSpc>
                <a:spcPct val="120000"/>
              </a:lnSpc>
              <a:defRPr sz="2024"/>
            </a:pPr>
          </a:p>
          <a:p>
            <a:pPr defTabSz="1196441">
              <a:lnSpc>
                <a:spcPct val="120000"/>
              </a:lnSpc>
              <a:defRPr sz="2024"/>
            </a:pPr>
            <a:r>
              <a:t>Munich, 27th of March 2023</a:t>
            </a:r>
          </a:p>
        </p:txBody>
      </p:sp>
      <p:pic>
        <p:nvPicPr>
          <p:cNvPr id="179" name="image4.png" descr="image4.png"/>
          <p:cNvPicPr>
            <a:picLocks noChangeAspect="1"/>
          </p:cNvPicPr>
          <p:nvPr/>
        </p:nvPicPr>
        <p:blipFill>
          <a:blip r:embed="rId3">
            <a:extLst/>
          </a:blip>
          <a:stretch>
            <a:fillRect/>
          </a:stretch>
        </p:blipFill>
        <p:spPr>
          <a:xfrm>
            <a:off x="7006636" y="2403043"/>
            <a:ext cx="5537578" cy="7350558"/>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244" name="Intelligence information technology is influencing various paradigms such as the economy, labour, social culture, politics, and public services…"/>
          <p:cNvSpPr txBox="1"/>
          <p:nvPr>
            <p:ph type="body" idx="1"/>
          </p:nvPr>
        </p:nvSpPr>
        <p:spPr>
          <a:prstGeom prst="rect">
            <a:avLst/>
          </a:prstGeom>
        </p:spPr>
        <p:txBody>
          <a:bodyPr/>
          <a:lstStyle/>
          <a:p>
            <a:pPr lvl="2" marL="465591" indent="-289378">
              <a:lnSpc>
                <a:spcPct val="120000"/>
              </a:lnSpc>
              <a:buChar char="•"/>
            </a:pPr>
            <a:r>
              <a:t>Intelligence information technology is influencing various paradigms such as the economy, labour, social culture, politics, and public services</a:t>
            </a:r>
          </a:p>
          <a:p>
            <a:pPr lvl="2" marL="465591" indent="-289378">
              <a:lnSpc>
                <a:spcPct val="120000"/>
              </a:lnSpc>
              <a:buChar char="•"/>
            </a:pPr>
          </a:p>
          <a:p>
            <a:pPr lvl="2" marL="465591" indent="-289378">
              <a:lnSpc>
                <a:spcPct val="120000"/>
              </a:lnSpc>
              <a:buChar char="•"/>
            </a:pPr>
            <a:r>
              <a:t>Countries are investing in intelligence information technology to overcome economic depression caused by issues such as low birth rates, ageing, and deflation</a:t>
            </a:r>
          </a:p>
          <a:p>
            <a:pPr lvl="2" marL="465591" indent="-289378">
              <a:lnSpc>
                <a:spcPct val="120000"/>
              </a:lnSpc>
              <a:buChar char="•"/>
              <a:defRPr b="1"/>
            </a:pPr>
          </a:p>
          <a:p>
            <a:pPr lvl="2" marL="465591" indent="-289378">
              <a:lnSpc>
                <a:spcPct val="120000"/>
              </a:lnSpc>
              <a:buChar char="•"/>
              <a:defRPr b="1"/>
            </a:pPr>
          </a:p>
          <a:p>
            <a:pPr lvl="2" marL="465591" indent="-289378">
              <a:lnSpc>
                <a:spcPct val="120000"/>
              </a:lnSpc>
              <a:buChar char="•"/>
              <a:defRPr b="1"/>
            </a:pPr>
            <a:r>
              <a:t>Application of Platform Structures and Principles (Dimensions): </a:t>
            </a:r>
          </a:p>
          <a:p>
            <a:pPr lvl="3" marL="613569" indent="-253206">
              <a:lnSpc>
                <a:spcPct val="120000"/>
              </a:lnSpc>
              <a:buFont typeface="Symbol"/>
              <a:buChar char="-"/>
            </a:pPr>
            <a:r>
              <a:t>Platform </a:t>
            </a:r>
            <a:r>
              <a:rPr b="1"/>
              <a:t>architecture</a:t>
            </a:r>
            <a:r>
              <a:t>—identifies the infrastructure [7].</a:t>
            </a:r>
          </a:p>
          <a:p>
            <a:pPr lvl="3" marL="613569" indent="-253206">
              <a:lnSpc>
                <a:spcPct val="120000"/>
              </a:lnSpc>
              <a:buFont typeface="Symbol"/>
              <a:buChar char="-"/>
            </a:pPr>
            <a:r>
              <a:t>Platform </a:t>
            </a:r>
            <a:r>
              <a:rPr b="1"/>
              <a:t>roles</a:t>
            </a:r>
            <a:r>
              <a:t>—determines stakeholders of the infrastructure [12, 7].</a:t>
            </a:r>
          </a:p>
          <a:p>
            <a:pPr lvl="3" marL="613569" indent="-253206">
              <a:lnSpc>
                <a:spcPct val="120000"/>
              </a:lnSpc>
              <a:buFont typeface="Symbol"/>
              <a:buChar char="-"/>
            </a:pPr>
            <a:r>
              <a:t>Platform </a:t>
            </a:r>
            <a:r>
              <a:rPr b="1"/>
              <a:t>openness</a:t>
            </a:r>
            <a:r>
              <a:t>—readiness for collaboration [13]. </a:t>
            </a:r>
          </a:p>
          <a:p>
            <a:pPr lvl="3" marL="613569" indent="-253206">
              <a:lnSpc>
                <a:spcPct val="120000"/>
              </a:lnSpc>
              <a:buFont typeface="Symbol"/>
              <a:buChar char="-"/>
            </a:pPr>
            <a:r>
              <a:t>Platform </a:t>
            </a:r>
            <a:r>
              <a:rPr b="1"/>
              <a:t>management</a:t>
            </a:r>
            <a:r>
              <a:t>—orchestration of the platform [14]. </a:t>
            </a:r>
          </a:p>
          <a:p>
            <a:pPr lvl="3" marL="613569" indent="-253206">
              <a:lnSpc>
                <a:spcPct val="120000"/>
              </a:lnSpc>
              <a:buFont typeface="Symbol"/>
              <a:buChar char="-"/>
            </a:pPr>
          </a:p>
          <a:p>
            <a:pPr lvl="3" marL="613569" indent="-253206">
              <a:lnSpc>
                <a:spcPct val="120000"/>
              </a:lnSpc>
              <a:buFont typeface="Symbol"/>
              <a:buChar char="-"/>
            </a:pPr>
            <a:r>
              <a:t>ADD MORE</a:t>
            </a:r>
          </a:p>
        </p:txBody>
      </p:sp>
      <p:sp>
        <p:nvSpPr>
          <p:cNvPr id="245" name="Theoretical Background"/>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Theoretical Background</a:t>
            </a:r>
          </a:p>
        </p:txBody>
      </p:sp>
      <p:sp>
        <p:nvSpPr>
          <p:cNvPr id="246" name="4"/>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47" name="page17image54736496.jpg" descr="page17image54736496.jpg"/>
          <p:cNvPicPr>
            <a:picLocks noChangeAspect="1"/>
          </p:cNvPicPr>
          <p:nvPr/>
        </p:nvPicPr>
        <p:blipFill>
          <a:blip r:embed="rId3">
            <a:extLst/>
          </a:blip>
          <a:srcRect l="60071" t="0" r="0" b="0"/>
          <a:stretch>
            <a:fillRect/>
          </a:stretch>
        </p:blipFill>
        <p:spPr>
          <a:xfrm>
            <a:off x="4642445" y="4952081"/>
            <a:ext cx="3719953" cy="3132344"/>
          </a:xfrm>
          <a:prstGeom prst="rect">
            <a:avLst/>
          </a:prstGeom>
          <a:ln w="12700">
            <a:miter lim="400000"/>
          </a:ln>
        </p:spPr>
      </p:pic>
      <p:sp>
        <p:nvSpPr>
          <p:cNvPr id="248" name="Platform-oriented infrastructure [3]"/>
          <p:cNvSpPr txBox="1"/>
          <p:nvPr/>
        </p:nvSpPr>
        <p:spPr>
          <a:xfrm>
            <a:off x="4710993" y="8297082"/>
            <a:ext cx="3582814" cy="36082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20000"/>
              </a:lnSpc>
              <a:defRPr sz="1800"/>
            </a:lvl1pPr>
          </a:lstStyle>
          <a:p>
            <a:pPr/>
            <a:r>
              <a:t>Platform-oriented infrastructure [3]</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2" name="First iteration (before this BT) — 19 existing interviews.…"/>
          <p:cNvSpPr txBox="1"/>
          <p:nvPr>
            <p:ph type="body" idx="1"/>
          </p:nvPr>
        </p:nvSpPr>
        <p:spPr>
          <a:prstGeom prst="rect">
            <a:avLst/>
          </a:prstGeom>
        </p:spPr>
        <p:txBody>
          <a:bodyPr/>
          <a:lstStyle/>
          <a:p>
            <a:pPr lvl="2" marL="465591" indent="-289378">
              <a:lnSpc>
                <a:spcPct val="120000"/>
              </a:lnSpc>
              <a:buChar char="•"/>
            </a:pPr>
            <a:r>
              <a:t>First iteration (before this BT) — </a:t>
            </a:r>
            <a:r>
              <a:rPr b="1"/>
              <a:t>19</a:t>
            </a:r>
            <a:r>
              <a:t> existing interviews.</a:t>
            </a:r>
          </a:p>
          <a:p>
            <a:pPr lvl="3" marL="613569" indent="-253206">
              <a:lnSpc>
                <a:spcPct val="140000"/>
              </a:lnSpc>
              <a:buFont typeface="Symbol"/>
              <a:buChar char="-"/>
            </a:pPr>
            <a:r>
              <a:rPr b="1"/>
              <a:t>Italy</a:t>
            </a:r>
            <a:r>
              <a:t>, </a:t>
            </a:r>
            <a:r>
              <a:rPr b="1"/>
              <a:t>Estonia</a:t>
            </a:r>
            <a:r>
              <a:t>, </a:t>
            </a:r>
            <a:r>
              <a:rPr b="1"/>
              <a:t>UK</a:t>
            </a:r>
          </a:p>
          <a:p>
            <a:pPr lvl="2" marL="465591" indent="-289378">
              <a:lnSpc>
                <a:spcPct val="120000"/>
              </a:lnSpc>
              <a:buChar char="•"/>
            </a:pPr>
          </a:p>
          <a:p>
            <a:pPr lvl="2" marL="465591" indent="-289378">
              <a:lnSpc>
                <a:spcPct val="120000"/>
              </a:lnSpc>
              <a:buChar char="•"/>
            </a:pPr>
            <a:r>
              <a:t>Second iteration (object of this BT) — conducting </a:t>
            </a:r>
            <a:r>
              <a:rPr b="1"/>
              <a:t>10</a:t>
            </a:r>
            <a:r>
              <a:t> interviews.</a:t>
            </a:r>
          </a:p>
          <a:p>
            <a:pPr lvl="3" marL="613569" indent="-253206">
              <a:lnSpc>
                <a:spcPct val="140000"/>
              </a:lnSpc>
              <a:buFont typeface="Symbol"/>
              <a:buChar char="-"/>
            </a:pPr>
            <a:r>
              <a:rPr b="1"/>
              <a:t>Italy</a:t>
            </a:r>
            <a:r>
              <a:t>, </a:t>
            </a:r>
            <a:r>
              <a:rPr b="1"/>
              <a:t>Estonia</a:t>
            </a:r>
            <a:r>
              <a:t>, </a:t>
            </a:r>
            <a:r>
              <a:rPr b="1"/>
              <a:t>UK</a:t>
            </a:r>
          </a:p>
        </p:txBody>
      </p:sp>
      <p:sp>
        <p:nvSpPr>
          <p:cNvPr id="253" name="Methodology: Learning from the Best"/>
          <p:cNvSpPr txBox="1"/>
          <p:nvPr/>
        </p:nvSpPr>
        <p:spPr>
          <a:xfrm>
            <a:off x="453816" y="17024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457200">
              <a:spcBef>
                <a:spcPts val="1200"/>
              </a:spcBef>
              <a:defRPr sz="4400"/>
            </a:lvl1pPr>
          </a:lstStyle>
          <a:p>
            <a:pPr/>
            <a:r>
              <a:t>Methodology: Learning from the Best</a:t>
            </a:r>
          </a:p>
        </p:txBody>
      </p:sp>
      <p:sp>
        <p:nvSpPr>
          <p:cNvPr id="254" name="8"/>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55" name="Screenshot 2022-11-01 at 19.02.23.png" descr="Screenshot 2022-11-01 at 19.02.23.png"/>
          <p:cNvPicPr>
            <a:picLocks noChangeAspect="1"/>
          </p:cNvPicPr>
          <p:nvPr/>
        </p:nvPicPr>
        <p:blipFill>
          <a:blip r:embed="rId3">
            <a:extLst/>
          </a:blip>
          <a:stretch>
            <a:fillRect/>
          </a:stretch>
        </p:blipFill>
        <p:spPr>
          <a:xfrm>
            <a:off x="675211" y="5123332"/>
            <a:ext cx="11654378" cy="3326355"/>
          </a:xfrm>
          <a:prstGeom prst="rect">
            <a:avLst/>
          </a:prstGeom>
          <a:ln w="12700">
            <a:miter lim="400000"/>
          </a:ln>
        </p:spPr>
      </p:pic>
      <p:pic>
        <p:nvPicPr>
          <p:cNvPr id="256" name="Image" descr="Image"/>
          <p:cNvPicPr>
            <a:picLocks noChangeAspect="1"/>
          </p:cNvPicPr>
          <p:nvPr/>
        </p:nvPicPr>
        <p:blipFill>
          <a:blip r:embed="rId4">
            <a:extLst/>
          </a:blip>
          <a:stretch>
            <a:fillRect/>
          </a:stretch>
        </p:blipFill>
        <p:spPr>
          <a:xfrm>
            <a:off x="736400" y="5182840"/>
            <a:ext cx="11532000" cy="3207339"/>
          </a:xfrm>
          <a:prstGeom prst="rect">
            <a:avLst/>
          </a:prstGeom>
          <a:ln w="12700">
            <a:miter lim="400000"/>
          </a:ln>
        </p:spPr>
      </p:pic>
      <p:pic>
        <p:nvPicPr>
          <p:cNvPr id="257" name="Image" descr="Image"/>
          <p:cNvPicPr>
            <a:picLocks noChangeAspect="1"/>
          </p:cNvPicPr>
          <p:nvPr/>
        </p:nvPicPr>
        <p:blipFill>
          <a:blip r:embed="rId5">
            <a:extLst/>
          </a:blip>
          <a:stretch>
            <a:fillRect/>
          </a:stretch>
        </p:blipFill>
        <p:spPr>
          <a:xfrm>
            <a:off x="714723" y="5182840"/>
            <a:ext cx="11575354" cy="3207339"/>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1" name="Content dimensions:…"/>
          <p:cNvSpPr txBox="1"/>
          <p:nvPr>
            <p:ph type="body" idx="1"/>
          </p:nvPr>
        </p:nvSpPr>
        <p:spPr>
          <a:prstGeom prst="rect">
            <a:avLst/>
          </a:prstGeom>
        </p:spPr>
        <p:txBody>
          <a:bodyPr/>
          <a:lstStyle/>
          <a:p>
            <a:pPr lvl="2" marL="465591" indent="-289378">
              <a:lnSpc>
                <a:spcPct val="120000"/>
              </a:lnSpc>
              <a:buChar char="•"/>
            </a:pPr>
            <a:r>
              <a:rPr b="1"/>
              <a:t>Content</a:t>
            </a:r>
            <a:r>
              <a:t> dimensions:</a:t>
            </a:r>
          </a:p>
          <a:p>
            <a:pPr lvl="3" marL="613569" indent="-253206">
              <a:lnSpc>
                <a:spcPct val="120000"/>
              </a:lnSpc>
              <a:buFont typeface="Symbol"/>
              <a:buChar char="-"/>
            </a:pPr>
            <a:r>
              <a:t>Platform </a:t>
            </a:r>
            <a:r>
              <a:rPr b="1"/>
              <a:t>architecture</a:t>
            </a:r>
            <a:r>
              <a:t>—concerned with the infrastructure apects [9].</a:t>
            </a:r>
          </a:p>
          <a:p>
            <a:pPr lvl="3" marL="613569" indent="-253206">
              <a:lnSpc>
                <a:spcPct val="120000"/>
              </a:lnSpc>
              <a:buFont typeface="Symbol"/>
              <a:buChar char="-"/>
            </a:pPr>
            <a:r>
              <a:t>Platform </a:t>
            </a:r>
            <a:r>
              <a:rPr b="1"/>
              <a:t>governance</a:t>
            </a:r>
            <a:r>
              <a:t>—concerned with the roles of the stakeholders [9, 10].</a:t>
            </a:r>
          </a:p>
          <a:p>
            <a:pPr lvl="3" marL="613569" indent="-253206">
              <a:lnSpc>
                <a:spcPct val="120000"/>
              </a:lnSpc>
              <a:buFont typeface="Symbol"/>
              <a:buChar char="-"/>
            </a:pPr>
            <a:r>
              <a:t>Platform </a:t>
            </a:r>
            <a:r>
              <a:rPr b="1"/>
              <a:t>principles</a:t>
            </a:r>
            <a:r>
              <a:t>—concerned with the openness, participation and co-creation [11]. </a:t>
            </a:r>
          </a:p>
          <a:p>
            <a:pPr lvl="3" marL="613569" indent="-253206">
              <a:lnSpc>
                <a:spcPct val="120000"/>
              </a:lnSpc>
              <a:buFont typeface="Symbol"/>
              <a:buChar char="-"/>
            </a:pPr>
            <a:r>
              <a:t>Platform </a:t>
            </a:r>
            <a:r>
              <a:rPr b="1"/>
              <a:t>management</a:t>
            </a:r>
            <a:r>
              <a:t>—concenrned with the orchestration of the platform [12]. </a:t>
            </a:r>
            <a:br/>
          </a:p>
          <a:p>
            <a:pPr lvl="2" marL="465591" indent="-289378">
              <a:lnSpc>
                <a:spcPct val="120000"/>
              </a:lnSpc>
              <a:buChar char="•"/>
            </a:pPr>
            <a:r>
              <a:rPr b="1"/>
              <a:t>Structural</a:t>
            </a:r>
            <a:r>
              <a:t> dimensions:</a:t>
            </a:r>
          </a:p>
          <a:p>
            <a:pPr lvl="3" marL="613569" indent="-253206">
              <a:lnSpc>
                <a:spcPct val="120000"/>
              </a:lnSpc>
              <a:buFont typeface="Symbol"/>
              <a:buChar char="-"/>
            </a:pPr>
            <a:r>
              <a:rPr b="1"/>
              <a:t>Descriptive</a:t>
            </a:r>
            <a:r>
              <a:t>—existing state of affairs and experience [13].</a:t>
            </a:r>
          </a:p>
          <a:p>
            <a:pPr lvl="3" marL="613569" indent="-253206">
              <a:lnSpc>
                <a:spcPct val="120000"/>
              </a:lnSpc>
              <a:buFont typeface="Symbol"/>
              <a:buChar char="-"/>
            </a:pPr>
            <a:r>
              <a:rPr b="1"/>
              <a:t>Prescriptive</a:t>
            </a:r>
            <a:r>
              <a:t>—suggestions and recommendations [14].</a:t>
            </a:r>
          </a:p>
        </p:txBody>
      </p:sp>
      <p:sp>
        <p:nvSpPr>
          <p:cNvPr id="262" name="Results - Coding Concept"/>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Results - Coding Concept</a:t>
            </a:r>
          </a:p>
        </p:txBody>
      </p:sp>
      <p:sp>
        <p:nvSpPr>
          <p:cNvPr id="263" name="9"/>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7" name="Results - Coding Matrix"/>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Results - Coding Matrix</a:t>
            </a:r>
          </a:p>
        </p:txBody>
      </p:sp>
      <p:sp>
        <p:nvSpPr>
          <p:cNvPr id="268" name="10"/>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69" name="Screenshot 2023-03-17 at 20.49.07.png" descr="Screenshot 2023-03-17 at 20.49.07.png"/>
          <p:cNvPicPr>
            <a:picLocks noChangeAspect="1"/>
          </p:cNvPicPr>
          <p:nvPr/>
        </p:nvPicPr>
        <p:blipFill>
          <a:blip r:embed="rId3">
            <a:extLst/>
          </a:blip>
          <a:stretch>
            <a:fillRect/>
          </a:stretch>
        </p:blipFill>
        <p:spPr>
          <a:xfrm>
            <a:off x="2088356" y="2929063"/>
            <a:ext cx="8827899" cy="5481915"/>
          </a:xfrm>
          <a:prstGeom prst="rect">
            <a:avLst/>
          </a:prstGeom>
          <a:ln w="12700">
            <a:miter lim="400000"/>
          </a:ln>
        </p:spPr>
      </p:pic>
      <p:pic>
        <p:nvPicPr>
          <p:cNvPr id="270" name="Screenshot 2023-03-22 at 16.31.31.png" descr="Screenshot 2023-03-22 at 16.31.31.png"/>
          <p:cNvPicPr>
            <a:picLocks noChangeAspect="1"/>
          </p:cNvPicPr>
          <p:nvPr/>
        </p:nvPicPr>
        <p:blipFill>
          <a:blip r:embed="rId4">
            <a:extLst/>
          </a:blip>
          <a:stretch>
            <a:fillRect/>
          </a:stretch>
        </p:blipFill>
        <p:spPr>
          <a:xfrm>
            <a:off x="1504946" y="2689027"/>
            <a:ext cx="9740908" cy="5962108"/>
          </a:xfrm>
          <a:prstGeom prst="rect">
            <a:avLst/>
          </a:prstGeom>
          <a:ln w="12700">
            <a:miter lim="400000"/>
          </a:ln>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4" name="Results - Design Patterns"/>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Results - Design Patterns</a:t>
            </a:r>
          </a:p>
        </p:txBody>
      </p:sp>
      <p:sp>
        <p:nvSpPr>
          <p:cNvPr id="275" name="11"/>
          <p:cNvSpPr txBox="1"/>
          <p:nvPr>
            <p:ph type="sldNum" sz="quarter" idx="2"/>
          </p:nvPr>
        </p:nvSpPr>
        <p:spPr>
          <a:xfrm>
            <a:off x="12553967" y="9355157"/>
            <a:ext cx="223640"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76" name="Screenshot 2023-03-23 at 15.03.41.png" descr="Screenshot 2023-03-23 at 15.03.41.png"/>
          <p:cNvPicPr>
            <a:picLocks noChangeAspect="1"/>
          </p:cNvPicPr>
          <p:nvPr/>
        </p:nvPicPr>
        <p:blipFill>
          <a:blip r:embed="rId3">
            <a:extLst/>
          </a:blip>
          <a:srcRect l="0" t="0" r="17004" b="0"/>
          <a:stretch>
            <a:fillRect/>
          </a:stretch>
        </p:blipFill>
        <p:spPr>
          <a:xfrm>
            <a:off x="2475438" y="2541334"/>
            <a:ext cx="8117641" cy="6537723"/>
          </a:xfrm>
          <a:prstGeom prst="rect">
            <a:avLst/>
          </a:prstGeom>
          <a:ln w="12700">
            <a:miter lim="400000"/>
          </a:ln>
        </p:spPr>
      </p:pic>
      <p:pic>
        <p:nvPicPr>
          <p:cNvPr id="277" name="Screenshot 2023-03-27 at 13.39.47.png" descr="Screenshot 2023-03-27 at 13.39.47.png"/>
          <p:cNvPicPr>
            <a:picLocks noChangeAspect="1"/>
          </p:cNvPicPr>
          <p:nvPr/>
        </p:nvPicPr>
        <p:blipFill>
          <a:blip r:embed="rId4">
            <a:extLst/>
          </a:blip>
          <a:srcRect l="0" t="0" r="30836" b="0"/>
          <a:stretch>
            <a:fillRect/>
          </a:stretch>
        </p:blipFill>
        <p:spPr>
          <a:xfrm>
            <a:off x="2561560" y="2393099"/>
            <a:ext cx="7945380" cy="6770767"/>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281" name="Results - REPLICATE?"/>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Results - REPLICATE? </a:t>
            </a:r>
          </a:p>
        </p:txBody>
      </p:sp>
      <p:sp>
        <p:nvSpPr>
          <p:cNvPr id="282" name="9"/>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83" name="Screenshot 2023-03-17 at 22.47.29.png" descr="Screenshot 2023-03-17 at 22.47.29.png"/>
          <p:cNvPicPr>
            <a:picLocks noChangeAspect="1"/>
          </p:cNvPicPr>
          <p:nvPr/>
        </p:nvPicPr>
        <p:blipFill>
          <a:blip r:embed="rId3">
            <a:extLst/>
          </a:blip>
          <a:stretch>
            <a:fillRect/>
          </a:stretch>
        </p:blipFill>
        <p:spPr>
          <a:xfrm>
            <a:off x="3080555" y="2367131"/>
            <a:ext cx="6843690" cy="6204671"/>
          </a:xfrm>
          <a:prstGeom prst="rect">
            <a:avLst/>
          </a:prstGeom>
          <a:ln w="12700">
            <a:miter lim="400000"/>
          </a:ln>
        </p:spPr>
      </p:pic>
      <p:pic>
        <p:nvPicPr>
          <p:cNvPr id="284" name="Screenshot 2023-03-22 at 18.38.50.png" descr="Screenshot 2023-03-22 at 18.38.50.png"/>
          <p:cNvPicPr>
            <a:picLocks noChangeAspect="1"/>
          </p:cNvPicPr>
          <p:nvPr/>
        </p:nvPicPr>
        <p:blipFill>
          <a:blip r:embed="rId4">
            <a:extLst/>
          </a:blip>
          <a:stretch>
            <a:fillRect/>
          </a:stretch>
        </p:blipFill>
        <p:spPr>
          <a:xfrm>
            <a:off x="798167" y="3275474"/>
            <a:ext cx="7816350" cy="4643744"/>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8" name="Results - Design Patterns"/>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Results - Design Patterns</a:t>
            </a:r>
          </a:p>
        </p:txBody>
      </p:sp>
      <p:sp>
        <p:nvSpPr>
          <p:cNvPr id="289" name="12"/>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90" name="Screenshot 2023-03-22 at 18.56.46.png" descr="Screenshot 2023-03-22 at 18.56.46.png"/>
          <p:cNvPicPr>
            <a:picLocks noChangeAspect="1"/>
          </p:cNvPicPr>
          <p:nvPr/>
        </p:nvPicPr>
        <p:blipFill>
          <a:blip r:embed="rId3">
            <a:extLst/>
          </a:blip>
          <a:stretch>
            <a:fillRect/>
          </a:stretch>
        </p:blipFill>
        <p:spPr>
          <a:xfrm>
            <a:off x="6802136" y="3124799"/>
            <a:ext cx="5189643" cy="5021528"/>
          </a:xfrm>
          <a:prstGeom prst="rect">
            <a:avLst/>
          </a:prstGeom>
          <a:ln w="12700">
            <a:miter lim="400000"/>
          </a:ln>
        </p:spPr>
      </p:pic>
      <p:pic>
        <p:nvPicPr>
          <p:cNvPr id="291" name="Screenshot 2023-03-22 at 19.07.37.png" descr="Screenshot 2023-03-22 at 19.07.37.png"/>
          <p:cNvPicPr>
            <a:picLocks noChangeAspect="1"/>
          </p:cNvPicPr>
          <p:nvPr/>
        </p:nvPicPr>
        <p:blipFill>
          <a:blip r:embed="rId4">
            <a:extLst/>
          </a:blip>
          <a:srcRect l="0" t="0" r="0" b="0"/>
          <a:stretch>
            <a:fillRect/>
          </a:stretch>
        </p:blipFill>
        <p:spPr>
          <a:xfrm>
            <a:off x="737169" y="4135570"/>
            <a:ext cx="5887168" cy="2917732"/>
          </a:xfrm>
          <a:prstGeom prst="rect">
            <a:avLst/>
          </a:prstGeom>
          <a:ln w="12700">
            <a:miter lim="400000"/>
          </a:ln>
        </p:spPr>
      </p:pic>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295" name="Results - REPLICATE?"/>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Results - REPLICATE? </a:t>
            </a:r>
          </a:p>
        </p:txBody>
      </p:sp>
      <p:sp>
        <p:nvSpPr>
          <p:cNvPr id="296" name="9"/>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97" name="Dive into one of the dimensions"/>
          <p:cNvSpPr txBox="1"/>
          <p:nvPr/>
        </p:nvSpPr>
        <p:spPr>
          <a:xfrm>
            <a:off x="923076" y="3275474"/>
            <a:ext cx="4377518" cy="32355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Dive into one of the dimensions</a:t>
            </a:r>
          </a:p>
        </p:txBody>
      </p:sp>
      <p:sp>
        <p:nvSpPr>
          <p:cNvPr id="298" name="Provide quotes leading to results  TODO — putting a diagram together on Thursday will show then."/>
          <p:cNvSpPr txBox="1"/>
          <p:nvPr/>
        </p:nvSpPr>
        <p:spPr>
          <a:xfrm>
            <a:off x="923076" y="3657971"/>
            <a:ext cx="4377518" cy="100935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Provide quotes leading to results</a:t>
            </a:r>
            <a:br/>
            <a:br/>
            <a:r>
              <a:rPr b="1"/>
              <a:t>TODO — putting a diagram together on Thursday will show then.</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2" name="Dimension: Platform Governance…"/>
          <p:cNvSpPr txBox="1"/>
          <p:nvPr>
            <p:ph type="body" idx="1"/>
          </p:nvPr>
        </p:nvSpPr>
        <p:spPr>
          <a:prstGeom prst="rect">
            <a:avLst/>
          </a:prstGeom>
        </p:spPr>
        <p:txBody>
          <a:bodyPr/>
          <a:lstStyle/>
          <a:p>
            <a:pPr lvl="2" marL="428344" indent="-266228" defTabSz="1196441">
              <a:lnSpc>
                <a:spcPct val="120000"/>
              </a:lnSpc>
              <a:buChar char="•"/>
              <a:defRPr b="1" sz="2024"/>
            </a:pPr>
            <a:r>
              <a:t>Dimension: Platform Governance</a:t>
            </a:r>
          </a:p>
          <a:p>
            <a:pPr lvl="3" marL="564483" indent="-232949" defTabSz="1196441">
              <a:lnSpc>
                <a:spcPct val="120000"/>
              </a:lnSpc>
              <a:buFont typeface="Symbol"/>
              <a:buChar char="-"/>
              <a:defRPr sz="2024"/>
            </a:pPr>
            <a:r>
              <a:t>Clear Governance — “Have a strong, competent figure to lead the tranformation process.”</a:t>
            </a:r>
          </a:p>
          <a:p>
            <a:pPr lvl="3" marL="564483" indent="-232949" defTabSz="1196441">
              <a:lnSpc>
                <a:spcPct val="120000"/>
              </a:lnSpc>
              <a:buFont typeface="Symbol"/>
              <a:buChar char="-"/>
              <a:defRPr sz="2024"/>
            </a:pPr>
          </a:p>
          <a:p>
            <a:pPr lvl="2" marL="428344" indent="-266228" defTabSz="1196441">
              <a:lnSpc>
                <a:spcPct val="120000"/>
              </a:lnSpc>
              <a:buChar char="•"/>
              <a:defRPr b="1" sz="2024"/>
            </a:pPr>
            <a:r>
              <a:t>Quotes:</a:t>
            </a:r>
          </a:p>
          <a:p>
            <a:pPr lvl="3" marL="564483" indent="-232949" defTabSz="1196441">
              <a:lnSpc>
                <a:spcPct val="120000"/>
              </a:lnSpc>
              <a:buFont typeface="Symbol"/>
              <a:buChar char="-"/>
              <a:defRPr sz="2024"/>
            </a:pPr>
            <a:r>
              <a:t>“The center has a particular minister who's often third in power in Parliament or in the ruling party behind the Prime Minister in the Deputy Prime Minister. And his job was to make sure everybody complied. </a:t>
            </a:r>
            <a:r>
              <a:rPr b="1"/>
              <a:t>He did that through the force of his own personality</a:t>
            </a:r>
            <a:r>
              <a:t>.” — 01-GB</a:t>
            </a:r>
          </a:p>
          <a:p>
            <a:pPr lvl="3" marL="564483" indent="-232949" defTabSz="1196441">
              <a:lnSpc>
                <a:spcPct val="120000"/>
              </a:lnSpc>
              <a:buFont typeface="Symbol"/>
              <a:buChar char="-"/>
              <a:defRPr sz="2024"/>
            </a:pPr>
          </a:p>
          <a:p>
            <a:pPr lvl="3" marL="564483" indent="-232949" defTabSz="1196441">
              <a:lnSpc>
                <a:spcPct val="120000"/>
              </a:lnSpc>
              <a:buFont typeface="Symbol"/>
              <a:buChar char="-"/>
              <a:defRPr sz="2024"/>
            </a:pPr>
            <a:r>
              <a:t>“</a:t>
            </a:r>
            <a:r>
              <a:t>Because everybody puts their own agenda first, and it doesn't mean that central initiatives often aren't successful because they need to be winners and losers in all these transformations and </a:t>
            </a:r>
            <a:br/>
            <a:r>
              <a:rPr b="1"/>
              <a:t>it's quite hard to achieve that without the use of the Prime Minister</a:t>
            </a:r>
            <a:r>
              <a:t>.” — 01-GB</a:t>
            </a:r>
            <a:endParaRPr sz="1104">
              <a:latin typeface="Times Roman"/>
              <a:ea typeface="Times Roman"/>
              <a:cs typeface="Times Roman"/>
              <a:sym typeface="Times Roman"/>
            </a:endParaRPr>
          </a:p>
          <a:p>
            <a:pPr lvl="3" marL="564483" indent="-232949" defTabSz="1196441">
              <a:lnSpc>
                <a:spcPct val="120000"/>
              </a:lnSpc>
              <a:buFont typeface="Symbol"/>
              <a:buChar char="-"/>
              <a:defRPr sz="2024"/>
            </a:pPr>
            <a:endParaRPr sz="1104">
              <a:latin typeface="Times Roman"/>
              <a:ea typeface="Times Roman"/>
              <a:cs typeface="Times Roman"/>
              <a:sym typeface="Times Roman"/>
            </a:endParaRPr>
          </a:p>
          <a:p>
            <a:pPr lvl="3" marL="564483" indent="-232949" defTabSz="1196441">
              <a:lnSpc>
                <a:spcPct val="120000"/>
              </a:lnSpc>
              <a:buFont typeface="Symbol"/>
              <a:buChar char="-"/>
              <a:defRPr sz="2024"/>
            </a:pPr>
            <a:r>
              <a:t>“Really by </a:t>
            </a:r>
            <a:r>
              <a:rPr b="1"/>
              <a:t>muscle rather than rules</a:t>
            </a:r>
            <a:r>
              <a:t>.” — 01-GB </a:t>
            </a:r>
          </a:p>
          <a:p>
            <a:pPr lvl="3" marL="564483" indent="-232949" defTabSz="1196441">
              <a:lnSpc>
                <a:spcPct val="120000"/>
              </a:lnSpc>
              <a:buFont typeface="Symbol"/>
              <a:buChar char="-"/>
              <a:defRPr sz="2024"/>
            </a:pPr>
          </a:p>
          <a:p>
            <a:pPr lvl="3" marL="564483" indent="-232949" defTabSz="1196441">
              <a:lnSpc>
                <a:spcPct val="120000"/>
              </a:lnSpc>
              <a:buFont typeface="Symbol"/>
              <a:buChar char="-"/>
              <a:defRPr sz="2024"/>
            </a:pPr>
            <a:r>
              <a:t>“</a:t>
            </a:r>
            <a:r>
              <a:rPr b="1"/>
              <a:t>You do need leadership</a:t>
            </a:r>
            <a:r>
              <a:t>. I think the combination of </a:t>
            </a:r>
            <a:r>
              <a:rPr b="1"/>
              <a:t>my leadership and our minister</a:t>
            </a:r>
            <a:r>
              <a:t> was noted.” — 02-GB</a:t>
            </a:r>
            <a:endParaRPr sz="1104">
              <a:latin typeface="Times Roman"/>
              <a:ea typeface="Times Roman"/>
              <a:cs typeface="Times Roman"/>
              <a:sym typeface="Times Roman"/>
            </a:endParaRPr>
          </a:p>
          <a:p>
            <a:pPr lvl="3" marL="564483" indent="-232949" defTabSz="1196441">
              <a:lnSpc>
                <a:spcPct val="120000"/>
              </a:lnSpc>
              <a:buFont typeface="Symbol"/>
              <a:buChar char="-"/>
              <a:defRPr sz="2024"/>
            </a:pPr>
            <a:endParaRPr sz="1104">
              <a:latin typeface="Times Roman"/>
              <a:ea typeface="Times Roman"/>
              <a:cs typeface="Times Roman"/>
              <a:sym typeface="Times Roman"/>
            </a:endParaRPr>
          </a:p>
          <a:p>
            <a:pPr lvl="3" marL="564483" indent="-232949" defTabSz="1196441">
              <a:lnSpc>
                <a:spcPct val="120000"/>
              </a:lnSpc>
              <a:buFont typeface="Symbol"/>
              <a:buChar char="-"/>
              <a:defRPr sz="2024"/>
            </a:pPr>
            <a:r>
              <a:t>”We established a digital commission and </a:t>
            </a:r>
            <a:r>
              <a:rPr b="1"/>
              <a:t>we called Diego Piacentini to run it</a:t>
            </a:r>
            <a:r>
              <a:t>. So he had to overcome resistance by various administrations.” — 04-IT</a:t>
            </a:r>
            <a:br/>
          </a:p>
        </p:txBody>
      </p:sp>
      <p:sp>
        <p:nvSpPr>
          <p:cNvPr id="303" name="Results - Example"/>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Results - Example</a:t>
            </a:r>
          </a:p>
        </p:txBody>
      </p:sp>
      <p:sp>
        <p:nvSpPr>
          <p:cNvPr id="304" name="13"/>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8" name="Discussion - Comparison with v1"/>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Discussion - Comparison with v1</a:t>
            </a:r>
          </a:p>
        </p:txBody>
      </p:sp>
      <p:sp>
        <p:nvSpPr>
          <p:cNvPr id="309" name="14"/>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10" name="Image" descr="Image"/>
          <p:cNvPicPr>
            <a:picLocks noChangeAspect="1"/>
          </p:cNvPicPr>
          <p:nvPr/>
        </p:nvPicPr>
        <p:blipFill>
          <a:blip r:embed="rId3">
            <a:extLst/>
          </a:blip>
          <a:srcRect l="0" t="3830" r="0" b="60342"/>
          <a:stretch>
            <a:fillRect/>
          </a:stretch>
        </p:blipFill>
        <p:spPr>
          <a:xfrm>
            <a:off x="1456384" y="3732808"/>
            <a:ext cx="10091990" cy="3653960"/>
          </a:xfrm>
          <a:prstGeom prst="rect">
            <a:avLst/>
          </a:prstGeom>
          <a:ln w="12700">
            <a:miter lim="400000"/>
          </a:ln>
        </p:spPr>
      </p:pic>
      <p:sp>
        <p:nvSpPr>
          <p:cNvPr id="311" name="First iteration (Poliarus) [13]"/>
          <p:cNvSpPr txBox="1"/>
          <p:nvPr/>
        </p:nvSpPr>
        <p:spPr>
          <a:xfrm>
            <a:off x="3464110" y="3148474"/>
            <a:ext cx="3049043" cy="36082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pPr>
            <a:r>
              <a:rPr b="1"/>
              <a:t>First</a:t>
            </a:r>
            <a:r>
              <a:t> iteration (</a:t>
            </a:r>
            <a:r>
              <a:rPr b="1"/>
              <a:t>Poliarus</a:t>
            </a:r>
            <a:r>
              <a:t>) [13]</a:t>
            </a:r>
          </a:p>
        </p:txBody>
      </p:sp>
      <p:sp>
        <p:nvSpPr>
          <p:cNvPr id="312" name="Second iteration (Voitsekhivskyi)"/>
          <p:cNvSpPr txBox="1"/>
          <p:nvPr/>
        </p:nvSpPr>
        <p:spPr>
          <a:xfrm>
            <a:off x="7387183" y="3148474"/>
            <a:ext cx="3603911" cy="36082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1800"/>
            </a:pPr>
            <a:r>
              <a:rPr b="1"/>
              <a:t>Second</a:t>
            </a:r>
            <a:r>
              <a:t> iteration (</a:t>
            </a:r>
            <a:r>
              <a:rPr b="1"/>
              <a:t>Voitsekhivskyi</a:t>
            </a:r>
            <a:r>
              <a:t>)</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3" name="Contents"/>
          <p:cNvSpPr txBox="1"/>
          <p:nvPr>
            <p:ph type="title"/>
          </p:nvPr>
        </p:nvSpPr>
        <p:spPr>
          <a:prstGeom prst="rect">
            <a:avLst/>
          </a:prstGeom>
        </p:spPr>
        <p:txBody>
          <a:bodyPr/>
          <a:lstStyle/>
          <a:p>
            <a:pPr/>
            <a:r>
              <a:t>Contents</a:t>
            </a:r>
          </a:p>
        </p:txBody>
      </p:sp>
      <p:sp>
        <p:nvSpPr>
          <p:cNvPr id="184" name="2"/>
          <p:cNvSpPr txBox="1"/>
          <p:nvPr>
            <p:ph type="sldNum" sz="quarter" idx="2"/>
          </p:nvPr>
        </p:nvSpPr>
        <p:spPr>
          <a:xfrm>
            <a:off x="12566301"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85" name="Motivation…"/>
          <p:cNvSpPr txBox="1"/>
          <p:nvPr>
            <p:ph type="body" idx="1"/>
          </p:nvPr>
        </p:nvSpPr>
        <p:spPr>
          <a:prstGeom prst="rect">
            <a:avLst/>
          </a:prstGeom>
        </p:spPr>
        <p:txBody>
          <a:bodyPr lIns="0" tIns="0" rIns="0" bIns="0">
            <a:normAutofit fontScale="100000" lnSpcReduction="0"/>
          </a:bodyPr>
          <a:lstStyle/>
          <a:p>
            <a:pPr marL="457200" indent="-342900" defTabSz="914400">
              <a:lnSpc>
                <a:spcPct val="150000"/>
              </a:lnSpc>
              <a:buClr>
                <a:schemeClr val="accent6">
                  <a:hueOff val="-1708773"/>
                  <a:satOff val="-82172"/>
                  <a:lumOff val="-54523"/>
                </a:schemeClr>
              </a:buClr>
              <a:buSzPts val="2200"/>
              <a:buAutoNum type="arabicPeriod" startAt="1"/>
            </a:pPr>
            <a:r>
              <a:t>Motivation</a:t>
            </a:r>
          </a:p>
          <a:p>
            <a:pPr marL="457200" indent="-342900" defTabSz="914400">
              <a:lnSpc>
                <a:spcPct val="150000"/>
              </a:lnSpc>
              <a:buClr>
                <a:schemeClr val="accent6">
                  <a:hueOff val="-1708773"/>
                  <a:satOff val="-82172"/>
                  <a:lumOff val="-54523"/>
                </a:schemeClr>
              </a:buClr>
              <a:buSzPts val="2200"/>
              <a:buAutoNum type="arabicPeriod" startAt="1"/>
            </a:pPr>
            <a:r>
              <a:t>Resolution</a:t>
            </a:r>
          </a:p>
          <a:p>
            <a:pPr marL="457200" indent="-342900" defTabSz="914400">
              <a:lnSpc>
                <a:spcPct val="150000"/>
              </a:lnSpc>
              <a:buClr>
                <a:schemeClr val="accent6">
                  <a:hueOff val="-1708773"/>
                  <a:satOff val="-82172"/>
                  <a:lumOff val="-54523"/>
                </a:schemeClr>
              </a:buClr>
              <a:buSzPts val="2200"/>
              <a:buAutoNum type="arabicPeriod" startAt="1"/>
            </a:pPr>
            <a:r>
              <a:t>Theoretical Background</a:t>
            </a:r>
          </a:p>
          <a:p>
            <a:pPr marL="457200" indent="-342900" defTabSz="914400">
              <a:lnSpc>
                <a:spcPct val="150000"/>
              </a:lnSpc>
              <a:buClr>
                <a:schemeClr val="accent6">
                  <a:hueOff val="-1708773"/>
                  <a:satOff val="-82172"/>
                  <a:lumOff val="-54523"/>
                </a:schemeClr>
              </a:buClr>
              <a:buSzPts val="2200"/>
              <a:buAutoNum type="arabicPeriod" startAt="1"/>
            </a:pPr>
            <a:r>
              <a:t>Methodology</a:t>
            </a:r>
          </a:p>
          <a:p>
            <a:pPr marL="457200" indent="-342900" defTabSz="914400">
              <a:lnSpc>
                <a:spcPct val="150000"/>
              </a:lnSpc>
              <a:buClr>
                <a:schemeClr val="accent6">
                  <a:hueOff val="-1708773"/>
                  <a:satOff val="-82172"/>
                  <a:lumOff val="-54523"/>
                </a:schemeClr>
              </a:buClr>
              <a:buSzPts val="2200"/>
              <a:buAutoNum type="arabicPeriod" startAt="1"/>
            </a:pPr>
            <a:r>
              <a:t>Results </a:t>
            </a:r>
          </a:p>
          <a:p>
            <a:pPr marL="457200" indent="-342900" defTabSz="914400">
              <a:lnSpc>
                <a:spcPct val="150000"/>
              </a:lnSpc>
              <a:buClr>
                <a:schemeClr val="accent6">
                  <a:hueOff val="-1708773"/>
                  <a:satOff val="-82172"/>
                  <a:lumOff val="-54523"/>
                </a:schemeClr>
              </a:buClr>
              <a:buSzPts val="2200"/>
              <a:buAutoNum type="arabicPeriod" startAt="1"/>
            </a:pPr>
            <a:r>
              <a:t>Discussion</a:t>
            </a:r>
          </a:p>
          <a:p>
            <a:pPr marL="457200" indent="-342900" defTabSz="914400">
              <a:lnSpc>
                <a:spcPct val="150000"/>
              </a:lnSpc>
              <a:buClr>
                <a:schemeClr val="accent6">
                  <a:hueOff val="-1708773"/>
                  <a:satOff val="-82172"/>
                  <a:lumOff val="-54523"/>
                </a:schemeClr>
              </a:buClr>
              <a:buSzPts val="2200"/>
              <a:buAutoNum type="arabicPeriod" startAt="1"/>
            </a:pPr>
            <a:r>
              <a:t>Conclusion</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6" name="Discussion - Comparison with v1"/>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Discussion - Comparison with v1</a:t>
            </a:r>
          </a:p>
        </p:txBody>
      </p:sp>
      <p:sp>
        <p:nvSpPr>
          <p:cNvPr id="317" name="15"/>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18" name="Image" descr="Image"/>
          <p:cNvPicPr>
            <a:picLocks noChangeAspect="1"/>
          </p:cNvPicPr>
          <p:nvPr/>
        </p:nvPicPr>
        <p:blipFill>
          <a:blip r:embed="rId2">
            <a:extLst/>
          </a:blip>
          <a:srcRect l="0" t="39534" r="0" b="0"/>
          <a:stretch>
            <a:fillRect/>
          </a:stretch>
        </p:blipFill>
        <p:spPr>
          <a:xfrm>
            <a:off x="1787230" y="3366099"/>
            <a:ext cx="9037487" cy="5522446"/>
          </a:xfrm>
          <a:prstGeom prst="rect">
            <a:avLst/>
          </a:prstGeom>
          <a:ln w="12700">
            <a:miter lim="400000"/>
          </a:ln>
        </p:spPr>
      </p:pic>
      <p:sp>
        <p:nvSpPr>
          <p:cNvPr id="319" name="First iteration (Poliarus) [13]"/>
          <p:cNvSpPr txBox="1"/>
          <p:nvPr/>
        </p:nvSpPr>
        <p:spPr>
          <a:xfrm>
            <a:off x="3591036" y="2856675"/>
            <a:ext cx="2722960" cy="32355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rPr b="1"/>
              <a:t>First</a:t>
            </a:r>
            <a:r>
              <a:t> iteration (</a:t>
            </a:r>
            <a:r>
              <a:rPr b="1"/>
              <a:t>Poliarus</a:t>
            </a:r>
            <a:r>
              <a:t>) [13]</a:t>
            </a:r>
          </a:p>
        </p:txBody>
      </p:sp>
      <p:sp>
        <p:nvSpPr>
          <p:cNvPr id="320" name="Second iteration (Voitsekhivskyi)"/>
          <p:cNvSpPr txBox="1"/>
          <p:nvPr/>
        </p:nvSpPr>
        <p:spPr>
          <a:xfrm>
            <a:off x="7159621" y="2856675"/>
            <a:ext cx="3216177" cy="32355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rPr b="1"/>
              <a:t>Second</a:t>
            </a:r>
            <a:r>
              <a:t> iteration (</a:t>
            </a:r>
            <a:r>
              <a:rPr b="1"/>
              <a:t>Voitsekhivskyi</a:t>
            </a:r>
            <a:r>
              <a:t>)</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2" name="Are the findings actual design patterns?…"/>
          <p:cNvSpPr txBox="1"/>
          <p:nvPr>
            <p:ph type="body" idx="1"/>
          </p:nvPr>
        </p:nvSpPr>
        <p:spPr>
          <a:prstGeom prst="rect">
            <a:avLst/>
          </a:prstGeom>
        </p:spPr>
        <p:txBody>
          <a:bodyPr/>
          <a:lstStyle/>
          <a:p>
            <a:pPr lvl="2" marL="465591" indent="-289378">
              <a:lnSpc>
                <a:spcPct val="120000"/>
              </a:lnSpc>
              <a:buChar char="•"/>
            </a:pPr>
            <a:r>
              <a:t>Are the findings actual </a:t>
            </a:r>
            <a:r>
              <a:rPr b="1"/>
              <a:t>design patterns</a:t>
            </a:r>
            <a:r>
              <a:t>?</a:t>
            </a:r>
          </a:p>
          <a:p>
            <a:pPr lvl="2" marL="465591" indent="-289378">
              <a:lnSpc>
                <a:spcPct val="120000"/>
              </a:lnSpc>
              <a:buChar char="•"/>
            </a:pPr>
          </a:p>
          <a:p>
            <a:pPr lvl="2" marL="465591" indent="-289378">
              <a:lnSpc>
                <a:spcPct val="120000"/>
              </a:lnSpc>
              <a:buChar char="•"/>
              <a:defRPr b="1"/>
            </a:pPr>
            <a:r>
              <a:t>Observed cases:</a:t>
            </a:r>
          </a:p>
          <a:p>
            <a:pPr lvl="3" marL="613569" indent="-253206">
              <a:lnSpc>
                <a:spcPct val="120000"/>
              </a:lnSpc>
              <a:buFont typeface="Symbol"/>
              <a:buChar char="-"/>
            </a:pPr>
            <a:r>
              <a:t>Few cases examined.</a:t>
            </a:r>
          </a:p>
          <a:p>
            <a:pPr lvl="3" marL="613569" indent="-253206">
              <a:lnSpc>
                <a:spcPct val="120000"/>
              </a:lnSpc>
              <a:buFont typeface="Symbol"/>
              <a:buChar char="-"/>
            </a:pPr>
            <a:r>
              <a:t>Differences in culture, politics, and societal values.</a:t>
            </a:r>
          </a:p>
          <a:p>
            <a:pPr lvl="3" marL="613569" indent="-253206">
              <a:lnSpc>
                <a:spcPct val="120000"/>
              </a:lnSpc>
              <a:buFont typeface="Symbol"/>
              <a:buChar char="-"/>
            </a:pPr>
            <a:r>
              <a:t>Importance of context and peculiarities when solving a problem.</a:t>
            </a:r>
          </a:p>
          <a:p>
            <a:pPr lvl="3" marL="613569" indent="-253206">
              <a:lnSpc>
                <a:spcPct val="120000"/>
              </a:lnSpc>
              <a:buFont typeface="Symbol"/>
              <a:buChar char="-"/>
            </a:pPr>
            <a:r>
              <a:t>Difficult to draw universal conclusions.</a:t>
            </a:r>
          </a:p>
          <a:p>
            <a:pPr lvl="3" marL="613569" indent="-253206">
              <a:lnSpc>
                <a:spcPct val="120000"/>
              </a:lnSpc>
              <a:buFont typeface="Symbol"/>
              <a:buChar char="-"/>
            </a:pPr>
          </a:p>
          <a:p>
            <a:pPr lvl="2" marL="465591" indent="-289378">
              <a:lnSpc>
                <a:spcPct val="120000"/>
              </a:lnSpc>
              <a:buChar char="•"/>
              <a:defRPr b="1"/>
            </a:pPr>
            <a:r>
              <a:t>Suggestions:</a:t>
            </a:r>
          </a:p>
          <a:p>
            <a:pPr lvl="3" marL="613569" indent="-253206">
              <a:lnSpc>
                <a:spcPct val="120000"/>
              </a:lnSpc>
              <a:buFont typeface="Symbol"/>
              <a:buChar char="-"/>
            </a:pPr>
            <a:r>
              <a:t>Unique characteristics and contexts should be considered.</a:t>
            </a:r>
          </a:p>
          <a:p>
            <a:pPr lvl="3" marL="613569" indent="-253206">
              <a:lnSpc>
                <a:spcPct val="120000"/>
              </a:lnSpc>
              <a:buFont typeface="Symbol"/>
              <a:buChar char="-"/>
            </a:pPr>
            <a:r>
              <a:t>Consider a more suitable term.</a:t>
            </a:r>
            <a:r>
              <a:rPr b="1"/>
              <a:t> </a:t>
            </a:r>
          </a:p>
        </p:txBody>
      </p:sp>
      <p:sp>
        <p:nvSpPr>
          <p:cNvPr id="323" name="Discussion"/>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Discussion</a:t>
            </a:r>
          </a:p>
        </p:txBody>
      </p:sp>
      <p:sp>
        <p:nvSpPr>
          <p:cNvPr id="324" name="16"/>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8" name="Summary:…"/>
          <p:cNvSpPr txBox="1"/>
          <p:nvPr>
            <p:ph type="body" idx="1"/>
          </p:nvPr>
        </p:nvSpPr>
        <p:spPr>
          <a:prstGeom prst="rect">
            <a:avLst/>
          </a:prstGeom>
        </p:spPr>
        <p:txBody>
          <a:bodyPr/>
          <a:lstStyle/>
          <a:p>
            <a:pPr lvl="2" marL="465591" indent="-289378">
              <a:lnSpc>
                <a:spcPct val="120000"/>
              </a:lnSpc>
              <a:buChar char="•"/>
            </a:pPr>
            <a:r>
              <a:rPr b="1"/>
              <a:t>Summary:</a:t>
            </a:r>
          </a:p>
          <a:p>
            <a:pPr lvl="3" marL="613569" indent="-253206">
              <a:lnSpc>
                <a:spcPct val="120000"/>
              </a:lnSpc>
              <a:buFont typeface="Symbol"/>
              <a:buChar char="-"/>
            </a:pPr>
            <a:r>
              <a:t>6 design pattern clusters.</a:t>
            </a:r>
          </a:p>
          <a:p>
            <a:pPr lvl="3" marL="613569" indent="-253206">
              <a:lnSpc>
                <a:spcPct val="120000"/>
              </a:lnSpc>
              <a:buFont typeface="Symbol"/>
              <a:buChar char="-"/>
            </a:pPr>
            <a:r>
              <a:t>More refined, comprehensive patterns.</a:t>
            </a:r>
          </a:p>
          <a:p>
            <a:pPr lvl="3" marL="613569" indent="-253206">
              <a:lnSpc>
                <a:spcPct val="120000"/>
              </a:lnSpc>
              <a:buFont typeface="Symbol"/>
              <a:buChar char="-"/>
            </a:pPr>
            <a:r>
              <a:t>Mutual opinions collected.</a:t>
            </a:r>
          </a:p>
          <a:p>
            <a:pPr lvl="3" marL="613569" indent="-253206">
              <a:lnSpc>
                <a:spcPct val="120000"/>
              </a:lnSpc>
              <a:buFont typeface="Symbol"/>
              <a:buChar char="-"/>
            </a:pPr>
            <a:r>
              <a:t>More systematic and evidence-based understanding of GaaP.</a:t>
            </a:r>
          </a:p>
          <a:p>
            <a:pPr lvl="2" marL="465591" indent="-289378">
              <a:lnSpc>
                <a:spcPct val="120000"/>
              </a:lnSpc>
              <a:buChar char="•"/>
            </a:pPr>
          </a:p>
          <a:p>
            <a:pPr lvl="2" marL="465591" indent="-289378">
              <a:lnSpc>
                <a:spcPct val="120000"/>
              </a:lnSpc>
              <a:buChar char="•"/>
            </a:pPr>
            <a:r>
              <a:rPr b="1"/>
              <a:t>Limitations:</a:t>
            </a:r>
          </a:p>
          <a:p>
            <a:pPr lvl="3" marL="613569" indent="-253206">
              <a:lnSpc>
                <a:spcPct val="120000"/>
              </a:lnSpc>
              <a:buFont typeface="Symbol"/>
              <a:buChar char="-"/>
            </a:pPr>
            <a:r>
              <a:t>Few cases.</a:t>
            </a:r>
          </a:p>
          <a:p>
            <a:pPr lvl="3" marL="613569" indent="-253206">
              <a:lnSpc>
                <a:spcPct val="120000"/>
              </a:lnSpc>
              <a:buFont typeface="Symbol"/>
              <a:buChar char="-"/>
            </a:pPr>
            <a:r>
              <a:t>What is a suitalbe criteria for commonalites.</a:t>
            </a:r>
          </a:p>
          <a:p>
            <a:pPr lvl="3" marL="613569" indent="-253206">
              <a:lnSpc>
                <a:spcPct val="120000"/>
              </a:lnSpc>
              <a:buFont typeface="Symbol"/>
              <a:buChar char="-"/>
            </a:pPr>
            <a:r>
              <a:t>Incomplete coverage of aspects.</a:t>
            </a:r>
          </a:p>
          <a:p>
            <a:pPr lvl="3" marL="613569" indent="-253206">
              <a:lnSpc>
                <a:spcPct val="120000"/>
              </a:lnSpc>
              <a:buFont typeface="Symbol"/>
              <a:buChar char="-"/>
            </a:pPr>
          </a:p>
          <a:p>
            <a:pPr lvl="2" marL="465591" indent="-289378">
              <a:lnSpc>
                <a:spcPct val="120000"/>
              </a:lnSpc>
              <a:buChar char="•"/>
            </a:pPr>
            <a:r>
              <a:rPr b="1"/>
              <a:t>Future work:</a:t>
            </a:r>
          </a:p>
          <a:p>
            <a:pPr lvl="3" marL="613569" indent="-253206">
              <a:lnSpc>
                <a:spcPct val="120000"/>
              </a:lnSpc>
              <a:buFont typeface="Symbol"/>
              <a:buChar char="-"/>
            </a:pPr>
            <a:r>
              <a:t>More cases.</a:t>
            </a:r>
          </a:p>
          <a:p>
            <a:pPr lvl="3" marL="613569" indent="-253206">
              <a:lnSpc>
                <a:spcPct val="120000"/>
              </a:lnSpc>
              <a:buFont typeface="Symbol"/>
              <a:buChar char="-"/>
            </a:pPr>
            <a:r>
              <a:t>Seek more generalised patterns.</a:t>
            </a:r>
          </a:p>
          <a:p>
            <a:pPr lvl="3" marL="613569" indent="-253206">
              <a:lnSpc>
                <a:spcPct val="120000"/>
              </a:lnSpc>
              <a:buFont typeface="Symbol"/>
              <a:buChar char="-"/>
            </a:pPr>
            <a:r>
              <a:t>Procedures on applying the patterns.</a:t>
            </a:r>
          </a:p>
          <a:p>
            <a:pPr lvl="3" marL="613569" indent="-253206">
              <a:lnSpc>
                <a:spcPct val="120000"/>
              </a:lnSpc>
              <a:buFont typeface="Symbol"/>
              <a:buChar char="-"/>
            </a:pPr>
            <a:r>
              <a:t>Suitability assessment of solutions.</a:t>
            </a:r>
          </a:p>
        </p:txBody>
      </p:sp>
      <p:sp>
        <p:nvSpPr>
          <p:cNvPr id="329" name="Conclusion"/>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Conclusion</a:t>
            </a:r>
          </a:p>
        </p:txBody>
      </p:sp>
      <p:sp>
        <p:nvSpPr>
          <p:cNvPr id="330" name="17"/>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2" name="Kuhn, Peter, et al. &quot;Barriers of applying Government as a Platform in Practice: Evidence from Germany.&quot; Proceedings of the 55th Hawaii International Conference on System Sciences. 2022.…"/>
          <p:cNvSpPr txBox="1"/>
          <p:nvPr>
            <p:ph type="body" idx="1"/>
          </p:nvPr>
        </p:nvSpPr>
        <p:spPr>
          <a:xfrm>
            <a:off x="580816" y="2760222"/>
            <a:ext cx="12101690" cy="6683838"/>
          </a:xfrm>
          <a:prstGeom prst="rect">
            <a:avLst/>
          </a:prstGeom>
        </p:spPr>
        <p:txBody>
          <a:bodyPr/>
          <a:lstStyle/>
          <a:p>
            <a:pPr marL="283280" indent="-283280" defTabSz="949350">
              <a:lnSpc>
                <a:spcPct val="120000"/>
              </a:lnSpc>
              <a:spcBef>
                <a:spcPts val="800"/>
              </a:spcBef>
              <a:buSzPct val="100000"/>
              <a:buAutoNum type="arabicPeriod" startAt="1"/>
              <a:defRPr sz="1460"/>
            </a:pPr>
            <a:r>
              <a:t>Kuhn, Peter, et al. "Barriers of applying Government as a Platform in Practice: Evidence from Germany." Proceedings of the 55th Hawaii International Conference on System Sciences. 2022. </a:t>
            </a:r>
          </a:p>
          <a:p>
            <a:pPr marL="283280" indent="-283280" defTabSz="949350">
              <a:lnSpc>
                <a:spcPct val="120000"/>
              </a:lnSpc>
              <a:spcBef>
                <a:spcPts val="800"/>
              </a:spcBef>
              <a:buSzPct val="100000"/>
              <a:buAutoNum type="arabicPeriod" startAt="1"/>
              <a:defRPr sz="1460"/>
            </a:pPr>
            <a:r>
              <a:rPr u="sng">
                <a:hlinkClick r:id="rId2" invalidUrl="" action="" tgtFrame="" tooltip="" history="1" highlightClick="0" endSnd="0"/>
              </a:rPr>
              <a:t>https://happytowander.com/kvr-munich-survival-guide/</a:t>
            </a:r>
            <a:endParaRPr>
              <a:solidFill>
                <a:srgbClr val="1155CC"/>
              </a:solidFill>
            </a:endParaRPr>
          </a:p>
          <a:p>
            <a:pPr marL="283280" indent="-283280" defTabSz="949350">
              <a:lnSpc>
                <a:spcPct val="120000"/>
              </a:lnSpc>
              <a:spcBef>
                <a:spcPts val="800"/>
              </a:spcBef>
              <a:buSzPct val="100000"/>
              <a:buAutoNum type="arabicPeriod" startAt="1"/>
              <a:defRPr sz="1460"/>
            </a:pPr>
            <a:r>
              <a:t>Vasilisa Poliarus, “Identification of Design Principles for Platform Engineering in the Public Sector” (2022)</a:t>
            </a:r>
          </a:p>
          <a:p>
            <a:pPr marL="283280" indent="-283280" defTabSz="949350">
              <a:lnSpc>
                <a:spcPct val="120000"/>
              </a:lnSpc>
              <a:spcBef>
                <a:spcPts val="800"/>
              </a:spcBef>
              <a:buSzPct val="100000"/>
              <a:buAutoNum type="arabicPeriod" startAt="1"/>
              <a:defRPr sz="1460"/>
            </a:pPr>
            <a:r>
              <a:rPr u="sng">
                <a:hlinkClick r:id="rId3" invalidUrl="" action="" tgtFrame="" tooltip="" history="1" highlightClick="0" endSnd="0"/>
              </a:rPr>
              <a:t>https://www.gov.uk/pay-council-tax</a:t>
            </a:r>
            <a:endParaRPr>
              <a:solidFill>
                <a:srgbClr val="1155CC"/>
              </a:solidFill>
            </a:endParaRPr>
          </a:p>
          <a:p>
            <a:pPr marL="283280" indent="-283280" defTabSz="949350">
              <a:lnSpc>
                <a:spcPct val="120000"/>
              </a:lnSpc>
              <a:spcBef>
                <a:spcPts val="800"/>
              </a:spcBef>
              <a:buSzPct val="100000"/>
              <a:buAutoNum type="arabicPeriod" startAt="1"/>
              <a:defRPr sz="1460"/>
            </a:pPr>
            <a:r>
              <a:rPr u="sng">
                <a:hlinkClick r:id="rId4" invalidUrl="" action="" tgtFrame="" tooltip="" history="1" highlightClick="0" endSnd="0"/>
              </a:rPr>
              <a:t>https://developers.italia.it/</a:t>
            </a:r>
          </a:p>
          <a:p>
            <a:pPr marL="283280" indent="-283280" defTabSz="949350">
              <a:lnSpc>
                <a:spcPct val="120000"/>
              </a:lnSpc>
              <a:spcBef>
                <a:spcPts val="800"/>
              </a:spcBef>
              <a:buSzPct val="100000"/>
              <a:buAutoNum type="arabicPeriod" startAt="1"/>
              <a:defRPr sz="1460"/>
            </a:pPr>
            <a:r>
              <a:t>T. O’Reilly. “Government as a Platform”. In: Innovations: Technology, Governance, Globalization 6.1 (2011), pp. 13–40.</a:t>
            </a:r>
          </a:p>
          <a:p>
            <a:pPr marL="283280" indent="-283280" defTabSz="949350">
              <a:lnSpc>
                <a:spcPct val="120000"/>
              </a:lnSpc>
              <a:spcBef>
                <a:spcPts val="800"/>
              </a:spcBef>
              <a:buSzPct val="100000"/>
              <a:buAutoNum type="arabicPeriod" startAt="1"/>
              <a:defRPr sz="1460"/>
            </a:pPr>
            <a:r>
              <a:t>P. Kuhn, S. Dallner, M. Buchinger, and D. Balta. “Towards “Government as a Platform”: An analysis framework for public sector infrastructure”. In: (2022).</a:t>
            </a:r>
          </a:p>
          <a:p>
            <a:pPr marL="283280" indent="-283280" defTabSz="949350">
              <a:lnSpc>
                <a:spcPct val="120000"/>
              </a:lnSpc>
              <a:spcBef>
                <a:spcPts val="800"/>
              </a:spcBef>
              <a:buSzPct val="100000"/>
              <a:buAutoNum type="arabicPeriod" startAt="1"/>
              <a:defRPr sz="1460"/>
            </a:pPr>
            <a:r>
              <a:t>T. Elston and M. MacCarthaigh. “Sharing services, saving money? Five risks to cost-saving when organizations share services”. In: Public Money &amp; Management 36.5 (2016), pp. 349–356.</a:t>
            </a:r>
          </a:p>
          <a:p>
            <a:pPr marL="283280" indent="-283280" defTabSz="949350">
              <a:lnSpc>
                <a:spcPct val="120000"/>
              </a:lnSpc>
              <a:spcBef>
                <a:spcPts val="800"/>
              </a:spcBef>
              <a:buSzPct val="100000"/>
              <a:buAutoNum type="arabicPeriod" startAt="1"/>
              <a:defRPr sz="1460"/>
            </a:pPr>
            <a:r>
              <a:t>H. Seo and S. Myeong. “The priority of factors of building government as a platform with analytic hierarchy process analysis”. In: Sustainability 12.14 (2020), p. 5615.</a:t>
            </a:r>
          </a:p>
          <a:p>
            <a:pPr marL="283280" indent="-283280" defTabSz="949350">
              <a:lnSpc>
                <a:spcPct val="120000"/>
              </a:lnSpc>
              <a:spcBef>
                <a:spcPts val="800"/>
              </a:spcBef>
              <a:buSzPct val="100000"/>
              <a:buAutoNum type="arabicPeriod" startAt="1"/>
              <a:defRPr sz="1460"/>
            </a:pPr>
            <a:r>
              <a:t>B. Bender and M. Heine. “Government as a Platform? Constitutive Elements of Public Service Platforms”. In: International Conference on Electronic Government and the Information Systems Perspective. Springer. 2021, pp. 3–20.</a:t>
            </a:r>
          </a:p>
          <a:p>
            <a:pPr marL="283280" indent="-283280" defTabSz="949350">
              <a:lnSpc>
                <a:spcPct val="120000"/>
              </a:lnSpc>
              <a:spcBef>
                <a:spcPts val="800"/>
              </a:spcBef>
              <a:buSzPct val="100000"/>
              <a:buAutoNum type="arabicPeriod" startAt="1"/>
              <a:defRPr sz="1460"/>
            </a:pPr>
            <a:r>
              <a:t>H. Seo and S. Myeong. “Determinant factors for adoption of government as a platform in South Korea: Mediating effects on the perception of intelligent information technology”. In: Sustainability 13.18 (2021), p. 10464.</a:t>
            </a:r>
          </a:p>
          <a:p>
            <a:pPr marL="283280" indent="-283280" defTabSz="949350">
              <a:lnSpc>
                <a:spcPct val="120000"/>
              </a:lnSpc>
              <a:spcBef>
                <a:spcPts val="800"/>
              </a:spcBef>
              <a:buSzPct val="100000"/>
              <a:buAutoNum type="arabicPeriod" startAt="1"/>
              <a:defRPr sz="1460"/>
            </a:pPr>
            <a:r>
              <a:t>G. Jeannot. “Life and death of “government as a platform” in France”. In: Revue francaise dadministration publique 173.1 (2020), pp. 165–179.</a:t>
            </a:r>
          </a:p>
          <a:p>
            <a:pPr marL="283280" indent="-283280" defTabSz="949350">
              <a:lnSpc>
                <a:spcPct val="120000"/>
              </a:lnSpc>
              <a:spcBef>
                <a:spcPts val="800"/>
              </a:spcBef>
              <a:buSzPct val="100000"/>
              <a:buAutoNum type="arabicPeriod" startAt="1"/>
              <a:defRPr sz="1460"/>
            </a:pPr>
            <a:r>
              <a:t>J. W. Creswell and J. D. Creswell. Research design: Qualitative, quantitative, and mixed</a:t>
            </a:r>
            <a:r>
              <a:rPr>
                <a:latin typeface="Times Roman"/>
                <a:ea typeface="Times Roman"/>
                <a:cs typeface="Times Roman"/>
                <a:sym typeface="Times Roman"/>
              </a:rPr>
              <a:t> </a:t>
            </a:r>
            <a:r>
              <a:t>methods approaches. Sage publications, 2017.</a:t>
            </a:r>
          </a:p>
          <a:p>
            <a:pPr marL="283280" indent="-283280" defTabSz="949350">
              <a:lnSpc>
                <a:spcPct val="120000"/>
              </a:lnSpc>
              <a:spcBef>
                <a:spcPts val="800"/>
              </a:spcBef>
              <a:buSzPct val="100000"/>
              <a:buAutoNum type="arabicPeriod" startAt="1"/>
              <a:defRPr sz="1460"/>
            </a:pPr>
            <a:r>
              <a:t>S. Buckl, F. Matthes, and C. M. Schweda. “Utilizing patterns in developing design</a:t>
            </a:r>
            <a:r>
              <a:rPr>
                <a:latin typeface="Times Roman"/>
                <a:ea typeface="Times Roman"/>
                <a:cs typeface="Times Roman"/>
                <a:sym typeface="Times Roman"/>
              </a:rPr>
              <a:t> </a:t>
            </a:r>
            <a:r>
              <a:t>theories”. In: (2010).</a:t>
            </a:r>
            <a:br/>
          </a:p>
        </p:txBody>
      </p:sp>
      <p:sp>
        <p:nvSpPr>
          <p:cNvPr id="333" name="References"/>
          <p:cNvSpPr txBox="1"/>
          <p:nvPr>
            <p:ph type="title"/>
          </p:nvPr>
        </p:nvSpPr>
        <p:spPr>
          <a:xfrm>
            <a:off x="453816" y="1715199"/>
            <a:ext cx="12101690" cy="583637"/>
          </a:xfrm>
          <a:prstGeom prst="rect">
            <a:avLst/>
          </a:prstGeom>
        </p:spPr>
        <p:txBody>
          <a:bodyPr/>
          <a:lstStyle/>
          <a:p>
            <a:pPr/>
            <a:r>
              <a:t>References</a:t>
            </a:r>
          </a:p>
        </p:txBody>
      </p:sp>
      <p:sp>
        <p:nvSpPr>
          <p:cNvPr id="33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336" name="1. Kuhn, Peter, et al. &quot;Barriers of applying Government as a Platform in Practice: Evidence from Germany.&quot; Proceedings of the 55th Hawaii International Conference on System Sciences. 2022.…"/>
          <p:cNvSpPr txBox="1"/>
          <p:nvPr>
            <p:ph type="body" idx="1"/>
          </p:nvPr>
        </p:nvSpPr>
        <p:spPr>
          <a:xfrm>
            <a:off x="580816" y="2760222"/>
            <a:ext cx="12101690" cy="6683838"/>
          </a:xfrm>
          <a:prstGeom prst="rect">
            <a:avLst/>
          </a:prstGeom>
        </p:spPr>
        <p:txBody>
          <a:bodyPr/>
          <a:lstStyle/>
          <a:p>
            <a:pPr marL="388055" indent="-388055">
              <a:lnSpc>
                <a:spcPct val="120000"/>
              </a:lnSpc>
              <a:spcBef>
                <a:spcPts val="1200"/>
              </a:spcBef>
              <a:buSzPct val="100000"/>
              <a:buAutoNum type="arabicPeriod" startAt="1"/>
              <a:defRPr sz="2000"/>
            </a:pPr>
            <a:r>
              <a:rPr b="1"/>
              <a:t>1. </a:t>
            </a:r>
            <a:r>
              <a:t>Kuhn, Peter, et al. "Barriers of applying Government as a Platform in Practice: Evidence from Germany." </a:t>
            </a:r>
            <a:r>
              <a:rPr i="1"/>
              <a:t>Proceedings of the 55th Hawaii International Conference on System Sciences</a:t>
            </a:r>
            <a:r>
              <a:t>. 2022. </a:t>
            </a:r>
          </a:p>
          <a:p>
            <a:pPr marL="388055" indent="-388055">
              <a:lnSpc>
                <a:spcPct val="120000"/>
              </a:lnSpc>
              <a:spcBef>
                <a:spcPts val="1200"/>
              </a:spcBef>
              <a:buSzPct val="100000"/>
              <a:buAutoNum type="arabicPeriod" startAt="1"/>
              <a:defRPr sz="2000"/>
            </a:pPr>
            <a:r>
              <a:t>Kuhn, Peter; Dallner, Simon; Buchinger, Matthias; and Balta, Dian, "Towards “Government as a Platform”: An analysis framework for public sector infrastructure" (2022). </a:t>
            </a:r>
            <a:r>
              <a:rPr i="1"/>
              <a:t>Wirtschaftsinformatik 2022 Proceedings</a:t>
            </a:r>
            <a:r>
              <a:t>. 4.</a:t>
            </a:r>
          </a:p>
          <a:p>
            <a:pPr marL="388055" indent="-388055">
              <a:lnSpc>
                <a:spcPct val="120000"/>
              </a:lnSpc>
              <a:spcBef>
                <a:spcPts val="1000"/>
              </a:spcBef>
              <a:buSzPct val="100000"/>
              <a:buAutoNum type="arabicPeriod" startAt="1"/>
              <a:defRPr sz="2000"/>
            </a:pPr>
            <a:r>
              <a:rPr b="1"/>
              <a:t>3.</a:t>
            </a:r>
            <a:r>
              <a:t> Vasilisa Poliarus, “Identification of Design Principles for Platform</a:t>
            </a:r>
            <a:r>
              <a:rPr sz="1200">
                <a:latin typeface="Times Roman"/>
                <a:ea typeface="Times Roman"/>
                <a:cs typeface="Times Roman"/>
                <a:sym typeface="Times Roman"/>
              </a:rPr>
              <a:t> </a:t>
            </a:r>
            <a:r>
              <a:t>Engineering in the Public Sector” (2022)</a:t>
            </a:r>
          </a:p>
          <a:p>
            <a:pPr marL="388055" indent="-388055">
              <a:lnSpc>
                <a:spcPct val="120000"/>
              </a:lnSpc>
              <a:spcBef>
                <a:spcPts val="1000"/>
              </a:spcBef>
              <a:buSzPct val="100000"/>
              <a:buAutoNum type="arabicPeriod" startAt="1"/>
              <a:defRPr sz="2000"/>
            </a:pPr>
            <a:r>
              <a:rPr b="1"/>
              <a:t>8.</a:t>
            </a:r>
            <a:r>
              <a:t> </a:t>
            </a:r>
            <a:r>
              <a:rPr u="sng">
                <a:hlinkClick r:id="rId2" invalidUrl="" action="" tgtFrame="" tooltip="" history="1" highlightClick="0" endSnd="0"/>
              </a:rPr>
              <a:t>https://happytowander.com/kvr-munich-survival-guide/</a:t>
            </a:r>
          </a:p>
          <a:p>
            <a:pPr marL="388055" indent="-388055">
              <a:lnSpc>
                <a:spcPct val="120000"/>
              </a:lnSpc>
              <a:spcBef>
                <a:spcPts val="1000"/>
              </a:spcBef>
              <a:buSzPct val="100000"/>
              <a:buAutoNum type="arabicPeriod" startAt="1"/>
              <a:defRPr sz="2000"/>
            </a:pPr>
            <a:r>
              <a:rPr b="1"/>
              <a:t>9.</a:t>
            </a:r>
            <a:r>
              <a:t> </a:t>
            </a:r>
            <a:r>
              <a:rPr u="sng">
                <a:hlinkClick r:id="rId3" invalidUrl="" action="" tgtFrame="" tooltip="" history="1" highlightClick="0" endSnd="0"/>
              </a:rPr>
              <a:t>https://developers.italia.it/</a:t>
            </a:r>
          </a:p>
          <a:p>
            <a:pPr marL="388055" indent="-388055">
              <a:lnSpc>
                <a:spcPct val="120000"/>
              </a:lnSpc>
              <a:spcBef>
                <a:spcPts val="1000"/>
              </a:spcBef>
              <a:buSzPct val="100000"/>
              <a:buAutoNum type="arabicPeriod" startAt="1"/>
              <a:defRPr sz="2000"/>
            </a:pPr>
            <a:r>
              <a:rPr b="1"/>
              <a:t>10.</a:t>
            </a:r>
            <a:r>
              <a:t> </a:t>
            </a:r>
            <a:r>
              <a:rPr u="sng">
                <a:hlinkClick r:id="rId4" invalidUrl="" action="" tgtFrame="" tooltip="" history="1" highlightClick="0" endSnd="0"/>
              </a:rPr>
              <a:t>https://www.gov.uk/pay-council-tax</a:t>
            </a:r>
          </a:p>
        </p:txBody>
      </p:sp>
      <p:sp>
        <p:nvSpPr>
          <p:cNvPr id="337" name="References — CLEAN UP ONCE DONE"/>
          <p:cNvSpPr txBox="1"/>
          <p:nvPr>
            <p:ph type="title"/>
          </p:nvPr>
        </p:nvSpPr>
        <p:spPr>
          <a:xfrm>
            <a:off x="453816" y="1715199"/>
            <a:ext cx="12101690" cy="583637"/>
          </a:xfrm>
          <a:prstGeom prst="rect">
            <a:avLst/>
          </a:prstGeom>
        </p:spPr>
        <p:txBody>
          <a:bodyPr/>
          <a:lstStyle/>
          <a:p>
            <a:pPr/>
            <a:r>
              <a:t>References — </a:t>
            </a:r>
            <a:r>
              <a:rPr b="1"/>
              <a:t>CLEAN UP ONCE DONE</a:t>
            </a:r>
          </a:p>
        </p:txBody>
      </p:sp>
      <p:sp>
        <p:nvSpPr>
          <p:cNvPr id="338" name="Slide Number"/>
          <p:cNvSpPr txBox="1"/>
          <p:nvPr>
            <p:ph type="sldNum" sz="quarter" idx="2"/>
          </p:nvPr>
        </p:nvSpPr>
        <p:spPr>
          <a:xfrm>
            <a:off x="12553967" y="9355157"/>
            <a:ext cx="148233"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340" name="12. B. Bender and M. Heine. “Government as a Platform? Constitutive Elements of Public Service Platforms”. In: International Conference on Electronic Government and the Information Systems Perspective. Springer. 2021, pp. 3–20.…"/>
          <p:cNvSpPr txBox="1"/>
          <p:nvPr>
            <p:ph type="body" idx="1"/>
          </p:nvPr>
        </p:nvSpPr>
        <p:spPr>
          <a:xfrm>
            <a:off x="580816" y="2760222"/>
            <a:ext cx="12101690" cy="6683838"/>
          </a:xfrm>
          <a:prstGeom prst="rect">
            <a:avLst/>
          </a:prstGeom>
        </p:spPr>
        <p:txBody>
          <a:bodyPr/>
          <a:lstStyle/>
          <a:p>
            <a:pPr marL="388055" indent="-388055">
              <a:lnSpc>
                <a:spcPct val="120000"/>
              </a:lnSpc>
              <a:spcBef>
                <a:spcPts val="1000"/>
              </a:spcBef>
              <a:buSzPct val="100000"/>
              <a:buAutoNum type="arabicPeriod" startAt="1"/>
              <a:defRPr sz="2000"/>
            </a:pPr>
          </a:p>
          <a:p>
            <a:pPr marL="388055" indent="-388055">
              <a:lnSpc>
                <a:spcPct val="120000"/>
              </a:lnSpc>
              <a:spcBef>
                <a:spcPts val="1000"/>
              </a:spcBef>
              <a:buSzPct val="100000"/>
              <a:buAutoNum type="arabicPeriod" startAt="2"/>
              <a:defRPr sz="2000"/>
            </a:pPr>
            <a:r>
              <a:rPr b="1"/>
              <a:t>12.</a:t>
            </a:r>
            <a:r>
              <a:t> B. Bender and M. Heine. “Government as a Platform? Constitutive Elements of Public</a:t>
            </a:r>
            <a:r>
              <a:rPr>
                <a:latin typeface="Times Roman"/>
                <a:ea typeface="Times Roman"/>
                <a:cs typeface="Times Roman"/>
                <a:sym typeface="Times Roman"/>
              </a:rPr>
              <a:t> </a:t>
            </a:r>
            <a:r>
              <a:t>Service Platforms”. In: International Conference on Electronic Government and the Information Systems Perspective. Springer. 2021, pp. 3–20.</a:t>
            </a:r>
          </a:p>
          <a:p>
            <a:pPr marL="388055" indent="-388055">
              <a:lnSpc>
                <a:spcPct val="120000"/>
              </a:lnSpc>
              <a:spcBef>
                <a:spcPts val="1000"/>
              </a:spcBef>
              <a:buSzPct val="100000"/>
              <a:buAutoNum type="arabicPeriod" startAt="2"/>
              <a:defRPr sz="2000"/>
            </a:pPr>
            <a:r>
              <a:rPr b="1"/>
              <a:t>13.</a:t>
            </a:r>
            <a:r>
              <a:t> H. Seo and S. Myeong. “Determinant factors for adoption of government as a platform in</a:t>
            </a:r>
            <a:r>
              <a:rPr>
                <a:latin typeface="Times Roman"/>
                <a:ea typeface="Times Roman"/>
                <a:cs typeface="Times Roman"/>
                <a:sym typeface="Times Roman"/>
              </a:rPr>
              <a:t> </a:t>
            </a:r>
            <a:r>
              <a:t>South Korea: Mediating effects on the perception of intelligent information technology”.</a:t>
            </a:r>
            <a:r>
              <a:rPr>
                <a:latin typeface="Times Roman"/>
                <a:ea typeface="Times Roman"/>
                <a:cs typeface="Times Roman"/>
                <a:sym typeface="Times Roman"/>
              </a:rPr>
              <a:t> </a:t>
            </a:r>
            <a:r>
              <a:t>In: Sustainability 13.18 (2021), p. 10464.</a:t>
            </a:r>
          </a:p>
          <a:p>
            <a:pPr marL="388055" indent="-388055">
              <a:lnSpc>
                <a:spcPct val="120000"/>
              </a:lnSpc>
              <a:spcBef>
                <a:spcPts val="1000"/>
              </a:spcBef>
              <a:buSzPct val="100000"/>
              <a:buAutoNum type="arabicPeriod" startAt="2"/>
              <a:defRPr sz="2000"/>
            </a:pPr>
            <a:r>
              <a:rPr b="1"/>
              <a:t>14.</a:t>
            </a:r>
            <a:r>
              <a:t> G. Jeannot. “Life and death of “government as a platform” in France”. In: Revue francaise dadministration publique 173.1 (2020), pp. 165–179.</a:t>
            </a:r>
          </a:p>
        </p:txBody>
      </p:sp>
      <p:sp>
        <p:nvSpPr>
          <p:cNvPr id="341" name="References"/>
          <p:cNvSpPr txBox="1"/>
          <p:nvPr>
            <p:ph type="title"/>
          </p:nvPr>
        </p:nvSpPr>
        <p:spPr>
          <a:xfrm>
            <a:off x="453816" y="1715199"/>
            <a:ext cx="12101690" cy="583637"/>
          </a:xfrm>
          <a:prstGeom prst="rect">
            <a:avLst/>
          </a:prstGeom>
        </p:spPr>
        <p:txBody>
          <a:bodyPr/>
          <a:lstStyle/>
          <a:p>
            <a:pPr/>
            <a:r>
              <a:t>References</a:t>
            </a:r>
          </a:p>
        </p:txBody>
      </p:sp>
      <p:sp>
        <p:nvSpPr>
          <p:cNvPr id="342" name="Slide Number"/>
          <p:cNvSpPr txBox="1"/>
          <p:nvPr>
            <p:ph type="sldNum" sz="quarter" idx="2"/>
          </p:nvPr>
        </p:nvSpPr>
        <p:spPr>
          <a:xfrm>
            <a:off x="12553967" y="9355157"/>
            <a:ext cx="148233"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189" name="Government as a Platform (GaaP) is a promising approach to the digital transformation of the public sector due to its efficiency through the reuse of common components [1].…"/>
          <p:cNvSpPr txBox="1"/>
          <p:nvPr>
            <p:ph type="body" idx="1"/>
          </p:nvPr>
        </p:nvSpPr>
        <p:spPr>
          <a:prstGeom prst="rect">
            <a:avLst/>
          </a:prstGeom>
        </p:spPr>
        <p:txBody>
          <a:bodyPr/>
          <a:lstStyle/>
          <a:p>
            <a:pPr lvl="2" marL="465591" indent="-289378">
              <a:lnSpc>
                <a:spcPct val="120000"/>
              </a:lnSpc>
              <a:buChar char="•"/>
            </a:pPr>
            <a:r>
              <a:rPr b="1"/>
              <a:t>Government as a Platform (GaaP) </a:t>
            </a:r>
            <a:r>
              <a:t>is a promising approach to the digital transformation of the public sector due to its efficiency through the reuse of common components [1]. </a:t>
            </a:r>
            <a:endParaRPr sz="1200">
              <a:latin typeface="Times Roman"/>
              <a:ea typeface="Times Roman"/>
              <a:cs typeface="Times Roman"/>
              <a:sym typeface="Times Roman"/>
            </a:endParaRPr>
          </a:p>
          <a:p>
            <a:pPr lvl="2" marL="465591" indent="-289378">
              <a:lnSpc>
                <a:spcPct val="120000"/>
              </a:lnSpc>
              <a:buChar char="•"/>
            </a:pPr>
          </a:p>
          <a:p>
            <a:pPr lvl="2" marL="465591" indent="-289378">
              <a:lnSpc>
                <a:spcPct val="120000"/>
              </a:lnSpc>
              <a:buChar char="•"/>
            </a:pPr>
            <a:r>
              <a:rPr b="1"/>
              <a:t>GaaP </a:t>
            </a:r>
            <a:r>
              <a:t>is enabled by </a:t>
            </a:r>
            <a:r>
              <a:rPr b="1"/>
              <a:t>platform-oriented</a:t>
            </a:r>
            <a:r>
              <a:t> infrastructure. [2]</a:t>
            </a:r>
          </a:p>
          <a:p>
            <a:pPr lvl="2" marL="465591" indent="-289378">
              <a:lnSpc>
                <a:spcPct val="120000"/>
              </a:lnSpc>
              <a:buChar char="•"/>
            </a:pPr>
          </a:p>
          <a:p>
            <a:pPr lvl="2" marL="465591" indent="-289378">
              <a:lnSpc>
                <a:spcPct val="120000"/>
              </a:lnSpc>
              <a:buChar char="•"/>
            </a:pPr>
            <a:r>
              <a:t>Significant </a:t>
            </a:r>
            <a:r>
              <a:rPr b="1"/>
              <a:t>cost reduction</a:t>
            </a:r>
            <a:r>
              <a:t> [2].</a:t>
            </a:r>
            <a:br/>
            <a:br/>
            <a:br/>
            <a:r>
              <a:t>TODO create a catchy slide (image)</a:t>
            </a:r>
          </a:p>
          <a:p>
            <a:pPr lvl="2" marL="465591" indent="-289378">
              <a:lnSpc>
                <a:spcPct val="120000"/>
              </a:lnSpc>
              <a:buChar char="•"/>
            </a:pPr>
            <a:r>
              <a:t>Mention Germany </a:t>
            </a:r>
          </a:p>
          <a:p>
            <a:pPr lvl="2" marL="465591" indent="-289378">
              <a:lnSpc>
                <a:spcPct val="120000"/>
              </a:lnSpc>
              <a:buChar char="•"/>
            </a:pPr>
          </a:p>
        </p:txBody>
      </p:sp>
      <p:sp>
        <p:nvSpPr>
          <p:cNvPr id="190" name="Motivation - Definition of GaaP"/>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Motivation - Definition of GaaP</a:t>
            </a:r>
          </a:p>
        </p:txBody>
      </p:sp>
      <p:sp>
        <p:nvSpPr>
          <p:cNvPr id="191" name="3"/>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92" name="Image" descr="Image"/>
          <p:cNvPicPr>
            <a:picLocks noChangeAspect="1"/>
          </p:cNvPicPr>
          <p:nvPr/>
        </p:nvPicPr>
        <p:blipFill>
          <a:blip r:embed="rId3">
            <a:extLst/>
          </a:blip>
          <a:stretch>
            <a:fillRect/>
          </a:stretch>
        </p:blipFill>
        <p:spPr>
          <a:xfrm>
            <a:off x="1650871" y="5800254"/>
            <a:ext cx="5276069" cy="3958018"/>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6" name="Government as a Platform (GaaP) is a promising approach to the digital transformation of the public sector due to its efficiency through the reuse of common components [1].…"/>
          <p:cNvSpPr txBox="1"/>
          <p:nvPr>
            <p:ph type="body" idx="1"/>
          </p:nvPr>
        </p:nvSpPr>
        <p:spPr>
          <a:prstGeom prst="rect">
            <a:avLst/>
          </a:prstGeom>
        </p:spPr>
        <p:txBody>
          <a:bodyPr/>
          <a:lstStyle/>
          <a:p>
            <a:pPr lvl="2" marL="465591" indent="-289378">
              <a:lnSpc>
                <a:spcPct val="120000"/>
              </a:lnSpc>
              <a:buChar char="•"/>
            </a:pPr>
            <a:r>
              <a:rPr b="1"/>
              <a:t>Government as a Platform (GaaP) </a:t>
            </a:r>
            <a:r>
              <a:t>is a promising approach to the digital transformation of the public sector due to its efficiency through the reuse of common components [1]. </a:t>
            </a:r>
          </a:p>
          <a:p>
            <a:pPr lvl="2" marL="465591" indent="-289378">
              <a:lnSpc>
                <a:spcPct val="120000"/>
              </a:lnSpc>
              <a:buChar char="•"/>
            </a:pPr>
          </a:p>
          <a:p>
            <a:pPr lvl="2" marL="465591" indent="-289378">
              <a:lnSpc>
                <a:spcPct val="120000"/>
              </a:lnSpc>
              <a:buChar char="•"/>
            </a:pPr>
            <a:r>
              <a:t>Germany could take good advantage of GaaP.</a:t>
            </a:r>
          </a:p>
        </p:txBody>
      </p:sp>
      <p:sp>
        <p:nvSpPr>
          <p:cNvPr id="197" name="Motivation - Definition of GaaP"/>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Motivation - Definition of GaaP</a:t>
            </a:r>
          </a:p>
        </p:txBody>
      </p:sp>
      <p:sp>
        <p:nvSpPr>
          <p:cNvPr id="198" name="3"/>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99" name="Image" descr="Image"/>
          <p:cNvPicPr>
            <a:picLocks noChangeAspect="1"/>
          </p:cNvPicPr>
          <p:nvPr/>
        </p:nvPicPr>
        <p:blipFill>
          <a:blip r:embed="rId3">
            <a:extLst/>
          </a:blip>
          <a:srcRect l="0" t="0" r="0" b="0"/>
          <a:stretch>
            <a:fillRect/>
          </a:stretch>
        </p:blipFill>
        <p:spPr>
          <a:xfrm>
            <a:off x="1167259" y="4902305"/>
            <a:ext cx="4929347" cy="3697914"/>
          </a:xfrm>
          <a:prstGeom prst="rect">
            <a:avLst/>
          </a:prstGeom>
          <a:ln w="12700">
            <a:miter lim="400000"/>
          </a:ln>
        </p:spPr>
      </p:pic>
      <p:pic>
        <p:nvPicPr>
          <p:cNvPr id="200" name="Image" descr="Image"/>
          <p:cNvPicPr>
            <a:picLocks noChangeAspect="1"/>
          </p:cNvPicPr>
          <p:nvPr/>
        </p:nvPicPr>
        <p:blipFill>
          <a:blip r:embed="rId4">
            <a:extLst/>
          </a:blip>
          <a:stretch>
            <a:fillRect/>
          </a:stretch>
        </p:blipFill>
        <p:spPr>
          <a:xfrm>
            <a:off x="7109229" y="4902305"/>
            <a:ext cx="4493417" cy="3698083"/>
          </a:xfrm>
          <a:prstGeom prst="rect">
            <a:avLst/>
          </a:prstGeom>
          <a:ln w="12700">
            <a:miter lim="400000"/>
          </a:ln>
        </p:spPr>
      </p:pic>
      <p:sp>
        <p:nvSpPr>
          <p:cNvPr id="201" name="[2]"/>
          <p:cNvSpPr txBox="1"/>
          <p:nvPr/>
        </p:nvSpPr>
        <p:spPr>
          <a:xfrm>
            <a:off x="3363317" y="8670361"/>
            <a:ext cx="368462" cy="36082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lvl1pPr>
          </a:lstStyle>
          <a:p>
            <a:pPr/>
            <a:r>
              <a:t>[2]</a:t>
            </a:r>
          </a:p>
        </p:txBody>
      </p:sp>
      <p:sp>
        <p:nvSpPr>
          <p:cNvPr id="202" name="[2]"/>
          <p:cNvSpPr txBox="1"/>
          <p:nvPr/>
        </p:nvSpPr>
        <p:spPr>
          <a:xfrm>
            <a:off x="9185826" y="8670361"/>
            <a:ext cx="368463" cy="36082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lvl1pPr>
          </a:lstStyle>
          <a:p>
            <a:pPr/>
            <a:r>
              <a:t>[2]</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6" name="No clear guidelines or methods for the transformation process towards platform-oriented infrastructure—platformization [1].…"/>
          <p:cNvSpPr txBox="1"/>
          <p:nvPr>
            <p:ph type="body" sz="quarter" idx="1"/>
          </p:nvPr>
        </p:nvSpPr>
        <p:spPr>
          <a:xfrm>
            <a:off x="451555" y="2692489"/>
            <a:ext cx="11444415" cy="1650470"/>
          </a:xfrm>
          <a:prstGeom prst="rect">
            <a:avLst/>
          </a:prstGeom>
        </p:spPr>
        <p:txBody>
          <a:bodyPr/>
          <a:lstStyle/>
          <a:p>
            <a:pPr lvl="2" marL="465591" indent="-289378">
              <a:lnSpc>
                <a:spcPct val="120000"/>
              </a:lnSpc>
              <a:buChar char="•"/>
            </a:pPr>
            <a:r>
              <a:t>No clear guidelines or methods for the transformation process towards platform-oriented infrastructure—</a:t>
            </a:r>
            <a:r>
              <a:rPr b="1"/>
              <a:t>platformization</a:t>
            </a:r>
            <a:r>
              <a:t> [1].</a:t>
            </a:r>
          </a:p>
          <a:p>
            <a:pPr lvl="2" marL="465591" indent="-289378">
              <a:lnSpc>
                <a:spcPct val="120000"/>
              </a:lnSpc>
              <a:buChar char="•"/>
            </a:pPr>
          </a:p>
          <a:p>
            <a:pPr lvl="2" marL="465591" indent="-289378">
              <a:lnSpc>
                <a:spcPct val="120000"/>
              </a:lnSpc>
              <a:buChar char="•"/>
            </a:pPr>
            <a:r>
              <a:t>How to design a good </a:t>
            </a:r>
            <a:r>
              <a:rPr b="1"/>
              <a:t>platform-oriented infrastructure</a:t>
            </a:r>
            <a:r>
              <a:t> in a </a:t>
            </a:r>
            <a:r>
              <a:rPr b="1"/>
              <a:t>public sector</a:t>
            </a:r>
            <a:r>
              <a:t>?</a:t>
            </a:r>
          </a:p>
        </p:txBody>
      </p:sp>
      <p:sp>
        <p:nvSpPr>
          <p:cNvPr id="207" name="Motivation - Complication"/>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Motivation - Complication</a:t>
            </a:r>
          </a:p>
        </p:txBody>
      </p:sp>
      <p:sp>
        <p:nvSpPr>
          <p:cNvPr id="208" name="4"/>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09" name="Rectangle"/>
          <p:cNvSpPr txBox="1"/>
          <p:nvPr/>
        </p:nvSpPr>
        <p:spPr>
          <a:xfrm>
            <a:off x="1625164" y="4813999"/>
            <a:ext cx="9754472" cy="334691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nSpc>
                <a:spcPct val="120000"/>
              </a:lnSpc>
              <a:defRPr sz="2200"/>
            </a:pPr>
          </a:p>
        </p:txBody>
      </p:sp>
      <p:pic>
        <p:nvPicPr>
          <p:cNvPr id="210" name="page17image54736496.jpg" descr="page17image54736496.jpg"/>
          <p:cNvPicPr>
            <a:picLocks noChangeAspect="1"/>
          </p:cNvPicPr>
          <p:nvPr/>
        </p:nvPicPr>
        <p:blipFill>
          <a:blip r:embed="rId3">
            <a:extLst/>
          </a:blip>
          <a:stretch>
            <a:fillRect/>
          </a:stretch>
        </p:blipFill>
        <p:spPr>
          <a:xfrm>
            <a:off x="1625164" y="4813999"/>
            <a:ext cx="9716814" cy="3266958"/>
          </a:xfrm>
          <a:prstGeom prst="rect">
            <a:avLst/>
          </a:prstGeom>
          <a:ln w="12700">
            <a:miter lim="400000"/>
          </a:ln>
        </p:spPr>
      </p:pic>
      <p:sp>
        <p:nvSpPr>
          <p:cNvPr id="211" name="Platformization process [3]"/>
          <p:cNvSpPr txBox="1"/>
          <p:nvPr/>
        </p:nvSpPr>
        <p:spPr>
          <a:xfrm>
            <a:off x="4889361" y="8290489"/>
            <a:ext cx="2807829" cy="36082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20000"/>
              </a:lnSpc>
              <a:defRPr sz="1800"/>
            </a:lvl1pPr>
          </a:lstStyle>
          <a:p>
            <a:pPr/>
            <a:r>
              <a:t>Platformization process [3]</a:t>
            </a:r>
          </a:p>
        </p:txBody>
      </p:sp>
      <p:sp>
        <p:nvSpPr>
          <p:cNvPr id="212" name="Lightning"/>
          <p:cNvSpPr/>
          <p:nvPr/>
        </p:nvSpPr>
        <p:spPr>
          <a:xfrm>
            <a:off x="5936554" y="5038509"/>
            <a:ext cx="713443" cy="12804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808" y="0"/>
                </a:moveTo>
                <a:lnTo>
                  <a:pt x="0" y="12520"/>
                </a:lnTo>
                <a:lnTo>
                  <a:pt x="12017" y="12520"/>
                </a:lnTo>
                <a:lnTo>
                  <a:pt x="9664" y="21600"/>
                </a:lnTo>
                <a:lnTo>
                  <a:pt x="21600" y="8375"/>
                </a:lnTo>
                <a:lnTo>
                  <a:pt x="11515" y="8375"/>
                </a:lnTo>
                <a:lnTo>
                  <a:pt x="16221" y="0"/>
                </a:lnTo>
                <a:lnTo>
                  <a:pt x="6808" y="0"/>
                </a:lnTo>
                <a:close/>
              </a:path>
            </a:pathLst>
          </a:custGeom>
          <a:solidFill>
            <a:srgbClr val="FF2821"/>
          </a:solidFill>
          <a:ln w="38100">
            <a:solidFill>
              <a:srgbClr val="003359"/>
            </a:solidFill>
          </a:ln>
        </p:spPr>
        <p:txBody>
          <a:bodyPr lIns="65023" tIns="65023" rIns="65023" bIns="65023"/>
          <a:lstStyle/>
          <a:p>
            <a:pPr algn="ctr">
              <a:lnSpc>
                <a:spcPct val="114000"/>
              </a:lnSpc>
              <a:defRPr sz="2400">
                <a:solidFill>
                  <a:schemeClr val="accent2">
                    <a:hueOff val="-1350521"/>
                    <a:satOff val="-3448"/>
                    <a:lumOff val="78770"/>
                  </a:schemeClr>
                </a:solidFill>
              </a:defRPr>
            </a:pP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6" name="Italy, Estonia, UK are (relatively) successful in the application of GaaP.…"/>
          <p:cNvSpPr txBox="1"/>
          <p:nvPr>
            <p:ph type="body" idx="1"/>
          </p:nvPr>
        </p:nvSpPr>
        <p:spPr>
          <a:prstGeom prst="rect">
            <a:avLst/>
          </a:prstGeom>
        </p:spPr>
        <p:txBody>
          <a:bodyPr/>
          <a:lstStyle/>
          <a:p>
            <a:pPr lvl="2" marL="465591" indent="-289378">
              <a:lnSpc>
                <a:spcPct val="120000"/>
              </a:lnSpc>
              <a:buChar char="•"/>
            </a:pPr>
            <a:r>
              <a:rPr b="1"/>
              <a:t>Italy</a:t>
            </a:r>
            <a:r>
              <a:t>, </a:t>
            </a:r>
            <a:r>
              <a:rPr b="1"/>
              <a:t>Estonia</a:t>
            </a:r>
            <a:r>
              <a:t>, </a:t>
            </a:r>
            <a:r>
              <a:rPr b="1"/>
              <a:t>UK </a:t>
            </a:r>
            <a:r>
              <a:t>are (relatively) successful in the application of GaaP.</a:t>
            </a:r>
          </a:p>
          <a:p>
            <a:pPr lvl="2" marL="465591" indent="-289378">
              <a:lnSpc>
                <a:spcPct val="120000"/>
              </a:lnSpc>
              <a:buChar char="•"/>
            </a:pPr>
          </a:p>
          <a:p>
            <a:pPr lvl="2" marL="465591" indent="-289378">
              <a:lnSpc>
                <a:spcPct val="120000"/>
              </a:lnSpc>
              <a:buChar char="•"/>
            </a:pPr>
            <a:r>
              <a:t>Interviewing experts to collect and refine feedback on existing design patterns</a:t>
            </a:r>
            <a:r>
              <a:rPr>
                <a:latin typeface="Times Roman"/>
                <a:ea typeface="Times Roman"/>
                <a:cs typeface="Times Roman"/>
                <a:sym typeface="Times Roman"/>
              </a:rPr>
              <a:t> </a:t>
            </a:r>
            <a:r>
              <a:t>for platform engineering.</a:t>
            </a:r>
          </a:p>
        </p:txBody>
      </p:sp>
      <p:sp>
        <p:nvSpPr>
          <p:cNvPr id="217" name="Resolution: Learning from Successful Countries"/>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Resolution: Learning from Successful Countries</a:t>
            </a:r>
          </a:p>
        </p:txBody>
      </p:sp>
      <p:sp>
        <p:nvSpPr>
          <p:cNvPr id="218" name="5"/>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19" name="Image" descr="Image"/>
          <p:cNvPicPr>
            <a:picLocks noChangeAspect="1"/>
          </p:cNvPicPr>
          <p:nvPr/>
        </p:nvPicPr>
        <p:blipFill>
          <a:blip r:embed="rId3">
            <a:extLst/>
          </a:blip>
          <a:srcRect l="18309" t="0" r="23642" b="32541"/>
          <a:stretch>
            <a:fillRect/>
          </a:stretch>
        </p:blipFill>
        <p:spPr>
          <a:xfrm>
            <a:off x="987341" y="4832480"/>
            <a:ext cx="5404353" cy="3554542"/>
          </a:xfrm>
          <a:prstGeom prst="rect">
            <a:avLst/>
          </a:prstGeom>
          <a:ln w="12700">
            <a:miter lim="400000"/>
          </a:ln>
        </p:spPr>
      </p:pic>
      <p:pic>
        <p:nvPicPr>
          <p:cNvPr id="220" name="Image" descr="Image"/>
          <p:cNvPicPr>
            <a:picLocks noChangeAspect="1"/>
          </p:cNvPicPr>
          <p:nvPr/>
        </p:nvPicPr>
        <p:blipFill>
          <a:blip r:embed="rId4">
            <a:extLst/>
          </a:blip>
          <a:srcRect l="15129" t="0" r="15129" b="0"/>
          <a:stretch>
            <a:fillRect/>
          </a:stretch>
        </p:blipFill>
        <p:spPr>
          <a:xfrm>
            <a:off x="7380312" y="4819282"/>
            <a:ext cx="4297832" cy="3485695"/>
          </a:xfrm>
          <a:prstGeom prst="rect">
            <a:avLst/>
          </a:prstGeom>
          <a:ln w="12700">
            <a:miter lim="400000"/>
          </a:ln>
        </p:spPr>
      </p:pic>
      <p:sp>
        <p:nvSpPr>
          <p:cNvPr id="221" name="[5]"/>
          <p:cNvSpPr txBox="1"/>
          <p:nvPr/>
        </p:nvSpPr>
        <p:spPr>
          <a:xfrm>
            <a:off x="9472017" y="8403661"/>
            <a:ext cx="368462" cy="36082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lvl1pPr>
          </a:lstStyle>
          <a:p>
            <a:pPr/>
            <a:r>
              <a:t>[5]</a:t>
            </a:r>
          </a:p>
        </p:txBody>
      </p:sp>
      <p:sp>
        <p:nvSpPr>
          <p:cNvPr id="222" name="[4]"/>
          <p:cNvSpPr txBox="1"/>
          <p:nvPr/>
        </p:nvSpPr>
        <p:spPr>
          <a:xfrm>
            <a:off x="3441666" y="8403661"/>
            <a:ext cx="368462" cy="36082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lvl1pPr>
          </a:lstStyle>
          <a:p>
            <a:pPr/>
            <a:r>
              <a:t>[4]</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6" name="Research questions:…"/>
          <p:cNvSpPr txBox="1"/>
          <p:nvPr>
            <p:ph type="body" idx="1"/>
          </p:nvPr>
        </p:nvSpPr>
        <p:spPr>
          <a:prstGeom prst="rect">
            <a:avLst/>
          </a:prstGeom>
        </p:spPr>
        <p:txBody>
          <a:bodyPr/>
          <a:lstStyle/>
          <a:p>
            <a:pPr lvl="2" marL="465591" indent="-289378">
              <a:lnSpc>
                <a:spcPct val="120000"/>
              </a:lnSpc>
              <a:buChar char="•"/>
            </a:pPr>
            <a:r>
              <a:t>Research questions:</a:t>
            </a:r>
          </a:p>
          <a:p>
            <a:pPr lvl="2" marL="465591" indent="-289378">
              <a:lnSpc>
                <a:spcPct val="120000"/>
              </a:lnSpc>
              <a:buChar char="•"/>
            </a:pPr>
          </a:p>
          <a:p>
            <a:pPr lvl="3" marL="613569" indent="-253206">
              <a:lnSpc>
                <a:spcPct val="140000"/>
              </a:lnSpc>
              <a:buFont typeface="Symbol"/>
              <a:buChar char="-"/>
            </a:pPr>
            <a:r>
              <a:rPr b="1"/>
              <a:t>RQ1: </a:t>
            </a:r>
            <a:r>
              <a:t>What are the dimensions of design decisions in applying GaaP in practice? </a:t>
            </a:r>
            <a:br/>
            <a:r>
              <a:t>Expected result: </a:t>
            </a:r>
            <a:r>
              <a:rPr b="1"/>
              <a:t>Coding concept </a:t>
            </a:r>
            <a:endParaRPr b="1"/>
          </a:p>
          <a:p>
            <a:pPr lvl="3" marL="613569" indent="-253206">
              <a:lnSpc>
                <a:spcPct val="140000"/>
              </a:lnSpc>
              <a:buFont typeface="Symbol"/>
              <a:buChar char="-"/>
            </a:pPr>
          </a:p>
          <a:p>
            <a:pPr lvl="3" marL="613569" indent="-253206">
              <a:lnSpc>
                <a:spcPct val="140000"/>
              </a:lnSpc>
              <a:buFont typeface="Symbol"/>
              <a:buChar char="-"/>
            </a:pPr>
            <a:r>
              <a:rPr b="1"/>
              <a:t>RQ2: </a:t>
            </a:r>
            <a:r>
              <a:t>What are design decisions of countries that successfully apply GaaP? </a:t>
            </a:r>
            <a:br/>
            <a:r>
              <a:t>Expected result: </a:t>
            </a:r>
            <a:r>
              <a:rPr b="1"/>
              <a:t>List of design decisions</a:t>
            </a:r>
            <a:endParaRPr b="1"/>
          </a:p>
          <a:p>
            <a:pPr lvl="3" marL="613569" indent="-253206">
              <a:lnSpc>
                <a:spcPct val="140000"/>
              </a:lnSpc>
              <a:buFont typeface="Symbol"/>
              <a:buChar char="-"/>
            </a:pPr>
          </a:p>
          <a:p>
            <a:pPr lvl="3" marL="613569" indent="-253206">
              <a:lnSpc>
                <a:spcPct val="140000"/>
              </a:lnSpc>
              <a:buFont typeface="Symbol"/>
              <a:buChar char="-"/>
            </a:pPr>
            <a:r>
              <a:rPr b="1"/>
              <a:t>RQ3: </a:t>
            </a:r>
            <a:r>
              <a:t>Which design patterns can be derived from these decisions?</a:t>
            </a:r>
            <a:br/>
            <a:r>
              <a:t>Expected result: </a:t>
            </a:r>
            <a:r>
              <a:rPr b="1"/>
              <a:t>Design patterns</a:t>
            </a:r>
          </a:p>
        </p:txBody>
      </p:sp>
      <p:sp>
        <p:nvSpPr>
          <p:cNvPr id="227" name="Resolution: Learning from Successful Countries"/>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Resolution: Learning from Successful Countries</a:t>
            </a:r>
          </a:p>
        </p:txBody>
      </p:sp>
      <p:sp>
        <p:nvSpPr>
          <p:cNvPr id="228" name="6"/>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2" name="Government as a Platform (GaaP) is the implementation of the private sector platform concept in the public sector [6].…"/>
          <p:cNvSpPr txBox="1"/>
          <p:nvPr>
            <p:ph type="body" idx="1"/>
          </p:nvPr>
        </p:nvSpPr>
        <p:spPr>
          <a:prstGeom prst="rect">
            <a:avLst/>
          </a:prstGeom>
        </p:spPr>
        <p:txBody>
          <a:bodyPr/>
          <a:lstStyle/>
          <a:p>
            <a:pPr lvl="2" marL="465591" indent="-289378">
              <a:lnSpc>
                <a:spcPct val="120000"/>
              </a:lnSpc>
              <a:buChar char="•"/>
            </a:pPr>
            <a:r>
              <a:rPr b="1"/>
              <a:t>Government as a Platform (GaaP) </a:t>
            </a:r>
            <a:r>
              <a:t>is the implementation of the private sector platform concept in the public sector [6].</a:t>
            </a:r>
          </a:p>
          <a:p>
            <a:pPr lvl="2" marL="465591" indent="-289378">
              <a:lnSpc>
                <a:spcPct val="120000"/>
              </a:lnSpc>
              <a:buChar char="•"/>
            </a:pPr>
          </a:p>
          <a:p>
            <a:pPr lvl="2" marL="465591" indent="-289378">
              <a:lnSpc>
                <a:spcPct val="120000"/>
              </a:lnSpc>
              <a:buChar char="•"/>
            </a:pPr>
            <a:r>
              <a:t>The goal</a:t>
            </a:r>
            <a:r>
              <a:rPr>
                <a:latin typeface="Times Roman"/>
                <a:ea typeface="Times Roman"/>
                <a:cs typeface="Times Roman"/>
                <a:sym typeface="Times Roman"/>
              </a:rPr>
              <a:t> </a:t>
            </a:r>
            <a:r>
              <a:t>of GaaP is to simplify access to and the use of governmental services [7]</a:t>
            </a:r>
          </a:p>
          <a:p>
            <a:pPr lvl="2" marL="465591" indent="-289378">
              <a:lnSpc>
                <a:spcPct val="120000"/>
              </a:lnSpc>
              <a:buChar char="•"/>
            </a:pPr>
          </a:p>
          <a:p>
            <a:pPr lvl="2" marL="465591" indent="-289378">
              <a:lnSpc>
                <a:spcPct val="120000"/>
              </a:lnSpc>
              <a:buChar char="•"/>
            </a:pPr>
            <a:r>
              <a:t>Shared infrastructure and services can help reduce costs, improve efficiency, and reduce duplication of effort</a:t>
            </a:r>
            <a:r>
              <a:rPr>
                <a:latin typeface="Times Roman"/>
                <a:ea typeface="Times Roman"/>
                <a:cs typeface="Times Roman"/>
                <a:sym typeface="Times Roman"/>
              </a:rPr>
              <a:t> </a:t>
            </a:r>
            <a:r>
              <a:t>[8].</a:t>
            </a:r>
          </a:p>
          <a:p>
            <a:pPr lvl="2" marL="465591" indent="-289378">
              <a:lnSpc>
                <a:spcPct val="120000"/>
              </a:lnSpc>
              <a:buChar char="•"/>
            </a:pPr>
          </a:p>
          <a:p>
            <a:pPr lvl="2" marL="465591" indent="-289378">
              <a:lnSpc>
                <a:spcPct val="120000"/>
              </a:lnSpc>
              <a:buChar char="•"/>
            </a:pPr>
            <a:r>
              <a:t>It involves an open platform that aims to increase public</a:t>
            </a:r>
            <a:r>
              <a:rPr>
                <a:latin typeface="Times Roman"/>
                <a:ea typeface="Times Roman"/>
                <a:cs typeface="Times Roman"/>
                <a:sym typeface="Times Roman"/>
              </a:rPr>
              <a:t> </a:t>
            </a:r>
            <a:r>
              <a:t>value through the </a:t>
            </a:r>
            <a:br/>
            <a:r>
              <a:t>collaboration of citizens and the government [3].</a:t>
            </a:r>
          </a:p>
        </p:txBody>
      </p:sp>
      <p:sp>
        <p:nvSpPr>
          <p:cNvPr id="233" name="Theoretical Background"/>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Theoretical Background</a:t>
            </a:r>
          </a:p>
        </p:txBody>
      </p:sp>
      <p:sp>
        <p:nvSpPr>
          <p:cNvPr id="234" name="7"/>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238" name="Application of Platform Structures and Principles (Dimensions):…"/>
          <p:cNvSpPr txBox="1"/>
          <p:nvPr>
            <p:ph type="body" idx="1"/>
          </p:nvPr>
        </p:nvSpPr>
        <p:spPr>
          <a:prstGeom prst="rect">
            <a:avLst/>
          </a:prstGeom>
        </p:spPr>
        <p:txBody>
          <a:bodyPr/>
          <a:lstStyle/>
          <a:p>
            <a:pPr lvl="2" marL="465591" indent="-289378">
              <a:lnSpc>
                <a:spcPct val="120000"/>
              </a:lnSpc>
              <a:buChar char="•"/>
              <a:defRPr b="1"/>
            </a:pPr>
            <a:r>
              <a:t>Application of Platform Structures and Principles (Dimensions): </a:t>
            </a:r>
            <a:br/>
          </a:p>
          <a:p>
            <a:pPr lvl="3" marL="613569" indent="-253206">
              <a:lnSpc>
                <a:spcPct val="120000"/>
              </a:lnSpc>
              <a:buFont typeface="Symbol"/>
              <a:buChar char="-"/>
            </a:pPr>
            <a:r>
              <a:t>Platform </a:t>
            </a:r>
            <a:r>
              <a:rPr b="1"/>
              <a:t>architecture</a:t>
            </a:r>
            <a:r>
              <a:t>—identifies the infrastructure [7].</a:t>
            </a:r>
            <a:br/>
          </a:p>
          <a:p>
            <a:pPr lvl="3" marL="613569" indent="-253206">
              <a:lnSpc>
                <a:spcPct val="120000"/>
              </a:lnSpc>
              <a:buFont typeface="Symbol"/>
              <a:buChar char="-"/>
            </a:pPr>
            <a:r>
              <a:t>Platform </a:t>
            </a:r>
            <a:r>
              <a:rPr b="1"/>
              <a:t>roles</a:t>
            </a:r>
            <a:r>
              <a:t>—determines stakeholders of the infrastructure [12, 7].</a:t>
            </a:r>
            <a:br/>
          </a:p>
          <a:p>
            <a:pPr lvl="3" marL="613569" indent="-253206">
              <a:lnSpc>
                <a:spcPct val="120000"/>
              </a:lnSpc>
              <a:buFont typeface="Symbol"/>
              <a:buChar char="-"/>
            </a:pPr>
            <a:r>
              <a:t>Platform </a:t>
            </a:r>
            <a:r>
              <a:rPr b="1"/>
              <a:t>openness</a:t>
            </a:r>
            <a:r>
              <a:t>—readiness for collaboration [13]. </a:t>
            </a:r>
            <a:br/>
          </a:p>
          <a:p>
            <a:pPr lvl="3" marL="613569" indent="-253206">
              <a:lnSpc>
                <a:spcPct val="120000"/>
              </a:lnSpc>
              <a:buFont typeface="Symbol"/>
              <a:buChar char="-"/>
            </a:pPr>
            <a:r>
              <a:t>Platform </a:t>
            </a:r>
            <a:r>
              <a:rPr b="1"/>
              <a:t>management</a:t>
            </a:r>
            <a:r>
              <a:t>—orchestration of the platform [14]. </a:t>
            </a:r>
            <a:br/>
          </a:p>
        </p:txBody>
      </p:sp>
      <p:sp>
        <p:nvSpPr>
          <p:cNvPr id="239" name="Theoretical Background"/>
          <p:cNvSpPr txBox="1"/>
          <p:nvPr/>
        </p:nvSpPr>
        <p:spPr>
          <a:xfrm>
            <a:off x="453816" y="1715199"/>
            <a:ext cx="12101690" cy="727006"/>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a:lnSpc>
                <a:spcPts val="4500"/>
              </a:lnSpc>
              <a:defRPr sz="4400"/>
            </a:lvl1pPr>
          </a:lstStyle>
          <a:p>
            <a:pPr/>
            <a:r>
              <a:t>Theoretical Background</a:t>
            </a:r>
          </a:p>
        </p:txBody>
      </p:sp>
      <p:sp>
        <p:nvSpPr>
          <p:cNvPr id="240" name="4"/>
          <p:cNvSpPr txBox="1"/>
          <p:nvPr>
            <p:ph type="sldNum" sz="quarter" idx="2"/>
          </p:nvPr>
        </p:nvSpPr>
        <p:spPr>
          <a:xfrm>
            <a:off x="12553967" y="9355157"/>
            <a:ext cx="127001" cy="22195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067A4"/>
      </a:accent1>
      <a:accent2>
        <a:srgbClr val="00446C"/>
      </a:accent2>
      <a:accent3>
        <a:srgbClr val="75B0D2"/>
      </a:accent3>
      <a:accent4>
        <a:srgbClr val="A7D1EE"/>
      </a:accent4>
      <a:accent5>
        <a:srgbClr val="E1DED5"/>
      </a:accent5>
      <a:accent6>
        <a:srgbClr val="EA862C"/>
      </a:accent6>
      <a:hlink>
        <a:srgbClr val="0000FF"/>
      </a:hlink>
      <a:folHlink>
        <a:srgbClr val="FF00FF"/>
      </a:folHlink>
    </a:clrScheme>
    <a:fontScheme name="White">
      <a:majorFont>
        <a:latin typeface="Arial"/>
        <a:ea typeface="Arial"/>
        <a:cs typeface="Arial"/>
      </a:majorFont>
      <a:minorFont>
        <a:latin typeface="Arial"/>
        <a:ea typeface="Arial"/>
        <a:cs typeface="Arial"/>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12700" dir="0">
              <a:schemeClr val="accent6">
                <a:hueOff val="-1708773"/>
                <a:satOff val="-82172"/>
                <a:lumOff val="-54523"/>
                <a:alpha val="50000"/>
              </a:schemeClr>
            </a:outerShdw>
          </a:effectLst>
        </a:effectStyle>
        <a:effectStyle>
          <a:effectLst>
            <a:outerShdw sx="100000" sy="100000" kx="0" ky="0" algn="b" rotWithShape="0" blurRad="38100" dist="25400" dir="5400000">
              <a:schemeClr val="accent6">
                <a:hueOff val="-1708773"/>
                <a:satOff val="-82172"/>
                <a:lumOff val="-54523"/>
                <a:alpha val="50000"/>
              </a:scheme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hueOff val="-1350521"/>
            <a:satOff val="-3448"/>
            <a:lumOff val="78770"/>
          </a:schemeClr>
        </a:solidFill>
        <a:ln w="25400" cap="flat">
          <a:solidFill>
            <a:srgbClr val="005293"/>
          </a:solidFill>
          <a:prstDash val="solid"/>
          <a:round/>
        </a:ln>
        <a:effectLst/>
        <a:sp3d/>
      </a:spPr>
      <a:bodyPr rot="0" spcFirstLastPara="1" vertOverflow="overflow" horzOverflow="overflow" vert="horz" wrap="square" lIns="65023" tIns="65023" rIns="65023" bIns="65023" numCol="1" spcCol="38100" rtlCol="0" anchor="t" upright="0">
        <a:spAutoFit/>
      </a:bodyPr>
      <a:lstStyle>
        <a:defPPr marL="0" marR="0" indent="0" algn="ctr" defTabSz="1300480" rtl="0" fontAlgn="auto" latinLnBrk="0" hangingPunct="0">
          <a:lnSpc>
            <a:spcPct val="114000"/>
          </a:lnSpc>
          <a:spcBef>
            <a:spcPts val="0"/>
          </a:spcBef>
          <a:spcAft>
            <a:spcPts val="0"/>
          </a:spcAft>
          <a:buClrTx/>
          <a:buSzTx/>
          <a:buFontTx/>
          <a:buNone/>
          <a:tabLst/>
          <a:defRPr b="0" baseline="0" cap="none" i="0" spc="0" strike="noStrike" sz="2400" u="none" kumimoji="0" normalizeH="0">
            <a:ln>
              <a:noFill/>
            </a:ln>
            <a:solidFill>
              <a:schemeClr val="accent2">
                <a:hueOff val="-1350521"/>
                <a:satOff val="-3448"/>
                <a:lumOff val="78770"/>
              </a:schemeClr>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5293"/>
          </a:solidFill>
          <a:prstDash val="solid"/>
          <a:round/>
        </a:ln>
        <a:effectLst>
          <a:outerShdw sx="100000" sy="100000" kx="0" ky="0" algn="b" rotWithShape="0" blurRad="50800" dist="25400" dir="5400000">
            <a:schemeClr val="accent6">
              <a:hueOff val="-1708773"/>
              <a:satOff val="-82172"/>
              <a:lumOff val="-54523"/>
              <a:alpha val="38000"/>
            </a:scheme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130048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chemeClr val="accent6">
                <a:hueOff val="-1708773"/>
                <a:satOff val="-82172"/>
                <a:lumOff val="-54523"/>
              </a:schemeClr>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067A4"/>
      </a:accent1>
      <a:accent2>
        <a:srgbClr val="00446C"/>
      </a:accent2>
      <a:accent3>
        <a:srgbClr val="75B0D2"/>
      </a:accent3>
      <a:accent4>
        <a:srgbClr val="A7D1EE"/>
      </a:accent4>
      <a:accent5>
        <a:srgbClr val="E1DED5"/>
      </a:accent5>
      <a:accent6>
        <a:srgbClr val="EA862C"/>
      </a:accent6>
      <a:hlink>
        <a:srgbClr val="0000FF"/>
      </a:hlink>
      <a:folHlink>
        <a:srgbClr val="FF00FF"/>
      </a:folHlink>
    </a:clrScheme>
    <a:fontScheme name="White">
      <a:majorFont>
        <a:latin typeface="Arial"/>
        <a:ea typeface="Arial"/>
        <a:cs typeface="Arial"/>
      </a:majorFont>
      <a:minorFont>
        <a:latin typeface="Arial"/>
        <a:ea typeface="Arial"/>
        <a:cs typeface="Arial"/>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12700" dir="0">
              <a:schemeClr val="accent6">
                <a:hueOff val="-1708773"/>
                <a:satOff val="-82172"/>
                <a:lumOff val="-54523"/>
                <a:alpha val="50000"/>
              </a:schemeClr>
            </a:outerShdw>
          </a:effectLst>
        </a:effectStyle>
        <a:effectStyle>
          <a:effectLst>
            <a:outerShdw sx="100000" sy="100000" kx="0" ky="0" algn="b" rotWithShape="0" blurRad="38100" dist="25400" dir="5400000">
              <a:schemeClr val="accent6">
                <a:hueOff val="-1708773"/>
                <a:satOff val="-82172"/>
                <a:lumOff val="-54523"/>
                <a:alpha val="50000"/>
              </a:scheme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hueOff val="-1350521"/>
            <a:satOff val="-3448"/>
            <a:lumOff val="78770"/>
          </a:schemeClr>
        </a:solidFill>
        <a:ln w="25400" cap="flat">
          <a:solidFill>
            <a:srgbClr val="005293"/>
          </a:solidFill>
          <a:prstDash val="solid"/>
          <a:round/>
        </a:ln>
        <a:effectLst/>
        <a:sp3d/>
      </a:spPr>
      <a:bodyPr rot="0" spcFirstLastPara="1" vertOverflow="overflow" horzOverflow="overflow" vert="horz" wrap="square" lIns="65023" tIns="65023" rIns="65023" bIns="65023" numCol="1" spcCol="38100" rtlCol="0" anchor="t" upright="0">
        <a:spAutoFit/>
      </a:bodyPr>
      <a:lstStyle>
        <a:defPPr marL="0" marR="0" indent="0" algn="ctr" defTabSz="1300480" rtl="0" fontAlgn="auto" latinLnBrk="0" hangingPunct="0">
          <a:lnSpc>
            <a:spcPct val="114000"/>
          </a:lnSpc>
          <a:spcBef>
            <a:spcPts val="0"/>
          </a:spcBef>
          <a:spcAft>
            <a:spcPts val="0"/>
          </a:spcAft>
          <a:buClrTx/>
          <a:buSzTx/>
          <a:buFontTx/>
          <a:buNone/>
          <a:tabLst/>
          <a:defRPr b="0" baseline="0" cap="none" i="0" spc="0" strike="noStrike" sz="2400" u="none" kumimoji="0" normalizeH="0">
            <a:ln>
              <a:noFill/>
            </a:ln>
            <a:solidFill>
              <a:schemeClr val="accent2">
                <a:hueOff val="-1350521"/>
                <a:satOff val="-3448"/>
                <a:lumOff val="78770"/>
              </a:schemeClr>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5293"/>
          </a:solidFill>
          <a:prstDash val="solid"/>
          <a:round/>
        </a:ln>
        <a:effectLst>
          <a:outerShdw sx="100000" sy="100000" kx="0" ky="0" algn="b" rotWithShape="0" blurRad="50800" dist="25400" dir="5400000">
            <a:schemeClr val="accent6">
              <a:hueOff val="-1708773"/>
              <a:satOff val="-82172"/>
              <a:lumOff val="-54523"/>
              <a:alpha val="38000"/>
            </a:scheme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130048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chemeClr val="accent6">
                <a:hueOff val="-1708773"/>
                <a:satOff val="-82172"/>
                <a:lumOff val="-54523"/>
              </a:schemeClr>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