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9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2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4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5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6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7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9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0.xml" ContentType="application/vnd.openxmlformats-officedocument.presentationml.notesSlide+xml"/>
  <Override PartName="/ppt/tags/tag45.xml" ContentType="application/vnd.openxmlformats-officedocument.presentationml.tags+xml"/>
  <Override PartName="/ppt/notesSlides/notesSlide21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2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23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4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25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26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7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8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29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30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31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25" r:id="rId1"/>
  </p:sldMasterIdLst>
  <p:notesMasterIdLst>
    <p:notesMasterId r:id="rId34"/>
  </p:notesMasterIdLst>
  <p:handoutMasterIdLst>
    <p:handoutMasterId r:id="rId35"/>
  </p:handoutMasterIdLst>
  <p:sldIdLst>
    <p:sldId id="647" r:id="rId2"/>
    <p:sldId id="672" r:id="rId3"/>
    <p:sldId id="705" r:id="rId4"/>
    <p:sldId id="722" r:id="rId5"/>
    <p:sldId id="723" r:id="rId6"/>
    <p:sldId id="721" r:id="rId7"/>
    <p:sldId id="724" r:id="rId8"/>
    <p:sldId id="695" r:id="rId9"/>
    <p:sldId id="696" r:id="rId10"/>
    <p:sldId id="717" r:id="rId11"/>
    <p:sldId id="714" r:id="rId12"/>
    <p:sldId id="703" r:id="rId13"/>
    <p:sldId id="720" r:id="rId14"/>
    <p:sldId id="716" r:id="rId15"/>
    <p:sldId id="727" r:id="rId16"/>
    <p:sldId id="732" r:id="rId17"/>
    <p:sldId id="728" r:id="rId18"/>
    <p:sldId id="729" r:id="rId19"/>
    <p:sldId id="697" r:id="rId20"/>
    <p:sldId id="733" r:id="rId21"/>
    <p:sldId id="673" r:id="rId22"/>
    <p:sldId id="699" r:id="rId23"/>
    <p:sldId id="706" r:id="rId24"/>
    <p:sldId id="700" r:id="rId25"/>
    <p:sldId id="719" r:id="rId26"/>
    <p:sldId id="262" r:id="rId27"/>
    <p:sldId id="263" r:id="rId28"/>
    <p:sldId id="264" r:id="rId29"/>
    <p:sldId id="265" r:id="rId30"/>
    <p:sldId id="266" r:id="rId31"/>
    <p:sldId id="268" r:id="rId32"/>
    <p:sldId id="718" r:id="rId33"/>
  </p:sldIdLst>
  <p:sldSz cx="12192000" cy="6858000"/>
  <p:notesSz cx="7099300" cy="10234613"/>
  <p:custDataLst>
    <p:tags r:id="rId36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6DF"/>
    <a:srgbClr val="3484CA"/>
    <a:srgbClr val="BBBBB9"/>
    <a:srgbClr val="F7F6F3"/>
    <a:srgbClr val="0065BD"/>
    <a:srgbClr val="C0C0C0"/>
    <a:srgbClr val="000000"/>
    <a:srgbClr val="41BEFF"/>
    <a:srgbClr val="FF8000"/>
    <a:srgbClr val="CB6C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34" autoAdjust="0"/>
    <p:restoredTop sz="62061" autoAdjust="0"/>
  </p:normalViewPr>
  <p:slideViewPr>
    <p:cSldViewPr>
      <p:cViewPr>
        <p:scale>
          <a:sx n="33" d="100"/>
          <a:sy n="33" d="100"/>
        </p:scale>
        <p:origin x="3372" y="756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-3696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3449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3862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5194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03117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59813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51164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23903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83439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71480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4139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01634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53795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04053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50340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02866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620C28-1F57-4AC3-BC38-27FE91AD92B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714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620C28-1F57-4AC3-BC38-27FE91AD92B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5289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620C28-1F57-4AC3-BC38-27FE91AD92B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203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620C28-1F57-4AC3-BC38-27FE91AD92B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514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2942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620C28-1F57-4AC3-BC38-27FE91AD92B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348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620C28-1F57-4AC3-BC38-27FE91AD92B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8370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505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7558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0038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367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5377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4820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4298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7.gi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Enter slide title</a:t>
            </a:r>
            <a:br>
              <a:rPr lang="en-US" dirty="0"/>
            </a:br>
            <a:r>
              <a:rPr lang="en-US" dirty="0"/>
              <a:t>(27 pt, bold, max. 2 lines)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Enter text (15pt) or define content via symbol in the middle. (Pictures: Please follow the shortcut in your picture folder. Use only licensed pictures!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MM/DD/YYYY</a:t>
            </a:r>
            <a:endParaRPr lang="en-US" dirty="0"/>
          </a:p>
        </p:txBody>
      </p:sp>
      <p:sp>
        <p:nvSpPr>
          <p:cNvPr id="11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Edit Footer: &gt;Insert &gt;Header &amp; Footer</a:t>
            </a: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76AC-E5DF-427C-ABDC-2F4FBD8E4B6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apter 1">
            <a:extLst>
              <a:ext uri="{FF2B5EF4-FFF2-40B4-BE49-F238E27FC236}">
                <a16:creationId xmlns:a16="http://schemas.microsoft.com/office/drawing/2014/main" id="{37B6B4EF-200C-4243-89CB-ACD9A86DA009}"/>
              </a:ext>
            </a:extLst>
          </p:cNvPr>
          <p:cNvSpPr>
            <a:spLocks noGrp="1"/>
          </p:cNvSpPr>
          <p:nvPr>
            <p:ph type="body" sz="quarter" idx="9" hasCustomPrompt="1"/>
          </p:nvPr>
        </p:nvSpPr>
        <p:spPr>
          <a:xfrm>
            <a:off x="480000" y="48000"/>
            <a:ext cx="4224000" cy="273600"/>
          </a:xfrm>
        </p:spPr>
        <p:txBody>
          <a:bodyPr wrap="none">
            <a:noAutofit/>
          </a:bodyPr>
          <a:lstStyle>
            <a:lvl1pPr marL="0" indent="0">
              <a:buNone/>
              <a:defRPr sz="1867" spc="107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z="1867" dirty="0"/>
              <a:t>Text 14 pt, e.g. chapter no. &amp; chapter</a:t>
            </a:r>
          </a:p>
        </p:txBody>
      </p:sp>
    </p:spTree>
    <p:extLst>
      <p:ext uri="{BB962C8B-B14F-4D97-AF65-F5344CB8AC3E}">
        <p14:creationId xmlns:p14="http://schemas.microsoft.com/office/powerpoint/2010/main" val="416542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221010_Stürzenhofecker_interaction_patterns_for_manufacturing_IT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221010_Stürzenhofecker_interaction_patterns_for_manufacturing_IT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91BB6B0-B7C2-4B32-8826-EC80D77640A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7934111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think-cell Slide" r:id="rId16" imgW="306" imgH="306" progId="TCLayout.ActiveDocument.1">
                  <p:embed/>
                </p:oleObj>
              </mc:Choice>
              <mc:Fallback>
                <p:oleObj name="think-cell Slide" r:id="rId16" imgW="306" imgH="30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221010_Stürzenhofecker_interaction_patterns_for_manufacturing_IT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  <p:sldLayoutId id="2147483782" r:id="rId12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3.xml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8.png"/><Relationship Id="rId2" Type="http://schemas.openxmlformats.org/officeDocument/2006/relationships/tags" Target="../tags/tag22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10.xml"/><Relationship Id="rId11" Type="http://schemas.openxmlformats.org/officeDocument/2006/relationships/image" Target="../media/image17.png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11.svg"/><Relationship Id="rId4" Type="http://schemas.openxmlformats.org/officeDocument/2006/relationships/tags" Target="../tags/tag24.xml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26.xml"/><Relationship Id="rId7" Type="http://schemas.openxmlformats.org/officeDocument/2006/relationships/image" Target="../media/image1.emf"/><Relationship Id="rId2" Type="http://schemas.openxmlformats.org/officeDocument/2006/relationships/tags" Target="../tags/tag25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28.xml"/><Relationship Id="rId7" Type="http://schemas.openxmlformats.org/officeDocument/2006/relationships/image" Target="../media/image1.emf"/><Relationship Id="rId2" Type="http://schemas.openxmlformats.org/officeDocument/2006/relationships/tags" Target="../tags/tag2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1.emf"/><Relationship Id="rId2" Type="http://schemas.openxmlformats.org/officeDocument/2006/relationships/tags" Target="../tags/tag2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32.xml"/><Relationship Id="rId7" Type="http://schemas.openxmlformats.org/officeDocument/2006/relationships/image" Target="../media/image1.emf"/><Relationship Id="rId2" Type="http://schemas.openxmlformats.org/officeDocument/2006/relationships/tags" Target="../tags/tag3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34.xml"/><Relationship Id="rId7" Type="http://schemas.openxmlformats.org/officeDocument/2006/relationships/image" Target="../media/image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notesSlide" Target="../notesSlides/notesSlide15.xml"/><Relationship Id="rId10" Type="http://schemas.openxmlformats.org/officeDocument/2006/relationships/image" Target="../media/image9.sv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36.xml"/><Relationship Id="rId7" Type="http://schemas.openxmlformats.org/officeDocument/2006/relationships/image" Target="../media/image1.emf"/><Relationship Id="rId2" Type="http://schemas.openxmlformats.org/officeDocument/2006/relationships/tags" Target="../tags/tag35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6.xml"/><Relationship Id="rId10" Type="http://schemas.openxmlformats.org/officeDocument/2006/relationships/image" Target="../media/image9.sv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38.xml"/><Relationship Id="rId7" Type="http://schemas.openxmlformats.org/officeDocument/2006/relationships/image" Target="../media/image1.emf"/><Relationship Id="rId2" Type="http://schemas.openxmlformats.org/officeDocument/2006/relationships/tags" Target="../tags/tag3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notesSlide" Target="../notesSlides/notesSlide17.xml"/><Relationship Id="rId10" Type="http://schemas.openxmlformats.org/officeDocument/2006/relationships/image" Target="../media/image9.sv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40.xml"/><Relationship Id="rId7" Type="http://schemas.openxmlformats.org/officeDocument/2006/relationships/image" Target="../media/image1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8.svg"/><Relationship Id="rId5" Type="http://schemas.openxmlformats.org/officeDocument/2006/relationships/notesSlide" Target="../notesSlides/notesSlide18.xml"/><Relationship Id="rId10" Type="http://schemas.openxmlformats.org/officeDocument/2006/relationships/image" Target="../media/image27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6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1.emf"/><Relationship Id="rId2" Type="http://schemas.openxmlformats.org/officeDocument/2006/relationships/tags" Target="../tags/tag4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svg"/><Relationship Id="rId3" Type="http://schemas.openxmlformats.org/officeDocument/2006/relationships/tags" Target="../tags/tag44.xml"/><Relationship Id="rId7" Type="http://schemas.openxmlformats.org/officeDocument/2006/relationships/image" Target="../media/image1.emf"/><Relationship Id="rId12" Type="http://schemas.openxmlformats.org/officeDocument/2006/relationships/image" Target="../media/image33.png"/><Relationship Id="rId2" Type="http://schemas.openxmlformats.org/officeDocument/2006/relationships/tags" Target="../tags/tag43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32.svg"/><Relationship Id="rId5" Type="http://schemas.openxmlformats.org/officeDocument/2006/relationships/notesSlide" Target="../notesSlides/notesSlide20.xml"/><Relationship Id="rId10" Type="http://schemas.openxmlformats.org/officeDocument/2006/relationships/image" Target="../media/image31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30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image" Target="../media/image1.emf"/><Relationship Id="rId2" Type="http://schemas.openxmlformats.org/officeDocument/2006/relationships/tags" Target="../tags/tag46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.emf"/><Relationship Id="rId2" Type="http://schemas.openxmlformats.org/officeDocument/2006/relationships/tags" Target="../tags/tag48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1.emf"/><Relationship Id="rId2" Type="http://schemas.openxmlformats.org/officeDocument/2006/relationships/tags" Target="../tags/tag50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7" Type="http://schemas.openxmlformats.org/officeDocument/2006/relationships/image" Target="../media/image1.emf"/><Relationship Id="rId2" Type="http://schemas.openxmlformats.org/officeDocument/2006/relationships/tags" Target="../tags/tag5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.bin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55.xml"/><Relationship Id="rId7" Type="http://schemas.openxmlformats.org/officeDocument/2006/relationships/oleObject" Target="../embeddings/oleObject25.bin"/><Relationship Id="rId2" Type="http://schemas.openxmlformats.org/officeDocument/2006/relationships/tags" Target="../tags/tag54.xml"/><Relationship Id="rId1" Type="http://schemas.openxmlformats.org/officeDocument/2006/relationships/vmlDrawing" Target="../drawings/vmlDrawing25.v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1.svg"/><Relationship Id="rId4" Type="http://schemas.openxmlformats.org/officeDocument/2006/relationships/tags" Target="../tags/tag56.xml"/><Relationship Id="rId9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58.xml"/><Relationship Id="rId7" Type="http://schemas.openxmlformats.org/officeDocument/2006/relationships/oleObject" Target="../embeddings/oleObject26.bin"/><Relationship Id="rId2" Type="http://schemas.openxmlformats.org/officeDocument/2006/relationships/tags" Target="../tags/tag57.xml"/><Relationship Id="rId1" Type="http://schemas.openxmlformats.org/officeDocument/2006/relationships/vmlDrawing" Target="../drawings/vmlDrawing26.v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1.svg"/><Relationship Id="rId4" Type="http://schemas.openxmlformats.org/officeDocument/2006/relationships/tags" Target="../tags/tag59.xml"/><Relationship Id="rId9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61.xml"/><Relationship Id="rId7" Type="http://schemas.openxmlformats.org/officeDocument/2006/relationships/oleObject" Target="../embeddings/oleObject27.bin"/><Relationship Id="rId2" Type="http://schemas.openxmlformats.org/officeDocument/2006/relationships/tags" Target="../tags/tag60.xml"/><Relationship Id="rId1" Type="http://schemas.openxmlformats.org/officeDocument/2006/relationships/vmlDrawing" Target="../drawings/vmlDrawing27.vml"/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1.svg"/><Relationship Id="rId4" Type="http://schemas.openxmlformats.org/officeDocument/2006/relationships/tags" Target="../tags/tag62.xml"/><Relationship Id="rId9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64.xml"/><Relationship Id="rId7" Type="http://schemas.openxmlformats.org/officeDocument/2006/relationships/oleObject" Target="../embeddings/oleObject28.bin"/><Relationship Id="rId2" Type="http://schemas.openxmlformats.org/officeDocument/2006/relationships/tags" Target="../tags/tag63.xml"/><Relationship Id="rId1" Type="http://schemas.openxmlformats.org/officeDocument/2006/relationships/vmlDrawing" Target="../drawings/vmlDrawing28.vml"/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1.svg"/><Relationship Id="rId4" Type="http://schemas.openxmlformats.org/officeDocument/2006/relationships/tags" Target="../tags/tag65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1.e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9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67.xml"/><Relationship Id="rId7" Type="http://schemas.openxmlformats.org/officeDocument/2006/relationships/oleObject" Target="../embeddings/oleObject29.bin"/><Relationship Id="rId2" Type="http://schemas.openxmlformats.org/officeDocument/2006/relationships/tags" Target="../tags/tag66.xml"/><Relationship Id="rId1" Type="http://schemas.openxmlformats.org/officeDocument/2006/relationships/vmlDrawing" Target="../drawings/vmlDrawing29.vml"/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1.svg"/><Relationship Id="rId4" Type="http://schemas.openxmlformats.org/officeDocument/2006/relationships/tags" Target="../tags/tag68.xml"/><Relationship Id="rId9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70.xml"/><Relationship Id="rId7" Type="http://schemas.openxmlformats.org/officeDocument/2006/relationships/oleObject" Target="../embeddings/oleObject30.bin"/><Relationship Id="rId2" Type="http://schemas.openxmlformats.org/officeDocument/2006/relationships/tags" Target="../tags/tag69.xml"/><Relationship Id="rId1" Type="http://schemas.openxmlformats.org/officeDocument/2006/relationships/vmlDrawing" Target="../drawings/vmlDrawing30.vml"/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1.svg"/><Relationship Id="rId4" Type="http://schemas.openxmlformats.org/officeDocument/2006/relationships/tags" Target="../tags/tag71.xml"/><Relationship Id="rId9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tags" Target="../tags/tag73.xml"/><Relationship Id="rId7" Type="http://schemas.openxmlformats.org/officeDocument/2006/relationships/image" Target="../media/image1.emf"/><Relationship Id="rId2" Type="http://schemas.openxmlformats.org/officeDocument/2006/relationships/tags" Target="../tags/tag72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31.bin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9.xml"/><Relationship Id="rId7" Type="http://schemas.openxmlformats.org/officeDocument/2006/relationships/oleObject" Target="../embeddings/oleObject4.bin"/><Relationship Id="rId12" Type="http://schemas.openxmlformats.org/officeDocument/2006/relationships/image" Target="../media/image9.svg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4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11.svg"/><Relationship Id="rId4" Type="http://schemas.openxmlformats.org/officeDocument/2006/relationships/tags" Target="../tags/tag10.xml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12.xml"/><Relationship Id="rId7" Type="http://schemas.openxmlformats.org/officeDocument/2006/relationships/image" Target="../media/image1.emf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14.xml"/><Relationship Id="rId7" Type="http://schemas.openxmlformats.org/officeDocument/2006/relationships/oleObject" Target="../embeddings/oleObject6.bin"/><Relationship Id="rId2" Type="http://schemas.openxmlformats.org/officeDocument/2006/relationships/tags" Target="../tags/tag13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11.svg"/><Relationship Id="rId4" Type="http://schemas.openxmlformats.org/officeDocument/2006/relationships/tags" Target="../tags/tag15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17.xml"/><Relationship Id="rId7" Type="http://schemas.openxmlformats.org/officeDocument/2006/relationships/image" Target="../media/image1.emf"/><Relationship Id="rId2" Type="http://schemas.openxmlformats.org/officeDocument/2006/relationships/tags" Target="../tags/tag1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1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9.xml"/><Relationship Id="rId7" Type="http://schemas.openxmlformats.org/officeDocument/2006/relationships/image" Target="../media/image1.emf"/><Relationship Id="rId2" Type="http://schemas.openxmlformats.org/officeDocument/2006/relationships/tags" Target="../tags/tag18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21.xml"/><Relationship Id="rId7" Type="http://schemas.openxmlformats.org/officeDocument/2006/relationships/image" Target="../media/image1.emf"/><Relationship Id="rId2" Type="http://schemas.openxmlformats.org/officeDocument/2006/relationships/tags" Target="../tags/tag20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C91EC78A-DA3D-4A06-85C2-B7909375156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206942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 vert="horz"/>
          <a:lstStyle/>
          <a:p>
            <a:r>
              <a:rPr lang="en-US" dirty="0"/>
              <a:t>Identification of a minimal set of interaction patterns </a:t>
            </a:r>
            <a:br>
              <a:rPr lang="en-US" dirty="0"/>
            </a:br>
            <a:r>
              <a:rPr lang="en-US" dirty="0"/>
              <a:t>to support a service-oriented manufacturing IT landscape 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Sandro Stürzenhofecker | October 10</a:t>
            </a:r>
            <a:r>
              <a:rPr lang="en-AU" baseline="30000" dirty="0"/>
              <a:t>th</a:t>
            </a:r>
            <a:r>
              <a:rPr lang="en-AU" dirty="0"/>
              <a:t>, 2022 | Final Presentation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C13A1575-6979-4BC1-9E27-2BE4D4182A66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744817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3" name="think-cell Slide" r:id="rId7" imgW="306" imgH="306" progId="TCLayout.ActiveDocument.1">
                  <p:embed/>
                </p:oleObj>
              </mc:Choice>
              <mc:Fallback>
                <p:oleObj name="think-cell Slide" r:id="rId7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Suitable set of interaction patterns: Logical Possibilities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10</a:t>
            </a:fld>
            <a:endParaRPr lang="de-DE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62B8100-E43A-442F-8730-849E5173D486}"/>
              </a:ext>
            </a:extLst>
          </p:cNvPr>
          <p:cNvCxnSpPr>
            <a:cxnSpLocks/>
          </p:cNvCxnSpPr>
          <p:nvPr/>
        </p:nvCxnSpPr>
        <p:spPr>
          <a:xfrm>
            <a:off x="378243" y="4923656"/>
            <a:ext cx="4899333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2114645E-8EF8-4A08-A077-A8423FDF3F76}"/>
              </a:ext>
            </a:extLst>
          </p:cNvPr>
          <p:cNvSpPr/>
          <p:nvPr/>
        </p:nvSpPr>
        <p:spPr>
          <a:xfrm>
            <a:off x="2218640" y="3958709"/>
            <a:ext cx="2412693" cy="2360219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Ins="270000" rtlCol="0" anchor="t" anchorCtr="0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site B</a:t>
            </a:r>
          </a:p>
        </p:txBody>
      </p:sp>
      <p:pic>
        <p:nvPicPr>
          <p:cNvPr id="49" name="interface">
            <a:extLst>
              <a:ext uri="{FF2B5EF4-FFF2-40B4-BE49-F238E27FC236}">
                <a16:creationId xmlns:a16="http://schemas.microsoft.com/office/drawing/2014/main" id="{963AB3A2-3759-454A-B60C-128547E5AC4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43062" y="5079938"/>
            <a:ext cx="247040" cy="260995"/>
          </a:xfrm>
          <a:prstGeom prst="rect">
            <a:avLst/>
          </a:prstGeom>
        </p:spPr>
      </p:pic>
      <p:sp>
        <p:nvSpPr>
          <p:cNvPr id="50" name="Rechteck: abgerundete Ecken 117">
            <a:extLst>
              <a:ext uri="{FF2B5EF4-FFF2-40B4-BE49-F238E27FC236}">
                <a16:creationId xmlns:a16="http://schemas.microsoft.com/office/drawing/2014/main" id="{57DB1F4D-D078-418F-86E5-D198143D88AB}"/>
              </a:ext>
            </a:extLst>
          </p:cNvPr>
          <p:cNvSpPr/>
          <p:nvPr/>
        </p:nvSpPr>
        <p:spPr>
          <a:xfrm>
            <a:off x="2270065" y="4955453"/>
            <a:ext cx="2281500" cy="407474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72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Local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Communication Bus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D5BCA6F-237F-429F-94F0-20B6251CD4B9}"/>
              </a:ext>
            </a:extLst>
          </p:cNvPr>
          <p:cNvSpPr/>
          <p:nvPr/>
        </p:nvSpPr>
        <p:spPr>
          <a:xfrm>
            <a:off x="1387566" y="3734603"/>
            <a:ext cx="2412693" cy="2360219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Local manufacturing site A</a:t>
            </a:r>
          </a:p>
        </p:txBody>
      </p:sp>
      <p:sp>
        <p:nvSpPr>
          <p:cNvPr id="52" name="Rechteck: abgerundete Ecken 88">
            <a:extLst>
              <a:ext uri="{FF2B5EF4-FFF2-40B4-BE49-F238E27FC236}">
                <a16:creationId xmlns:a16="http://schemas.microsoft.com/office/drawing/2014/main" id="{8EB11205-F9AE-43EF-A84C-4612DCD7AB9E}"/>
              </a:ext>
            </a:extLst>
          </p:cNvPr>
          <p:cNvSpPr/>
          <p:nvPr/>
        </p:nvSpPr>
        <p:spPr>
          <a:xfrm>
            <a:off x="1438991" y="5053434"/>
            <a:ext cx="2294666" cy="962370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10800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Manufacturing OT</a:t>
            </a:r>
          </a:p>
        </p:txBody>
      </p:sp>
      <p:sp>
        <p:nvSpPr>
          <p:cNvPr id="53" name="Rechteck: abgerundete Ecken 88">
            <a:extLst>
              <a:ext uri="{FF2B5EF4-FFF2-40B4-BE49-F238E27FC236}">
                <a16:creationId xmlns:a16="http://schemas.microsoft.com/office/drawing/2014/main" id="{C1463511-774E-4E47-B722-863DEFA93C9C}"/>
              </a:ext>
            </a:extLst>
          </p:cNvPr>
          <p:cNvSpPr/>
          <p:nvPr/>
        </p:nvSpPr>
        <p:spPr>
          <a:xfrm>
            <a:off x="1387566" y="2323321"/>
            <a:ext cx="3961639" cy="1289985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Global Manufacturing IT platform</a:t>
            </a:r>
          </a:p>
        </p:txBody>
      </p:sp>
      <p:sp>
        <p:nvSpPr>
          <p:cNvPr id="54" name="Rechteck: abgerundete Ecken 147">
            <a:extLst>
              <a:ext uri="{FF2B5EF4-FFF2-40B4-BE49-F238E27FC236}">
                <a16:creationId xmlns:a16="http://schemas.microsoft.com/office/drawing/2014/main" id="{761C64A0-F04D-4975-AE88-F76577C54F7F}"/>
              </a:ext>
            </a:extLst>
          </p:cNvPr>
          <p:cNvSpPr/>
          <p:nvPr/>
        </p:nvSpPr>
        <p:spPr>
          <a:xfrm>
            <a:off x="2401348" y="2770336"/>
            <a:ext cx="1977247" cy="408839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rgbClr val="1F497D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Global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Communication Bus </a:t>
            </a:r>
          </a:p>
        </p:txBody>
      </p:sp>
      <p:sp>
        <p:nvSpPr>
          <p:cNvPr id="55" name="Rechteck: abgerundete Ecken 88">
            <a:extLst>
              <a:ext uri="{FF2B5EF4-FFF2-40B4-BE49-F238E27FC236}">
                <a16:creationId xmlns:a16="http://schemas.microsoft.com/office/drawing/2014/main" id="{8A06DB7B-E98C-481C-9A84-AF8CDF66BAB9}"/>
              </a:ext>
            </a:extLst>
          </p:cNvPr>
          <p:cNvSpPr/>
          <p:nvPr/>
        </p:nvSpPr>
        <p:spPr>
          <a:xfrm>
            <a:off x="1427066" y="4038768"/>
            <a:ext cx="2306592" cy="747450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Local Manufacturing IT</a:t>
            </a:r>
          </a:p>
        </p:txBody>
      </p:sp>
      <p:sp>
        <p:nvSpPr>
          <p:cNvPr id="56" name="Rechteck: abgerundete Ecken 117">
            <a:extLst>
              <a:ext uri="{FF2B5EF4-FFF2-40B4-BE49-F238E27FC236}">
                <a16:creationId xmlns:a16="http://schemas.microsoft.com/office/drawing/2014/main" id="{F90F4880-9877-4AA7-B947-6DA26F873357}"/>
              </a:ext>
            </a:extLst>
          </p:cNvPr>
          <p:cNvSpPr/>
          <p:nvPr/>
        </p:nvSpPr>
        <p:spPr>
          <a:xfrm>
            <a:off x="1438991" y="4731346"/>
            <a:ext cx="2281500" cy="407474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72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Local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Communication Bus</a:t>
            </a:r>
          </a:p>
        </p:txBody>
      </p:sp>
      <p:sp>
        <p:nvSpPr>
          <p:cNvPr id="57" name="Rechteck: abgerundete Ecken 88">
            <a:extLst>
              <a:ext uri="{FF2B5EF4-FFF2-40B4-BE49-F238E27FC236}">
                <a16:creationId xmlns:a16="http://schemas.microsoft.com/office/drawing/2014/main" id="{7C79F130-DB7E-4BB9-AEE4-FE5128AFC145}"/>
              </a:ext>
            </a:extLst>
          </p:cNvPr>
          <p:cNvSpPr/>
          <p:nvPr/>
        </p:nvSpPr>
        <p:spPr>
          <a:xfrm>
            <a:off x="1387566" y="1161297"/>
            <a:ext cx="3961639" cy="983959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Enterprise IT platform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EFC1586-3883-401B-9731-3DD0D9DA63F6}"/>
              </a:ext>
            </a:extLst>
          </p:cNvPr>
          <p:cNvCxnSpPr>
            <a:cxnSpLocks/>
          </p:cNvCxnSpPr>
          <p:nvPr/>
        </p:nvCxnSpPr>
        <p:spPr>
          <a:xfrm>
            <a:off x="443195" y="2243991"/>
            <a:ext cx="4881166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5274D85-C212-43C9-BEEE-03547E7F3A70}"/>
              </a:ext>
            </a:extLst>
          </p:cNvPr>
          <p:cNvSpPr txBox="1"/>
          <p:nvPr/>
        </p:nvSpPr>
        <p:spPr>
          <a:xfrm rot="16200000">
            <a:off x="-358777" y="3265382"/>
            <a:ext cx="2033891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Manufacturing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control level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B9B88D-9DB4-4299-8B18-DEE260E699B9}"/>
              </a:ext>
            </a:extLst>
          </p:cNvPr>
          <p:cNvSpPr txBox="1"/>
          <p:nvPr/>
        </p:nvSpPr>
        <p:spPr>
          <a:xfrm>
            <a:off x="4169751" y="498231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/>
                </a:solidFill>
                <a:latin typeface="Arial"/>
              </a:rPr>
              <a:t>B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19D6DA-0C90-47D3-A7F0-1DE4D82F4E90}"/>
              </a:ext>
            </a:extLst>
          </p:cNvPr>
          <p:cNvSpPr txBox="1"/>
          <p:nvPr/>
        </p:nvSpPr>
        <p:spPr>
          <a:xfrm>
            <a:off x="3357795" y="4737532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/>
                </a:solidFill>
                <a:latin typeface="Arial"/>
              </a:rPr>
              <a:t>A</a:t>
            </a:r>
            <a:endParaRPr lang="en-US" sz="20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A649A82-00EC-4652-BFF7-333817F8BC15}"/>
              </a:ext>
            </a:extLst>
          </p:cNvPr>
          <p:cNvSpPr/>
          <p:nvPr/>
        </p:nvSpPr>
        <p:spPr>
          <a:xfrm>
            <a:off x="3871500" y="4589390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ADF0CCB-6A1C-4CCB-BAC3-F3E8E3E1E52D}"/>
              </a:ext>
            </a:extLst>
          </p:cNvPr>
          <p:cNvSpPr/>
          <p:nvPr/>
        </p:nvSpPr>
        <p:spPr>
          <a:xfrm>
            <a:off x="3872179" y="5758726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4A8AE3F-5202-46EC-932C-D44A73919066}"/>
              </a:ext>
            </a:extLst>
          </p:cNvPr>
          <p:cNvSpPr/>
          <p:nvPr/>
        </p:nvSpPr>
        <p:spPr>
          <a:xfrm>
            <a:off x="1587495" y="2815637"/>
            <a:ext cx="711389" cy="31926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DAD2EFE-A34D-4468-9972-47F453D2BAB5}"/>
              </a:ext>
            </a:extLst>
          </p:cNvPr>
          <p:cNvSpPr/>
          <p:nvPr/>
        </p:nvSpPr>
        <p:spPr>
          <a:xfrm>
            <a:off x="4501669" y="2812461"/>
            <a:ext cx="711389" cy="31926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8BB7C9C-5175-4944-99F0-D07BF27125EF}"/>
              </a:ext>
            </a:extLst>
          </p:cNvPr>
          <p:cNvSpPr/>
          <p:nvPr/>
        </p:nvSpPr>
        <p:spPr>
          <a:xfrm>
            <a:off x="2904570" y="4370057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AB4AC0D-9894-43CD-8B3C-5A09857A6BC7}"/>
              </a:ext>
            </a:extLst>
          </p:cNvPr>
          <p:cNvSpPr/>
          <p:nvPr/>
        </p:nvSpPr>
        <p:spPr>
          <a:xfrm>
            <a:off x="1549935" y="5534619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3133DE2-DC6E-48D5-969B-F15E73DF90D9}"/>
              </a:ext>
            </a:extLst>
          </p:cNvPr>
          <p:cNvSpPr/>
          <p:nvPr/>
        </p:nvSpPr>
        <p:spPr>
          <a:xfrm>
            <a:off x="2905968" y="5534619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211081C-53BE-4FF5-BB33-EFFC924A6DB4}"/>
              </a:ext>
            </a:extLst>
          </p:cNvPr>
          <p:cNvSpPr/>
          <p:nvPr/>
        </p:nvSpPr>
        <p:spPr>
          <a:xfrm>
            <a:off x="1549936" y="4365283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46BBBED-90AA-4505-8CD9-46E62B499CAE}"/>
              </a:ext>
            </a:extLst>
          </p:cNvPr>
          <p:cNvSpPr/>
          <p:nvPr/>
        </p:nvSpPr>
        <p:spPr>
          <a:xfrm>
            <a:off x="3034276" y="1645079"/>
            <a:ext cx="711389" cy="31926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ERP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DC4E960-0C65-4918-BF5F-90C621F1DB08}"/>
              </a:ext>
            </a:extLst>
          </p:cNvPr>
          <p:cNvSpPr txBox="1"/>
          <p:nvPr/>
        </p:nvSpPr>
        <p:spPr>
          <a:xfrm rot="16200000">
            <a:off x="-142048" y="5311354"/>
            <a:ext cx="1555173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Manufacturing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level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B211F0E-58A8-4E19-A986-D0F028B24DB9}"/>
              </a:ext>
            </a:extLst>
          </p:cNvPr>
          <p:cNvSpPr txBox="1"/>
          <p:nvPr/>
        </p:nvSpPr>
        <p:spPr>
          <a:xfrm rot="16200000">
            <a:off x="82959" y="1377245"/>
            <a:ext cx="1148719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"/>
              </a:rPr>
              <a:t>Enterprise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"/>
              </a:rPr>
              <a:t>control level</a:t>
            </a:r>
          </a:p>
        </p:txBody>
      </p:sp>
      <p:pic>
        <p:nvPicPr>
          <p:cNvPr id="75" name="Picture 2">
            <a:extLst>
              <a:ext uri="{FF2B5EF4-FFF2-40B4-BE49-F238E27FC236}">
                <a16:creationId xmlns:a16="http://schemas.microsoft.com/office/drawing/2014/main" id="{F50BE20A-12CC-421C-B940-8ADED07AC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661" y="1337324"/>
            <a:ext cx="2142067" cy="181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5">
            <a:extLst>
              <a:ext uri="{FF2B5EF4-FFF2-40B4-BE49-F238E27FC236}">
                <a16:creationId xmlns:a16="http://schemas.microsoft.com/office/drawing/2014/main" id="{ACBC1B81-942A-44AF-B5DA-80553DF2F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718" y="4468454"/>
            <a:ext cx="3487957" cy="184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3DBB3FD6-53A7-4F3C-855B-8D1374C03D61}"/>
              </a:ext>
            </a:extLst>
          </p:cNvPr>
          <p:cNvSpPr txBox="1"/>
          <p:nvPr/>
        </p:nvSpPr>
        <p:spPr>
          <a:xfrm>
            <a:off x="7004287" y="976631"/>
            <a:ext cx="3846814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de-DE" dirty="0">
                <a:latin typeface="+mn-lt"/>
              </a:rPr>
              <a:t>Interaction </a:t>
            </a:r>
            <a:r>
              <a:rPr lang="de-DE" dirty="0" err="1">
                <a:latin typeface="+mn-lt"/>
              </a:rPr>
              <a:t>within</a:t>
            </a:r>
            <a:r>
              <a:rPr lang="de-DE" dirty="0">
                <a:latin typeface="+mn-lt"/>
              </a:rPr>
              <a:t> a network </a:t>
            </a:r>
            <a:r>
              <a:rPr lang="de-DE" dirty="0" err="1">
                <a:latin typeface="+mn-lt"/>
              </a:rPr>
              <a:t>zone</a:t>
            </a:r>
            <a:endParaRPr lang="de-DE" dirty="0">
              <a:latin typeface="+mn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5BA31DD-42C2-4948-8F95-F7E865B74EF6}"/>
              </a:ext>
            </a:extLst>
          </p:cNvPr>
          <p:cNvSpPr txBox="1"/>
          <p:nvPr/>
        </p:nvSpPr>
        <p:spPr>
          <a:xfrm>
            <a:off x="7004287" y="4067780"/>
            <a:ext cx="3846814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de-DE" dirty="0">
                <a:latin typeface="+mn-lt"/>
              </a:rPr>
              <a:t>Interaction </a:t>
            </a:r>
            <a:r>
              <a:rPr lang="de-DE" dirty="0" err="1">
                <a:latin typeface="+mn-lt"/>
              </a:rPr>
              <a:t>across</a:t>
            </a:r>
            <a:r>
              <a:rPr lang="de-DE" dirty="0">
                <a:latin typeface="+mn-lt"/>
              </a:rPr>
              <a:t> network </a:t>
            </a:r>
            <a:r>
              <a:rPr lang="de-DE" dirty="0" err="1">
                <a:latin typeface="+mn-lt"/>
              </a:rPr>
              <a:t>zones</a:t>
            </a:r>
            <a:r>
              <a:rPr lang="de-DE" dirty="0">
                <a:latin typeface="+mn-lt"/>
              </a:rPr>
              <a:t>  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31E28858-2C10-4E2D-969D-B674A9DE8161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64520825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33076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7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Suitable set of interaction patterns: Determine suitability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22530" name="Picture 2">
            <a:extLst>
              <a:ext uri="{FF2B5EF4-FFF2-40B4-BE49-F238E27FC236}">
                <a16:creationId xmlns:a16="http://schemas.microsoft.com/office/drawing/2014/main" id="{6F8080B8-1B34-4545-862C-71F71F21D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0" y="2996952"/>
            <a:ext cx="12192000" cy="253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7DCDFFE-8FE2-4027-800A-BB51384B8843}"/>
              </a:ext>
            </a:extLst>
          </p:cNvPr>
          <p:cNvSpPr txBox="1"/>
          <p:nvPr/>
        </p:nvSpPr>
        <p:spPr>
          <a:xfrm>
            <a:off x="412410" y="1340768"/>
            <a:ext cx="10004070" cy="1477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</a:rPr>
              <a:t>6 Design </a:t>
            </a:r>
            <a:r>
              <a:rPr lang="de-DE" dirty="0" err="1">
                <a:latin typeface="Arial" pitchFamily="34" charset="0"/>
              </a:rPr>
              <a:t>Principles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were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defined</a:t>
            </a:r>
            <a:r>
              <a:rPr lang="de-DE" dirty="0">
                <a:latin typeface="Arial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</a:rPr>
              <a:t>48 Logical </a:t>
            </a:r>
            <a:r>
              <a:rPr lang="de-DE" dirty="0" err="1">
                <a:latin typeface="Arial" pitchFamily="34" charset="0"/>
              </a:rPr>
              <a:t>possibilities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were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checked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for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compliance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>
                <a:latin typeface="Arial" pitchFamily="34" charset="0"/>
                <a:sym typeface="Wingdings" panose="05000000000000000000" pitchFamily="2" charset="2"/>
              </a:rPr>
              <a:t> 21 </a:t>
            </a:r>
            <a:r>
              <a:rPr lang="de-DE" dirty="0" err="1">
                <a:latin typeface="Arial" pitchFamily="34" charset="0"/>
                <a:sym typeface="Wingdings" panose="05000000000000000000" pitchFamily="2" charset="2"/>
              </a:rPr>
              <a:t>conflicts</a:t>
            </a:r>
            <a:r>
              <a:rPr lang="de-DE" dirty="0">
                <a:latin typeface="Arial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Arial" pitchFamily="34" charset="0"/>
                <a:sym typeface="Wingdings" panose="05000000000000000000" pitchFamily="2" charset="2"/>
              </a:rPr>
              <a:t>detected</a:t>
            </a:r>
            <a:r>
              <a:rPr lang="de-DE" dirty="0">
                <a:latin typeface="Arial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>
                <a:latin typeface="Arial" pitchFamily="34" charset="0"/>
              </a:rPr>
              <a:t>Exemplary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result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of</a:t>
            </a:r>
            <a:r>
              <a:rPr lang="de-DE" dirty="0">
                <a:latin typeface="Arial" pitchFamily="34" charset="0"/>
              </a:rPr>
              <a:t> Interaction Type 1: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4C452B37-F6EC-4B54-98D0-94EAB2555C2D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8823725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058434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4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Minimal set of interaction patterns: Minimization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11277" name="Picture 13">
            <a:extLst>
              <a:ext uri="{FF2B5EF4-FFF2-40B4-BE49-F238E27FC236}">
                <a16:creationId xmlns:a16="http://schemas.microsoft.com/office/drawing/2014/main" id="{24F401D2-09A2-4E69-84A1-AB47B15B6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1219200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4821100-7821-492B-98A5-550E6ADEC7E3}"/>
              </a:ext>
            </a:extLst>
          </p:cNvPr>
          <p:cNvSpPr txBox="1"/>
          <p:nvPr/>
        </p:nvSpPr>
        <p:spPr>
          <a:xfrm>
            <a:off x="412410" y="1340768"/>
            <a:ext cx="10004070" cy="1477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</a:rPr>
              <a:t>Consolidation was </a:t>
            </a:r>
            <a:r>
              <a:rPr lang="de-DE" dirty="0" err="1">
                <a:latin typeface="Arial" pitchFamily="34" charset="0"/>
              </a:rPr>
              <a:t>performed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based</a:t>
            </a:r>
            <a:r>
              <a:rPr lang="de-DE" dirty="0">
                <a:latin typeface="Arial" pitchFamily="34" charset="0"/>
              </a:rPr>
              <a:t> on </a:t>
            </a:r>
            <a:r>
              <a:rPr lang="de-DE" dirty="0" err="1">
                <a:latin typeface="Arial" pitchFamily="34" charset="0"/>
              </a:rPr>
              <a:t>the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characteristic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classifications</a:t>
            </a: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>
                <a:latin typeface="Arial" pitchFamily="34" charset="0"/>
              </a:rPr>
              <a:t>Suitable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set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of</a:t>
            </a:r>
            <a:r>
              <a:rPr lang="de-DE" dirty="0">
                <a:latin typeface="Arial" pitchFamily="34" charset="0"/>
              </a:rPr>
              <a:t> 27 </a:t>
            </a:r>
            <a:r>
              <a:rPr lang="de-DE" dirty="0" err="1">
                <a:latin typeface="Arial" pitchFamily="34" charset="0"/>
              </a:rPr>
              <a:t>interaction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patterns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is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minimized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to</a:t>
            </a:r>
            <a:r>
              <a:rPr lang="de-DE" dirty="0">
                <a:latin typeface="Arial" pitchFamily="34" charset="0"/>
              </a:rPr>
              <a:t> 8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>
                <a:latin typeface="Arial" pitchFamily="34" charset="0"/>
              </a:rPr>
              <a:t>Exemplary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result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of</a:t>
            </a:r>
            <a:r>
              <a:rPr lang="de-DE" dirty="0">
                <a:latin typeface="Arial" pitchFamily="34" charset="0"/>
              </a:rPr>
              <a:t> Interaction Type 1: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6A290D90-3859-45E4-A325-A333CE69B836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919545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721763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4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Minimal set of interaction patterns: Resulting Set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13</a:t>
            </a:fld>
            <a:endParaRPr lang="de-DE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ABBBEC1-8E80-40ED-A987-A2CFA1F65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902838"/>
              </p:ext>
            </p:extLst>
          </p:nvPr>
        </p:nvGraphicFramePr>
        <p:xfrm>
          <a:off x="332903" y="1463083"/>
          <a:ext cx="10304716" cy="434218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15484">
                  <a:extLst>
                    <a:ext uri="{9D8B030D-6E8A-4147-A177-3AD203B41FA5}">
                      <a16:colId xmlns:a16="http://schemas.microsoft.com/office/drawing/2014/main" val="3406245516"/>
                    </a:ext>
                  </a:extLst>
                </a:gridCol>
                <a:gridCol w="8089232">
                  <a:extLst>
                    <a:ext uri="{9D8B030D-6E8A-4147-A177-3AD203B41FA5}">
                      <a16:colId xmlns:a16="http://schemas.microsoft.com/office/drawing/2014/main" val="3634271331"/>
                    </a:ext>
                  </a:extLst>
                </a:gridCol>
              </a:tblGrid>
              <a:tr h="476581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Pattern </a:t>
                      </a:r>
                      <a:r>
                        <a:rPr lang="de-DE" dirty="0" err="1">
                          <a:solidFill>
                            <a:schemeClr val="tx1"/>
                          </a:solidFill>
                        </a:rPr>
                        <a:t>Id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Pattern 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514362"/>
                  </a:ext>
                </a:extLst>
              </a:tr>
              <a:tr h="483200">
                <a:tc>
                  <a:txBody>
                    <a:bodyPr/>
                    <a:lstStyle/>
                    <a:p>
                      <a:r>
                        <a:rPr lang="de-DE" dirty="0"/>
                        <a:t>1-A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Direct machine to service interaction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918242"/>
                  </a:ext>
                </a:extLst>
              </a:tr>
              <a:tr h="483200">
                <a:tc>
                  <a:txBody>
                    <a:bodyPr/>
                    <a:lstStyle/>
                    <a:p>
                      <a:r>
                        <a:rPr lang="de-DE" dirty="0"/>
                        <a:t>1-B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Indirect interaction between service and machine within a network zone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09181"/>
                  </a:ext>
                </a:extLst>
              </a:tr>
              <a:tr h="483200">
                <a:tc>
                  <a:txBody>
                    <a:bodyPr/>
                    <a:lstStyle/>
                    <a:p>
                      <a:r>
                        <a:rPr lang="de-DE" dirty="0"/>
                        <a:t>1-C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Indirect interaction between service and machine across network zones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640265"/>
                  </a:ext>
                </a:extLst>
              </a:tr>
              <a:tr h="483200">
                <a:tc>
                  <a:txBody>
                    <a:bodyPr/>
                    <a:lstStyle/>
                    <a:p>
                      <a:r>
                        <a:rPr lang="de-DE" dirty="0"/>
                        <a:t>1-D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Direct service to machine interaction </a:t>
                      </a:r>
                      <a:endParaRPr lang="de-D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6420355"/>
                  </a:ext>
                </a:extLst>
              </a:tr>
              <a:tr h="483200">
                <a:tc>
                  <a:txBody>
                    <a:bodyPr/>
                    <a:lstStyle/>
                    <a:p>
                      <a:r>
                        <a:rPr lang="de-DE" dirty="0"/>
                        <a:t>2-A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Direct interaction between services within a network zone</a:t>
                      </a:r>
                      <a:endParaRPr lang="de-D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22584239"/>
                  </a:ext>
                </a:extLst>
              </a:tr>
              <a:tr h="483200">
                <a:tc>
                  <a:txBody>
                    <a:bodyPr/>
                    <a:lstStyle/>
                    <a:p>
                      <a:r>
                        <a:rPr lang="de-DE" dirty="0"/>
                        <a:t>2-B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Indirect interaction between services within a network zone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736166"/>
                  </a:ext>
                </a:extLst>
              </a:tr>
              <a:tr h="483200">
                <a:tc>
                  <a:txBody>
                    <a:bodyPr/>
                    <a:lstStyle/>
                    <a:p>
                      <a:r>
                        <a:rPr lang="de-DE" dirty="0"/>
                        <a:t>2-C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Interaction between services across network zones</a:t>
                      </a:r>
                      <a:endParaRPr lang="de-D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182294"/>
                  </a:ext>
                </a:extLst>
              </a:tr>
              <a:tr h="483200">
                <a:tc>
                  <a:txBody>
                    <a:bodyPr/>
                    <a:lstStyle/>
                    <a:p>
                      <a:r>
                        <a:rPr lang="de-DE" dirty="0"/>
                        <a:t>3-A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Interaction between service and ERP </a:t>
                      </a:r>
                      <a:endParaRPr lang="de-D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762029"/>
                  </a:ext>
                </a:extLst>
              </a:tr>
            </a:tbl>
          </a:graphicData>
        </a:graphic>
      </p:graphicFrame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E726874A-F344-4113-86A0-41FCC2272DD3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8934580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314327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3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Minimal set of interaction patterns: Exemplary Pattern 1-A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F8B095-4AA5-40E4-8A72-B076A248BB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1649" y="1412776"/>
            <a:ext cx="6565918" cy="44420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72B59B-18B2-4FFF-9280-49B2C07CF09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66"/>
          <a:stretch/>
        </p:blipFill>
        <p:spPr>
          <a:xfrm>
            <a:off x="332903" y="1412776"/>
            <a:ext cx="3923381" cy="44420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2704C8-6BD2-4637-8D77-E47106E3CC0D}"/>
              </a:ext>
            </a:extLst>
          </p:cNvPr>
          <p:cNvSpPr txBox="1"/>
          <p:nvPr/>
        </p:nvSpPr>
        <p:spPr>
          <a:xfrm>
            <a:off x="332903" y="5854782"/>
            <a:ext cx="100059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>
                <a:latin typeface="Arial" pitchFamily="34" charset="0"/>
              </a:rPr>
              <a:t>Path 1.1.1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7B266CE-5986-458E-A0C2-9220C6AA522A}"/>
              </a:ext>
            </a:extLst>
          </p:cNvPr>
          <p:cNvSpPr/>
          <p:nvPr/>
        </p:nvSpPr>
        <p:spPr bwMode="auto">
          <a:xfrm>
            <a:off x="8616280" y="342529"/>
            <a:ext cx="2088232" cy="869721"/>
          </a:xfrm>
          <a:prstGeom prst="rect">
            <a:avLst/>
          </a:prstGeom>
          <a:noFill/>
          <a:ln w="12700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AFDC7E"/>
                </a:highlight>
                <a:cs typeface="Arial" pitchFamily="34" charset="0"/>
              </a:rPr>
              <a:t>Standard Case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Deviation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with</a:t>
            </a: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no</a:t>
            </a: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downsides</a:t>
            </a:r>
            <a:endParaRPr lang="de-DE" sz="1100" dirty="0">
              <a:solidFill>
                <a:schemeClr val="tx1"/>
              </a:solidFill>
              <a:highlight>
                <a:srgbClr val="E5F3D5"/>
              </a:highlight>
              <a:cs typeface="Arial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Deviation </a:t>
            </a:r>
            <a:r>
              <a:rPr lang="de-DE" sz="1100" dirty="0" err="1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with</a:t>
            </a:r>
            <a:r>
              <a:rPr lang="de-DE" sz="1100" dirty="0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downsides</a:t>
            </a:r>
            <a:endParaRPr lang="de-DE" sz="1100" dirty="0">
              <a:solidFill>
                <a:schemeClr val="tx1"/>
              </a:solidFill>
              <a:highlight>
                <a:srgbClr val="FCE2BC"/>
              </a:highlight>
              <a:cs typeface="Arial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strike="sngStrike" dirty="0" err="1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Permitted</a:t>
            </a:r>
            <a:r>
              <a:rPr lang="de-DE" sz="1100" strike="sngStrike" dirty="0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 </a:t>
            </a:r>
            <a:r>
              <a:rPr lang="de-DE" sz="1100" strike="sngStrike" dirty="0" err="1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deviation</a:t>
            </a:r>
            <a:endParaRPr lang="de-DE" sz="1100" strike="sngStrike" dirty="0">
              <a:solidFill>
                <a:schemeClr val="tx1"/>
              </a:solidFill>
              <a:highlight>
                <a:srgbClr val="DAD7CB"/>
              </a:highlight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86E9C7-4C33-483B-915D-A3EB0DB3900A}"/>
              </a:ext>
            </a:extLst>
          </p:cNvPr>
          <p:cNvSpPr txBox="1"/>
          <p:nvPr/>
        </p:nvSpPr>
        <p:spPr>
          <a:xfrm>
            <a:off x="8688288" y="188640"/>
            <a:ext cx="707492" cy="25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36000" tIns="36000" rIns="36000" bIns="0" rtlCol="0">
            <a:spAutoFit/>
          </a:bodyPr>
          <a:lstStyle/>
          <a:p>
            <a:r>
              <a:rPr lang="de-DE" sz="1400" b="1" dirty="0">
                <a:latin typeface="Arial" pitchFamily="34" charset="0"/>
              </a:rPr>
              <a:t>Legend</a:t>
            </a:r>
            <a:endParaRPr lang="de-DE" b="1" dirty="0">
              <a:latin typeface="Arial" pitchFamily="34" charset="0"/>
            </a:endParaRP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7707C98C-BC72-4740-8253-3F6CD0DD8F8E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8420056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338887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3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9C974C58-5C1C-45D8-AF3D-FBFEC83EA6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75920" y="1628800"/>
            <a:ext cx="5329518" cy="385904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0A37D57-F09C-4395-B97D-26B9F9175518}"/>
              </a:ext>
            </a:extLst>
          </p:cNvPr>
          <p:cNvGrpSpPr/>
          <p:nvPr/>
        </p:nvGrpSpPr>
        <p:grpSpPr>
          <a:xfrm>
            <a:off x="6805073" y="2672861"/>
            <a:ext cx="3782362" cy="2775437"/>
            <a:chOff x="7066800" y="2524643"/>
            <a:chExt cx="4645824" cy="357537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A5CB84-C76E-4B8C-95D9-58A320D2DADA}"/>
                </a:ext>
              </a:extLst>
            </p:cNvPr>
            <p:cNvSpPr/>
            <p:nvPr/>
          </p:nvSpPr>
          <p:spPr bwMode="auto">
            <a:xfrm>
              <a:off x="10813131" y="2524643"/>
              <a:ext cx="360040" cy="210379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6F10BB1-30E7-4D1D-BA34-048520C808F2}"/>
                </a:ext>
              </a:extLst>
            </p:cNvPr>
            <p:cNvSpPr/>
            <p:nvPr/>
          </p:nvSpPr>
          <p:spPr bwMode="auto">
            <a:xfrm>
              <a:off x="10158859" y="2915756"/>
              <a:ext cx="985564" cy="21555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5D2E547-7DB6-4EE0-8E2B-15EBE38E6143}"/>
                </a:ext>
              </a:extLst>
            </p:cNvPr>
            <p:cNvSpPr/>
            <p:nvPr/>
          </p:nvSpPr>
          <p:spPr bwMode="auto">
            <a:xfrm>
              <a:off x="10272464" y="3154679"/>
              <a:ext cx="1440160" cy="376392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F3BCE77-1D71-4011-B5BA-8A542F001C6A}"/>
                </a:ext>
              </a:extLst>
            </p:cNvPr>
            <p:cNvSpPr/>
            <p:nvPr/>
          </p:nvSpPr>
          <p:spPr bwMode="auto">
            <a:xfrm>
              <a:off x="8524800" y="3543947"/>
              <a:ext cx="658800" cy="209276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57A7791-0F4B-45B4-8286-98EC8AAD07CF}"/>
                </a:ext>
              </a:extLst>
            </p:cNvPr>
            <p:cNvSpPr/>
            <p:nvPr/>
          </p:nvSpPr>
          <p:spPr bwMode="auto">
            <a:xfrm>
              <a:off x="10882090" y="4707830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85D4779-F516-4946-A34B-9D2FE01DF108}"/>
                </a:ext>
              </a:extLst>
            </p:cNvPr>
            <p:cNvSpPr/>
            <p:nvPr/>
          </p:nvSpPr>
          <p:spPr bwMode="auto">
            <a:xfrm>
              <a:off x="11221200" y="4509830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136FA74-10AF-4FD9-A002-85BC0840C268}"/>
                </a:ext>
              </a:extLst>
            </p:cNvPr>
            <p:cNvSpPr/>
            <p:nvPr/>
          </p:nvSpPr>
          <p:spPr bwMode="auto">
            <a:xfrm>
              <a:off x="11221200" y="4122919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3743D98-BA74-4D7E-8351-858A0884346F}"/>
                </a:ext>
              </a:extLst>
            </p:cNvPr>
            <p:cNvSpPr/>
            <p:nvPr/>
          </p:nvSpPr>
          <p:spPr bwMode="auto">
            <a:xfrm>
              <a:off x="11221200" y="3921450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38CF376-E3D4-4632-AFFC-42B55F4A5845}"/>
                </a:ext>
              </a:extLst>
            </p:cNvPr>
            <p:cNvSpPr/>
            <p:nvPr/>
          </p:nvSpPr>
          <p:spPr bwMode="auto">
            <a:xfrm>
              <a:off x="10512000" y="3741535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436E229-5843-40FD-B6B6-9724E535E3E6}"/>
                </a:ext>
              </a:extLst>
            </p:cNvPr>
            <p:cNvSpPr/>
            <p:nvPr/>
          </p:nvSpPr>
          <p:spPr bwMode="auto">
            <a:xfrm>
              <a:off x="10511999" y="5704020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7A78716-AD98-4ADA-8553-B8657DE4CA7E}"/>
                </a:ext>
              </a:extLst>
            </p:cNvPr>
            <p:cNvSpPr/>
            <p:nvPr/>
          </p:nvSpPr>
          <p:spPr bwMode="auto">
            <a:xfrm>
              <a:off x="8013600" y="5510280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5E47372-E1E4-45B1-BEA8-77904DCE395E}"/>
                </a:ext>
              </a:extLst>
            </p:cNvPr>
            <p:cNvSpPr/>
            <p:nvPr/>
          </p:nvSpPr>
          <p:spPr bwMode="auto">
            <a:xfrm>
              <a:off x="8013599" y="5090623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A2F1F2A-E40D-4856-8BEC-49B41F48A2BE}"/>
                </a:ext>
              </a:extLst>
            </p:cNvPr>
            <p:cNvSpPr/>
            <p:nvPr/>
          </p:nvSpPr>
          <p:spPr bwMode="auto">
            <a:xfrm>
              <a:off x="7930783" y="5902020"/>
              <a:ext cx="397466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804B5CC-E1B6-4297-A707-80B938B482B3}"/>
                </a:ext>
              </a:extLst>
            </p:cNvPr>
            <p:cNvSpPr/>
            <p:nvPr/>
          </p:nvSpPr>
          <p:spPr bwMode="auto">
            <a:xfrm>
              <a:off x="7182000" y="5294730"/>
              <a:ext cx="1169048" cy="21555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1984D04-2DB1-4716-9CF4-7DFA1411AEB4}"/>
                </a:ext>
              </a:extLst>
            </p:cNvPr>
            <p:cNvSpPr/>
            <p:nvPr/>
          </p:nvSpPr>
          <p:spPr bwMode="auto">
            <a:xfrm>
              <a:off x="7066800" y="4896000"/>
              <a:ext cx="1404000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Exemplary Application: First interaction use case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BFF7C84-A66F-4B47-AA2D-CB8F3BAB3D52}"/>
              </a:ext>
            </a:extLst>
          </p:cNvPr>
          <p:cNvSpPr txBox="1"/>
          <p:nvPr/>
        </p:nvSpPr>
        <p:spPr>
          <a:xfrm>
            <a:off x="5375920" y="1181982"/>
            <a:ext cx="668642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Arial" pitchFamily="34" charset="0"/>
              </a:rPr>
              <a:t>Interaction Pattern based on the classification tree: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3C58AB0-9D55-4520-AF7C-FAF2C5041322}"/>
              </a:ext>
            </a:extLst>
          </p:cNvPr>
          <p:cNvSpPr txBox="1"/>
          <p:nvPr/>
        </p:nvSpPr>
        <p:spPr>
          <a:xfrm>
            <a:off x="5375919" y="5517232"/>
            <a:ext cx="67224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sym typeface="Wingdings" panose="05000000000000000000" pitchFamily="2" charset="2"/>
              </a:rPr>
              <a:t> Pattern 3-A matches the use case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AC70D21-384F-45C5-A32D-0F1818B19A19}"/>
              </a:ext>
            </a:extLst>
          </p:cNvPr>
          <p:cNvSpPr/>
          <p:nvPr/>
        </p:nvSpPr>
        <p:spPr bwMode="auto">
          <a:xfrm>
            <a:off x="8616280" y="342529"/>
            <a:ext cx="2088232" cy="869721"/>
          </a:xfrm>
          <a:prstGeom prst="rect">
            <a:avLst/>
          </a:prstGeom>
          <a:noFill/>
          <a:ln w="12700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AFDC7E"/>
                </a:highlight>
                <a:cs typeface="Arial" pitchFamily="34" charset="0"/>
              </a:rPr>
              <a:t>Standard Case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Deviation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with</a:t>
            </a: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no</a:t>
            </a: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downsides</a:t>
            </a:r>
            <a:endParaRPr lang="de-DE" sz="1100" dirty="0">
              <a:solidFill>
                <a:schemeClr val="tx1"/>
              </a:solidFill>
              <a:highlight>
                <a:srgbClr val="E5F3D5"/>
              </a:highlight>
              <a:cs typeface="Arial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Deviation </a:t>
            </a:r>
            <a:r>
              <a:rPr lang="de-DE" sz="1100" dirty="0" err="1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with</a:t>
            </a:r>
            <a:r>
              <a:rPr lang="de-DE" sz="1100" dirty="0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downsides</a:t>
            </a:r>
            <a:endParaRPr lang="de-DE" sz="1100" dirty="0">
              <a:solidFill>
                <a:schemeClr val="tx1"/>
              </a:solidFill>
              <a:highlight>
                <a:srgbClr val="FCE2BC"/>
              </a:highlight>
              <a:cs typeface="Arial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strike="sngStrike" dirty="0" err="1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Permitted</a:t>
            </a:r>
            <a:r>
              <a:rPr lang="de-DE" sz="1100" strike="sngStrike" dirty="0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 </a:t>
            </a:r>
            <a:r>
              <a:rPr lang="de-DE" sz="1100" strike="sngStrike" dirty="0" err="1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deviation</a:t>
            </a:r>
            <a:endParaRPr lang="de-DE" sz="1100" strike="sngStrike" dirty="0">
              <a:solidFill>
                <a:schemeClr val="tx1"/>
              </a:solidFill>
              <a:highlight>
                <a:srgbClr val="DAD7CB"/>
              </a:highlight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1462A3B-6753-494D-91E3-B16D02C381F4}"/>
              </a:ext>
            </a:extLst>
          </p:cNvPr>
          <p:cNvSpPr txBox="1"/>
          <p:nvPr/>
        </p:nvSpPr>
        <p:spPr>
          <a:xfrm>
            <a:off x="8688288" y="188640"/>
            <a:ext cx="707492" cy="25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36000" tIns="36000" rIns="36000" bIns="0" rtlCol="0">
            <a:spAutoFit/>
          </a:bodyPr>
          <a:lstStyle/>
          <a:p>
            <a:r>
              <a:rPr lang="de-DE" sz="1400" b="1" dirty="0">
                <a:latin typeface="Arial" pitchFamily="34" charset="0"/>
              </a:rPr>
              <a:t>Legend</a:t>
            </a:r>
            <a:endParaRPr lang="de-DE" b="1" dirty="0">
              <a:latin typeface="Arial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6081134-8C99-4EE0-9507-0DDFE56C2001}"/>
              </a:ext>
            </a:extLst>
          </p:cNvPr>
          <p:cNvSpPr/>
          <p:nvPr/>
        </p:nvSpPr>
        <p:spPr bwMode="auto">
          <a:xfrm>
            <a:off x="1273911" y="1268760"/>
            <a:ext cx="2160240" cy="10231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ERP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977A4-E641-4B91-95B5-666EBA72CB64}"/>
              </a:ext>
            </a:extLst>
          </p:cNvPr>
          <p:cNvSpPr/>
          <p:nvPr/>
        </p:nvSpPr>
        <p:spPr bwMode="auto">
          <a:xfrm>
            <a:off x="1270165" y="3099761"/>
            <a:ext cx="2160240" cy="10231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Master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Computer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i="1" dirty="0" err="1">
                <a:solidFill>
                  <a:schemeClr val="tx1"/>
                </a:solidFill>
                <a:cs typeface="Arial" pitchFamily="34" charset="0"/>
              </a:rPr>
              <a:t>Local</a:t>
            </a:r>
            <a:r>
              <a:rPr lang="de-DE" sz="1200" i="1" dirty="0">
                <a:solidFill>
                  <a:schemeClr val="tx1"/>
                </a:solidFill>
                <a:cs typeface="Arial" pitchFamily="34" charset="0"/>
              </a:rPr>
              <a:t> Service</a:t>
            </a:r>
          </a:p>
        </p:txBody>
      </p:sp>
      <p:grpSp>
        <p:nvGrpSpPr>
          <p:cNvPr id="60" name="Gruppieren 18">
            <a:extLst>
              <a:ext uri="{FF2B5EF4-FFF2-40B4-BE49-F238E27FC236}">
                <a16:creationId xmlns:a16="http://schemas.microsoft.com/office/drawing/2014/main" id="{E061CE6B-CB62-462B-BFBD-EABE4745C3CC}"/>
              </a:ext>
            </a:extLst>
          </p:cNvPr>
          <p:cNvGrpSpPr/>
          <p:nvPr/>
        </p:nvGrpSpPr>
        <p:grpSpPr>
          <a:xfrm>
            <a:off x="2925052" y="3131306"/>
            <a:ext cx="480547" cy="449088"/>
            <a:chOff x="2915816" y="3352339"/>
            <a:chExt cx="720080" cy="580779"/>
          </a:xfrm>
          <a:solidFill>
            <a:schemeClr val="tx1"/>
          </a:solidFill>
        </p:grpSpPr>
        <p:sp>
          <p:nvSpPr>
            <p:cNvPr id="61" name="Rechteck 16">
              <a:extLst>
                <a:ext uri="{FF2B5EF4-FFF2-40B4-BE49-F238E27FC236}">
                  <a16:creationId xmlns:a16="http://schemas.microsoft.com/office/drawing/2014/main" id="{EBEB595F-474B-45B8-B19A-C34A349BF6B1}"/>
                </a:ext>
              </a:extLst>
            </p:cNvPr>
            <p:cNvSpPr/>
            <p:nvPr/>
          </p:nvSpPr>
          <p:spPr bwMode="auto">
            <a:xfrm>
              <a:off x="3203848" y="3773800"/>
              <a:ext cx="144016" cy="112184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hteck 14">
              <a:extLst>
                <a:ext uri="{FF2B5EF4-FFF2-40B4-BE49-F238E27FC236}">
                  <a16:creationId xmlns:a16="http://schemas.microsoft.com/office/drawing/2014/main" id="{1DA56DE9-234E-4A97-ABCF-829A99D4B55A}"/>
                </a:ext>
              </a:extLst>
            </p:cNvPr>
            <p:cNvSpPr/>
            <p:nvPr/>
          </p:nvSpPr>
          <p:spPr bwMode="auto">
            <a:xfrm>
              <a:off x="2915816" y="3352339"/>
              <a:ext cx="720080" cy="436701"/>
            </a:xfrm>
            <a:custGeom>
              <a:avLst/>
              <a:gdLst/>
              <a:ahLst/>
              <a:cxnLst/>
              <a:rect l="l" t="t" r="r" b="b"/>
              <a:pathLst>
                <a:path w="720080" h="432048">
                  <a:moveTo>
                    <a:pt x="99843" y="26288"/>
                  </a:moveTo>
                  <a:cubicBezTo>
                    <a:pt x="64831" y="26288"/>
                    <a:pt x="36448" y="54671"/>
                    <a:pt x="36448" y="89683"/>
                  </a:cubicBezTo>
                  <a:lnTo>
                    <a:pt x="36448" y="343253"/>
                  </a:lnTo>
                  <a:cubicBezTo>
                    <a:pt x="36448" y="378265"/>
                    <a:pt x="64831" y="406648"/>
                    <a:pt x="99843" y="406648"/>
                  </a:cubicBezTo>
                  <a:lnTo>
                    <a:pt x="621125" y="406648"/>
                  </a:lnTo>
                  <a:cubicBezTo>
                    <a:pt x="656137" y="406648"/>
                    <a:pt x="684520" y="378265"/>
                    <a:pt x="684520" y="343253"/>
                  </a:cubicBezTo>
                  <a:lnTo>
                    <a:pt x="684520" y="89683"/>
                  </a:lnTo>
                  <a:cubicBezTo>
                    <a:pt x="684520" y="54671"/>
                    <a:pt x="656137" y="26288"/>
                    <a:pt x="621125" y="26288"/>
                  </a:cubicBezTo>
                  <a:close/>
                  <a:moveTo>
                    <a:pt x="0" y="0"/>
                  </a:moveTo>
                  <a:lnTo>
                    <a:pt x="720080" y="0"/>
                  </a:lnTo>
                  <a:lnTo>
                    <a:pt x="720080" y="432048"/>
                  </a:lnTo>
                  <a:lnTo>
                    <a:pt x="0" y="432048"/>
                  </a:lnTo>
                  <a:close/>
                </a:path>
              </a:pathLst>
            </a:custGeom>
            <a:grp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hteck 17">
              <a:extLst>
                <a:ext uri="{FF2B5EF4-FFF2-40B4-BE49-F238E27FC236}">
                  <a16:creationId xmlns:a16="http://schemas.microsoft.com/office/drawing/2014/main" id="{16BE2144-D0D0-4E40-82FC-37CCAE58D2A6}"/>
                </a:ext>
              </a:extLst>
            </p:cNvPr>
            <p:cNvSpPr/>
            <p:nvPr/>
          </p:nvSpPr>
          <p:spPr bwMode="auto">
            <a:xfrm>
              <a:off x="3123094" y="3869330"/>
              <a:ext cx="305525" cy="63788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62D08927-4BA0-4F38-972C-138A9ADEE0A0}"/>
              </a:ext>
            </a:extLst>
          </p:cNvPr>
          <p:cNvSpPr/>
          <p:nvPr/>
        </p:nvSpPr>
        <p:spPr bwMode="auto">
          <a:xfrm>
            <a:off x="1270165" y="4930763"/>
            <a:ext cx="2160240" cy="10231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Punching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Machine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D9CC307-A594-4C0B-BE8D-7F24DCF6ED73}"/>
              </a:ext>
            </a:extLst>
          </p:cNvPr>
          <p:cNvGrpSpPr/>
          <p:nvPr/>
        </p:nvGrpSpPr>
        <p:grpSpPr>
          <a:xfrm flipH="1">
            <a:off x="3441194" y="1767800"/>
            <a:ext cx="1638806" cy="3677423"/>
            <a:chOff x="7852971" y="1767800"/>
            <a:chExt cx="1638806" cy="3677423"/>
          </a:xfrm>
        </p:grpSpPr>
        <p:cxnSp>
          <p:nvCxnSpPr>
            <p:cNvPr id="66" name="Straight Arrow Connector 37">
              <a:extLst>
                <a:ext uri="{FF2B5EF4-FFF2-40B4-BE49-F238E27FC236}">
                  <a16:creationId xmlns:a16="http://schemas.microsoft.com/office/drawing/2014/main" id="{9D1FB846-9840-4DCA-9C4A-723DA2B362D8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9479077" y="1767800"/>
              <a:ext cx="3746" cy="1692000"/>
            </a:xfrm>
            <a:prstGeom prst="bentConnector3">
              <a:avLst>
                <a:gd name="adj1" fmla="val 6202509"/>
              </a:avLst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Arrow Connector 37">
              <a:extLst>
                <a:ext uri="{FF2B5EF4-FFF2-40B4-BE49-F238E27FC236}">
                  <a16:creationId xmlns:a16="http://schemas.microsoft.com/office/drawing/2014/main" id="{D93E2442-4AF9-4648-9482-F612541C6EDD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9479077" y="3753223"/>
              <a:ext cx="12700" cy="1692000"/>
            </a:xfrm>
            <a:prstGeom prst="bentConnector3">
              <a:avLst>
                <a:gd name="adj1" fmla="val 1800000"/>
              </a:avLst>
            </a:prstGeom>
            <a:ln>
              <a:headEnd type="triangl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D78EE95-B3B4-4EE5-A409-5F66E1ABBDBC}"/>
                </a:ext>
              </a:extLst>
            </p:cNvPr>
            <p:cNvSpPr txBox="1"/>
            <p:nvPr/>
          </p:nvSpPr>
          <p:spPr>
            <a:xfrm>
              <a:off x="7852971" y="2348880"/>
              <a:ext cx="1454244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de-DE" b="1" dirty="0" err="1">
                  <a:latin typeface="Arial" pitchFamily="34" charset="0"/>
                </a:rPr>
                <a:t>production</a:t>
              </a:r>
              <a:r>
                <a:rPr lang="de-DE" b="1" dirty="0">
                  <a:latin typeface="Arial" pitchFamily="34" charset="0"/>
                </a:rPr>
                <a:t> </a:t>
              </a:r>
            </a:p>
            <a:p>
              <a:pPr algn="ctr"/>
              <a:r>
                <a:rPr lang="de-DE" b="1" dirty="0" err="1">
                  <a:latin typeface="Arial" pitchFamily="34" charset="0"/>
                </a:rPr>
                <a:t>jobs</a:t>
              </a:r>
              <a:endParaRPr lang="de-DE" b="1" dirty="0">
                <a:latin typeface="Arial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A5DBDAE-D4B2-455F-8A27-B8420F5BFFFF}"/>
                </a:ext>
              </a:extLst>
            </p:cNvPr>
            <p:cNvSpPr txBox="1"/>
            <p:nvPr/>
          </p:nvSpPr>
          <p:spPr>
            <a:xfrm>
              <a:off x="8258949" y="4221088"/>
              <a:ext cx="1005403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de-DE" dirty="0" err="1">
                  <a:latin typeface="Arial" pitchFamily="34" charset="0"/>
                </a:rPr>
                <a:t>status</a:t>
              </a:r>
              <a:r>
                <a:rPr lang="de-DE" dirty="0">
                  <a:latin typeface="Arial" pitchFamily="34" charset="0"/>
                </a:rPr>
                <a:t> </a:t>
              </a:r>
            </a:p>
            <a:p>
              <a:pPr algn="ctr"/>
              <a:r>
                <a:rPr lang="de-DE" dirty="0" err="1">
                  <a:latin typeface="Arial" pitchFamily="34" charset="0"/>
                </a:rPr>
                <a:t>updates</a:t>
              </a:r>
              <a:endParaRPr lang="de-DE" dirty="0">
                <a:latin typeface="Arial" pitchFamily="34" charset="0"/>
              </a:endParaRPr>
            </a:p>
          </p:txBody>
        </p:sp>
      </p:grpSp>
      <p:pic>
        <p:nvPicPr>
          <p:cNvPr id="70" name="Graphic 69">
            <a:extLst>
              <a:ext uri="{FF2B5EF4-FFF2-40B4-BE49-F238E27FC236}">
                <a16:creationId xmlns:a16="http://schemas.microsoft.com/office/drawing/2014/main" id="{58707D7C-1358-49C0-9EE2-D0FF530BA49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10329" y="4930763"/>
            <a:ext cx="420077" cy="420077"/>
          </a:xfrm>
          <a:prstGeom prst="rect">
            <a:avLst/>
          </a:prstGeom>
        </p:spPr>
      </p:pic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85B5ED2-EFE9-4B1D-B8AD-B10AE704709B}"/>
              </a:ext>
            </a:extLst>
          </p:cNvPr>
          <p:cNvCxnSpPr>
            <a:cxnSpLocks/>
          </p:cNvCxnSpPr>
          <p:nvPr/>
        </p:nvCxnSpPr>
        <p:spPr>
          <a:xfrm>
            <a:off x="364931" y="2723842"/>
            <a:ext cx="3040668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3A5B951-9A61-4848-82CD-C6E83D33C49B}"/>
              </a:ext>
            </a:extLst>
          </p:cNvPr>
          <p:cNvCxnSpPr>
            <a:cxnSpLocks/>
          </p:cNvCxnSpPr>
          <p:nvPr/>
        </p:nvCxnSpPr>
        <p:spPr>
          <a:xfrm>
            <a:off x="364931" y="4509120"/>
            <a:ext cx="3065474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9A23B449-71EF-4195-A2B3-384E46B06236}"/>
              </a:ext>
            </a:extLst>
          </p:cNvPr>
          <p:cNvSpPr txBox="1"/>
          <p:nvPr/>
        </p:nvSpPr>
        <p:spPr>
          <a:xfrm rot="16200000">
            <a:off x="-358777" y="3343803"/>
            <a:ext cx="2033891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Manufacturing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control level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5400E6F-1B49-4D7F-9089-1FA89C3BBE7B}"/>
              </a:ext>
            </a:extLst>
          </p:cNvPr>
          <p:cNvSpPr txBox="1"/>
          <p:nvPr/>
        </p:nvSpPr>
        <p:spPr>
          <a:xfrm rot="16200000">
            <a:off x="-142048" y="5138335"/>
            <a:ext cx="1555173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Manufacturing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level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A4E4AF1-424F-4FB6-9964-9898850D7D46}"/>
              </a:ext>
            </a:extLst>
          </p:cNvPr>
          <p:cNvSpPr txBox="1"/>
          <p:nvPr/>
        </p:nvSpPr>
        <p:spPr>
          <a:xfrm rot="16200000">
            <a:off x="82959" y="1554141"/>
            <a:ext cx="1148719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"/>
              </a:rPr>
              <a:t>Enterprise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"/>
              </a:rPr>
              <a:t>control level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CFE6C51E-E9E3-4848-AF9A-824B76C5B9E5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001484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369610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1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" name="Picture 53">
            <a:extLst>
              <a:ext uri="{FF2B5EF4-FFF2-40B4-BE49-F238E27FC236}">
                <a16:creationId xmlns:a16="http://schemas.microsoft.com/office/drawing/2014/main" id="{3C4D8DD4-1997-4954-8C83-945EAD947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1600" y="1598073"/>
            <a:ext cx="5260884" cy="3559119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728778D-DFD7-4200-A7E7-42A1598F9630}"/>
              </a:ext>
            </a:extLst>
          </p:cNvPr>
          <p:cNvGrpSpPr/>
          <p:nvPr/>
        </p:nvGrpSpPr>
        <p:grpSpPr>
          <a:xfrm>
            <a:off x="6904800" y="2241393"/>
            <a:ext cx="3663064" cy="2862630"/>
            <a:chOff x="7186887" y="2433399"/>
            <a:chExt cx="4519209" cy="359965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A5CB84-C76E-4B8C-95D9-58A320D2DADA}"/>
                </a:ext>
              </a:extLst>
            </p:cNvPr>
            <p:cNvSpPr/>
            <p:nvPr/>
          </p:nvSpPr>
          <p:spPr bwMode="auto">
            <a:xfrm>
              <a:off x="10806603" y="2433399"/>
              <a:ext cx="360040" cy="210379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6F10BB1-30E7-4D1D-BA34-048520C808F2}"/>
                </a:ext>
              </a:extLst>
            </p:cNvPr>
            <p:cNvSpPr/>
            <p:nvPr/>
          </p:nvSpPr>
          <p:spPr bwMode="auto">
            <a:xfrm>
              <a:off x="10152331" y="2824512"/>
              <a:ext cx="985564" cy="21555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5D2E547-7DB6-4EE0-8E2B-15EBE38E6143}"/>
                </a:ext>
              </a:extLst>
            </p:cNvPr>
            <p:cNvSpPr/>
            <p:nvPr/>
          </p:nvSpPr>
          <p:spPr bwMode="auto">
            <a:xfrm>
              <a:off x="10265936" y="3063435"/>
              <a:ext cx="1440160" cy="376392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57A7791-0F4B-45B4-8286-98EC8AAD07CF}"/>
                </a:ext>
              </a:extLst>
            </p:cNvPr>
            <p:cNvSpPr/>
            <p:nvPr/>
          </p:nvSpPr>
          <p:spPr bwMode="auto">
            <a:xfrm>
              <a:off x="10875562" y="4616586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85D4779-F516-4946-A34B-9D2FE01DF108}"/>
                </a:ext>
              </a:extLst>
            </p:cNvPr>
            <p:cNvSpPr/>
            <p:nvPr/>
          </p:nvSpPr>
          <p:spPr bwMode="auto">
            <a:xfrm>
              <a:off x="11214672" y="4418586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136FA74-10AF-4FD9-A002-85BC0840C268}"/>
                </a:ext>
              </a:extLst>
            </p:cNvPr>
            <p:cNvSpPr/>
            <p:nvPr/>
          </p:nvSpPr>
          <p:spPr bwMode="auto">
            <a:xfrm>
              <a:off x="11214672" y="4031675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3743D98-BA74-4D7E-8351-858A0884346F}"/>
                </a:ext>
              </a:extLst>
            </p:cNvPr>
            <p:cNvSpPr/>
            <p:nvPr/>
          </p:nvSpPr>
          <p:spPr bwMode="auto">
            <a:xfrm>
              <a:off x="11214672" y="3830206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38CF376-E3D4-4632-AFFC-42B55F4A5845}"/>
                </a:ext>
              </a:extLst>
            </p:cNvPr>
            <p:cNvSpPr/>
            <p:nvPr/>
          </p:nvSpPr>
          <p:spPr bwMode="auto">
            <a:xfrm>
              <a:off x="10505472" y="3650291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436E229-5843-40FD-B6B6-9724E535E3E6}"/>
                </a:ext>
              </a:extLst>
            </p:cNvPr>
            <p:cNvSpPr/>
            <p:nvPr/>
          </p:nvSpPr>
          <p:spPr bwMode="auto">
            <a:xfrm>
              <a:off x="10505471" y="5425521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7A78716-AD98-4ADA-8553-B8657DE4CA7E}"/>
                </a:ext>
              </a:extLst>
            </p:cNvPr>
            <p:cNvSpPr/>
            <p:nvPr/>
          </p:nvSpPr>
          <p:spPr bwMode="auto">
            <a:xfrm>
              <a:off x="8007071" y="5622648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5E47372-E1E4-45B1-BEA8-77904DCE395E}"/>
                </a:ext>
              </a:extLst>
            </p:cNvPr>
            <p:cNvSpPr/>
            <p:nvPr/>
          </p:nvSpPr>
          <p:spPr bwMode="auto">
            <a:xfrm>
              <a:off x="10505471" y="5010105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A2F1F2A-E40D-4856-8BEC-49B41F48A2BE}"/>
                </a:ext>
              </a:extLst>
            </p:cNvPr>
            <p:cNvSpPr/>
            <p:nvPr/>
          </p:nvSpPr>
          <p:spPr bwMode="auto">
            <a:xfrm>
              <a:off x="7939504" y="5835052"/>
              <a:ext cx="397466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804B5CC-E1B6-4297-A707-80B938B482B3}"/>
                </a:ext>
              </a:extLst>
            </p:cNvPr>
            <p:cNvSpPr/>
            <p:nvPr/>
          </p:nvSpPr>
          <p:spPr bwMode="auto">
            <a:xfrm>
              <a:off x="7186887" y="5227521"/>
              <a:ext cx="1178251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1984D04-2DB1-4716-9CF4-7DFA1411AEB4}"/>
                </a:ext>
              </a:extLst>
            </p:cNvPr>
            <p:cNvSpPr/>
            <p:nvPr/>
          </p:nvSpPr>
          <p:spPr bwMode="auto">
            <a:xfrm>
              <a:off x="8832304" y="4812106"/>
              <a:ext cx="1080120" cy="197999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7766A8F-B49F-46B6-8298-8DAF7005A958}"/>
                </a:ext>
              </a:extLst>
            </p:cNvPr>
            <p:cNvSpPr/>
            <p:nvPr/>
          </p:nvSpPr>
          <p:spPr bwMode="auto">
            <a:xfrm>
              <a:off x="11214671" y="3439827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Exemplary Application: Second interaction use case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102480B-134E-43AD-905D-4B161E8AE7CC}"/>
              </a:ext>
            </a:extLst>
          </p:cNvPr>
          <p:cNvSpPr/>
          <p:nvPr/>
        </p:nvSpPr>
        <p:spPr bwMode="auto">
          <a:xfrm>
            <a:off x="1273911" y="1268760"/>
            <a:ext cx="2160240" cy="10231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ERP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A503014-C6C5-4FE2-A7A3-1A0C986E70D1}"/>
              </a:ext>
            </a:extLst>
          </p:cNvPr>
          <p:cNvSpPr/>
          <p:nvPr/>
        </p:nvSpPr>
        <p:spPr bwMode="auto">
          <a:xfrm>
            <a:off x="1270165" y="3099761"/>
            <a:ext cx="2160240" cy="10231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Master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Computer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i="1" dirty="0" err="1">
                <a:solidFill>
                  <a:schemeClr val="tx1"/>
                </a:solidFill>
                <a:cs typeface="Arial" pitchFamily="34" charset="0"/>
              </a:rPr>
              <a:t>Local</a:t>
            </a:r>
            <a:r>
              <a:rPr lang="de-DE" sz="1200" i="1" dirty="0">
                <a:solidFill>
                  <a:schemeClr val="tx1"/>
                </a:solidFill>
                <a:cs typeface="Arial" pitchFamily="34" charset="0"/>
              </a:rPr>
              <a:t> Service</a:t>
            </a:r>
          </a:p>
        </p:txBody>
      </p:sp>
      <p:grpSp>
        <p:nvGrpSpPr>
          <p:cNvPr id="23" name="Gruppieren 18">
            <a:extLst>
              <a:ext uri="{FF2B5EF4-FFF2-40B4-BE49-F238E27FC236}">
                <a16:creationId xmlns:a16="http://schemas.microsoft.com/office/drawing/2014/main" id="{CA4B2C62-669F-4D2A-B13E-A75CCEF80EDC}"/>
              </a:ext>
            </a:extLst>
          </p:cNvPr>
          <p:cNvGrpSpPr/>
          <p:nvPr/>
        </p:nvGrpSpPr>
        <p:grpSpPr>
          <a:xfrm>
            <a:off x="2925052" y="3131306"/>
            <a:ext cx="480547" cy="449088"/>
            <a:chOff x="2915816" y="3352339"/>
            <a:chExt cx="720080" cy="580779"/>
          </a:xfrm>
          <a:solidFill>
            <a:schemeClr val="tx1"/>
          </a:solidFill>
        </p:grpSpPr>
        <p:sp>
          <p:nvSpPr>
            <p:cNvPr id="24" name="Rechteck 16">
              <a:extLst>
                <a:ext uri="{FF2B5EF4-FFF2-40B4-BE49-F238E27FC236}">
                  <a16:creationId xmlns:a16="http://schemas.microsoft.com/office/drawing/2014/main" id="{26F652DF-4740-4B01-AB36-AE39E6F015A3}"/>
                </a:ext>
              </a:extLst>
            </p:cNvPr>
            <p:cNvSpPr/>
            <p:nvPr/>
          </p:nvSpPr>
          <p:spPr bwMode="auto">
            <a:xfrm>
              <a:off x="3203848" y="3773800"/>
              <a:ext cx="144016" cy="112184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hteck 14">
              <a:extLst>
                <a:ext uri="{FF2B5EF4-FFF2-40B4-BE49-F238E27FC236}">
                  <a16:creationId xmlns:a16="http://schemas.microsoft.com/office/drawing/2014/main" id="{1F1D0EF4-A4DC-48F1-A41F-193DA02589A5}"/>
                </a:ext>
              </a:extLst>
            </p:cNvPr>
            <p:cNvSpPr/>
            <p:nvPr/>
          </p:nvSpPr>
          <p:spPr bwMode="auto">
            <a:xfrm>
              <a:off x="2915816" y="3352339"/>
              <a:ext cx="720080" cy="436701"/>
            </a:xfrm>
            <a:custGeom>
              <a:avLst/>
              <a:gdLst/>
              <a:ahLst/>
              <a:cxnLst/>
              <a:rect l="l" t="t" r="r" b="b"/>
              <a:pathLst>
                <a:path w="720080" h="432048">
                  <a:moveTo>
                    <a:pt x="99843" y="26288"/>
                  </a:moveTo>
                  <a:cubicBezTo>
                    <a:pt x="64831" y="26288"/>
                    <a:pt x="36448" y="54671"/>
                    <a:pt x="36448" y="89683"/>
                  </a:cubicBezTo>
                  <a:lnTo>
                    <a:pt x="36448" y="343253"/>
                  </a:lnTo>
                  <a:cubicBezTo>
                    <a:pt x="36448" y="378265"/>
                    <a:pt x="64831" y="406648"/>
                    <a:pt x="99843" y="406648"/>
                  </a:cubicBezTo>
                  <a:lnTo>
                    <a:pt x="621125" y="406648"/>
                  </a:lnTo>
                  <a:cubicBezTo>
                    <a:pt x="656137" y="406648"/>
                    <a:pt x="684520" y="378265"/>
                    <a:pt x="684520" y="343253"/>
                  </a:cubicBezTo>
                  <a:lnTo>
                    <a:pt x="684520" y="89683"/>
                  </a:lnTo>
                  <a:cubicBezTo>
                    <a:pt x="684520" y="54671"/>
                    <a:pt x="656137" y="26288"/>
                    <a:pt x="621125" y="26288"/>
                  </a:cubicBezTo>
                  <a:close/>
                  <a:moveTo>
                    <a:pt x="0" y="0"/>
                  </a:moveTo>
                  <a:lnTo>
                    <a:pt x="720080" y="0"/>
                  </a:lnTo>
                  <a:lnTo>
                    <a:pt x="720080" y="432048"/>
                  </a:lnTo>
                  <a:lnTo>
                    <a:pt x="0" y="432048"/>
                  </a:lnTo>
                  <a:close/>
                </a:path>
              </a:pathLst>
            </a:custGeom>
            <a:grp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hteck 17">
              <a:extLst>
                <a:ext uri="{FF2B5EF4-FFF2-40B4-BE49-F238E27FC236}">
                  <a16:creationId xmlns:a16="http://schemas.microsoft.com/office/drawing/2014/main" id="{73663BCD-BEA8-4E57-8632-B1B955863CE3}"/>
                </a:ext>
              </a:extLst>
            </p:cNvPr>
            <p:cNvSpPr/>
            <p:nvPr/>
          </p:nvSpPr>
          <p:spPr bwMode="auto">
            <a:xfrm>
              <a:off x="3123094" y="3869330"/>
              <a:ext cx="305525" cy="63788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EBAD3368-512C-4C2D-B862-A278137EA7BE}"/>
              </a:ext>
            </a:extLst>
          </p:cNvPr>
          <p:cNvSpPr/>
          <p:nvPr/>
        </p:nvSpPr>
        <p:spPr bwMode="auto">
          <a:xfrm>
            <a:off x="1270165" y="4930763"/>
            <a:ext cx="2160240" cy="10231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Punching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Machine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FC81990-5F4D-4BE2-B0BF-AE09FEC21233}"/>
              </a:ext>
            </a:extLst>
          </p:cNvPr>
          <p:cNvGrpSpPr/>
          <p:nvPr/>
        </p:nvGrpSpPr>
        <p:grpSpPr>
          <a:xfrm flipH="1">
            <a:off x="3441194" y="1767800"/>
            <a:ext cx="1574686" cy="3677423"/>
            <a:chOff x="7917091" y="1767800"/>
            <a:chExt cx="1574686" cy="3677423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9CFFCA47-A547-4EC8-9BF3-E9A84AEF3A92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9479077" y="1767800"/>
              <a:ext cx="3746" cy="1692000"/>
            </a:xfrm>
            <a:prstGeom prst="bentConnector3">
              <a:avLst>
                <a:gd name="adj1" fmla="val 6202509"/>
              </a:avLst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7">
              <a:extLst>
                <a:ext uri="{FF2B5EF4-FFF2-40B4-BE49-F238E27FC236}">
                  <a16:creationId xmlns:a16="http://schemas.microsoft.com/office/drawing/2014/main" id="{91D0413C-CA56-4C8B-9882-53C84C453058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9479077" y="3753223"/>
              <a:ext cx="12700" cy="1692000"/>
            </a:xfrm>
            <a:prstGeom prst="bentConnector3">
              <a:avLst>
                <a:gd name="adj1" fmla="val 1800000"/>
              </a:avLst>
            </a:prstGeom>
            <a:ln>
              <a:headEnd type="triangl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F3DD5E5-3A11-4944-9FF7-4220AD44915C}"/>
                </a:ext>
              </a:extLst>
            </p:cNvPr>
            <p:cNvSpPr txBox="1"/>
            <p:nvPr/>
          </p:nvSpPr>
          <p:spPr>
            <a:xfrm>
              <a:off x="7917091" y="2348880"/>
              <a:ext cx="1326004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de-DE" dirty="0" err="1">
                  <a:latin typeface="Arial" pitchFamily="34" charset="0"/>
                </a:rPr>
                <a:t>production</a:t>
              </a:r>
              <a:r>
                <a:rPr lang="de-DE" dirty="0">
                  <a:latin typeface="Arial" pitchFamily="34" charset="0"/>
                </a:rPr>
                <a:t> </a:t>
              </a:r>
            </a:p>
            <a:p>
              <a:pPr algn="ctr"/>
              <a:r>
                <a:rPr lang="de-DE" dirty="0" err="1">
                  <a:latin typeface="Arial" pitchFamily="34" charset="0"/>
                </a:rPr>
                <a:t>jobs</a:t>
              </a:r>
              <a:endParaRPr lang="de-DE" dirty="0">
                <a:latin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6AC9069-7431-4702-B5F3-2223C73229A1}"/>
                </a:ext>
              </a:extLst>
            </p:cNvPr>
            <p:cNvSpPr txBox="1"/>
            <p:nvPr/>
          </p:nvSpPr>
          <p:spPr>
            <a:xfrm>
              <a:off x="8226888" y="4221088"/>
              <a:ext cx="1069525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de-DE" b="1" dirty="0" err="1">
                  <a:latin typeface="Arial" pitchFamily="34" charset="0"/>
                </a:rPr>
                <a:t>status</a:t>
              </a:r>
              <a:r>
                <a:rPr lang="de-DE" b="1" dirty="0">
                  <a:latin typeface="Arial" pitchFamily="34" charset="0"/>
                </a:rPr>
                <a:t> </a:t>
              </a:r>
            </a:p>
            <a:p>
              <a:pPr algn="ctr"/>
              <a:r>
                <a:rPr lang="de-DE" b="1" dirty="0" err="1">
                  <a:latin typeface="Arial" pitchFamily="34" charset="0"/>
                </a:rPr>
                <a:t>updates</a:t>
              </a:r>
              <a:endParaRPr lang="de-DE" b="1" dirty="0">
                <a:latin typeface="Arial" pitchFamily="34" charset="0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F5B23FAF-86E7-40A4-B2EE-FA822C4D73FE}"/>
              </a:ext>
            </a:extLst>
          </p:cNvPr>
          <p:cNvSpPr txBox="1"/>
          <p:nvPr/>
        </p:nvSpPr>
        <p:spPr>
          <a:xfrm>
            <a:off x="5375920" y="1181982"/>
            <a:ext cx="668642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Arial" pitchFamily="34" charset="0"/>
              </a:rPr>
              <a:t>Interaction Pattern alternative 1 based on the classification tree: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F261A8D-00FC-4A81-B07A-CBF90967B3C3}"/>
              </a:ext>
            </a:extLst>
          </p:cNvPr>
          <p:cNvSpPr txBox="1"/>
          <p:nvPr/>
        </p:nvSpPr>
        <p:spPr>
          <a:xfrm>
            <a:off x="5375919" y="5517232"/>
            <a:ext cx="67224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sym typeface="Wingdings" panose="05000000000000000000" pitchFamily="2" charset="2"/>
              </a:rPr>
              <a:t> Pattern 1-A does not match the use case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127ACE6-3EEE-44F3-8E74-E6A8C12735A8}"/>
              </a:ext>
            </a:extLst>
          </p:cNvPr>
          <p:cNvSpPr/>
          <p:nvPr/>
        </p:nvSpPr>
        <p:spPr bwMode="auto">
          <a:xfrm>
            <a:off x="8616280" y="342529"/>
            <a:ext cx="2088232" cy="869721"/>
          </a:xfrm>
          <a:prstGeom prst="rect">
            <a:avLst/>
          </a:prstGeom>
          <a:noFill/>
          <a:ln w="12700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AFDC7E"/>
                </a:highlight>
                <a:cs typeface="Arial" pitchFamily="34" charset="0"/>
              </a:rPr>
              <a:t>Standard Case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Deviation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with</a:t>
            </a: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no</a:t>
            </a: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downsides</a:t>
            </a:r>
            <a:endParaRPr lang="de-DE" sz="1100" dirty="0">
              <a:solidFill>
                <a:schemeClr val="tx1"/>
              </a:solidFill>
              <a:highlight>
                <a:srgbClr val="E5F3D5"/>
              </a:highlight>
              <a:cs typeface="Arial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Deviation </a:t>
            </a:r>
            <a:r>
              <a:rPr lang="de-DE" sz="1100" dirty="0" err="1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with</a:t>
            </a:r>
            <a:r>
              <a:rPr lang="de-DE" sz="1100" dirty="0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downsides</a:t>
            </a:r>
            <a:endParaRPr lang="de-DE" sz="1100" dirty="0">
              <a:solidFill>
                <a:schemeClr val="tx1"/>
              </a:solidFill>
              <a:highlight>
                <a:srgbClr val="FCE2BC"/>
              </a:highlight>
              <a:cs typeface="Arial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strike="sngStrike" dirty="0" err="1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Permitted</a:t>
            </a:r>
            <a:r>
              <a:rPr lang="de-DE" sz="1100" strike="sngStrike" dirty="0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 </a:t>
            </a:r>
            <a:r>
              <a:rPr lang="de-DE" sz="1100" strike="sngStrike" dirty="0" err="1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deviation</a:t>
            </a:r>
            <a:endParaRPr lang="de-DE" sz="1100" strike="sngStrike" dirty="0">
              <a:solidFill>
                <a:schemeClr val="tx1"/>
              </a:solidFill>
              <a:highlight>
                <a:srgbClr val="DAD7CB"/>
              </a:highlight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165969B-6B9E-446E-93F7-3B89C8A9F72B}"/>
              </a:ext>
            </a:extLst>
          </p:cNvPr>
          <p:cNvSpPr txBox="1"/>
          <p:nvPr/>
        </p:nvSpPr>
        <p:spPr>
          <a:xfrm>
            <a:off x="8688288" y="188640"/>
            <a:ext cx="707492" cy="25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36000" tIns="36000" rIns="36000" bIns="0" rtlCol="0">
            <a:spAutoFit/>
          </a:bodyPr>
          <a:lstStyle/>
          <a:p>
            <a:r>
              <a:rPr lang="de-DE" sz="1400" b="1" dirty="0">
                <a:latin typeface="Arial" pitchFamily="34" charset="0"/>
              </a:rPr>
              <a:t>Legend</a:t>
            </a:r>
            <a:endParaRPr lang="de-DE" b="1" dirty="0">
              <a:latin typeface="Arial" pitchFamily="34" charset="0"/>
            </a:endParaRPr>
          </a:p>
        </p:txBody>
      </p:sp>
      <p:pic>
        <p:nvPicPr>
          <p:cNvPr id="60" name="Graphic 59">
            <a:extLst>
              <a:ext uri="{FF2B5EF4-FFF2-40B4-BE49-F238E27FC236}">
                <a16:creationId xmlns:a16="http://schemas.microsoft.com/office/drawing/2014/main" id="{2191870B-F2A9-4278-A8D1-3EC0BFE8037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10329" y="4930763"/>
            <a:ext cx="420077" cy="420077"/>
          </a:xfrm>
          <a:prstGeom prst="rect">
            <a:avLst/>
          </a:prstGeom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A7D253D-C09A-476C-B047-EE98718675CC}"/>
              </a:ext>
            </a:extLst>
          </p:cNvPr>
          <p:cNvCxnSpPr>
            <a:cxnSpLocks/>
          </p:cNvCxnSpPr>
          <p:nvPr/>
        </p:nvCxnSpPr>
        <p:spPr>
          <a:xfrm>
            <a:off x="364931" y="2723842"/>
            <a:ext cx="3040668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625D5A1-4900-47D4-B882-7A592E2A9262}"/>
              </a:ext>
            </a:extLst>
          </p:cNvPr>
          <p:cNvCxnSpPr>
            <a:cxnSpLocks/>
          </p:cNvCxnSpPr>
          <p:nvPr/>
        </p:nvCxnSpPr>
        <p:spPr>
          <a:xfrm>
            <a:off x="364931" y="4509120"/>
            <a:ext cx="3065474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4AB17CAC-7474-4CEC-81CA-F1A23CF90D27}"/>
              </a:ext>
            </a:extLst>
          </p:cNvPr>
          <p:cNvSpPr txBox="1"/>
          <p:nvPr/>
        </p:nvSpPr>
        <p:spPr>
          <a:xfrm rot="16200000">
            <a:off x="-358777" y="3343803"/>
            <a:ext cx="2033891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Manufacturing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control level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3BC155C-726F-426C-A18E-F9165B3C21C2}"/>
              </a:ext>
            </a:extLst>
          </p:cNvPr>
          <p:cNvSpPr txBox="1"/>
          <p:nvPr/>
        </p:nvSpPr>
        <p:spPr>
          <a:xfrm rot="16200000">
            <a:off x="-142048" y="5138335"/>
            <a:ext cx="1555173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Manufacturing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level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2D1B299-9593-4DAB-906D-04B89C8C6C77}"/>
              </a:ext>
            </a:extLst>
          </p:cNvPr>
          <p:cNvSpPr txBox="1"/>
          <p:nvPr/>
        </p:nvSpPr>
        <p:spPr>
          <a:xfrm rot="16200000">
            <a:off x="82959" y="1554141"/>
            <a:ext cx="1148719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"/>
              </a:rPr>
              <a:t>Enterprise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"/>
              </a:rPr>
              <a:t>control level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03015B79-2735-4D3D-942E-BBAABC08A441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12071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787730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3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9C974C58-5C1C-45D8-AF3D-FBFEC83EA6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608" y="1628800"/>
            <a:ext cx="5306029" cy="380207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728778D-DFD7-4200-A7E7-42A1598F9630}"/>
              </a:ext>
            </a:extLst>
          </p:cNvPr>
          <p:cNvGrpSpPr/>
          <p:nvPr/>
        </p:nvGrpSpPr>
        <p:grpSpPr>
          <a:xfrm>
            <a:off x="6895547" y="2550160"/>
            <a:ext cx="3672316" cy="2843324"/>
            <a:chOff x="7175472" y="2433399"/>
            <a:chExt cx="4530624" cy="357537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A5CB84-C76E-4B8C-95D9-58A320D2DADA}"/>
                </a:ext>
              </a:extLst>
            </p:cNvPr>
            <p:cNvSpPr/>
            <p:nvPr/>
          </p:nvSpPr>
          <p:spPr bwMode="auto">
            <a:xfrm>
              <a:off x="10806603" y="2433399"/>
              <a:ext cx="360040" cy="210379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6F10BB1-30E7-4D1D-BA34-048520C808F2}"/>
                </a:ext>
              </a:extLst>
            </p:cNvPr>
            <p:cNvSpPr/>
            <p:nvPr/>
          </p:nvSpPr>
          <p:spPr bwMode="auto">
            <a:xfrm>
              <a:off x="10152331" y="2824512"/>
              <a:ext cx="985564" cy="21555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5D2E547-7DB6-4EE0-8E2B-15EBE38E6143}"/>
                </a:ext>
              </a:extLst>
            </p:cNvPr>
            <p:cNvSpPr/>
            <p:nvPr/>
          </p:nvSpPr>
          <p:spPr bwMode="auto">
            <a:xfrm>
              <a:off x="10265936" y="3063435"/>
              <a:ext cx="1440160" cy="376392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57A7791-0F4B-45B4-8286-98EC8AAD07CF}"/>
                </a:ext>
              </a:extLst>
            </p:cNvPr>
            <p:cNvSpPr/>
            <p:nvPr/>
          </p:nvSpPr>
          <p:spPr bwMode="auto">
            <a:xfrm>
              <a:off x="10875562" y="4616586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85D4779-F516-4946-A34B-9D2FE01DF108}"/>
                </a:ext>
              </a:extLst>
            </p:cNvPr>
            <p:cNvSpPr/>
            <p:nvPr/>
          </p:nvSpPr>
          <p:spPr bwMode="auto">
            <a:xfrm>
              <a:off x="11214672" y="4418586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136FA74-10AF-4FD9-A002-85BC0840C268}"/>
                </a:ext>
              </a:extLst>
            </p:cNvPr>
            <p:cNvSpPr/>
            <p:nvPr/>
          </p:nvSpPr>
          <p:spPr bwMode="auto">
            <a:xfrm>
              <a:off x="11214672" y="4031675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3743D98-BA74-4D7E-8351-858A0884346F}"/>
                </a:ext>
              </a:extLst>
            </p:cNvPr>
            <p:cNvSpPr/>
            <p:nvPr/>
          </p:nvSpPr>
          <p:spPr bwMode="auto">
            <a:xfrm>
              <a:off x="11214672" y="3830206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38CF376-E3D4-4632-AFFC-42B55F4A5845}"/>
                </a:ext>
              </a:extLst>
            </p:cNvPr>
            <p:cNvSpPr/>
            <p:nvPr/>
          </p:nvSpPr>
          <p:spPr bwMode="auto">
            <a:xfrm>
              <a:off x="10505472" y="3650291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436E229-5843-40FD-B6B6-9724E535E3E6}"/>
                </a:ext>
              </a:extLst>
            </p:cNvPr>
            <p:cNvSpPr/>
            <p:nvPr/>
          </p:nvSpPr>
          <p:spPr bwMode="auto">
            <a:xfrm>
              <a:off x="10505471" y="5425521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7A78716-AD98-4ADA-8553-B8657DE4CA7E}"/>
                </a:ext>
              </a:extLst>
            </p:cNvPr>
            <p:cNvSpPr/>
            <p:nvPr/>
          </p:nvSpPr>
          <p:spPr bwMode="auto">
            <a:xfrm>
              <a:off x="8007071" y="5622648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5E47372-E1E4-45B1-BEA8-77904DCE395E}"/>
                </a:ext>
              </a:extLst>
            </p:cNvPr>
            <p:cNvSpPr/>
            <p:nvPr/>
          </p:nvSpPr>
          <p:spPr bwMode="auto">
            <a:xfrm>
              <a:off x="10505471" y="5010105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A2F1F2A-E40D-4856-8BEC-49B41F48A2BE}"/>
                </a:ext>
              </a:extLst>
            </p:cNvPr>
            <p:cNvSpPr/>
            <p:nvPr/>
          </p:nvSpPr>
          <p:spPr bwMode="auto">
            <a:xfrm>
              <a:off x="7924255" y="5810776"/>
              <a:ext cx="397466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804B5CC-E1B6-4297-A707-80B938B482B3}"/>
                </a:ext>
              </a:extLst>
            </p:cNvPr>
            <p:cNvSpPr/>
            <p:nvPr/>
          </p:nvSpPr>
          <p:spPr bwMode="auto">
            <a:xfrm>
              <a:off x="7175472" y="5227521"/>
              <a:ext cx="1169048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1984D04-2DB1-4716-9CF4-7DFA1411AEB4}"/>
                </a:ext>
              </a:extLst>
            </p:cNvPr>
            <p:cNvSpPr/>
            <p:nvPr/>
          </p:nvSpPr>
          <p:spPr bwMode="auto">
            <a:xfrm>
              <a:off x="8832304" y="4812106"/>
              <a:ext cx="1080120" cy="197999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7766A8F-B49F-46B6-8298-8DAF7005A958}"/>
                </a:ext>
              </a:extLst>
            </p:cNvPr>
            <p:cNvSpPr/>
            <p:nvPr/>
          </p:nvSpPr>
          <p:spPr bwMode="auto">
            <a:xfrm>
              <a:off x="11214671" y="3439827"/>
              <a:ext cx="262333" cy="198000"/>
            </a:xfrm>
            <a:prstGeom prst="rect">
              <a:avLst/>
            </a:prstGeom>
            <a:noFill/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Exemplary Application: Second interaction use case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72D9C26-D966-4D77-9F39-7AE49F1018DD}"/>
              </a:ext>
            </a:extLst>
          </p:cNvPr>
          <p:cNvSpPr txBox="1"/>
          <p:nvPr/>
        </p:nvSpPr>
        <p:spPr>
          <a:xfrm>
            <a:off x="5375920" y="1181982"/>
            <a:ext cx="668642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Arial" pitchFamily="34" charset="0"/>
              </a:rPr>
              <a:t>Interaction Pattern alternative 2 based on the classification tree: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4DC35C3-F737-4D04-8F09-B982D18A3203}"/>
              </a:ext>
            </a:extLst>
          </p:cNvPr>
          <p:cNvSpPr txBox="1"/>
          <p:nvPr/>
        </p:nvSpPr>
        <p:spPr>
          <a:xfrm>
            <a:off x="5375919" y="5517232"/>
            <a:ext cx="6722431" cy="10002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Arial" pitchFamily="34" charset="0"/>
                <a:sym typeface="Wingdings" panose="05000000000000000000" pitchFamily="2" charset="2"/>
              </a:rPr>
              <a:t> Pattern 1-B matches the use case</a:t>
            </a:r>
            <a:endParaRPr lang="en-US" dirty="0">
              <a:latin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en-US" b="1" dirty="0">
                <a:latin typeface="Arial" pitchFamily="34" charset="0"/>
              </a:rPr>
              <a:t>Occurred issue</a:t>
            </a:r>
            <a:r>
              <a:rPr lang="de-DE" b="1" dirty="0">
                <a:latin typeface="Arial" pitchFamily="34" charset="0"/>
              </a:rPr>
              <a:t>:</a:t>
            </a:r>
            <a:r>
              <a:rPr lang="de-DE" dirty="0">
                <a:latin typeface="Arial" pitchFamily="34" charset="0"/>
              </a:rPr>
              <a:t> </a:t>
            </a:r>
            <a:br>
              <a:rPr lang="de-DE" dirty="0">
                <a:latin typeface="Arial" pitchFamily="34" charset="0"/>
              </a:rPr>
            </a:br>
            <a:r>
              <a:rPr lang="en-US" dirty="0">
                <a:latin typeface="Arial" pitchFamily="34" charset="0"/>
              </a:rPr>
              <a:t>Expiration based on more recent message is not covered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3414487-BD09-40EA-8A84-C3E36BA58944}"/>
              </a:ext>
            </a:extLst>
          </p:cNvPr>
          <p:cNvSpPr/>
          <p:nvPr/>
        </p:nvSpPr>
        <p:spPr bwMode="auto">
          <a:xfrm>
            <a:off x="8616280" y="342529"/>
            <a:ext cx="2088232" cy="869721"/>
          </a:xfrm>
          <a:prstGeom prst="rect">
            <a:avLst/>
          </a:prstGeom>
          <a:noFill/>
          <a:ln w="12700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AFDC7E"/>
                </a:highlight>
                <a:cs typeface="Arial" pitchFamily="34" charset="0"/>
              </a:rPr>
              <a:t>Standard Case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Deviation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with</a:t>
            </a: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no</a:t>
            </a:r>
            <a:r>
              <a:rPr lang="de-DE" sz="1100" dirty="0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E5F3D5"/>
                </a:highlight>
                <a:cs typeface="Arial" pitchFamily="34" charset="0"/>
              </a:rPr>
              <a:t>downsides</a:t>
            </a:r>
            <a:endParaRPr lang="de-DE" sz="1100" dirty="0">
              <a:solidFill>
                <a:schemeClr val="tx1"/>
              </a:solidFill>
              <a:highlight>
                <a:srgbClr val="E5F3D5"/>
              </a:highlight>
              <a:cs typeface="Arial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Deviation </a:t>
            </a:r>
            <a:r>
              <a:rPr lang="de-DE" sz="1100" dirty="0" err="1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with</a:t>
            </a:r>
            <a:r>
              <a:rPr lang="de-DE" sz="1100" dirty="0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highlight>
                  <a:srgbClr val="FCE2BC"/>
                </a:highlight>
                <a:cs typeface="Arial" pitchFamily="34" charset="0"/>
              </a:rPr>
              <a:t>downsides</a:t>
            </a:r>
            <a:endParaRPr lang="de-DE" sz="1100" dirty="0">
              <a:solidFill>
                <a:schemeClr val="tx1"/>
              </a:solidFill>
              <a:highlight>
                <a:srgbClr val="FCE2BC"/>
              </a:highlight>
              <a:cs typeface="Arial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strike="sngStrike" dirty="0" err="1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Permitted</a:t>
            </a:r>
            <a:r>
              <a:rPr lang="de-DE" sz="1100" strike="sngStrike" dirty="0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 </a:t>
            </a:r>
            <a:r>
              <a:rPr lang="de-DE" sz="1100" strike="sngStrike" dirty="0" err="1">
                <a:solidFill>
                  <a:schemeClr val="tx1"/>
                </a:solidFill>
                <a:highlight>
                  <a:srgbClr val="DAD7CB"/>
                </a:highlight>
                <a:cs typeface="Arial" pitchFamily="34" charset="0"/>
              </a:rPr>
              <a:t>deviation</a:t>
            </a:r>
            <a:endParaRPr lang="de-DE" sz="1100" strike="sngStrike" dirty="0">
              <a:solidFill>
                <a:schemeClr val="tx1"/>
              </a:solidFill>
              <a:highlight>
                <a:srgbClr val="DAD7CB"/>
              </a:highlight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57D4500-4BD5-4FF2-924B-EBDE934265D0}"/>
              </a:ext>
            </a:extLst>
          </p:cNvPr>
          <p:cNvSpPr txBox="1"/>
          <p:nvPr/>
        </p:nvSpPr>
        <p:spPr>
          <a:xfrm>
            <a:off x="8688288" y="188640"/>
            <a:ext cx="707492" cy="25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36000" tIns="36000" rIns="36000" bIns="0" rtlCol="0">
            <a:spAutoFit/>
          </a:bodyPr>
          <a:lstStyle/>
          <a:p>
            <a:r>
              <a:rPr lang="de-DE" sz="1400" b="1" dirty="0">
                <a:latin typeface="Arial" pitchFamily="34" charset="0"/>
              </a:rPr>
              <a:t>Legend</a:t>
            </a:r>
            <a:endParaRPr lang="de-DE" b="1" dirty="0">
              <a:latin typeface="Arial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B49297A-55B3-4560-9048-4148C0C747E0}"/>
              </a:ext>
            </a:extLst>
          </p:cNvPr>
          <p:cNvSpPr/>
          <p:nvPr/>
        </p:nvSpPr>
        <p:spPr bwMode="auto">
          <a:xfrm>
            <a:off x="1273911" y="1268760"/>
            <a:ext cx="2160240" cy="10231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ERP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5170566-79A2-4785-A323-2A2C4D2B1A82}"/>
              </a:ext>
            </a:extLst>
          </p:cNvPr>
          <p:cNvSpPr/>
          <p:nvPr/>
        </p:nvSpPr>
        <p:spPr bwMode="auto">
          <a:xfrm>
            <a:off x="1270165" y="3099761"/>
            <a:ext cx="2160240" cy="10231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Master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Computer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i="1" dirty="0" err="1">
                <a:solidFill>
                  <a:schemeClr val="tx1"/>
                </a:solidFill>
                <a:cs typeface="Arial" pitchFamily="34" charset="0"/>
              </a:rPr>
              <a:t>Local</a:t>
            </a:r>
            <a:r>
              <a:rPr lang="de-DE" sz="1200" i="1" dirty="0">
                <a:solidFill>
                  <a:schemeClr val="tx1"/>
                </a:solidFill>
                <a:cs typeface="Arial" pitchFamily="34" charset="0"/>
              </a:rPr>
              <a:t> Service</a:t>
            </a:r>
          </a:p>
        </p:txBody>
      </p:sp>
      <p:grpSp>
        <p:nvGrpSpPr>
          <p:cNvPr id="60" name="Gruppieren 18">
            <a:extLst>
              <a:ext uri="{FF2B5EF4-FFF2-40B4-BE49-F238E27FC236}">
                <a16:creationId xmlns:a16="http://schemas.microsoft.com/office/drawing/2014/main" id="{BC9600BD-F697-4A46-B82B-9A8A628F8CD6}"/>
              </a:ext>
            </a:extLst>
          </p:cNvPr>
          <p:cNvGrpSpPr/>
          <p:nvPr/>
        </p:nvGrpSpPr>
        <p:grpSpPr>
          <a:xfrm>
            <a:off x="2925052" y="3131306"/>
            <a:ext cx="480547" cy="449088"/>
            <a:chOff x="2915816" y="3352339"/>
            <a:chExt cx="720080" cy="580779"/>
          </a:xfrm>
          <a:solidFill>
            <a:schemeClr val="tx1"/>
          </a:solidFill>
        </p:grpSpPr>
        <p:sp>
          <p:nvSpPr>
            <p:cNvPr id="61" name="Rechteck 16">
              <a:extLst>
                <a:ext uri="{FF2B5EF4-FFF2-40B4-BE49-F238E27FC236}">
                  <a16:creationId xmlns:a16="http://schemas.microsoft.com/office/drawing/2014/main" id="{6C84549B-7D4A-49E4-BC85-DCA62FF5B931}"/>
                </a:ext>
              </a:extLst>
            </p:cNvPr>
            <p:cNvSpPr/>
            <p:nvPr/>
          </p:nvSpPr>
          <p:spPr bwMode="auto">
            <a:xfrm>
              <a:off x="3203848" y="3773800"/>
              <a:ext cx="144016" cy="112184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hteck 14">
              <a:extLst>
                <a:ext uri="{FF2B5EF4-FFF2-40B4-BE49-F238E27FC236}">
                  <a16:creationId xmlns:a16="http://schemas.microsoft.com/office/drawing/2014/main" id="{130E2204-DFF2-4C6C-A82E-51B6593E2B4B}"/>
                </a:ext>
              </a:extLst>
            </p:cNvPr>
            <p:cNvSpPr/>
            <p:nvPr/>
          </p:nvSpPr>
          <p:spPr bwMode="auto">
            <a:xfrm>
              <a:off x="2915816" y="3352339"/>
              <a:ext cx="720080" cy="436701"/>
            </a:xfrm>
            <a:custGeom>
              <a:avLst/>
              <a:gdLst/>
              <a:ahLst/>
              <a:cxnLst/>
              <a:rect l="l" t="t" r="r" b="b"/>
              <a:pathLst>
                <a:path w="720080" h="432048">
                  <a:moveTo>
                    <a:pt x="99843" y="26288"/>
                  </a:moveTo>
                  <a:cubicBezTo>
                    <a:pt x="64831" y="26288"/>
                    <a:pt x="36448" y="54671"/>
                    <a:pt x="36448" y="89683"/>
                  </a:cubicBezTo>
                  <a:lnTo>
                    <a:pt x="36448" y="343253"/>
                  </a:lnTo>
                  <a:cubicBezTo>
                    <a:pt x="36448" y="378265"/>
                    <a:pt x="64831" y="406648"/>
                    <a:pt x="99843" y="406648"/>
                  </a:cubicBezTo>
                  <a:lnTo>
                    <a:pt x="621125" y="406648"/>
                  </a:lnTo>
                  <a:cubicBezTo>
                    <a:pt x="656137" y="406648"/>
                    <a:pt x="684520" y="378265"/>
                    <a:pt x="684520" y="343253"/>
                  </a:cubicBezTo>
                  <a:lnTo>
                    <a:pt x="684520" y="89683"/>
                  </a:lnTo>
                  <a:cubicBezTo>
                    <a:pt x="684520" y="54671"/>
                    <a:pt x="656137" y="26288"/>
                    <a:pt x="621125" y="26288"/>
                  </a:cubicBezTo>
                  <a:close/>
                  <a:moveTo>
                    <a:pt x="0" y="0"/>
                  </a:moveTo>
                  <a:lnTo>
                    <a:pt x="720080" y="0"/>
                  </a:lnTo>
                  <a:lnTo>
                    <a:pt x="720080" y="432048"/>
                  </a:lnTo>
                  <a:lnTo>
                    <a:pt x="0" y="432048"/>
                  </a:lnTo>
                  <a:close/>
                </a:path>
              </a:pathLst>
            </a:custGeom>
            <a:grp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hteck 17">
              <a:extLst>
                <a:ext uri="{FF2B5EF4-FFF2-40B4-BE49-F238E27FC236}">
                  <a16:creationId xmlns:a16="http://schemas.microsoft.com/office/drawing/2014/main" id="{E09C4573-511A-4627-91A4-9399DE3DC918}"/>
                </a:ext>
              </a:extLst>
            </p:cNvPr>
            <p:cNvSpPr/>
            <p:nvPr/>
          </p:nvSpPr>
          <p:spPr bwMode="auto">
            <a:xfrm>
              <a:off x="3123094" y="3869330"/>
              <a:ext cx="305525" cy="63788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B353B936-1BEE-4602-B361-0A59CAA4CDDD}"/>
              </a:ext>
            </a:extLst>
          </p:cNvPr>
          <p:cNvSpPr/>
          <p:nvPr/>
        </p:nvSpPr>
        <p:spPr bwMode="auto">
          <a:xfrm>
            <a:off x="1270165" y="4930763"/>
            <a:ext cx="2160240" cy="10231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Punching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Machine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ECC35D0-A5E4-433E-AAC9-21516AC32F76}"/>
              </a:ext>
            </a:extLst>
          </p:cNvPr>
          <p:cNvGrpSpPr/>
          <p:nvPr/>
        </p:nvGrpSpPr>
        <p:grpSpPr>
          <a:xfrm flipH="1">
            <a:off x="3441194" y="1767800"/>
            <a:ext cx="1574686" cy="3677423"/>
            <a:chOff x="7917091" y="1767800"/>
            <a:chExt cx="1574686" cy="3677423"/>
          </a:xfrm>
        </p:grpSpPr>
        <p:cxnSp>
          <p:nvCxnSpPr>
            <p:cNvPr id="66" name="Straight Arrow Connector 37">
              <a:extLst>
                <a:ext uri="{FF2B5EF4-FFF2-40B4-BE49-F238E27FC236}">
                  <a16:creationId xmlns:a16="http://schemas.microsoft.com/office/drawing/2014/main" id="{34CD9A2C-74A7-4394-86CF-B7F7234E7631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9479077" y="1767800"/>
              <a:ext cx="3746" cy="1692000"/>
            </a:xfrm>
            <a:prstGeom prst="bentConnector3">
              <a:avLst>
                <a:gd name="adj1" fmla="val 6202509"/>
              </a:avLst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Arrow Connector 37">
              <a:extLst>
                <a:ext uri="{FF2B5EF4-FFF2-40B4-BE49-F238E27FC236}">
                  <a16:creationId xmlns:a16="http://schemas.microsoft.com/office/drawing/2014/main" id="{26FFE003-411D-4C74-8E90-6347F38BAED3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9479077" y="3753223"/>
              <a:ext cx="12700" cy="1692000"/>
            </a:xfrm>
            <a:prstGeom prst="bentConnector3">
              <a:avLst>
                <a:gd name="adj1" fmla="val 1800000"/>
              </a:avLst>
            </a:prstGeom>
            <a:ln>
              <a:headEnd type="triangl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01ADAD5-470C-4A8D-A232-810564F68116}"/>
                </a:ext>
              </a:extLst>
            </p:cNvPr>
            <p:cNvSpPr txBox="1"/>
            <p:nvPr/>
          </p:nvSpPr>
          <p:spPr>
            <a:xfrm>
              <a:off x="7917091" y="2348880"/>
              <a:ext cx="1326004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de-DE" dirty="0" err="1">
                  <a:latin typeface="Arial" pitchFamily="34" charset="0"/>
                </a:rPr>
                <a:t>production</a:t>
              </a:r>
              <a:r>
                <a:rPr lang="de-DE" dirty="0">
                  <a:latin typeface="Arial" pitchFamily="34" charset="0"/>
                </a:rPr>
                <a:t> </a:t>
              </a:r>
            </a:p>
            <a:p>
              <a:pPr algn="ctr"/>
              <a:r>
                <a:rPr lang="de-DE" dirty="0" err="1">
                  <a:latin typeface="Arial" pitchFamily="34" charset="0"/>
                </a:rPr>
                <a:t>jobs</a:t>
              </a:r>
              <a:endParaRPr lang="de-DE" dirty="0">
                <a:latin typeface="Arial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CD6A99C-632A-4912-ABCB-855A581359E4}"/>
                </a:ext>
              </a:extLst>
            </p:cNvPr>
            <p:cNvSpPr txBox="1"/>
            <p:nvPr/>
          </p:nvSpPr>
          <p:spPr>
            <a:xfrm>
              <a:off x="8226888" y="4221088"/>
              <a:ext cx="1069525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de-DE" b="1" dirty="0" err="1">
                  <a:latin typeface="Arial" pitchFamily="34" charset="0"/>
                </a:rPr>
                <a:t>status</a:t>
              </a:r>
              <a:r>
                <a:rPr lang="de-DE" b="1" dirty="0">
                  <a:latin typeface="Arial" pitchFamily="34" charset="0"/>
                </a:rPr>
                <a:t> </a:t>
              </a:r>
            </a:p>
            <a:p>
              <a:pPr algn="ctr"/>
              <a:r>
                <a:rPr lang="de-DE" b="1" dirty="0" err="1">
                  <a:latin typeface="Arial" pitchFamily="34" charset="0"/>
                </a:rPr>
                <a:t>updates</a:t>
              </a:r>
              <a:endParaRPr lang="de-DE" b="1" dirty="0">
                <a:latin typeface="Arial" pitchFamily="34" charset="0"/>
              </a:endParaRPr>
            </a:p>
          </p:txBody>
        </p:sp>
      </p:grpSp>
      <p:pic>
        <p:nvPicPr>
          <p:cNvPr id="70" name="Graphic 69">
            <a:extLst>
              <a:ext uri="{FF2B5EF4-FFF2-40B4-BE49-F238E27FC236}">
                <a16:creationId xmlns:a16="http://schemas.microsoft.com/office/drawing/2014/main" id="{AD42470F-E645-4572-9CD5-86D0B8A0182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10329" y="4930763"/>
            <a:ext cx="420077" cy="420077"/>
          </a:xfrm>
          <a:prstGeom prst="rect">
            <a:avLst/>
          </a:prstGeom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DD971CB-F2E0-4B7C-B575-33E63EC197F6}"/>
              </a:ext>
            </a:extLst>
          </p:cNvPr>
          <p:cNvCxnSpPr>
            <a:cxnSpLocks/>
          </p:cNvCxnSpPr>
          <p:nvPr/>
        </p:nvCxnSpPr>
        <p:spPr>
          <a:xfrm>
            <a:off x="364931" y="2723842"/>
            <a:ext cx="3040668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61F3A0CB-F93A-432F-8EFC-83FF4242A5F2}"/>
              </a:ext>
            </a:extLst>
          </p:cNvPr>
          <p:cNvCxnSpPr>
            <a:cxnSpLocks/>
          </p:cNvCxnSpPr>
          <p:nvPr/>
        </p:nvCxnSpPr>
        <p:spPr>
          <a:xfrm>
            <a:off x="364931" y="4509120"/>
            <a:ext cx="3065474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FB300E27-926E-40AB-A6E8-F95ACF10EFE8}"/>
              </a:ext>
            </a:extLst>
          </p:cNvPr>
          <p:cNvSpPr txBox="1"/>
          <p:nvPr/>
        </p:nvSpPr>
        <p:spPr>
          <a:xfrm rot="16200000">
            <a:off x="-358777" y="3343803"/>
            <a:ext cx="2033891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Manufacturing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control level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76C054E-8372-4092-AA0E-A36159743D0E}"/>
              </a:ext>
            </a:extLst>
          </p:cNvPr>
          <p:cNvSpPr txBox="1"/>
          <p:nvPr/>
        </p:nvSpPr>
        <p:spPr>
          <a:xfrm rot="16200000">
            <a:off x="-142048" y="5138335"/>
            <a:ext cx="1555173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Manufacturing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level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0CBAE2A-86B4-47F4-B34C-4C450689600B}"/>
              </a:ext>
            </a:extLst>
          </p:cNvPr>
          <p:cNvSpPr txBox="1"/>
          <p:nvPr/>
        </p:nvSpPr>
        <p:spPr>
          <a:xfrm rot="16200000">
            <a:off x="82959" y="1554141"/>
            <a:ext cx="1148719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"/>
              </a:rPr>
              <a:t>Enterprise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"/>
              </a:rPr>
              <a:t>control level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DCB3BC1C-5B3B-4E50-88EF-58F585F05B9B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44909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554448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3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Exemplary Application: Findings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29" name="Graphic 28" descr="Checkmark with solid fill">
            <a:extLst>
              <a:ext uri="{FF2B5EF4-FFF2-40B4-BE49-F238E27FC236}">
                <a16:creationId xmlns:a16="http://schemas.microsoft.com/office/drawing/2014/main" id="{6D64BC56-6F7B-4910-BA02-BAD5AEBD724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6734" y="2127340"/>
            <a:ext cx="369857" cy="369857"/>
          </a:xfrm>
          <a:prstGeom prst="rect">
            <a:avLst/>
          </a:prstGeom>
        </p:spPr>
      </p:pic>
      <p:pic>
        <p:nvPicPr>
          <p:cNvPr id="30" name="Graphic 29" descr="Checkmark with solid fill">
            <a:extLst>
              <a:ext uri="{FF2B5EF4-FFF2-40B4-BE49-F238E27FC236}">
                <a16:creationId xmlns:a16="http://schemas.microsoft.com/office/drawing/2014/main" id="{420089B6-984E-402B-8071-C11C7DC5F6C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6733" y="3859168"/>
            <a:ext cx="369857" cy="369857"/>
          </a:xfrm>
          <a:prstGeom prst="rect">
            <a:avLst/>
          </a:prstGeom>
        </p:spPr>
      </p:pic>
      <p:pic>
        <p:nvPicPr>
          <p:cNvPr id="32" name="Graphic 31" descr="Close with solid fill">
            <a:extLst>
              <a:ext uri="{FF2B5EF4-FFF2-40B4-BE49-F238E27FC236}">
                <a16:creationId xmlns:a16="http://schemas.microsoft.com/office/drawing/2014/main" id="{13F697CF-34BB-4E9A-AE11-579D9EE145E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03348" y="2081736"/>
            <a:ext cx="464921" cy="46492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3C56D10-96A4-4965-9C9F-B9F8F5F087E5}"/>
              </a:ext>
            </a:extLst>
          </p:cNvPr>
          <p:cNvSpPr txBox="1"/>
          <p:nvPr/>
        </p:nvSpPr>
        <p:spPr>
          <a:xfrm>
            <a:off x="1171236" y="1988840"/>
            <a:ext cx="478074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Characteristic classifications of the interaction patterns match with the use cases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278688A-C90E-45F6-A983-849DCBDF254B}"/>
              </a:ext>
            </a:extLst>
          </p:cNvPr>
          <p:cNvSpPr txBox="1"/>
          <p:nvPr/>
        </p:nvSpPr>
        <p:spPr>
          <a:xfrm>
            <a:off x="1171236" y="3717032"/>
            <a:ext cx="4204684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Classification trees illustrate the bigger picture and are perceived as useful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5BD6347-24A3-4162-9206-DDC426D69623}"/>
              </a:ext>
            </a:extLst>
          </p:cNvPr>
          <p:cNvSpPr txBox="1"/>
          <p:nvPr/>
        </p:nvSpPr>
        <p:spPr>
          <a:xfrm>
            <a:off x="7614110" y="1988841"/>
            <a:ext cx="316241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Interaction patterns require familiarization</a:t>
            </a:r>
          </a:p>
        </p:txBody>
      </p:sp>
      <p:pic>
        <p:nvPicPr>
          <p:cNvPr id="43" name="Graphic 42" descr="Close with solid fill">
            <a:extLst>
              <a:ext uri="{FF2B5EF4-FFF2-40B4-BE49-F238E27FC236}">
                <a16:creationId xmlns:a16="http://schemas.microsoft.com/office/drawing/2014/main" id="{47FF6947-AED2-4904-97AA-B7B9F390CFE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03347" y="3811635"/>
            <a:ext cx="464921" cy="464921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66852A9D-D840-406F-8BB4-D391B85CD10A}"/>
              </a:ext>
            </a:extLst>
          </p:cNvPr>
          <p:cNvSpPr txBox="1"/>
          <p:nvPr/>
        </p:nvSpPr>
        <p:spPr>
          <a:xfrm>
            <a:off x="7614110" y="3720929"/>
            <a:ext cx="330642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The dimensions do not cover all interactions in their entirety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4BAA4D33-F98B-4384-803A-C86E270347A4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7598799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3989016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4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vert="horz"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AFD686-B3BA-4C92-8442-F5520826D837}"/>
              </a:ext>
            </a:extLst>
          </p:cNvPr>
          <p:cNvSpPr txBox="1"/>
          <p:nvPr/>
        </p:nvSpPr>
        <p:spPr>
          <a:xfrm>
            <a:off x="412410" y="1340768"/>
            <a:ext cx="10004070" cy="36933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</a:rPr>
              <a:t>Contribution to theory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itchFamily="34" charset="0"/>
              </a:rPr>
              <a:t>Introduction of a framework that proposes standardized interactions for a platform-oriented manufacturing IT through interaction patterns</a:t>
            </a: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itchFamily="34" charset="0"/>
              </a:rPr>
              <a:t>Propose a decentralized approach to interact within the integration framework of a platform-oriented architecture that may increase its stability</a:t>
            </a: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r>
              <a:rPr lang="en-US" b="1" dirty="0">
                <a:latin typeface="Arial" pitchFamily="34" charset="0"/>
              </a:rPr>
              <a:t>Contribution to practice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itchFamily="34" charset="0"/>
              </a:rPr>
              <a:t>Provide a framework that facilitates applying standardized interactions in a platform-oriented manufacturing IT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10CB2925-1880-484C-A2E4-FD3F63684AA1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1837222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Introduction 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Objective &amp; Research Questions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Methodology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Interaction Dimensions &amp; Characteristics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Suitable set of interaction patterns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Minimal set of interaction patterns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Exemplary application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Conclusion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RS_Classification_Special">
            <a:extLst>
              <a:ext uri="{FF2B5EF4-FFF2-40B4-BE49-F238E27FC236}">
                <a16:creationId xmlns:a16="http://schemas.microsoft.com/office/drawing/2014/main" id="{15FF03F6-94E1-40D4-9BD1-F268ACECEA2B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3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vert="horz"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20</a:t>
            </a:fld>
            <a:endParaRPr lang="de-DE" dirty="0"/>
          </a:p>
        </p:txBody>
      </p:sp>
      <p:cxnSp>
        <p:nvCxnSpPr>
          <p:cNvPr id="9" name="Gerade Verbindung 12">
            <a:extLst>
              <a:ext uri="{FF2B5EF4-FFF2-40B4-BE49-F238E27FC236}">
                <a16:creationId xmlns:a16="http://schemas.microsoft.com/office/drawing/2014/main" id="{95D33F7F-CB6E-4F9F-BADA-B772A5F84AA3}"/>
              </a:ext>
            </a:extLst>
          </p:cNvPr>
          <p:cNvCxnSpPr>
            <a:cxnSpLocks/>
          </p:cNvCxnSpPr>
          <p:nvPr/>
        </p:nvCxnSpPr>
        <p:spPr>
          <a:xfrm flipH="1">
            <a:off x="6094470" y="2854244"/>
            <a:ext cx="0" cy="280700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uppieren 51">
            <a:extLst>
              <a:ext uri="{FF2B5EF4-FFF2-40B4-BE49-F238E27FC236}">
                <a16:creationId xmlns:a16="http://schemas.microsoft.com/office/drawing/2014/main" id="{C04629A7-F8F9-4269-ACCA-FB6ED9E8FC01}"/>
              </a:ext>
            </a:extLst>
          </p:cNvPr>
          <p:cNvGrpSpPr/>
          <p:nvPr/>
        </p:nvGrpSpPr>
        <p:grpSpPr>
          <a:xfrm>
            <a:off x="5848204" y="3902935"/>
            <a:ext cx="492531" cy="494376"/>
            <a:chOff x="4027596" y="2303276"/>
            <a:chExt cx="492531" cy="494376"/>
          </a:xfrm>
        </p:grpSpPr>
        <p:sp>
          <p:nvSpPr>
            <p:cNvPr id="11" name="Oval 34">
              <a:extLst>
                <a:ext uri="{FF2B5EF4-FFF2-40B4-BE49-F238E27FC236}">
                  <a16:creationId xmlns:a16="http://schemas.microsoft.com/office/drawing/2014/main" id="{A2137DE8-C754-4A7D-9899-9F6BC6795788}"/>
                </a:ext>
              </a:extLst>
            </p:cNvPr>
            <p:cNvSpPr/>
            <p:nvPr/>
          </p:nvSpPr>
          <p:spPr>
            <a:xfrm>
              <a:off x="4027596" y="2303276"/>
              <a:ext cx="492531" cy="494376"/>
            </a:xfrm>
            <a:prstGeom prst="ellipse">
              <a:avLst/>
            </a:prstGeom>
            <a:solidFill>
              <a:srgbClr val="3484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DE" sz="1400">
                <a:solidFill>
                  <a:schemeClr val="bg1"/>
                </a:solidFill>
              </a:endParaRPr>
            </a:p>
          </p:txBody>
        </p:sp>
        <p:pic>
          <p:nvPicPr>
            <p:cNvPr id="12" name="Graphic 35" descr="Chevron arrows outline">
              <a:extLst>
                <a:ext uri="{FF2B5EF4-FFF2-40B4-BE49-F238E27FC236}">
                  <a16:creationId xmlns:a16="http://schemas.microsoft.com/office/drawing/2014/main" id="{D3E6EE1E-1A96-4726-8574-4D8D7B9A9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102770" y="2364495"/>
              <a:ext cx="371666" cy="373059"/>
            </a:xfrm>
            <a:prstGeom prst="rect">
              <a:avLst/>
            </a:prstGeom>
          </p:spPr>
        </p:pic>
      </p:grpSp>
      <p:sp>
        <p:nvSpPr>
          <p:cNvPr id="21" name="Google Shape;3026;p45">
            <a:extLst>
              <a:ext uri="{FF2B5EF4-FFF2-40B4-BE49-F238E27FC236}">
                <a16:creationId xmlns:a16="http://schemas.microsoft.com/office/drawing/2014/main" id="{FB8375AE-DC22-4209-8039-4D9A1A4E4735}"/>
              </a:ext>
            </a:extLst>
          </p:cNvPr>
          <p:cNvSpPr txBox="1"/>
          <p:nvPr/>
        </p:nvSpPr>
        <p:spPr>
          <a:xfrm>
            <a:off x="2888780" y="1922155"/>
            <a:ext cx="2199108" cy="259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Bef>
                <a:spcPts val="100"/>
              </a:spcBef>
              <a:spcAft>
                <a:spcPts val="0"/>
              </a:spcAft>
              <a:buClr>
                <a:prstClr val="black"/>
              </a:buClr>
              <a:buFont typeface="Arial"/>
              <a:buNone/>
            </a:pPr>
            <a:r>
              <a:rPr lang="en-US" b="1" dirty="0">
                <a:solidFill>
                  <a:srgbClr val="3484CA"/>
                </a:solidFill>
                <a:latin typeface="Arial" panose="020B0604020202020204" pitchFamily="34" charset="0"/>
                <a:ea typeface="Fira Sans Extra Condensed"/>
                <a:sym typeface="Fira Sans Extra Condensed"/>
              </a:rPr>
              <a:t>Limitations</a:t>
            </a:r>
          </a:p>
        </p:txBody>
      </p:sp>
      <p:sp>
        <p:nvSpPr>
          <p:cNvPr id="22" name="Google Shape;3026;p45">
            <a:extLst>
              <a:ext uri="{FF2B5EF4-FFF2-40B4-BE49-F238E27FC236}">
                <a16:creationId xmlns:a16="http://schemas.microsoft.com/office/drawing/2014/main" id="{E1B9E7B2-D2C0-413D-BA49-4AF1FE8B151D}"/>
              </a:ext>
            </a:extLst>
          </p:cNvPr>
          <p:cNvSpPr txBox="1"/>
          <p:nvPr/>
        </p:nvSpPr>
        <p:spPr>
          <a:xfrm>
            <a:off x="7466601" y="1922155"/>
            <a:ext cx="2985916" cy="259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Bef>
                <a:spcPts val="100"/>
              </a:spcBef>
              <a:spcAft>
                <a:spcPts val="0"/>
              </a:spcAft>
              <a:buClr>
                <a:prstClr val="black"/>
              </a:buClr>
              <a:buFont typeface="Arial"/>
              <a:buNone/>
            </a:pPr>
            <a:r>
              <a:rPr lang="en-US" b="1" dirty="0">
                <a:solidFill>
                  <a:srgbClr val="3484CA"/>
                </a:solidFill>
                <a:latin typeface="Arial" panose="020B0604020202020204" pitchFamily="34" charset="0"/>
                <a:ea typeface="Fira Sans Extra Condensed"/>
                <a:sym typeface="Fira Sans Extra Condensed"/>
              </a:rPr>
              <a:t>Future Work</a:t>
            </a:r>
          </a:p>
        </p:txBody>
      </p:sp>
      <p:pic>
        <p:nvPicPr>
          <p:cNvPr id="23" name="Grafik 59" descr="Zukunft mit einfarbiger Füllung">
            <a:extLst>
              <a:ext uri="{FF2B5EF4-FFF2-40B4-BE49-F238E27FC236}">
                <a16:creationId xmlns:a16="http://schemas.microsoft.com/office/drawing/2014/main" id="{1AD73B10-36D0-4F94-804F-EBD47073CC6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16080" y="1726447"/>
            <a:ext cx="650521" cy="650521"/>
          </a:xfrm>
          <a:prstGeom prst="rect">
            <a:avLst/>
          </a:prstGeom>
        </p:spPr>
      </p:pic>
      <p:pic>
        <p:nvPicPr>
          <p:cNvPr id="24" name="Grafik 68" descr="Klemmbrett teilweise ausgefüllt mit einfarbiger Füllung">
            <a:extLst>
              <a:ext uri="{FF2B5EF4-FFF2-40B4-BE49-F238E27FC236}">
                <a16:creationId xmlns:a16="http://schemas.microsoft.com/office/drawing/2014/main" id="{F62B7F14-9AA8-477D-A35E-8B044DA0D92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238259" y="1726448"/>
            <a:ext cx="650521" cy="65052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BE1D19A-1560-4572-9770-75D73F2A8E60}"/>
              </a:ext>
            </a:extLst>
          </p:cNvPr>
          <p:cNvSpPr txBox="1"/>
          <p:nvPr/>
        </p:nvSpPr>
        <p:spPr>
          <a:xfrm>
            <a:off x="2309430" y="2854244"/>
            <a:ext cx="191590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User-</a:t>
            </a:r>
            <a:r>
              <a:rPr lang="de-DE" dirty="0" err="1">
                <a:latin typeface="Arial" pitchFamily="34" charset="0"/>
              </a:rPr>
              <a:t>friendliness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3439F3-CA08-4606-85F0-4D9ACFF368DA}"/>
              </a:ext>
            </a:extLst>
          </p:cNvPr>
          <p:cNvSpPr txBox="1"/>
          <p:nvPr/>
        </p:nvSpPr>
        <p:spPr>
          <a:xfrm>
            <a:off x="2302977" y="3595052"/>
            <a:ext cx="259558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Considered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dimensions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800239-25D3-44FC-863D-07D99D6A6994}"/>
              </a:ext>
            </a:extLst>
          </p:cNvPr>
          <p:cNvSpPr txBox="1"/>
          <p:nvPr/>
        </p:nvSpPr>
        <p:spPr>
          <a:xfrm>
            <a:off x="2302977" y="4335860"/>
            <a:ext cx="244169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Theoretical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evaluation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376CD9B-B4B8-4AEB-A35F-060F1443623F}"/>
              </a:ext>
            </a:extLst>
          </p:cNvPr>
          <p:cNvSpPr txBox="1"/>
          <p:nvPr/>
        </p:nvSpPr>
        <p:spPr>
          <a:xfrm>
            <a:off x="2302977" y="5076669"/>
            <a:ext cx="233910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Single </a:t>
            </a:r>
            <a:r>
              <a:rPr lang="de-DE" dirty="0" err="1">
                <a:latin typeface="Arial" pitchFamily="34" charset="0"/>
              </a:rPr>
              <a:t>case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problem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EE6DBF4-9657-4B7D-BA20-048B39A1BC09}"/>
              </a:ext>
            </a:extLst>
          </p:cNvPr>
          <p:cNvSpPr txBox="1"/>
          <p:nvPr/>
        </p:nvSpPr>
        <p:spPr>
          <a:xfrm>
            <a:off x="6816080" y="2854244"/>
            <a:ext cx="330090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Improve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through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further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cycles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7EEB12C-BD41-44D2-A4C3-E149E9D11F62}"/>
              </a:ext>
            </a:extLst>
          </p:cNvPr>
          <p:cNvSpPr txBox="1"/>
          <p:nvPr/>
        </p:nvSpPr>
        <p:spPr>
          <a:xfrm>
            <a:off x="6816080" y="3965457"/>
            <a:ext cx="215956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Generalize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findings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2303A91-C64E-44B9-9693-D012C8BD0756}"/>
              </a:ext>
            </a:extLst>
          </p:cNvPr>
          <p:cNvSpPr txBox="1"/>
          <p:nvPr/>
        </p:nvSpPr>
        <p:spPr>
          <a:xfrm>
            <a:off x="6816080" y="5076669"/>
            <a:ext cx="477566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Evaluate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the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integration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framework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approach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FBCE1749-6477-48C3-920C-33B43432076C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7780446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1143663" y="3486197"/>
            <a:ext cx="2502054" cy="219497"/>
          </a:xfrm>
        </p:spPr>
        <p:txBody>
          <a:bodyPr/>
          <a:lstStyle/>
          <a:p>
            <a:r>
              <a:rPr lang="en-AU" dirty="0"/>
              <a:t>Sandro Stürzenhofecker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/>
              <a:t>s.stuerzenhofecker@tum.de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 dirty="0"/>
              <a:t> </a:t>
            </a:r>
          </a:p>
        </p:txBody>
      </p:sp>
      <p:sp>
        <p:nvSpPr>
          <p:cNvPr id="14" name="Inhaltsplatzhalter 20">
            <a:extLst>
              <a:ext uri="{FF2B5EF4-FFF2-40B4-BE49-F238E27FC236}">
                <a16:creationId xmlns:a16="http://schemas.microsoft.com/office/drawing/2014/main" id="{32F79C63-6BEB-4192-8264-3DDC7BF8284B}"/>
              </a:ext>
            </a:extLst>
          </p:cNvPr>
          <p:cNvSpPr txBox="1">
            <a:spLocks/>
          </p:cNvSpPr>
          <p:nvPr/>
        </p:nvSpPr>
        <p:spPr bwMode="auto">
          <a:xfrm>
            <a:off x="1143662" y="3793609"/>
            <a:ext cx="2452083" cy="21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AU" kern="0" dirty="0"/>
              <a:t>Bachelor’s Student Informatics</a:t>
            </a:r>
          </a:p>
        </p:txBody>
      </p:sp>
      <p:sp>
        <p:nvSpPr>
          <p:cNvPr id="15" name="Textplatzhalter 18">
            <a:extLst>
              <a:ext uri="{FF2B5EF4-FFF2-40B4-BE49-F238E27FC236}">
                <a16:creationId xmlns:a16="http://schemas.microsoft.com/office/drawing/2014/main" id="{240DE649-533B-4B1A-8680-DC8526E700CB}"/>
              </a:ext>
            </a:extLst>
          </p:cNvPr>
          <p:cNvSpPr txBox="1">
            <a:spLocks/>
          </p:cNvSpPr>
          <p:nvPr/>
        </p:nvSpPr>
        <p:spPr bwMode="auto">
          <a:xfrm>
            <a:off x="2207568" y="5454244"/>
            <a:ext cx="1556404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050" baseline="0"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AU" kern="0" dirty="0"/>
              <a:t>17132</a:t>
            </a:r>
          </a:p>
        </p:txBody>
      </p:sp>
      <p:sp>
        <p:nvSpPr>
          <p:cNvPr id="2" name="RS_Classification_Special">
            <a:extLst>
              <a:ext uri="{FF2B5EF4-FFF2-40B4-BE49-F238E27FC236}">
                <a16:creationId xmlns:a16="http://schemas.microsoft.com/office/drawing/2014/main" id="{569FA804-6F7C-4E1D-B267-4237E71088B9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576036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7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References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70F566D0-7E0C-4499-8171-007095535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400675"/>
          </a:xfrm>
        </p:spPr>
        <p:txBody>
          <a:bodyPr/>
          <a:lstStyle/>
          <a:p>
            <a:pPr lvl="1"/>
            <a:r>
              <a:rPr lang="en-US" dirty="0"/>
              <a:t>[1] F. Bannister, “Dismantling the silos: Extracting new value from it investments in public administration,” Information Systems Journal, vol. 11, no. 1, pp. 65–84, 2001. </a:t>
            </a:r>
            <a:r>
              <a:rPr lang="en-US" dirty="0" err="1"/>
              <a:t>doi</a:t>
            </a:r>
            <a:r>
              <a:rPr lang="en-US" dirty="0"/>
              <a:t>: 10.1046/j.1365-2575.2001.00094.x. </a:t>
            </a:r>
          </a:p>
          <a:p>
            <a:pPr lvl="1"/>
            <a:r>
              <a:rPr lang="en-US" dirty="0"/>
              <a:t>[2] VDI-</a:t>
            </a:r>
            <a:r>
              <a:rPr lang="en-US" dirty="0" err="1"/>
              <a:t>Fachbereich</a:t>
            </a:r>
            <a:r>
              <a:rPr lang="en-US" dirty="0"/>
              <a:t> </a:t>
            </a:r>
            <a:r>
              <a:rPr lang="en-US" dirty="0" err="1"/>
              <a:t>Informationstechnik</a:t>
            </a:r>
            <a:r>
              <a:rPr lang="en-US" dirty="0"/>
              <a:t>, “Manufacturing execution systems (</a:t>
            </a:r>
            <a:r>
              <a:rPr lang="en-US" dirty="0" err="1"/>
              <a:t>mes</a:t>
            </a:r>
            <a:r>
              <a:rPr lang="en-US" dirty="0"/>
              <a:t>),” VDI-Gesellschaft </a:t>
            </a:r>
            <a:r>
              <a:rPr lang="en-US" dirty="0" err="1"/>
              <a:t>Produkt</a:t>
            </a:r>
            <a:r>
              <a:rPr lang="en-US" dirty="0"/>
              <a:t>- und </a:t>
            </a:r>
            <a:r>
              <a:rPr lang="en-US" dirty="0" err="1"/>
              <a:t>Prozessgestaltung</a:t>
            </a:r>
            <a:r>
              <a:rPr lang="en-US" dirty="0"/>
              <a:t>, 2016, VDI 5600 Blatt 1.</a:t>
            </a:r>
          </a:p>
          <a:p>
            <a:pPr lvl="1"/>
            <a:r>
              <a:rPr lang="en-US" dirty="0"/>
              <a:t>[3] B. </a:t>
            </a:r>
            <a:r>
              <a:rPr lang="en-US" dirty="0" err="1"/>
              <a:t>Bygstad</a:t>
            </a:r>
            <a:r>
              <a:rPr lang="en-US" dirty="0"/>
              <a:t> and O. </a:t>
            </a:r>
            <a:r>
              <a:rPr lang="en-US" dirty="0" err="1"/>
              <a:t>Hanseth</a:t>
            </a:r>
            <a:r>
              <a:rPr lang="en-US" dirty="0"/>
              <a:t>, “Transforming digital infrastructures through </a:t>
            </a:r>
            <a:r>
              <a:rPr lang="en-US" dirty="0" err="1"/>
              <a:t>platformization</a:t>
            </a:r>
            <a:r>
              <a:rPr lang="en-US" dirty="0"/>
              <a:t>,” in ECIS, 2018.</a:t>
            </a:r>
          </a:p>
          <a:p>
            <a:pPr lvl="1"/>
            <a:r>
              <a:rPr lang="en-US" dirty="0"/>
              <a:t>[4] B. </a:t>
            </a:r>
            <a:r>
              <a:rPr lang="en-US" dirty="0" err="1"/>
              <a:t>Bygstad</a:t>
            </a:r>
            <a:r>
              <a:rPr lang="en-US" dirty="0"/>
              <a:t> and O. </a:t>
            </a:r>
            <a:r>
              <a:rPr lang="en-US" dirty="0" err="1"/>
              <a:t>Hanseth</a:t>
            </a:r>
            <a:r>
              <a:rPr lang="en-US" dirty="0"/>
              <a:t>, “Governing e-health infrastructures: Dealing with tensions,” in ICIS, 2016.</a:t>
            </a:r>
          </a:p>
          <a:p>
            <a:pPr lvl="1"/>
            <a:r>
              <a:rPr lang="en-US" dirty="0"/>
              <a:t>[5] S. Alter, “System interaction theory: Describing interactions between work systems,” Communications of the Association for Information Systems, vol. 42, no. 1, pp. 233–267, 2018. </a:t>
            </a:r>
            <a:r>
              <a:rPr lang="en-US" dirty="0" err="1"/>
              <a:t>doi</a:t>
            </a:r>
            <a:r>
              <a:rPr lang="en-US" dirty="0"/>
              <a:t>: 10.17705/1CAIS.04209</a:t>
            </a:r>
          </a:p>
          <a:p>
            <a:pPr lvl="1"/>
            <a:r>
              <a:rPr lang="en-US" dirty="0"/>
              <a:t>[6] D. K. </a:t>
            </a:r>
            <a:r>
              <a:rPr lang="en-US" dirty="0" err="1"/>
              <a:t>Berlo</a:t>
            </a:r>
            <a:r>
              <a:rPr lang="en-US" dirty="0"/>
              <a:t>, The process of communication; an introduction to theory and practice. New York: Holt, Rinehart and Winston, 1960.</a:t>
            </a:r>
          </a:p>
          <a:p>
            <a:pPr lvl="1"/>
            <a:r>
              <a:rPr lang="en-US" dirty="0"/>
              <a:t>[7] G. </a:t>
            </a:r>
            <a:r>
              <a:rPr lang="en-US" dirty="0" err="1"/>
              <a:t>Hohpe</a:t>
            </a:r>
            <a:r>
              <a:rPr lang="en-US" dirty="0"/>
              <a:t> and B. Woolf, Enterprise integration patterns: Designing, building, and deploying messaging solutions, 1st ed.: Addison-Wesley Professional, 2004. </a:t>
            </a:r>
          </a:p>
          <a:p>
            <a:pPr lvl="1"/>
            <a:r>
              <a:rPr lang="de-DE" dirty="0"/>
              <a:t>[8] H.-H. </a:t>
            </a:r>
            <a:r>
              <a:rPr lang="de-DE" dirty="0" err="1"/>
              <a:t>Wiendahl</a:t>
            </a:r>
            <a:r>
              <a:rPr lang="de-DE" dirty="0"/>
              <a:t>, A. Kluth, and R. Kipp, “Marktspiegel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software</a:t>
            </a:r>
            <a:r>
              <a:rPr lang="de-DE" dirty="0"/>
              <a:t> </a:t>
            </a:r>
            <a:r>
              <a:rPr lang="de-DE" dirty="0" err="1"/>
              <a:t>mes</a:t>
            </a:r>
            <a:r>
              <a:rPr lang="de-DE" dirty="0"/>
              <a:t> – </a:t>
            </a:r>
            <a:r>
              <a:rPr lang="de-DE" dirty="0" err="1"/>
              <a:t>fertigungssteuerung</a:t>
            </a:r>
            <a:r>
              <a:rPr lang="de-DE" dirty="0"/>
              <a:t> 2021/2022,” Fraunhofer-Institut für Produktionstechnik und Automatisierung, Tech. Rep., 2021.</a:t>
            </a:r>
            <a:endParaRPr lang="en-US" dirty="0"/>
          </a:p>
          <a:p>
            <a:pPr lvl="1"/>
            <a:r>
              <a:rPr lang="en-US" dirty="0"/>
              <a:t>[9] G. I. Susman and R. D. Evered, “An assessment of the scientific merits of action research,” Administrative science quarterly, vol. 1, no. 1, pp. 582–603, 1978. </a:t>
            </a:r>
            <a:r>
              <a:rPr lang="en-US" dirty="0" err="1"/>
              <a:t>doi</a:t>
            </a:r>
            <a:r>
              <a:rPr lang="en-US" dirty="0"/>
              <a:t>: 10.2307/2392581.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24704C75-7210-41B2-AC79-88A1689D7D44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4127927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0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8740027B-9A19-487E-A2C0-AC9F4FF9FCF4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8979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531330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8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Detailed Action Plan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24</a:t>
            </a:fld>
            <a:endParaRPr lang="de-DE" dirty="0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060F6B85-3728-4D73-B275-9970DF1C7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461320"/>
              </p:ext>
            </p:extLst>
          </p:nvPr>
        </p:nvGraphicFramePr>
        <p:xfrm>
          <a:off x="332903" y="941880"/>
          <a:ext cx="9857804" cy="5429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4205">
                  <a:extLst>
                    <a:ext uri="{9D8B030D-6E8A-4147-A177-3AD203B41FA5}">
                      <a16:colId xmlns:a16="http://schemas.microsoft.com/office/drawing/2014/main" val="2209868108"/>
                    </a:ext>
                  </a:extLst>
                </a:gridCol>
                <a:gridCol w="1924368">
                  <a:extLst>
                    <a:ext uri="{9D8B030D-6E8A-4147-A177-3AD203B41FA5}">
                      <a16:colId xmlns:a16="http://schemas.microsoft.com/office/drawing/2014/main" val="688938368"/>
                    </a:ext>
                  </a:extLst>
                </a:gridCol>
                <a:gridCol w="2050923">
                  <a:extLst>
                    <a:ext uri="{9D8B030D-6E8A-4147-A177-3AD203B41FA5}">
                      <a16:colId xmlns:a16="http://schemas.microsoft.com/office/drawing/2014/main" val="3400441001"/>
                    </a:ext>
                  </a:extLst>
                </a:gridCol>
                <a:gridCol w="852805">
                  <a:extLst>
                    <a:ext uri="{9D8B030D-6E8A-4147-A177-3AD203B41FA5}">
                      <a16:colId xmlns:a16="http://schemas.microsoft.com/office/drawing/2014/main" val="431524453"/>
                    </a:ext>
                  </a:extLst>
                </a:gridCol>
                <a:gridCol w="984568">
                  <a:extLst>
                    <a:ext uri="{9D8B030D-6E8A-4147-A177-3AD203B41FA5}">
                      <a16:colId xmlns:a16="http://schemas.microsoft.com/office/drawing/2014/main" val="3419262707"/>
                    </a:ext>
                  </a:extLst>
                </a:gridCol>
                <a:gridCol w="3420935">
                  <a:extLst>
                    <a:ext uri="{9D8B030D-6E8A-4147-A177-3AD203B41FA5}">
                      <a16:colId xmlns:a16="http://schemas.microsoft.com/office/drawing/2014/main" val="498898481"/>
                    </a:ext>
                  </a:extLst>
                </a:gridCol>
              </a:tblGrid>
              <a:tr h="296033">
                <a:tc>
                  <a:txBody>
                    <a:bodyPr/>
                    <a:lstStyle/>
                    <a:p>
                      <a:r>
                        <a:rPr lang="de-DE" sz="1200" b="1" dirty="0"/>
                        <a:t>Index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Method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Participants</a:t>
                      </a:r>
                      <a:endParaRPr lang="de-DE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Duration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Objective</a:t>
                      </a:r>
                      <a:endParaRPr lang="de-DE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155636"/>
                  </a:ext>
                </a:extLst>
              </a:tr>
              <a:tr h="296033">
                <a:tc gridSpan="6">
                  <a:txBody>
                    <a:bodyPr/>
                    <a:lstStyle/>
                    <a:p>
                      <a:pPr algn="ctr"/>
                      <a:r>
                        <a:rPr lang="de-DE" sz="1200" b="1" dirty="0"/>
                        <a:t>RQ1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231491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r>
                        <a:rPr lang="de-DE" sz="1200" dirty="0"/>
                        <a:t>M1.1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Workshop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4 Solution </a:t>
                      </a:r>
                      <a:r>
                        <a:rPr lang="de-DE" sz="1200" dirty="0" err="1"/>
                        <a:t>Architects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120 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30.05.2022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1: Brainstorm dimensions of an interaction </a:t>
                      </a:r>
                    </a:p>
                    <a:p>
                      <a:r>
                        <a:rPr lang="en-US" sz="1200" dirty="0"/>
                        <a:t>2: Separate in scope and out of scope dimensions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678571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r>
                        <a:rPr lang="de-DE" sz="1200" dirty="0"/>
                        <a:t>M1.2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Workshop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Head </a:t>
                      </a:r>
                      <a:r>
                        <a:rPr lang="de-DE" sz="1200" dirty="0" err="1"/>
                        <a:t>of</a:t>
                      </a:r>
                      <a:r>
                        <a:rPr lang="de-DE" sz="1200" dirty="0"/>
                        <a:t> Solution </a:t>
                      </a:r>
                      <a:r>
                        <a:rPr lang="de-DE" sz="1200" dirty="0" err="1"/>
                        <a:t>Architects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90 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01.06.2022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Identification of dimension characteristics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297690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r>
                        <a:rPr lang="de-DE" sz="1200" dirty="0"/>
                        <a:t>M1.3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Focus 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 Solution </a:t>
                      </a:r>
                      <a:r>
                        <a:rPr lang="de-DE" sz="1200" dirty="0" err="1"/>
                        <a:t>Architects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60 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24.06.2022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1: Validation of SRC’s </a:t>
                      </a:r>
                    </a:p>
                    <a:p>
                      <a:r>
                        <a:rPr lang="en-US" sz="1200" dirty="0"/>
                        <a:t>2: Validation of dimension characteristics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3771535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r>
                        <a:rPr lang="de-DE" sz="1200" dirty="0"/>
                        <a:t>M1.4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Interview </a:t>
                      </a:r>
                      <a:r>
                        <a:rPr lang="de-DE" sz="1200" i="1" dirty="0"/>
                        <a:t>semi-</a:t>
                      </a:r>
                      <a:r>
                        <a:rPr lang="de-DE" sz="1200" i="1" dirty="0" err="1"/>
                        <a:t>structured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Head </a:t>
                      </a:r>
                      <a:r>
                        <a:rPr lang="de-DE" sz="1200" dirty="0" err="1"/>
                        <a:t>of</a:t>
                      </a:r>
                      <a:r>
                        <a:rPr lang="de-DE" sz="1200" dirty="0"/>
                        <a:t> Solution </a:t>
                      </a:r>
                      <a:r>
                        <a:rPr lang="de-DE" sz="1200" dirty="0" err="1"/>
                        <a:t>Architects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60 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27.06.2022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#1 Identification of technical limitations between dimension characteristics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691510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r>
                        <a:rPr lang="de-DE" sz="1200" dirty="0"/>
                        <a:t>M1.5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Interview </a:t>
                      </a:r>
                      <a:r>
                        <a:rPr lang="de-DE" sz="1200" i="1" dirty="0"/>
                        <a:t>semi-</a:t>
                      </a:r>
                      <a:r>
                        <a:rPr lang="de-DE" sz="1200" i="1" dirty="0" err="1"/>
                        <a:t>structured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Head </a:t>
                      </a:r>
                      <a:r>
                        <a:rPr lang="de-DE" sz="1200" dirty="0" err="1"/>
                        <a:t>of</a:t>
                      </a:r>
                      <a:r>
                        <a:rPr lang="de-DE" sz="1200" dirty="0"/>
                        <a:t> Solution </a:t>
                      </a:r>
                      <a:r>
                        <a:rPr lang="de-DE" sz="1200" dirty="0" err="1"/>
                        <a:t>Architects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90 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01.07.2022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#2 Identification of technical limitations between dimension characteristics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5281291"/>
                  </a:ext>
                </a:extLst>
              </a:tr>
              <a:tr h="296033">
                <a:tc gridSpan="6">
                  <a:txBody>
                    <a:bodyPr/>
                    <a:lstStyle/>
                    <a:p>
                      <a:pPr algn="ctr"/>
                      <a:r>
                        <a:rPr lang="de-DE" sz="1200" b="1" dirty="0"/>
                        <a:t>RQ2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8411532"/>
                  </a:ext>
                </a:extLst>
              </a:tr>
              <a:tr h="440048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M2.1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Focus 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Head </a:t>
                      </a:r>
                      <a:r>
                        <a:rPr lang="de-DE" sz="1200" dirty="0" err="1"/>
                        <a:t>of</a:t>
                      </a:r>
                      <a:r>
                        <a:rPr lang="de-DE" sz="1200" dirty="0"/>
                        <a:t> Solution </a:t>
                      </a:r>
                      <a:r>
                        <a:rPr lang="de-DE" sz="1200" dirty="0" err="1"/>
                        <a:t>Architects</a:t>
                      </a:r>
                      <a:endParaRPr lang="de-DE" sz="1200" dirty="0"/>
                    </a:p>
                    <a:p>
                      <a:pPr algn="l"/>
                      <a:r>
                        <a:rPr lang="de-DE" sz="1200" dirty="0"/>
                        <a:t>ESB expert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60 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06.07.2022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Identification of undesired information flow paths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1234395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M2.2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Focus 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 Solution </a:t>
                      </a:r>
                      <a:r>
                        <a:rPr lang="de-DE" sz="1200" dirty="0" err="1"/>
                        <a:t>Architects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120 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15.07.2022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Validation of DPs &amp; information flow paths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8025160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M2.3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Focus 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 Solution </a:t>
                      </a:r>
                      <a:r>
                        <a:rPr lang="de-DE" sz="1200" dirty="0" err="1"/>
                        <a:t>Architects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60 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03.08.2022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Validation of DPs &amp; information flow paths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5402398"/>
                  </a:ext>
                </a:extLst>
              </a:tr>
              <a:tr h="296033">
                <a:tc gridSpan="6">
                  <a:txBody>
                    <a:bodyPr/>
                    <a:lstStyle/>
                    <a:p>
                      <a:pPr algn="ctr"/>
                      <a:r>
                        <a:rPr lang="de-DE" sz="1200" b="1" dirty="0"/>
                        <a:t>RQ3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375277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M3.1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Workshop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 Solution </a:t>
                      </a:r>
                      <a:r>
                        <a:rPr lang="de-DE" sz="1200" dirty="0" err="1"/>
                        <a:t>Architects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90 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27.07.2022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Identification of generic classifications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679861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M3.2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Interview </a:t>
                      </a:r>
                      <a:r>
                        <a:rPr lang="de-DE" sz="1200" i="1" dirty="0"/>
                        <a:t>semi-</a:t>
                      </a:r>
                      <a:r>
                        <a:rPr lang="de-DE" sz="1200" i="1" dirty="0" err="1"/>
                        <a:t>structured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1 Solution </a:t>
                      </a:r>
                      <a:r>
                        <a:rPr lang="de-DE" sz="1200" dirty="0" err="1"/>
                        <a:t>Architect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60 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09.08.2022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Validation of classifications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2839394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M3.3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Interview </a:t>
                      </a:r>
                      <a:r>
                        <a:rPr lang="de-DE" sz="1200" i="1" dirty="0"/>
                        <a:t>semi-</a:t>
                      </a:r>
                      <a:r>
                        <a:rPr lang="de-DE" sz="1200" i="1" dirty="0" err="1"/>
                        <a:t>structured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Head </a:t>
                      </a:r>
                      <a:r>
                        <a:rPr lang="de-DE" sz="1200" dirty="0" err="1"/>
                        <a:t>of</a:t>
                      </a:r>
                      <a:r>
                        <a:rPr lang="de-DE" sz="1200" dirty="0"/>
                        <a:t> Solution </a:t>
                      </a:r>
                      <a:r>
                        <a:rPr lang="de-DE" sz="1200" dirty="0" err="1"/>
                        <a:t>Architects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90 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10.08.2022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Validation of classifications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974134"/>
                  </a:ext>
                </a:extLst>
              </a:tr>
            </a:tbl>
          </a:graphicData>
        </a:graphic>
      </p:graphicFrame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3B71AD0A-C65A-4F0C-BC73-AE8210B7DE82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8689742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2647680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3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Design Principles Overview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25</a:t>
            </a:fld>
            <a:endParaRPr lang="de-DE" dirty="0"/>
          </a:p>
        </p:txBody>
      </p:sp>
      <p:graphicFrame>
        <p:nvGraphicFramePr>
          <p:cNvPr id="14" name="Content Placeholder 9">
            <a:extLst>
              <a:ext uri="{FF2B5EF4-FFF2-40B4-BE49-F238E27FC236}">
                <a16:creationId xmlns:a16="http://schemas.microsoft.com/office/drawing/2014/main" id="{AF3B239A-05B5-4060-ACDD-FBA7E561E5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05767"/>
              </p:ext>
            </p:extLst>
          </p:nvPr>
        </p:nvGraphicFramePr>
        <p:xfrm>
          <a:off x="332903" y="1124745"/>
          <a:ext cx="11524657" cy="4752529"/>
        </p:xfrm>
        <a:graphic>
          <a:graphicData uri="http://schemas.openxmlformats.org/drawingml/2006/table">
            <a:tbl>
              <a:tblPr/>
              <a:tblGrid>
                <a:gridCol w="1024979">
                  <a:extLst>
                    <a:ext uri="{9D8B030D-6E8A-4147-A177-3AD203B41FA5}">
                      <a16:colId xmlns:a16="http://schemas.microsoft.com/office/drawing/2014/main" val="4267003130"/>
                    </a:ext>
                  </a:extLst>
                </a:gridCol>
                <a:gridCol w="10499678">
                  <a:extLst>
                    <a:ext uri="{9D8B030D-6E8A-4147-A177-3AD203B41FA5}">
                      <a16:colId xmlns:a16="http://schemas.microsoft.com/office/drawing/2014/main" val="4203027624"/>
                    </a:ext>
                  </a:extLst>
                </a:gridCol>
              </a:tblGrid>
              <a:tr h="1208269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dirty="0">
                          <a:effectLst/>
                        </a:rPr>
                        <a:t>DP1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dirty="0">
                          <a:effectLst/>
                        </a:rPr>
                        <a:t>LCB A serves as single point of entry to interact with a machine or service that is located in local manufacturing site A from outside of site A 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83311"/>
                  </a:ext>
                </a:extLst>
              </a:tr>
              <a:tr h="70885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dirty="0">
                          <a:effectLst/>
                        </a:rPr>
                        <a:t>DP2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dirty="0">
                          <a:effectLst/>
                        </a:rPr>
                        <a:t>GCB serves as interface between the Enterprise IT level and the Manufacturing IT level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535086"/>
                  </a:ext>
                </a:extLst>
              </a:tr>
              <a:tr h="70885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dirty="0">
                          <a:effectLst/>
                        </a:rPr>
                        <a:t>DP3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dirty="0">
                          <a:effectLst/>
                        </a:rPr>
                        <a:t>Communication via CB is preferred over direct communication to isolate the communication logic from the business logic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75469"/>
                  </a:ext>
                </a:extLst>
              </a:tr>
              <a:tr h="70885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dirty="0">
                          <a:effectLst/>
                        </a:rPr>
                        <a:t>DP4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dirty="0">
                          <a:effectLst/>
                        </a:rPr>
                        <a:t>1 CB is preferred over 2 CBs to minimize the amount of intermediates 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73156"/>
                  </a:ext>
                </a:extLst>
              </a:tr>
              <a:tr h="70885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dirty="0">
                          <a:effectLst/>
                        </a:rPr>
                        <a:t>DP5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dirty="0">
                          <a:effectLst/>
                        </a:rPr>
                        <a:t>LCB A serves as interface between a service that is located outside of A and a machine that is located inside A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475581"/>
                  </a:ext>
                </a:extLst>
              </a:tr>
              <a:tr h="70885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>
                          <a:effectLst/>
                        </a:rPr>
                        <a:t>DP6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dirty="0">
                          <a:effectLst/>
                        </a:rPr>
                        <a:t>No direct interaction across network borders 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808018"/>
                  </a:ext>
                </a:extLst>
              </a:tr>
            </a:tbl>
          </a:graphicData>
        </a:graphic>
      </p:graphicFrame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DE8E0C00-B0B8-4594-B75C-7064E03E048C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0686441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9FEA509C-07B4-4D05-8D53-3CB34D38F28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11433797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3" name="think-cell Slide" r:id="rId7" imgW="306" imgH="306" progId="TCLayout.ActiveDocument.1">
                  <p:embed/>
                </p:oleObj>
              </mc:Choice>
              <mc:Fallback>
                <p:oleObj name="think-cell Slide" r:id="rId7" imgW="306" imgH="306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9FEA509C-07B4-4D05-8D53-3CB34D38F2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8DE2B-EB78-441F-A509-46AAF3C03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76AC-E5DF-427C-ABDC-2F4FBD8E4B69}" type="slidenum">
              <a:rPr lang="en-US" smtClean="0"/>
              <a:t>26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B6458C-FA7A-42A7-A388-0144847E2CE4}"/>
              </a:ext>
            </a:extLst>
          </p:cNvPr>
          <p:cNvSpPr/>
          <p:nvPr/>
        </p:nvSpPr>
        <p:spPr>
          <a:xfrm>
            <a:off x="480000" y="2175611"/>
            <a:ext cx="5430651" cy="923330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t"/>
            <a:r>
              <a:rPr lang="en-US" b="1" dirty="0"/>
              <a:t>LCB A</a:t>
            </a:r>
            <a:r>
              <a:rPr lang="en-US" dirty="0"/>
              <a:t> serves as </a:t>
            </a:r>
            <a:r>
              <a:rPr lang="en-US" b="1" dirty="0"/>
              <a:t>single point of entry </a:t>
            </a:r>
            <a:r>
              <a:rPr lang="en-US" dirty="0"/>
              <a:t>to interact with a machine or service that is located in </a:t>
            </a:r>
            <a:r>
              <a:rPr lang="en-US" b="1" dirty="0"/>
              <a:t>local manufacturing site A</a:t>
            </a:r>
            <a:r>
              <a:rPr lang="en-US" dirty="0"/>
              <a:t> from outside of site A</a:t>
            </a:r>
            <a:endParaRPr lang="de-DE" b="1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F1A273A-5B27-45A0-AFF6-38E56E656C6E}"/>
              </a:ext>
            </a:extLst>
          </p:cNvPr>
          <p:cNvCxnSpPr>
            <a:cxnSpLocks/>
          </p:cNvCxnSpPr>
          <p:nvPr/>
        </p:nvCxnSpPr>
        <p:spPr>
          <a:xfrm>
            <a:off x="6565279" y="4856519"/>
            <a:ext cx="4982557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A86C2DFD-35F8-448F-AF41-8F428D6962ED}"/>
              </a:ext>
            </a:extLst>
          </p:cNvPr>
          <p:cNvSpPr/>
          <p:nvPr/>
        </p:nvSpPr>
        <p:spPr>
          <a:xfrm>
            <a:off x="8436938" y="3822658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Ins="360000" rtlCol="0" anchor="t" anchorCtr="0"/>
          <a:lstStyle/>
          <a:p>
            <a:pPr algn="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site B</a:t>
            </a:r>
          </a:p>
        </p:txBody>
      </p:sp>
      <p:pic>
        <p:nvPicPr>
          <p:cNvPr id="98" name="interface">
            <a:extLst>
              <a:ext uri="{FF2B5EF4-FFF2-40B4-BE49-F238E27FC236}">
                <a16:creationId xmlns:a16="http://schemas.microsoft.com/office/drawing/2014/main" id="{ADA18BBE-E02E-4461-9B75-F941A3EEC8C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77063" y="5023963"/>
            <a:ext cx="251236" cy="279635"/>
          </a:xfrm>
          <a:prstGeom prst="rect">
            <a:avLst/>
          </a:prstGeom>
        </p:spPr>
      </p:pic>
      <p:sp>
        <p:nvSpPr>
          <p:cNvPr id="99" name="Rechteck: abgerundete Ecken 117">
            <a:extLst>
              <a:ext uri="{FF2B5EF4-FFF2-40B4-BE49-F238E27FC236}">
                <a16:creationId xmlns:a16="http://schemas.microsoft.com/office/drawing/2014/main" id="{42443F54-EB66-4396-93D9-9542D5BB4BD3}"/>
              </a:ext>
            </a:extLst>
          </p:cNvPr>
          <p:cNvSpPr/>
          <p:nvPr/>
        </p:nvSpPr>
        <p:spPr>
          <a:xfrm>
            <a:off x="8489236" y="4890587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837819D3-6CE8-4115-8DF5-3E50F6BEFB46}"/>
              </a:ext>
            </a:extLst>
          </p:cNvPr>
          <p:cNvSpPr/>
          <p:nvPr/>
        </p:nvSpPr>
        <p:spPr>
          <a:xfrm>
            <a:off x="10151743" y="4498380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0EBCB54-83E9-4CCF-B8C0-68615B401D2B}"/>
              </a:ext>
            </a:extLst>
          </p:cNvPr>
          <p:cNvSpPr/>
          <p:nvPr/>
        </p:nvSpPr>
        <p:spPr>
          <a:xfrm>
            <a:off x="10152434" y="575122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72F5AF6-3C50-4793-B990-1D947B22A493}"/>
              </a:ext>
            </a:extLst>
          </p:cNvPr>
          <p:cNvSpPr/>
          <p:nvPr/>
        </p:nvSpPr>
        <p:spPr>
          <a:xfrm>
            <a:off x="7591747" y="3582546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tlCol="0" anchor="t" anchorCtr="0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site A</a:t>
            </a:r>
          </a:p>
        </p:txBody>
      </p:sp>
      <p:sp>
        <p:nvSpPr>
          <p:cNvPr id="103" name="Rechteck: abgerundete Ecken 88">
            <a:extLst>
              <a:ext uri="{FF2B5EF4-FFF2-40B4-BE49-F238E27FC236}">
                <a16:creationId xmlns:a16="http://schemas.microsoft.com/office/drawing/2014/main" id="{B9F85BDB-7B42-4F4D-8DA4-242F2DC5C9F5}"/>
              </a:ext>
            </a:extLst>
          </p:cNvPr>
          <p:cNvSpPr/>
          <p:nvPr/>
        </p:nvSpPr>
        <p:spPr>
          <a:xfrm>
            <a:off x="7644046" y="4995566"/>
            <a:ext cx="2333645" cy="1031101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14400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Manufacturing OT</a:t>
            </a:r>
          </a:p>
        </p:txBody>
      </p:sp>
      <p:sp>
        <p:nvSpPr>
          <p:cNvPr id="104" name="Rechteck: abgerundete Ecken 88">
            <a:extLst>
              <a:ext uri="{FF2B5EF4-FFF2-40B4-BE49-F238E27FC236}">
                <a16:creationId xmlns:a16="http://schemas.microsoft.com/office/drawing/2014/main" id="{DC8D5913-345E-430B-BBAB-764CABEB20CF}"/>
              </a:ext>
            </a:extLst>
          </p:cNvPr>
          <p:cNvSpPr/>
          <p:nvPr/>
        </p:nvSpPr>
        <p:spPr>
          <a:xfrm>
            <a:off x="7591747" y="2070473"/>
            <a:ext cx="4028935" cy="1382113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Global Manufacturing IT platform</a:t>
            </a:r>
          </a:p>
        </p:txBody>
      </p:sp>
      <p:sp>
        <p:nvSpPr>
          <p:cNvPr id="105" name="Rechteck: abgerundete Ecken 147">
            <a:extLst>
              <a:ext uri="{FF2B5EF4-FFF2-40B4-BE49-F238E27FC236}">
                <a16:creationId xmlns:a16="http://schemas.microsoft.com/office/drawing/2014/main" id="{29B2AF91-9560-40FB-898B-64929B644299}"/>
              </a:ext>
            </a:extLst>
          </p:cNvPr>
          <p:cNvSpPr/>
          <p:nvPr/>
        </p:nvSpPr>
        <p:spPr>
          <a:xfrm>
            <a:off x="8622749" y="2549412"/>
            <a:ext cx="2010835" cy="438037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rgbClr val="1F497D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Global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 </a:t>
            </a:r>
          </a:p>
        </p:txBody>
      </p:sp>
      <p:sp>
        <p:nvSpPr>
          <p:cNvPr id="106" name="Rechteck: abgerundete Ecken 88">
            <a:extLst>
              <a:ext uri="{FF2B5EF4-FFF2-40B4-BE49-F238E27FC236}">
                <a16:creationId xmlns:a16="http://schemas.microsoft.com/office/drawing/2014/main" id="{5B52C797-DD28-4EC5-8DF4-AAAF91A26E1D}"/>
              </a:ext>
            </a:extLst>
          </p:cNvPr>
          <p:cNvSpPr/>
          <p:nvPr/>
        </p:nvSpPr>
        <p:spPr>
          <a:xfrm>
            <a:off x="7631918" y="3908433"/>
            <a:ext cx="2345773" cy="8008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IT</a:t>
            </a:r>
          </a:p>
        </p:txBody>
      </p:sp>
      <p:sp>
        <p:nvSpPr>
          <p:cNvPr id="107" name="Rechteck: abgerundete Ecken 117">
            <a:extLst>
              <a:ext uri="{FF2B5EF4-FFF2-40B4-BE49-F238E27FC236}">
                <a16:creationId xmlns:a16="http://schemas.microsoft.com/office/drawing/2014/main" id="{40E4D6A8-9E3D-46AB-B729-0AB23A00F68D}"/>
              </a:ext>
            </a:extLst>
          </p:cNvPr>
          <p:cNvSpPr/>
          <p:nvPr/>
        </p:nvSpPr>
        <p:spPr>
          <a:xfrm>
            <a:off x="7644045" y="4650475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4780BB5-6E2D-4D09-AAA0-89D954FF7F94}"/>
              </a:ext>
            </a:extLst>
          </p:cNvPr>
          <p:cNvSpPr/>
          <p:nvPr/>
        </p:nvSpPr>
        <p:spPr>
          <a:xfrm>
            <a:off x="7795073" y="2597948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Service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4931987-BD9D-44B4-AE90-D932E99A1698}"/>
              </a:ext>
            </a:extLst>
          </p:cNvPr>
          <p:cNvSpPr/>
          <p:nvPr/>
        </p:nvSpPr>
        <p:spPr>
          <a:xfrm>
            <a:off x="10758749" y="2594546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FC54DF8-343F-4FA5-B7A4-F5116BD305C4}"/>
              </a:ext>
            </a:extLst>
          </p:cNvPr>
          <p:cNvSpPr/>
          <p:nvPr/>
        </p:nvSpPr>
        <p:spPr>
          <a:xfrm>
            <a:off x="9306553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1" name="Rechteck: abgerundete Ecken 88">
            <a:extLst>
              <a:ext uri="{FF2B5EF4-FFF2-40B4-BE49-F238E27FC236}">
                <a16:creationId xmlns:a16="http://schemas.microsoft.com/office/drawing/2014/main" id="{3A55EA33-939C-4306-AD3D-B7156C581ED3}"/>
              </a:ext>
            </a:extLst>
          </p:cNvPr>
          <p:cNvSpPr/>
          <p:nvPr/>
        </p:nvSpPr>
        <p:spPr>
          <a:xfrm>
            <a:off x="7591747" y="825457"/>
            <a:ext cx="4028935" cy="10542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Enterprise IT platform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B2A71469-1959-4B3B-B59B-FF1900DF1B9A}"/>
              </a:ext>
            </a:extLst>
          </p:cNvPr>
          <p:cNvCxnSpPr>
            <a:cxnSpLocks/>
          </p:cNvCxnSpPr>
          <p:nvPr/>
        </p:nvCxnSpPr>
        <p:spPr>
          <a:xfrm>
            <a:off x="6631334" y="1985476"/>
            <a:ext cx="4964081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56270977-714A-4349-B7D2-9D70E04850A3}"/>
              </a:ext>
            </a:extLst>
          </p:cNvPr>
          <p:cNvSpPr txBox="1"/>
          <p:nvPr/>
        </p:nvSpPr>
        <p:spPr>
          <a:xfrm rot="16200000">
            <a:off x="5809449" y="973996"/>
            <a:ext cx="20713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Enterprise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 control level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AB06722-9F37-4808-989A-CA2C643C45A2}"/>
              </a:ext>
            </a:extLst>
          </p:cNvPr>
          <p:cNvSpPr txBox="1"/>
          <p:nvPr/>
        </p:nvSpPr>
        <p:spPr>
          <a:xfrm rot="16200000">
            <a:off x="5760385" y="3100695"/>
            <a:ext cx="2179148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control level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CDDCE65-33E7-4EE5-A671-472FCD46781D}"/>
              </a:ext>
            </a:extLst>
          </p:cNvPr>
          <p:cNvSpPr txBox="1"/>
          <p:nvPr/>
        </p:nvSpPr>
        <p:spPr>
          <a:xfrm rot="16200000">
            <a:off x="6069113" y="5317703"/>
            <a:ext cx="15599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35B4CAE-C12A-43D9-A206-2A005090A3A0}"/>
              </a:ext>
            </a:extLst>
          </p:cNvPr>
          <p:cNvSpPr/>
          <p:nvPr/>
        </p:nvSpPr>
        <p:spPr>
          <a:xfrm>
            <a:off x="7756875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CDEFB4AF-BA7D-4443-9A40-8B5BFAE3BFEA}"/>
              </a:ext>
            </a:extLst>
          </p:cNvPr>
          <p:cNvSpPr/>
          <p:nvPr/>
        </p:nvSpPr>
        <p:spPr>
          <a:xfrm>
            <a:off x="9307243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Machine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4FF14D6-5309-4FC9-B1DA-15B1DA758C69}"/>
              </a:ext>
            </a:extLst>
          </p:cNvPr>
          <p:cNvSpPr/>
          <p:nvPr/>
        </p:nvSpPr>
        <p:spPr>
          <a:xfrm>
            <a:off x="7756877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CD354A-5E47-4C43-B59C-FDBA0BDA91B2}"/>
              </a:ext>
            </a:extLst>
          </p:cNvPr>
          <p:cNvSpPr/>
          <p:nvPr/>
        </p:nvSpPr>
        <p:spPr>
          <a:xfrm>
            <a:off x="9266430" y="1343791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ERP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DD024F23-5B89-4D41-99E5-3FA116507180}"/>
              </a:ext>
            </a:extLst>
          </p:cNvPr>
          <p:cNvSpPr txBox="1"/>
          <p:nvPr/>
        </p:nvSpPr>
        <p:spPr>
          <a:xfrm>
            <a:off x="10421007" y="4903688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B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A7F065B-D491-4D6F-9D8D-C56491015F6D}"/>
              </a:ext>
            </a:extLst>
          </p:cNvPr>
          <p:cNvSpPr txBox="1"/>
          <p:nvPr/>
        </p:nvSpPr>
        <p:spPr>
          <a:xfrm>
            <a:off x="9560524" y="4663576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A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cxnSp>
        <p:nvCxnSpPr>
          <p:cNvPr id="125" name="Straight Arrow Connector 3">
            <a:extLst>
              <a:ext uri="{FF2B5EF4-FFF2-40B4-BE49-F238E27FC236}">
                <a16:creationId xmlns:a16="http://schemas.microsoft.com/office/drawing/2014/main" id="{8B62DF72-2FE9-4FD3-991E-8C456E37D49B}"/>
              </a:ext>
            </a:extLst>
          </p:cNvPr>
          <p:cNvCxnSpPr>
            <a:cxnSpLocks/>
          </p:cNvCxnSpPr>
          <p:nvPr/>
        </p:nvCxnSpPr>
        <p:spPr>
          <a:xfrm rot="5400000" flipH="1">
            <a:off x="7137559" y="3407292"/>
            <a:ext cx="3069844" cy="1776085"/>
          </a:xfrm>
          <a:prstGeom prst="bentConnector4">
            <a:avLst>
              <a:gd name="adj1" fmla="val -9929"/>
              <a:gd name="adj2" fmla="val 117161"/>
            </a:avLst>
          </a:prstGeom>
          <a:noFill/>
          <a:ln w="19050" cap="flat" cmpd="sng" algn="ctr">
            <a:solidFill>
              <a:srgbClr val="C00000"/>
            </a:solidFill>
            <a:prstDash val="solid"/>
            <a:miter/>
            <a:headEnd type="triangle"/>
            <a:tailEnd type="none"/>
          </a:ln>
          <a:effectLst/>
        </p:spPr>
      </p:cxnSp>
      <p:sp>
        <p:nvSpPr>
          <p:cNvPr id="126" name="Cross 125">
            <a:extLst>
              <a:ext uri="{FF2B5EF4-FFF2-40B4-BE49-F238E27FC236}">
                <a16:creationId xmlns:a16="http://schemas.microsoft.com/office/drawing/2014/main" id="{55E0C5FF-78E5-4617-9196-BC96E578B6AF}"/>
              </a:ext>
            </a:extLst>
          </p:cNvPr>
          <p:cNvSpPr/>
          <p:nvPr/>
        </p:nvSpPr>
        <p:spPr>
          <a:xfrm rot="2694321">
            <a:off x="7341455" y="4151333"/>
            <a:ext cx="288000" cy="288000"/>
          </a:xfrm>
          <a:prstGeom prst="plus">
            <a:avLst>
              <a:gd name="adj" fmla="val 3817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Arrow Connector 3">
            <a:extLst>
              <a:ext uri="{FF2B5EF4-FFF2-40B4-BE49-F238E27FC236}">
                <a16:creationId xmlns:a16="http://schemas.microsoft.com/office/drawing/2014/main" id="{B267C782-28E4-4B76-9D49-A52F2CC18CF7}"/>
              </a:ext>
            </a:extLst>
          </p:cNvPr>
          <p:cNvCxnSpPr>
            <a:cxnSpLocks/>
          </p:cNvCxnSpPr>
          <p:nvPr/>
        </p:nvCxnSpPr>
        <p:spPr>
          <a:xfrm rot="16200000" flipV="1">
            <a:off x="7625260" y="3471561"/>
            <a:ext cx="1710465" cy="647364"/>
          </a:xfrm>
          <a:prstGeom prst="bentConnector3">
            <a:avLst>
              <a:gd name="adj1" fmla="val 66038"/>
            </a:avLst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8" name="Straight Arrow Connector 3">
            <a:extLst>
              <a:ext uri="{FF2B5EF4-FFF2-40B4-BE49-F238E27FC236}">
                <a16:creationId xmlns:a16="http://schemas.microsoft.com/office/drawing/2014/main" id="{D47A1235-EE6E-4010-9E06-C4D244B5B158}"/>
              </a:ext>
            </a:extLst>
          </p:cNvPr>
          <p:cNvCxnSpPr>
            <a:cxnSpLocks/>
          </p:cNvCxnSpPr>
          <p:nvPr/>
        </p:nvCxnSpPr>
        <p:spPr>
          <a:xfrm rot="16200000" flipH="1">
            <a:off x="8756853" y="5131419"/>
            <a:ext cx="587920" cy="503069"/>
          </a:xfrm>
          <a:prstGeom prst="bentConnector2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55979AC-DA62-4E31-B6BB-9DDEA937C202}"/>
              </a:ext>
            </a:extLst>
          </p:cNvPr>
          <p:cNvSpPr txBox="1"/>
          <p:nvPr/>
        </p:nvSpPr>
        <p:spPr>
          <a:xfrm>
            <a:off x="480000" y="5929355"/>
            <a:ext cx="5519989" cy="33855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600" dirty="0"/>
              <a:t>Note: This </a:t>
            </a:r>
            <a:r>
              <a:rPr lang="de-DE" sz="1600" dirty="0" err="1"/>
              <a:t>principle</a:t>
            </a:r>
            <a:r>
              <a:rPr lang="de-DE" sz="1600" dirty="0"/>
              <a:t> </a:t>
            </a:r>
            <a:r>
              <a:rPr lang="de-DE" sz="1600" dirty="0" err="1"/>
              <a:t>only</a:t>
            </a:r>
            <a:r>
              <a:rPr lang="de-DE" sz="1600" dirty="0"/>
              <a:t> </a:t>
            </a:r>
            <a:r>
              <a:rPr lang="de-DE" sz="1600" dirty="0" err="1"/>
              <a:t>affects</a:t>
            </a:r>
            <a:r>
              <a:rPr lang="de-DE" sz="1600" dirty="0"/>
              <a:t> </a:t>
            </a:r>
            <a:r>
              <a:rPr lang="de-DE" sz="1600" dirty="0" err="1"/>
              <a:t>interactions</a:t>
            </a:r>
            <a:r>
              <a:rPr lang="de-DE" sz="1600" dirty="0"/>
              <a:t> </a:t>
            </a:r>
            <a:r>
              <a:rPr lang="de-DE" sz="1600" dirty="0" err="1"/>
              <a:t>across</a:t>
            </a:r>
            <a:r>
              <a:rPr lang="de-DE" sz="1600" dirty="0"/>
              <a:t> </a:t>
            </a:r>
            <a:r>
              <a:rPr lang="de-DE" sz="1600" dirty="0" err="1"/>
              <a:t>zones</a:t>
            </a:r>
            <a:endParaRPr lang="de-DE" sz="1600" dirty="0"/>
          </a:p>
        </p:txBody>
      </p:sp>
      <p:sp>
        <p:nvSpPr>
          <p:cNvPr id="42" name="Datumsplatzhalter 3">
            <a:extLst>
              <a:ext uri="{FF2B5EF4-FFF2-40B4-BE49-F238E27FC236}">
                <a16:creationId xmlns:a16="http://schemas.microsoft.com/office/drawing/2014/main" id="{2F909EFE-505C-44F1-A8BB-AD32DEF2A9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43" name="Fußzeilenplatzhalter 4">
            <a:extLst>
              <a:ext uri="{FF2B5EF4-FFF2-40B4-BE49-F238E27FC236}">
                <a16:creationId xmlns:a16="http://schemas.microsoft.com/office/drawing/2014/main" id="{ABDF3A0C-9A24-43B3-986E-7599AA5AF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221010_Stürzenhofecker_interaction_patterns_for_manufacturing_IT</a:t>
            </a:r>
            <a:endParaRPr lang="de-DE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CA5B11B-AA65-4D97-8DAD-F4A1314E1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Design </a:t>
            </a:r>
            <a:r>
              <a:rPr lang="de-DE" dirty="0" err="1"/>
              <a:t>Principle</a:t>
            </a:r>
            <a:r>
              <a:rPr lang="de-DE" dirty="0"/>
              <a:t> 1</a:t>
            </a:r>
          </a:p>
        </p:txBody>
      </p:sp>
      <p:sp>
        <p:nvSpPr>
          <p:cNvPr id="2" name="RS_Classification_Special">
            <a:extLst>
              <a:ext uri="{FF2B5EF4-FFF2-40B4-BE49-F238E27FC236}">
                <a16:creationId xmlns:a16="http://schemas.microsoft.com/office/drawing/2014/main" id="{86FF8A3D-DDE3-4D47-9A54-37FCBB0A1F36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35625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9FEA509C-07B4-4D05-8D53-3CB34D38F28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68187503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7" name="think-cell Slide" r:id="rId7" imgW="306" imgH="306" progId="TCLayout.ActiveDocument.1">
                  <p:embed/>
                </p:oleObj>
              </mc:Choice>
              <mc:Fallback>
                <p:oleObj name="think-cell Slide" r:id="rId7" imgW="306" imgH="306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9FEA509C-07B4-4D05-8D53-3CB34D38F2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8DE2B-EB78-441F-A509-46AAF3C03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76AC-E5DF-427C-ABDC-2F4FBD8E4B69}" type="slidenum">
              <a:rPr lang="en-US" smtClean="0"/>
              <a:t>27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B6458C-FA7A-42A7-A388-0144847E2CE4}"/>
              </a:ext>
            </a:extLst>
          </p:cNvPr>
          <p:cNvSpPr/>
          <p:nvPr/>
        </p:nvSpPr>
        <p:spPr>
          <a:xfrm>
            <a:off x="480000" y="2175611"/>
            <a:ext cx="5430651" cy="923330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t"/>
            <a:r>
              <a:rPr lang="en-US" b="1" dirty="0"/>
              <a:t>GCB </a:t>
            </a:r>
            <a:r>
              <a:rPr lang="en-US" dirty="0"/>
              <a:t>serves as </a:t>
            </a:r>
            <a:r>
              <a:rPr lang="en-US" b="1" dirty="0"/>
              <a:t>interface </a:t>
            </a:r>
            <a:r>
              <a:rPr lang="en-US" dirty="0"/>
              <a:t>between the </a:t>
            </a:r>
            <a:r>
              <a:rPr lang="en-US" b="1" dirty="0"/>
              <a:t>Enterprise IT level </a:t>
            </a:r>
            <a:r>
              <a:rPr lang="en-US" dirty="0"/>
              <a:t>and the </a:t>
            </a:r>
            <a:r>
              <a:rPr lang="en-US" b="1" dirty="0"/>
              <a:t>Manufacturing IT level</a:t>
            </a:r>
            <a:endParaRPr lang="de-DE" b="1" dirty="0"/>
          </a:p>
          <a:p>
            <a:pPr fontAlgn="t"/>
            <a:endParaRPr lang="de-DE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F1A273A-5B27-45A0-AFF6-38E56E656C6E}"/>
              </a:ext>
            </a:extLst>
          </p:cNvPr>
          <p:cNvCxnSpPr>
            <a:cxnSpLocks/>
          </p:cNvCxnSpPr>
          <p:nvPr/>
        </p:nvCxnSpPr>
        <p:spPr>
          <a:xfrm>
            <a:off x="6565279" y="4856519"/>
            <a:ext cx="4982557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A86C2DFD-35F8-448F-AF41-8F428D6962ED}"/>
              </a:ext>
            </a:extLst>
          </p:cNvPr>
          <p:cNvSpPr/>
          <p:nvPr/>
        </p:nvSpPr>
        <p:spPr>
          <a:xfrm>
            <a:off x="8436938" y="3822658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Ins="360000" rtlCol="0" anchor="t" anchorCtr="0"/>
          <a:lstStyle/>
          <a:p>
            <a:pPr algn="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site B</a:t>
            </a:r>
          </a:p>
        </p:txBody>
      </p:sp>
      <p:pic>
        <p:nvPicPr>
          <p:cNvPr id="98" name="interface">
            <a:extLst>
              <a:ext uri="{FF2B5EF4-FFF2-40B4-BE49-F238E27FC236}">
                <a16:creationId xmlns:a16="http://schemas.microsoft.com/office/drawing/2014/main" id="{ADA18BBE-E02E-4461-9B75-F941A3EEC8C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77063" y="5023963"/>
            <a:ext cx="251236" cy="279635"/>
          </a:xfrm>
          <a:prstGeom prst="rect">
            <a:avLst/>
          </a:prstGeom>
        </p:spPr>
      </p:pic>
      <p:sp>
        <p:nvSpPr>
          <p:cNvPr id="99" name="Rechteck: abgerundete Ecken 117">
            <a:extLst>
              <a:ext uri="{FF2B5EF4-FFF2-40B4-BE49-F238E27FC236}">
                <a16:creationId xmlns:a16="http://schemas.microsoft.com/office/drawing/2014/main" id="{42443F54-EB66-4396-93D9-9542D5BB4BD3}"/>
              </a:ext>
            </a:extLst>
          </p:cNvPr>
          <p:cNvSpPr/>
          <p:nvPr/>
        </p:nvSpPr>
        <p:spPr>
          <a:xfrm>
            <a:off x="8489236" y="4890587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837819D3-6CE8-4115-8DF5-3E50F6BEFB46}"/>
              </a:ext>
            </a:extLst>
          </p:cNvPr>
          <p:cNvSpPr/>
          <p:nvPr/>
        </p:nvSpPr>
        <p:spPr>
          <a:xfrm>
            <a:off x="10151743" y="4498380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0EBCB54-83E9-4CCF-B8C0-68615B401D2B}"/>
              </a:ext>
            </a:extLst>
          </p:cNvPr>
          <p:cNvSpPr/>
          <p:nvPr/>
        </p:nvSpPr>
        <p:spPr>
          <a:xfrm>
            <a:off x="10152434" y="575122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72F5AF6-3C50-4793-B990-1D947B22A493}"/>
              </a:ext>
            </a:extLst>
          </p:cNvPr>
          <p:cNvSpPr/>
          <p:nvPr/>
        </p:nvSpPr>
        <p:spPr>
          <a:xfrm>
            <a:off x="7591747" y="3582546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tlCol="0" anchor="t" anchorCtr="0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site A</a:t>
            </a:r>
          </a:p>
        </p:txBody>
      </p:sp>
      <p:sp>
        <p:nvSpPr>
          <p:cNvPr id="103" name="Rechteck: abgerundete Ecken 88">
            <a:extLst>
              <a:ext uri="{FF2B5EF4-FFF2-40B4-BE49-F238E27FC236}">
                <a16:creationId xmlns:a16="http://schemas.microsoft.com/office/drawing/2014/main" id="{B9F85BDB-7B42-4F4D-8DA4-242F2DC5C9F5}"/>
              </a:ext>
            </a:extLst>
          </p:cNvPr>
          <p:cNvSpPr/>
          <p:nvPr/>
        </p:nvSpPr>
        <p:spPr>
          <a:xfrm>
            <a:off x="7644046" y="4995566"/>
            <a:ext cx="2333645" cy="1031101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14400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Manufacturing OT</a:t>
            </a:r>
          </a:p>
        </p:txBody>
      </p:sp>
      <p:sp>
        <p:nvSpPr>
          <p:cNvPr id="104" name="Rechteck: abgerundete Ecken 88">
            <a:extLst>
              <a:ext uri="{FF2B5EF4-FFF2-40B4-BE49-F238E27FC236}">
                <a16:creationId xmlns:a16="http://schemas.microsoft.com/office/drawing/2014/main" id="{DC8D5913-345E-430B-BBAB-764CABEB20CF}"/>
              </a:ext>
            </a:extLst>
          </p:cNvPr>
          <p:cNvSpPr/>
          <p:nvPr/>
        </p:nvSpPr>
        <p:spPr>
          <a:xfrm>
            <a:off x="7591747" y="2070473"/>
            <a:ext cx="4028935" cy="1382113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Global Manufacturing IT platform</a:t>
            </a:r>
          </a:p>
        </p:txBody>
      </p:sp>
      <p:sp>
        <p:nvSpPr>
          <p:cNvPr id="105" name="Rechteck: abgerundete Ecken 147">
            <a:extLst>
              <a:ext uri="{FF2B5EF4-FFF2-40B4-BE49-F238E27FC236}">
                <a16:creationId xmlns:a16="http://schemas.microsoft.com/office/drawing/2014/main" id="{29B2AF91-9560-40FB-898B-64929B644299}"/>
              </a:ext>
            </a:extLst>
          </p:cNvPr>
          <p:cNvSpPr/>
          <p:nvPr/>
        </p:nvSpPr>
        <p:spPr>
          <a:xfrm>
            <a:off x="8622749" y="2549412"/>
            <a:ext cx="2010835" cy="438037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rgbClr val="1F497D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Global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 </a:t>
            </a:r>
          </a:p>
        </p:txBody>
      </p:sp>
      <p:sp>
        <p:nvSpPr>
          <p:cNvPr id="106" name="Rechteck: abgerundete Ecken 88">
            <a:extLst>
              <a:ext uri="{FF2B5EF4-FFF2-40B4-BE49-F238E27FC236}">
                <a16:creationId xmlns:a16="http://schemas.microsoft.com/office/drawing/2014/main" id="{5B52C797-DD28-4EC5-8DF4-AAAF91A26E1D}"/>
              </a:ext>
            </a:extLst>
          </p:cNvPr>
          <p:cNvSpPr/>
          <p:nvPr/>
        </p:nvSpPr>
        <p:spPr>
          <a:xfrm>
            <a:off x="7631918" y="3908433"/>
            <a:ext cx="2345773" cy="8008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IT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4780BB5-6E2D-4D09-AAA0-89D954FF7F94}"/>
              </a:ext>
            </a:extLst>
          </p:cNvPr>
          <p:cNvSpPr/>
          <p:nvPr/>
        </p:nvSpPr>
        <p:spPr>
          <a:xfrm>
            <a:off x="7795073" y="2597948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4931987-BD9D-44B4-AE90-D932E99A1698}"/>
              </a:ext>
            </a:extLst>
          </p:cNvPr>
          <p:cNvSpPr/>
          <p:nvPr/>
        </p:nvSpPr>
        <p:spPr>
          <a:xfrm>
            <a:off x="10758749" y="2594546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FC54DF8-343F-4FA5-B7A4-F5116BD305C4}"/>
              </a:ext>
            </a:extLst>
          </p:cNvPr>
          <p:cNvSpPr/>
          <p:nvPr/>
        </p:nvSpPr>
        <p:spPr>
          <a:xfrm>
            <a:off x="9306553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1" name="Rechteck: abgerundete Ecken 88">
            <a:extLst>
              <a:ext uri="{FF2B5EF4-FFF2-40B4-BE49-F238E27FC236}">
                <a16:creationId xmlns:a16="http://schemas.microsoft.com/office/drawing/2014/main" id="{3A55EA33-939C-4306-AD3D-B7156C581ED3}"/>
              </a:ext>
            </a:extLst>
          </p:cNvPr>
          <p:cNvSpPr/>
          <p:nvPr/>
        </p:nvSpPr>
        <p:spPr>
          <a:xfrm>
            <a:off x="7591747" y="825457"/>
            <a:ext cx="4028935" cy="10542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Enterprise IT platform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B2A71469-1959-4B3B-B59B-FF1900DF1B9A}"/>
              </a:ext>
            </a:extLst>
          </p:cNvPr>
          <p:cNvCxnSpPr>
            <a:cxnSpLocks/>
          </p:cNvCxnSpPr>
          <p:nvPr/>
        </p:nvCxnSpPr>
        <p:spPr>
          <a:xfrm>
            <a:off x="6631334" y="1985476"/>
            <a:ext cx="4964081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35B4CAE-C12A-43D9-A206-2A005090A3A0}"/>
              </a:ext>
            </a:extLst>
          </p:cNvPr>
          <p:cNvSpPr/>
          <p:nvPr/>
        </p:nvSpPr>
        <p:spPr>
          <a:xfrm>
            <a:off x="7756875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CDEFB4AF-BA7D-4443-9A40-8B5BFAE3BFEA}"/>
              </a:ext>
            </a:extLst>
          </p:cNvPr>
          <p:cNvSpPr/>
          <p:nvPr/>
        </p:nvSpPr>
        <p:spPr>
          <a:xfrm>
            <a:off x="9307243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4FF14D6-5309-4FC9-B1DA-15B1DA758C69}"/>
              </a:ext>
            </a:extLst>
          </p:cNvPr>
          <p:cNvSpPr/>
          <p:nvPr/>
        </p:nvSpPr>
        <p:spPr>
          <a:xfrm>
            <a:off x="7756877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Service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CD354A-5E47-4C43-B59C-FDBA0BDA91B2}"/>
              </a:ext>
            </a:extLst>
          </p:cNvPr>
          <p:cNvSpPr/>
          <p:nvPr/>
        </p:nvSpPr>
        <p:spPr>
          <a:xfrm>
            <a:off x="9266430" y="1343791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ERP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DD024F23-5B89-4D41-99E5-3FA116507180}"/>
              </a:ext>
            </a:extLst>
          </p:cNvPr>
          <p:cNvSpPr txBox="1"/>
          <p:nvPr/>
        </p:nvSpPr>
        <p:spPr>
          <a:xfrm>
            <a:off x="10421007" y="4903688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B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cxnSp>
        <p:nvCxnSpPr>
          <p:cNvPr id="125" name="Straight Arrow Connector 3">
            <a:extLst>
              <a:ext uri="{FF2B5EF4-FFF2-40B4-BE49-F238E27FC236}">
                <a16:creationId xmlns:a16="http://schemas.microsoft.com/office/drawing/2014/main" id="{8B62DF72-2FE9-4FD3-991E-8C456E37D49B}"/>
              </a:ext>
            </a:extLst>
          </p:cNvPr>
          <p:cNvCxnSpPr>
            <a:cxnSpLocks/>
            <a:stCxn id="111" idx="1"/>
            <a:endCxn id="119" idx="1"/>
          </p:cNvCxnSpPr>
          <p:nvPr/>
        </p:nvCxnSpPr>
        <p:spPr>
          <a:xfrm rot="10800000" flipH="1" flipV="1">
            <a:off x="7591746" y="1352573"/>
            <a:ext cx="165129" cy="3069548"/>
          </a:xfrm>
          <a:prstGeom prst="bentConnector3">
            <a:avLst>
              <a:gd name="adj1" fmla="val -154324"/>
            </a:avLst>
          </a:prstGeom>
          <a:noFill/>
          <a:ln w="19050" cap="flat" cmpd="sng" algn="ctr">
            <a:solidFill>
              <a:srgbClr val="C00000"/>
            </a:solidFill>
            <a:prstDash val="solid"/>
            <a:miter/>
            <a:headEnd type="triangle"/>
            <a:tailEnd type="none"/>
          </a:ln>
          <a:effectLst/>
        </p:spPr>
      </p:cxnSp>
      <p:sp>
        <p:nvSpPr>
          <p:cNvPr id="126" name="Cross 125">
            <a:extLst>
              <a:ext uri="{FF2B5EF4-FFF2-40B4-BE49-F238E27FC236}">
                <a16:creationId xmlns:a16="http://schemas.microsoft.com/office/drawing/2014/main" id="{55E0C5FF-78E5-4617-9196-BC96E578B6AF}"/>
              </a:ext>
            </a:extLst>
          </p:cNvPr>
          <p:cNvSpPr/>
          <p:nvPr/>
        </p:nvSpPr>
        <p:spPr>
          <a:xfrm rot="2694321">
            <a:off x="7205581" y="2761181"/>
            <a:ext cx="288000" cy="288000"/>
          </a:xfrm>
          <a:prstGeom prst="plus">
            <a:avLst>
              <a:gd name="adj" fmla="val 3817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4" name="Straight Arrow Connector 3">
            <a:extLst>
              <a:ext uri="{FF2B5EF4-FFF2-40B4-BE49-F238E27FC236}">
                <a16:creationId xmlns:a16="http://schemas.microsoft.com/office/drawing/2014/main" id="{43735C8E-7556-4035-953E-D91C5F8D66F3}"/>
              </a:ext>
            </a:extLst>
          </p:cNvPr>
          <p:cNvCxnSpPr>
            <a:cxnSpLocks/>
            <a:stCxn id="119" idx="0"/>
            <a:endCxn id="105" idx="2"/>
          </p:cNvCxnSpPr>
          <p:nvPr/>
        </p:nvCxnSpPr>
        <p:spPr>
          <a:xfrm rot="5400000" flipH="1" flipV="1">
            <a:off x="8189069" y="2819171"/>
            <a:ext cx="1270819" cy="1607376"/>
          </a:xfrm>
          <a:prstGeom prst="bentConnector3">
            <a:avLst>
              <a:gd name="adj1" fmla="val 59594"/>
            </a:avLst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7" name="Rechteck: abgerundete Ecken 117">
            <a:extLst>
              <a:ext uri="{FF2B5EF4-FFF2-40B4-BE49-F238E27FC236}">
                <a16:creationId xmlns:a16="http://schemas.microsoft.com/office/drawing/2014/main" id="{40E4D6A8-9E3D-46AB-B729-0AB23A00F68D}"/>
              </a:ext>
            </a:extLst>
          </p:cNvPr>
          <p:cNvSpPr/>
          <p:nvPr/>
        </p:nvSpPr>
        <p:spPr>
          <a:xfrm>
            <a:off x="7644045" y="4650475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A7F065B-D491-4D6F-9D8D-C56491015F6D}"/>
              </a:ext>
            </a:extLst>
          </p:cNvPr>
          <p:cNvSpPr txBox="1"/>
          <p:nvPr/>
        </p:nvSpPr>
        <p:spPr>
          <a:xfrm>
            <a:off x="9560524" y="4663576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A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cxnSp>
        <p:nvCxnSpPr>
          <p:cNvPr id="47" name="Straight Arrow Connector 3">
            <a:extLst>
              <a:ext uri="{FF2B5EF4-FFF2-40B4-BE49-F238E27FC236}">
                <a16:creationId xmlns:a16="http://schemas.microsoft.com/office/drawing/2014/main" id="{FC5C0442-4B47-43DD-B8D8-9DCECF69BCA2}"/>
              </a:ext>
            </a:extLst>
          </p:cNvPr>
          <p:cNvCxnSpPr>
            <a:cxnSpLocks/>
            <a:stCxn id="105" idx="0"/>
            <a:endCxn id="120" idx="2"/>
          </p:cNvCxnSpPr>
          <p:nvPr/>
        </p:nvCxnSpPr>
        <p:spPr>
          <a:xfrm flipV="1">
            <a:off x="9628167" y="1685852"/>
            <a:ext cx="0" cy="86356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1" name="Datumsplatzhalter 3">
            <a:extLst>
              <a:ext uri="{FF2B5EF4-FFF2-40B4-BE49-F238E27FC236}">
                <a16:creationId xmlns:a16="http://schemas.microsoft.com/office/drawing/2014/main" id="{9656C9F8-3CDC-4BD0-B8B7-BBA930BFC0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42" name="Fußzeilenplatzhalter 4">
            <a:extLst>
              <a:ext uri="{FF2B5EF4-FFF2-40B4-BE49-F238E27FC236}">
                <a16:creationId xmlns:a16="http://schemas.microsoft.com/office/drawing/2014/main" id="{0D4617A2-973E-4542-933B-F5BDD40A1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221010_Stürzenhofecker_interaction_patterns_for_manufacturing_IT</a:t>
            </a:r>
            <a:endParaRPr lang="de-DE" dirty="0"/>
          </a:p>
        </p:txBody>
      </p:sp>
      <p:sp>
        <p:nvSpPr>
          <p:cNvPr id="45" name="Title 11">
            <a:extLst>
              <a:ext uri="{FF2B5EF4-FFF2-40B4-BE49-F238E27FC236}">
                <a16:creationId xmlns:a16="http://schemas.microsoft.com/office/drawing/2014/main" id="{EE143F86-F96D-46DE-95EF-E31471FCB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vert="horz"/>
          <a:lstStyle/>
          <a:p>
            <a:r>
              <a:rPr lang="de-DE" dirty="0"/>
              <a:t>Design </a:t>
            </a:r>
            <a:r>
              <a:rPr lang="de-DE" dirty="0" err="1"/>
              <a:t>Principle</a:t>
            </a:r>
            <a:r>
              <a:rPr lang="de-DE" dirty="0"/>
              <a:t> 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352B3C9-D10D-4192-99D0-94BCA7E6001F}"/>
              </a:ext>
            </a:extLst>
          </p:cNvPr>
          <p:cNvSpPr txBox="1"/>
          <p:nvPr/>
        </p:nvSpPr>
        <p:spPr>
          <a:xfrm rot="16200000">
            <a:off x="5809449" y="973996"/>
            <a:ext cx="20713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Enterprise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 control level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A7AA635-5B56-4580-AD81-B4B2B0D50E2F}"/>
              </a:ext>
            </a:extLst>
          </p:cNvPr>
          <p:cNvSpPr txBox="1"/>
          <p:nvPr/>
        </p:nvSpPr>
        <p:spPr>
          <a:xfrm rot="16200000">
            <a:off x="5760385" y="3100695"/>
            <a:ext cx="2179148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control level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520875F-FAF9-4D7D-9F07-716B6134646C}"/>
              </a:ext>
            </a:extLst>
          </p:cNvPr>
          <p:cNvSpPr txBox="1"/>
          <p:nvPr/>
        </p:nvSpPr>
        <p:spPr>
          <a:xfrm rot="16200000">
            <a:off x="6069113" y="5317703"/>
            <a:ext cx="15599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level</a:t>
            </a:r>
          </a:p>
        </p:txBody>
      </p:sp>
      <p:sp>
        <p:nvSpPr>
          <p:cNvPr id="2" name="RS_Classification_Special">
            <a:extLst>
              <a:ext uri="{FF2B5EF4-FFF2-40B4-BE49-F238E27FC236}">
                <a16:creationId xmlns:a16="http://schemas.microsoft.com/office/drawing/2014/main" id="{3CFF5D5D-AB11-46CA-9FD0-2AC3E13AD321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830007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9FEA509C-07B4-4D05-8D53-3CB34D38F28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5535426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1" name="think-cell Slide" r:id="rId7" imgW="306" imgH="306" progId="TCLayout.ActiveDocument.1">
                  <p:embed/>
                </p:oleObj>
              </mc:Choice>
              <mc:Fallback>
                <p:oleObj name="think-cell Slide" r:id="rId7" imgW="306" imgH="306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9FEA509C-07B4-4D05-8D53-3CB34D38F2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08B6458C-FA7A-42A7-A388-0144847E2CE4}"/>
              </a:ext>
            </a:extLst>
          </p:cNvPr>
          <p:cNvSpPr/>
          <p:nvPr/>
        </p:nvSpPr>
        <p:spPr>
          <a:xfrm>
            <a:off x="480000" y="2175611"/>
            <a:ext cx="5430651" cy="923330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t"/>
            <a:r>
              <a:rPr lang="en-US" dirty="0"/>
              <a:t>Communication via </a:t>
            </a:r>
            <a:r>
              <a:rPr lang="en-US" b="1" dirty="0"/>
              <a:t>CB is preferred over direct </a:t>
            </a:r>
            <a:r>
              <a:rPr lang="en-US" dirty="0"/>
              <a:t>communication to isolate the communication logic from the business logic</a:t>
            </a:r>
            <a:endParaRPr lang="de-DE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F1A273A-5B27-45A0-AFF6-38E56E656C6E}"/>
              </a:ext>
            </a:extLst>
          </p:cNvPr>
          <p:cNvCxnSpPr>
            <a:cxnSpLocks/>
          </p:cNvCxnSpPr>
          <p:nvPr/>
        </p:nvCxnSpPr>
        <p:spPr>
          <a:xfrm>
            <a:off x="6565279" y="4856519"/>
            <a:ext cx="4982557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A86C2DFD-35F8-448F-AF41-8F428D6962ED}"/>
              </a:ext>
            </a:extLst>
          </p:cNvPr>
          <p:cNvSpPr/>
          <p:nvPr/>
        </p:nvSpPr>
        <p:spPr>
          <a:xfrm>
            <a:off x="8436938" y="3822658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Ins="360000" rtlCol="0" anchor="t" anchorCtr="0"/>
          <a:lstStyle/>
          <a:p>
            <a:pPr algn="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site B</a:t>
            </a:r>
          </a:p>
        </p:txBody>
      </p:sp>
      <p:pic>
        <p:nvPicPr>
          <p:cNvPr id="98" name="interface">
            <a:extLst>
              <a:ext uri="{FF2B5EF4-FFF2-40B4-BE49-F238E27FC236}">
                <a16:creationId xmlns:a16="http://schemas.microsoft.com/office/drawing/2014/main" id="{ADA18BBE-E02E-4461-9B75-F941A3EEC8C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77063" y="5023963"/>
            <a:ext cx="251236" cy="279635"/>
          </a:xfrm>
          <a:prstGeom prst="rect">
            <a:avLst/>
          </a:prstGeom>
        </p:spPr>
      </p:pic>
      <p:sp>
        <p:nvSpPr>
          <p:cNvPr id="99" name="Rechteck: abgerundete Ecken 117">
            <a:extLst>
              <a:ext uri="{FF2B5EF4-FFF2-40B4-BE49-F238E27FC236}">
                <a16:creationId xmlns:a16="http://schemas.microsoft.com/office/drawing/2014/main" id="{42443F54-EB66-4396-93D9-9542D5BB4BD3}"/>
              </a:ext>
            </a:extLst>
          </p:cNvPr>
          <p:cNvSpPr/>
          <p:nvPr/>
        </p:nvSpPr>
        <p:spPr>
          <a:xfrm>
            <a:off x="8489236" y="4890587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837819D3-6CE8-4115-8DF5-3E50F6BEFB46}"/>
              </a:ext>
            </a:extLst>
          </p:cNvPr>
          <p:cNvSpPr/>
          <p:nvPr/>
        </p:nvSpPr>
        <p:spPr>
          <a:xfrm>
            <a:off x="10151743" y="4498380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0EBCB54-83E9-4CCF-B8C0-68615B401D2B}"/>
              </a:ext>
            </a:extLst>
          </p:cNvPr>
          <p:cNvSpPr/>
          <p:nvPr/>
        </p:nvSpPr>
        <p:spPr>
          <a:xfrm>
            <a:off x="10152434" y="575122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72F5AF6-3C50-4793-B990-1D947B22A493}"/>
              </a:ext>
            </a:extLst>
          </p:cNvPr>
          <p:cNvSpPr/>
          <p:nvPr/>
        </p:nvSpPr>
        <p:spPr>
          <a:xfrm>
            <a:off x="7591747" y="3582546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tlCol="0" anchor="t" anchorCtr="0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site A</a:t>
            </a:r>
          </a:p>
        </p:txBody>
      </p:sp>
      <p:sp>
        <p:nvSpPr>
          <p:cNvPr id="103" name="Rechteck: abgerundete Ecken 88">
            <a:extLst>
              <a:ext uri="{FF2B5EF4-FFF2-40B4-BE49-F238E27FC236}">
                <a16:creationId xmlns:a16="http://schemas.microsoft.com/office/drawing/2014/main" id="{B9F85BDB-7B42-4F4D-8DA4-242F2DC5C9F5}"/>
              </a:ext>
            </a:extLst>
          </p:cNvPr>
          <p:cNvSpPr/>
          <p:nvPr/>
        </p:nvSpPr>
        <p:spPr>
          <a:xfrm>
            <a:off x="7644046" y="4995566"/>
            <a:ext cx="2333645" cy="1031101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14400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Manufacturing OT</a:t>
            </a:r>
          </a:p>
        </p:txBody>
      </p:sp>
      <p:sp>
        <p:nvSpPr>
          <p:cNvPr id="104" name="Rechteck: abgerundete Ecken 88">
            <a:extLst>
              <a:ext uri="{FF2B5EF4-FFF2-40B4-BE49-F238E27FC236}">
                <a16:creationId xmlns:a16="http://schemas.microsoft.com/office/drawing/2014/main" id="{DC8D5913-345E-430B-BBAB-764CABEB20CF}"/>
              </a:ext>
            </a:extLst>
          </p:cNvPr>
          <p:cNvSpPr/>
          <p:nvPr/>
        </p:nvSpPr>
        <p:spPr>
          <a:xfrm>
            <a:off x="7591747" y="2070473"/>
            <a:ext cx="4028935" cy="1382113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Global Manufacturing IT platform</a:t>
            </a:r>
          </a:p>
        </p:txBody>
      </p:sp>
      <p:sp>
        <p:nvSpPr>
          <p:cNvPr id="105" name="Rechteck: abgerundete Ecken 147">
            <a:extLst>
              <a:ext uri="{FF2B5EF4-FFF2-40B4-BE49-F238E27FC236}">
                <a16:creationId xmlns:a16="http://schemas.microsoft.com/office/drawing/2014/main" id="{29B2AF91-9560-40FB-898B-64929B644299}"/>
              </a:ext>
            </a:extLst>
          </p:cNvPr>
          <p:cNvSpPr/>
          <p:nvPr/>
        </p:nvSpPr>
        <p:spPr>
          <a:xfrm>
            <a:off x="8622749" y="2549412"/>
            <a:ext cx="2010835" cy="438037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rgbClr val="1F497D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Global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 </a:t>
            </a:r>
          </a:p>
        </p:txBody>
      </p:sp>
      <p:sp>
        <p:nvSpPr>
          <p:cNvPr id="106" name="Rechteck: abgerundete Ecken 88">
            <a:extLst>
              <a:ext uri="{FF2B5EF4-FFF2-40B4-BE49-F238E27FC236}">
                <a16:creationId xmlns:a16="http://schemas.microsoft.com/office/drawing/2014/main" id="{5B52C797-DD28-4EC5-8DF4-AAAF91A26E1D}"/>
              </a:ext>
            </a:extLst>
          </p:cNvPr>
          <p:cNvSpPr/>
          <p:nvPr/>
        </p:nvSpPr>
        <p:spPr>
          <a:xfrm>
            <a:off x="7631918" y="3908433"/>
            <a:ext cx="2345773" cy="8008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IT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4780BB5-6E2D-4D09-AAA0-89D954FF7F94}"/>
              </a:ext>
            </a:extLst>
          </p:cNvPr>
          <p:cNvSpPr/>
          <p:nvPr/>
        </p:nvSpPr>
        <p:spPr>
          <a:xfrm>
            <a:off x="7795073" y="2597948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4931987-BD9D-44B4-AE90-D932E99A1698}"/>
              </a:ext>
            </a:extLst>
          </p:cNvPr>
          <p:cNvSpPr/>
          <p:nvPr/>
        </p:nvSpPr>
        <p:spPr>
          <a:xfrm>
            <a:off x="10758749" y="2594546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FC54DF8-343F-4FA5-B7A4-F5116BD305C4}"/>
              </a:ext>
            </a:extLst>
          </p:cNvPr>
          <p:cNvSpPr/>
          <p:nvPr/>
        </p:nvSpPr>
        <p:spPr>
          <a:xfrm>
            <a:off x="9306553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1" name="Rechteck: abgerundete Ecken 88">
            <a:extLst>
              <a:ext uri="{FF2B5EF4-FFF2-40B4-BE49-F238E27FC236}">
                <a16:creationId xmlns:a16="http://schemas.microsoft.com/office/drawing/2014/main" id="{3A55EA33-939C-4306-AD3D-B7156C581ED3}"/>
              </a:ext>
            </a:extLst>
          </p:cNvPr>
          <p:cNvSpPr/>
          <p:nvPr/>
        </p:nvSpPr>
        <p:spPr>
          <a:xfrm>
            <a:off x="7591747" y="825457"/>
            <a:ext cx="4028935" cy="10542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Enterprise IT platform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B2A71469-1959-4B3B-B59B-FF1900DF1B9A}"/>
              </a:ext>
            </a:extLst>
          </p:cNvPr>
          <p:cNvCxnSpPr>
            <a:cxnSpLocks/>
          </p:cNvCxnSpPr>
          <p:nvPr/>
        </p:nvCxnSpPr>
        <p:spPr>
          <a:xfrm>
            <a:off x="6631334" y="1985476"/>
            <a:ext cx="4964081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35B4CAE-C12A-43D9-A206-2A005090A3A0}"/>
              </a:ext>
            </a:extLst>
          </p:cNvPr>
          <p:cNvSpPr/>
          <p:nvPr/>
        </p:nvSpPr>
        <p:spPr>
          <a:xfrm>
            <a:off x="7756875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CDEFB4AF-BA7D-4443-9A40-8B5BFAE3BFEA}"/>
              </a:ext>
            </a:extLst>
          </p:cNvPr>
          <p:cNvSpPr/>
          <p:nvPr/>
        </p:nvSpPr>
        <p:spPr>
          <a:xfrm>
            <a:off x="9307243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Machine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4FF14D6-5309-4FC9-B1DA-15B1DA758C69}"/>
              </a:ext>
            </a:extLst>
          </p:cNvPr>
          <p:cNvSpPr/>
          <p:nvPr/>
        </p:nvSpPr>
        <p:spPr>
          <a:xfrm>
            <a:off x="7756877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Service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CD354A-5E47-4C43-B59C-FDBA0BDA91B2}"/>
              </a:ext>
            </a:extLst>
          </p:cNvPr>
          <p:cNvSpPr/>
          <p:nvPr/>
        </p:nvSpPr>
        <p:spPr>
          <a:xfrm>
            <a:off x="9266430" y="1343791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ERP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DD024F23-5B89-4D41-99E5-3FA116507180}"/>
              </a:ext>
            </a:extLst>
          </p:cNvPr>
          <p:cNvSpPr txBox="1"/>
          <p:nvPr/>
        </p:nvSpPr>
        <p:spPr>
          <a:xfrm>
            <a:off x="10421007" y="4903688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B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sp>
        <p:nvSpPr>
          <p:cNvPr id="107" name="Rechteck: abgerundete Ecken 117">
            <a:extLst>
              <a:ext uri="{FF2B5EF4-FFF2-40B4-BE49-F238E27FC236}">
                <a16:creationId xmlns:a16="http://schemas.microsoft.com/office/drawing/2014/main" id="{40E4D6A8-9E3D-46AB-B729-0AB23A00F68D}"/>
              </a:ext>
            </a:extLst>
          </p:cNvPr>
          <p:cNvSpPr/>
          <p:nvPr/>
        </p:nvSpPr>
        <p:spPr>
          <a:xfrm>
            <a:off x="7644045" y="4650475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A7F065B-D491-4D6F-9D8D-C56491015F6D}"/>
              </a:ext>
            </a:extLst>
          </p:cNvPr>
          <p:cNvSpPr txBox="1"/>
          <p:nvPr/>
        </p:nvSpPr>
        <p:spPr>
          <a:xfrm>
            <a:off x="9560524" y="4663576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A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cxnSp>
        <p:nvCxnSpPr>
          <p:cNvPr id="41" name="Straight Arrow Connector 3">
            <a:extLst>
              <a:ext uri="{FF2B5EF4-FFF2-40B4-BE49-F238E27FC236}">
                <a16:creationId xmlns:a16="http://schemas.microsoft.com/office/drawing/2014/main" id="{D7577D4F-2DA8-41C0-98A5-EA713CD6ADC6}"/>
              </a:ext>
            </a:extLst>
          </p:cNvPr>
          <p:cNvCxnSpPr>
            <a:cxnSpLocks/>
            <a:stCxn id="119" idx="3"/>
            <a:endCxn id="107" idx="0"/>
          </p:cNvCxnSpPr>
          <p:nvPr/>
        </p:nvCxnSpPr>
        <p:spPr>
          <a:xfrm>
            <a:off x="8284704" y="4422122"/>
            <a:ext cx="519469" cy="228353"/>
          </a:xfrm>
          <a:prstGeom prst="bentConnector2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Straight Arrow Connector 3">
            <a:extLst>
              <a:ext uri="{FF2B5EF4-FFF2-40B4-BE49-F238E27FC236}">
                <a16:creationId xmlns:a16="http://schemas.microsoft.com/office/drawing/2014/main" id="{D964C91A-DD4D-46C8-98B8-BC8045985E10}"/>
              </a:ext>
            </a:extLst>
          </p:cNvPr>
          <p:cNvCxnSpPr>
            <a:cxnSpLocks/>
            <a:stCxn id="107" idx="2"/>
            <a:endCxn id="117" idx="1"/>
          </p:cNvCxnSpPr>
          <p:nvPr/>
        </p:nvCxnSpPr>
        <p:spPr>
          <a:xfrm rot="16200000" flipH="1">
            <a:off x="8761748" y="5129475"/>
            <a:ext cx="587920" cy="503069"/>
          </a:xfrm>
          <a:prstGeom prst="bentConnector2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Straight Arrow Connector 3">
            <a:extLst>
              <a:ext uri="{FF2B5EF4-FFF2-40B4-BE49-F238E27FC236}">
                <a16:creationId xmlns:a16="http://schemas.microsoft.com/office/drawing/2014/main" id="{645E03A6-0E14-4D91-AE77-0FF4F1CB05BE}"/>
              </a:ext>
            </a:extLst>
          </p:cNvPr>
          <p:cNvCxnSpPr>
            <a:cxnSpLocks/>
            <a:stCxn id="119" idx="1"/>
            <a:endCxn id="117" idx="2"/>
          </p:cNvCxnSpPr>
          <p:nvPr/>
        </p:nvCxnSpPr>
        <p:spPr>
          <a:xfrm rot="10800000" flipH="1" flipV="1">
            <a:off x="7756876" y="4422122"/>
            <a:ext cx="1814281" cy="1416701"/>
          </a:xfrm>
          <a:prstGeom prst="bentConnector4">
            <a:avLst>
              <a:gd name="adj1" fmla="val -13495"/>
              <a:gd name="adj2" fmla="val 124337"/>
            </a:avLst>
          </a:prstGeom>
          <a:ln w="19050">
            <a:solidFill>
              <a:srgbClr val="FFC000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itle 10">
            <a:extLst>
              <a:ext uri="{FF2B5EF4-FFF2-40B4-BE49-F238E27FC236}">
                <a16:creationId xmlns:a16="http://schemas.microsoft.com/office/drawing/2014/main" id="{25ED51E3-661C-45EB-B01E-8949DDB76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vert="horz"/>
          <a:lstStyle/>
          <a:p>
            <a:r>
              <a:rPr lang="de-DE" dirty="0"/>
              <a:t>Design </a:t>
            </a:r>
            <a:r>
              <a:rPr lang="de-DE" dirty="0" err="1"/>
              <a:t>Principle</a:t>
            </a:r>
            <a:r>
              <a:rPr lang="de-DE" dirty="0"/>
              <a:t> 3</a:t>
            </a:r>
          </a:p>
        </p:txBody>
      </p: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BD6A4679-8507-41FB-B56F-FE428508A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/>
          <a:lstStyle/>
          <a:p>
            <a:fld id="{57CB76AC-E5DF-427C-ABDC-2F4FBD8E4B69}" type="slidenum">
              <a:rPr lang="en-US" smtClean="0"/>
              <a:t>28</a:t>
            </a:fld>
            <a:endParaRPr lang="en-US"/>
          </a:p>
        </p:txBody>
      </p:sp>
      <p:sp>
        <p:nvSpPr>
          <p:cNvPr id="46" name="Datumsplatzhalter 3">
            <a:extLst>
              <a:ext uri="{FF2B5EF4-FFF2-40B4-BE49-F238E27FC236}">
                <a16:creationId xmlns:a16="http://schemas.microsoft.com/office/drawing/2014/main" id="{67A741B0-EC1C-45FB-8CE5-AB7976E2E7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47" name="Fußzeilenplatzhalter 4">
            <a:extLst>
              <a:ext uri="{FF2B5EF4-FFF2-40B4-BE49-F238E27FC236}">
                <a16:creationId xmlns:a16="http://schemas.microsoft.com/office/drawing/2014/main" id="{253B8523-E220-40C0-8250-F30C743AF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221010_Stürzenhofecker_interaction_patterns_for_manufacturing_IT</a:t>
            </a:r>
            <a:endParaRPr lang="de-DE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60DC05-BEC2-4F3D-9245-6CD7EC692CCA}"/>
              </a:ext>
            </a:extLst>
          </p:cNvPr>
          <p:cNvSpPr txBox="1"/>
          <p:nvPr/>
        </p:nvSpPr>
        <p:spPr>
          <a:xfrm rot="16200000">
            <a:off x="5809449" y="973996"/>
            <a:ext cx="20713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Enterprise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 control level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0029969-5F48-46AC-A565-570C3A908D62}"/>
              </a:ext>
            </a:extLst>
          </p:cNvPr>
          <p:cNvSpPr txBox="1"/>
          <p:nvPr/>
        </p:nvSpPr>
        <p:spPr>
          <a:xfrm rot="16200000">
            <a:off x="5760385" y="3100695"/>
            <a:ext cx="2179148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control level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3815F10-C3FF-4EEC-903F-5B3F4514334E}"/>
              </a:ext>
            </a:extLst>
          </p:cNvPr>
          <p:cNvSpPr txBox="1"/>
          <p:nvPr/>
        </p:nvSpPr>
        <p:spPr>
          <a:xfrm rot="16200000">
            <a:off x="6069113" y="5317703"/>
            <a:ext cx="15599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level</a:t>
            </a:r>
          </a:p>
        </p:txBody>
      </p:sp>
      <p:sp>
        <p:nvSpPr>
          <p:cNvPr id="2" name="RS_Classification_Special">
            <a:extLst>
              <a:ext uri="{FF2B5EF4-FFF2-40B4-BE49-F238E27FC236}">
                <a16:creationId xmlns:a16="http://schemas.microsoft.com/office/drawing/2014/main" id="{BF867187-9E79-4E27-B124-86944D355D8F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833087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9FEA509C-07B4-4D05-8D53-3CB34D38F28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91217856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5" name="think-cell Slide" r:id="rId7" imgW="306" imgH="306" progId="TCLayout.ActiveDocument.1">
                  <p:embed/>
                </p:oleObj>
              </mc:Choice>
              <mc:Fallback>
                <p:oleObj name="think-cell Slide" r:id="rId7" imgW="306" imgH="306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9FEA509C-07B4-4D05-8D53-3CB34D38F2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08B6458C-FA7A-42A7-A388-0144847E2CE4}"/>
              </a:ext>
            </a:extLst>
          </p:cNvPr>
          <p:cNvSpPr/>
          <p:nvPr/>
        </p:nvSpPr>
        <p:spPr>
          <a:xfrm>
            <a:off x="480000" y="2175611"/>
            <a:ext cx="5430651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t"/>
            <a:r>
              <a:rPr lang="en-US" b="1" dirty="0"/>
              <a:t>1 CB is preferred over 2 CBs </a:t>
            </a:r>
            <a:r>
              <a:rPr lang="en-US" dirty="0"/>
              <a:t>to minimize the amount of intermediates </a:t>
            </a:r>
          </a:p>
        </p:txBody>
      </p:sp>
      <p:cxnSp>
        <p:nvCxnSpPr>
          <p:cNvPr id="48" name="Straight Arrow Connector 3">
            <a:extLst>
              <a:ext uri="{FF2B5EF4-FFF2-40B4-BE49-F238E27FC236}">
                <a16:creationId xmlns:a16="http://schemas.microsoft.com/office/drawing/2014/main" id="{645E03A6-0E14-4D91-AE77-0FF4F1CB05BE}"/>
              </a:ext>
            </a:extLst>
          </p:cNvPr>
          <p:cNvCxnSpPr>
            <a:cxnSpLocks/>
            <a:stCxn id="85" idx="0"/>
            <a:endCxn id="82" idx="0"/>
          </p:cNvCxnSpPr>
          <p:nvPr/>
        </p:nvCxnSpPr>
        <p:spPr>
          <a:xfrm rot="5400000" flipH="1" flipV="1">
            <a:off x="8868220" y="1838002"/>
            <a:ext cx="48536" cy="1471357"/>
          </a:xfrm>
          <a:prstGeom prst="bentConnector3">
            <a:avLst>
              <a:gd name="adj1" fmla="val 460321"/>
            </a:avLst>
          </a:prstGeom>
          <a:ln w="19050">
            <a:solidFill>
              <a:srgbClr val="FFC000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8981805-156D-47E2-BF05-B9EC72FA5BAC}"/>
              </a:ext>
            </a:extLst>
          </p:cNvPr>
          <p:cNvCxnSpPr>
            <a:cxnSpLocks/>
          </p:cNvCxnSpPr>
          <p:nvPr/>
        </p:nvCxnSpPr>
        <p:spPr>
          <a:xfrm>
            <a:off x="6565279" y="4856519"/>
            <a:ext cx="4982557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135B94C3-6B35-4696-968A-852FDF17B8A6}"/>
              </a:ext>
            </a:extLst>
          </p:cNvPr>
          <p:cNvSpPr/>
          <p:nvPr/>
        </p:nvSpPr>
        <p:spPr>
          <a:xfrm>
            <a:off x="8436938" y="3822658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Ins="360000" rtlCol="0" anchor="t" anchorCtr="0"/>
          <a:lstStyle/>
          <a:p>
            <a:pPr algn="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site B</a:t>
            </a:r>
          </a:p>
        </p:txBody>
      </p:sp>
      <p:pic>
        <p:nvPicPr>
          <p:cNvPr id="75" name="interface">
            <a:extLst>
              <a:ext uri="{FF2B5EF4-FFF2-40B4-BE49-F238E27FC236}">
                <a16:creationId xmlns:a16="http://schemas.microsoft.com/office/drawing/2014/main" id="{5FDE27AE-7DDC-4833-B565-9B008E843E7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77063" y="5023963"/>
            <a:ext cx="251236" cy="279635"/>
          </a:xfrm>
          <a:prstGeom prst="rect">
            <a:avLst/>
          </a:prstGeom>
        </p:spPr>
      </p:pic>
      <p:sp>
        <p:nvSpPr>
          <p:cNvPr id="76" name="Rechteck: abgerundete Ecken 117">
            <a:extLst>
              <a:ext uri="{FF2B5EF4-FFF2-40B4-BE49-F238E27FC236}">
                <a16:creationId xmlns:a16="http://schemas.microsoft.com/office/drawing/2014/main" id="{879676FD-7ADD-423F-B90B-1C3796310421}"/>
              </a:ext>
            </a:extLst>
          </p:cNvPr>
          <p:cNvSpPr/>
          <p:nvPr/>
        </p:nvSpPr>
        <p:spPr>
          <a:xfrm>
            <a:off x="8489236" y="4890587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A93DDDF-9638-4997-86F1-C35676DEA726}"/>
              </a:ext>
            </a:extLst>
          </p:cNvPr>
          <p:cNvSpPr/>
          <p:nvPr/>
        </p:nvSpPr>
        <p:spPr>
          <a:xfrm>
            <a:off x="10151743" y="4498380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7420C96-2E09-407A-9F6A-51928D2CA3F5}"/>
              </a:ext>
            </a:extLst>
          </p:cNvPr>
          <p:cNvSpPr/>
          <p:nvPr/>
        </p:nvSpPr>
        <p:spPr>
          <a:xfrm>
            <a:off x="10152434" y="575122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9024266-D31D-4CA8-B7EE-8F546C3F6384}"/>
              </a:ext>
            </a:extLst>
          </p:cNvPr>
          <p:cNvSpPr/>
          <p:nvPr/>
        </p:nvSpPr>
        <p:spPr>
          <a:xfrm>
            <a:off x="7591747" y="3582546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tlCol="0" anchor="t" anchorCtr="0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site A</a:t>
            </a:r>
          </a:p>
        </p:txBody>
      </p:sp>
      <p:sp>
        <p:nvSpPr>
          <p:cNvPr id="80" name="Rechteck: abgerundete Ecken 88">
            <a:extLst>
              <a:ext uri="{FF2B5EF4-FFF2-40B4-BE49-F238E27FC236}">
                <a16:creationId xmlns:a16="http://schemas.microsoft.com/office/drawing/2014/main" id="{D3FFA3FE-7E7A-4A2D-841B-1A5AEB3F0EB2}"/>
              </a:ext>
            </a:extLst>
          </p:cNvPr>
          <p:cNvSpPr/>
          <p:nvPr/>
        </p:nvSpPr>
        <p:spPr>
          <a:xfrm>
            <a:off x="7644046" y="4995566"/>
            <a:ext cx="2333645" cy="1031101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14400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Manufacturing OT</a:t>
            </a:r>
          </a:p>
        </p:txBody>
      </p:sp>
      <p:sp>
        <p:nvSpPr>
          <p:cNvPr id="81" name="Rechteck: abgerundete Ecken 88">
            <a:extLst>
              <a:ext uri="{FF2B5EF4-FFF2-40B4-BE49-F238E27FC236}">
                <a16:creationId xmlns:a16="http://schemas.microsoft.com/office/drawing/2014/main" id="{A801B7E5-C5FD-483D-A45A-C09782701862}"/>
              </a:ext>
            </a:extLst>
          </p:cNvPr>
          <p:cNvSpPr/>
          <p:nvPr/>
        </p:nvSpPr>
        <p:spPr>
          <a:xfrm>
            <a:off x="7591747" y="2070473"/>
            <a:ext cx="4028935" cy="1382113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Global Manufacturing IT platform</a:t>
            </a:r>
          </a:p>
        </p:txBody>
      </p:sp>
      <p:sp>
        <p:nvSpPr>
          <p:cNvPr id="82" name="Rechteck: abgerundete Ecken 147">
            <a:extLst>
              <a:ext uri="{FF2B5EF4-FFF2-40B4-BE49-F238E27FC236}">
                <a16:creationId xmlns:a16="http://schemas.microsoft.com/office/drawing/2014/main" id="{4DA9C3FF-E2EB-4D17-B7F8-F71ECB0A5FBF}"/>
              </a:ext>
            </a:extLst>
          </p:cNvPr>
          <p:cNvSpPr/>
          <p:nvPr/>
        </p:nvSpPr>
        <p:spPr>
          <a:xfrm>
            <a:off x="8622749" y="2549412"/>
            <a:ext cx="2010835" cy="438037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rgbClr val="1F497D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Global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 </a:t>
            </a:r>
          </a:p>
        </p:txBody>
      </p:sp>
      <p:sp>
        <p:nvSpPr>
          <p:cNvPr id="83" name="Rechteck: abgerundete Ecken 88">
            <a:extLst>
              <a:ext uri="{FF2B5EF4-FFF2-40B4-BE49-F238E27FC236}">
                <a16:creationId xmlns:a16="http://schemas.microsoft.com/office/drawing/2014/main" id="{27A54978-E992-4DAC-BA46-DD1789D96580}"/>
              </a:ext>
            </a:extLst>
          </p:cNvPr>
          <p:cNvSpPr/>
          <p:nvPr/>
        </p:nvSpPr>
        <p:spPr>
          <a:xfrm>
            <a:off x="7631918" y="3908433"/>
            <a:ext cx="2345773" cy="8008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IT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B7757EAC-B02F-4024-B5CF-97555A944E9E}"/>
              </a:ext>
            </a:extLst>
          </p:cNvPr>
          <p:cNvSpPr/>
          <p:nvPr/>
        </p:nvSpPr>
        <p:spPr>
          <a:xfrm>
            <a:off x="7795073" y="2597948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Service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EBA521D-BC71-46FE-A443-D10B4994F190}"/>
              </a:ext>
            </a:extLst>
          </p:cNvPr>
          <p:cNvSpPr/>
          <p:nvPr/>
        </p:nvSpPr>
        <p:spPr>
          <a:xfrm>
            <a:off x="10758749" y="2594546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860DCA4-14AD-49F7-ACB4-52327016C343}"/>
              </a:ext>
            </a:extLst>
          </p:cNvPr>
          <p:cNvSpPr/>
          <p:nvPr/>
        </p:nvSpPr>
        <p:spPr>
          <a:xfrm>
            <a:off x="9306553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88" name="Rechteck: abgerundete Ecken 88">
            <a:extLst>
              <a:ext uri="{FF2B5EF4-FFF2-40B4-BE49-F238E27FC236}">
                <a16:creationId xmlns:a16="http://schemas.microsoft.com/office/drawing/2014/main" id="{4E046361-2427-4C89-B7A8-2757C4D3751B}"/>
              </a:ext>
            </a:extLst>
          </p:cNvPr>
          <p:cNvSpPr/>
          <p:nvPr/>
        </p:nvSpPr>
        <p:spPr>
          <a:xfrm>
            <a:off x="7591747" y="825457"/>
            <a:ext cx="4028935" cy="10542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Enterprise IT platform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E6E6649-C12A-4C8A-99CE-617A857D0589}"/>
              </a:ext>
            </a:extLst>
          </p:cNvPr>
          <p:cNvCxnSpPr>
            <a:cxnSpLocks/>
          </p:cNvCxnSpPr>
          <p:nvPr/>
        </p:nvCxnSpPr>
        <p:spPr>
          <a:xfrm>
            <a:off x="6631334" y="1985476"/>
            <a:ext cx="4964081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1B0202AE-2125-49A2-A7BE-FAC85EA72BF9}"/>
              </a:ext>
            </a:extLst>
          </p:cNvPr>
          <p:cNvSpPr/>
          <p:nvPr/>
        </p:nvSpPr>
        <p:spPr>
          <a:xfrm>
            <a:off x="7756875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1DEF825-0E9B-447B-BCA1-898364E6525F}"/>
              </a:ext>
            </a:extLst>
          </p:cNvPr>
          <p:cNvSpPr/>
          <p:nvPr/>
        </p:nvSpPr>
        <p:spPr>
          <a:xfrm>
            <a:off x="9307243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Machine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2693ED2-A772-43AE-9B4A-FED208314A4E}"/>
              </a:ext>
            </a:extLst>
          </p:cNvPr>
          <p:cNvSpPr/>
          <p:nvPr/>
        </p:nvSpPr>
        <p:spPr>
          <a:xfrm>
            <a:off x="7756877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29D5D09C-561C-4C88-BFF1-8994ECDDCBB0}"/>
              </a:ext>
            </a:extLst>
          </p:cNvPr>
          <p:cNvSpPr/>
          <p:nvPr/>
        </p:nvSpPr>
        <p:spPr>
          <a:xfrm>
            <a:off x="9266430" y="1343791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ERP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AD44F316-2193-445C-8616-0158D67D8EAF}"/>
              </a:ext>
            </a:extLst>
          </p:cNvPr>
          <p:cNvSpPr txBox="1"/>
          <p:nvPr/>
        </p:nvSpPr>
        <p:spPr>
          <a:xfrm>
            <a:off x="10421007" y="4903688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B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cxnSp>
        <p:nvCxnSpPr>
          <p:cNvPr id="127" name="Straight Arrow Connector 3">
            <a:extLst>
              <a:ext uri="{FF2B5EF4-FFF2-40B4-BE49-F238E27FC236}">
                <a16:creationId xmlns:a16="http://schemas.microsoft.com/office/drawing/2014/main" id="{1BA8DACD-0187-4165-B9A7-105DB50C95A6}"/>
              </a:ext>
            </a:extLst>
          </p:cNvPr>
          <p:cNvCxnSpPr>
            <a:cxnSpLocks/>
          </p:cNvCxnSpPr>
          <p:nvPr/>
        </p:nvCxnSpPr>
        <p:spPr>
          <a:xfrm rot="16200000" flipV="1">
            <a:off x="7625260" y="3471561"/>
            <a:ext cx="1710465" cy="647364"/>
          </a:xfrm>
          <a:prstGeom prst="bentConnector3">
            <a:avLst>
              <a:gd name="adj1" fmla="val 66038"/>
            </a:avLst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8" name="Straight Arrow Connector 3">
            <a:extLst>
              <a:ext uri="{FF2B5EF4-FFF2-40B4-BE49-F238E27FC236}">
                <a16:creationId xmlns:a16="http://schemas.microsoft.com/office/drawing/2014/main" id="{10A782C9-B65D-4D8E-A199-BD11283C1F3C}"/>
              </a:ext>
            </a:extLst>
          </p:cNvPr>
          <p:cNvCxnSpPr>
            <a:cxnSpLocks/>
          </p:cNvCxnSpPr>
          <p:nvPr/>
        </p:nvCxnSpPr>
        <p:spPr>
          <a:xfrm rot="16200000" flipH="1">
            <a:off x="8756853" y="5131419"/>
            <a:ext cx="587920" cy="503069"/>
          </a:xfrm>
          <a:prstGeom prst="bentConnector2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9" name="Straight Arrow Connector 3">
            <a:extLst>
              <a:ext uri="{FF2B5EF4-FFF2-40B4-BE49-F238E27FC236}">
                <a16:creationId xmlns:a16="http://schemas.microsoft.com/office/drawing/2014/main" id="{8808FBD8-6B34-4068-BD04-56304205F2EB}"/>
              </a:ext>
            </a:extLst>
          </p:cNvPr>
          <p:cNvCxnSpPr>
            <a:cxnSpLocks/>
            <a:stCxn id="82" idx="2"/>
          </p:cNvCxnSpPr>
          <p:nvPr/>
        </p:nvCxnSpPr>
        <p:spPr>
          <a:xfrm rot="5400000">
            <a:off x="8511821" y="3532188"/>
            <a:ext cx="1661083" cy="571609"/>
          </a:xfrm>
          <a:prstGeom prst="bentConnector3">
            <a:avLst>
              <a:gd name="adj1" fmla="val 50000"/>
            </a:avLst>
          </a:prstGeom>
          <a:ln w="19050">
            <a:solidFill>
              <a:srgbClr val="FFC000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Straight Arrow Connector 3">
            <a:extLst>
              <a:ext uri="{FF2B5EF4-FFF2-40B4-BE49-F238E27FC236}">
                <a16:creationId xmlns:a16="http://schemas.microsoft.com/office/drawing/2014/main" id="{06E23D49-0AF3-4BDB-A067-4C96B7D21FA0}"/>
              </a:ext>
            </a:extLst>
          </p:cNvPr>
          <p:cNvCxnSpPr>
            <a:cxnSpLocks/>
            <a:endCxn id="94" idx="0"/>
          </p:cNvCxnSpPr>
          <p:nvPr/>
        </p:nvCxnSpPr>
        <p:spPr>
          <a:xfrm rot="16200000" flipH="1">
            <a:off x="9056085" y="4996041"/>
            <a:ext cx="515548" cy="514600"/>
          </a:xfrm>
          <a:prstGeom prst="bentConnector3">
            <a:avLst>
              <a:gd name="adj1" fmla="val 50000"/>
            </a:avLst>
          </a:prstGeom>
          <a:ln w="19050">
            <a:solidFill>
              <a:srgbClr val="FFC000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4" name="Rechteck: abgerundete Ecken 117">
            <a:extLst>
              <a:ext uri="{FF2B5EF4-FFF2-40B4-BE49-F238E27FC236}">
                <a16:creationId xmlns:a16="http://schemas.microsoft.com/office/drawing/2014/main" id="{6EA0571C-39F4-4D83-B87E-F5FCA05A43C8}"/>
              </a:ext>
            </a:extLst>
          </p:cNvPr>
          <p:cNvSpPr/>
          <p:nvPr/>
        </p:nvSpPr>
        <p:spPr>
          <a:xfrm>
            <a:off x="7644045" y="4650475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7700E6E5-E48A-429B-B534-04422B3B1912}"/>
              </a:ext>
            </a:extLst>
          </p:cNvPr>
          <p:cNvSpPr txBox="1"/>
          <p:nvPr/>
        </p:nvSpPr>
        <p:spPr>
          <a:xfrm>
            <a:off x="9560524" y="4663576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A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B5B4747E-D34A-40CD-9CD9-FFE1F17C9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/>
          <a:lstStyle/>
          <a:p>
            <a:fld id="{57CB76AC-E5DF-427C-ABDC-2F4FBD8E4B69}" type="slidenum">
              <a:rPr lang="en-US" smtClean="0"/>
              <a:t>29</a:t>
            </a:fld>
            <a:endParaRPr lang="en-US"/>
          </a:p>
        </p:txBody>
      </p:sp>
      <p:sp>
        <p:nvSpPr>
          <p:cNvPr id="43" name="Datumsplatzhalter 3">
            <a:extLst>
              <a:ext uri="{FF2B5EF4-FFF2-40B4-BE49-F238E27FC236}">
                <a16:creationId xmlns:a16="http://schemas.microsoft.com/office/drawing/2014/main" id="{7851941A-5BCB-4049-B35D-A396F2C393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44" name="Fußzeilenplatzhalter 4">
            <a:extLst>
              <a:ext uri="{FF2B5EF4-FFF2-40B4-BE49-F238E27FC236}">
                <a16:creationId xmlns:a16="http://schemas.microsoft.com/office/drawing/2014/main" id="{CA3E6442-3D03-4390-BAF6-1E9A053A0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221010_Stürzenhofecker_interaction_patterns_for_manufacturing_IT</a:t>
            </a:r>
            <a:endParaRPr lang="de-DE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6B9D808D-89DE-4F49-898E-620E96AAA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Design </a:t>
            </a:r>
            <a:r>
              <a:rPr lang="de-DE" dirty="0" err="1"/>
              <a:t>Principle</a:t>
            </a:r>
            <a:r>
              <a:rPr lang="de-DE" dirty="0"/>
              <a:t> 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0BB8846-C2CD-487D-B5B3-E5B59C69FF33}"/>
              </a:ext>
            </a:extLst>
          </p:cNvPr>
          <p:cNvSpPr txBox="1"/>
          <p:nvPr/>
        </p:nvSpPr>
        <p:spPr>
          <a:xfrm rot="16200000">
            <a:off x="5809449" y="973996"/>
            <a:ext cx="20713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Enterprise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 control level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4E4E4D5-1EAF-41A8-AAF8-CCE2344A59CE}"/>
              </a:ext>
            </a:extLst>
          </p:cNvPr>
          <p:cNvSpPr txBox="1"/>
          <p:nvPr/>
        </p:nvSpPr>
        <p:spPr>
          <a:xfrm rot="16200000">
            <a:off x="5760385" y="3100695"/>
            <a:ext cx="2179148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control level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19E6B62-5805-45A7-B3D0-D28A16D298B3}"/>
              </a:ext>
            </a:extLst>
          </p:cNvPr>
          <p:cNvSpPr txBox="1"/>
          <p:nvPr/>
        </p:nvSpPr>
        <p:spPr>
          <a:xfrm rot="16200000">
            <a:off x="6069113" y="5317703"/>
            <a:ext cx="15599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level</a:t>
            </a:r>
          </a:p>
        </p:txBody>
      </p:sp>
      <p:sp>
        <p:nvSpPr>
          <p:cNvPr id="2" name="RS_Classification_Special">
            <a:extLst>
              <a:ext uri="{FF2B5EF4-FFF2-40B4-BE49-F238E27FC236}">
                <a16:creationId xmlns:a16="http://schemas.microsoft.com/office/drawing/2014/main" id="{58DD4CC6-B4C8-43FC-B937-068E380D9060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67653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881ABB12-1EE6-497C-8723-EBF06A471AD9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281239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1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881ABB12-1EE6-497C-8723-EBF06A471A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1339C3B-B32C-4BCC-B5C1-FD5181C5BBA9}"/>
              </a:ext>
            </a:extLst>
          </p:cNvPr>
          <p:cNvCxnSpPr>
            <a:cxnSpLocks/>
          </p:cNvCxnSpPr>
          <p:nvPr/>
        </p:nvCxnSpPr>
        <p:spPr>
          <a:xfrm>
            <a:off x="507656" y="4807634"/>
            <a:ext cx="3657896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Introduction: Arising challenges of the silo-based manufacturing IT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D713F7-3974-44B3-BF1F-9C5646DEA8C6}"/>
              </a:ext>
            </a:extLst>
          </p:cNvPr>
          <p:cNvSpPr txBox="1"/>
          <p:nvPr/>
        </p:nvSpPr>
        <p:spPr>
          <a:xfrm>
            <a:off x="10288850" y="6168966"/>
            <a:ext cx="1749197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Silo-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based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architecture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[1]</a:t>
            </a:r>
          </a:p>
          <a:p>
            <a:pPr algn="r"/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Levels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are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introduced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by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[2]</a:t>
            </a:r>
          </a:p>
        </p:txBody>
      </p:sp>
      <p:sp>
        <p:nvSpPr>
          <p:cNvPr id="76" name="Rechteck: abgerundete Ecken 88">
            <a:extLst>
              <a:ext uri="{FF2B5EF4-FFF2-40B4-BE49-F238E27FC236}">
                <a16:creationId xmlns:a16="http://schemas.microsoft.com/office/drawing/2014/main" id="{08695D83-5FAC-48ED-9624-0BD5F5A65F4C}"/>
              </a:ext>
            </a:extLst>
          </p:cNvPr>
          <p:cNvSpPr/>
          <p:nvPr/>
        </p:nvSpPr>
        <p:spPr>
          <a:xfrm>
            <a:off x="1261227" y="1046726"/>
            <a:ext cx="2957803" cy="983580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>
                <a:solidFill>
                  <a:schemeClr val="tx1"/>
                </a:solidFill>
              </a:rPr>
              <a:t>Enterprise IT platform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A4CF674-971D-431F-A708-7CCC2F6C5D11}"/>
              </a:ext>
            </a:extLst>
          </p:cNvPr>
          <p:cNvCxnSpPr>
            <a:cxnSpLocks/>
          </p:cNvCxnSpPr>
          <p:nvPr/>
        </p:nvCxnSpPr>
        <p:spPr>
          <a:xfrm>
            <a:off x="556149" y="2129003"/>
            <a:ext cx="3644332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5468DC44-1BD7-4A7D-A0AF-6C02B8508FA2}"/>
              </a:ext>
            </a:extLst>
          </p:cNvPr>
          <p:cNvSpPr txBox="1"/>
          <p:nvPr/>
        </p:nvSpPr>
        <p:spPr>
          <a:xfrm rot="16200000">
            <a:off x="-299903" y="3149888"/>
            <a:ext cx="2033106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en-US" sz="1600" dirty="0"/>
              <a:t>Manufacturing </a:t>
            </a:r>
          </a:p>
          <a:p>
            <a:pPr algn="ctr"/>
            <a:r>
              <a:rPr lang="en-US" sz="1600" dirty="0"/>
              <a:t>control level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84C95E-5D49-4448-B18B-D0DEC01871E1}"/>
              </a:ext>
            </a:extLst>
          </p:cNvPr>
          <p:cNvSpPr txBox="1"/>
          <p:nvPr/>
        </p:nvSpPr>
        <p:spPr>
          <a:xfrm rot="16200000">
            <a:off x="-77531" y="5195070"/>
            <a:ext cx="1554573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en-US" sz="1600" dirty="0"/>
              <a:t>Manufacturing</a:t>
            </a:r>
          </a:p>
          <a:p>
            <a:pPr algn="ctr"/>
            <a:r>
              <a:rPr lang="en-US" sz="1600" dirty="0"/>
              <a:t>level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6E1038F-386B-4272-89DF-B565E4BE383C}"/>
              </a:ext>
            </a:extLst>
          </p:cNvPr>
          <p:cNvSpPr/>
          <p:nvPr/>
        </p:nvSpPr>
        <p:spPr>
          <a:xfrm>
            <a:off x="1261226" y="2227701"/>
            <a:ext cx="1368098" cy="389936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en-US" sz="1100" dirty="0">
                <a:solidFill>
                  <a:schemeClr val="tx1"/>
                </a:solidFill>
              </a:rPr>
              <a:t>Silo manufacturing site A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FCD7609-857A-43E3-ABAD-674202A38126}"/>
              </a:ext>
            </a:extLst>
          </p:cNvPr>
          <p:cNvSpPr/>
          <p:nvPr/>
        </p:nvSpPr>
        <p:spPr>
          <a:xfrm>
            <a:off x="2934000" y="2227701"/>
            <a:ext cx="1368098" cy="389936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en-US" sz="1100" dirty="0">
                <a:solidFill>
                  <a:schemeClr val="tx1"/>
                </a:solidFill>
              </a:rPr>
              <a:t>Silo manufacturing site B</a:t>
            </a:r>
            <a:br>
              <a:rPr lang="en-US" sz="1100" dirty="0">
                <a:solidFill>
                  <a:schemeClr val="tx1"/>
                </a:solidFill>
              </a:rPr>
            </a:b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2" name="Rechteck: abgerundete Ecken 88">
            <a:extLst>
              <a:ext uri="{FF2B5EF4-FFF2-40B4-BE49-F238E27FC236}">
                <a16:creationId xmlns:a16="http://schemas.microsoft.com/office/drawing/2014/main" id="{A3EE6309-F7B6-4BA9-BAF7-36E037040162}"/>
              </a:ext>
            </a:extLst>
          </p:cNvPr>
          <p:cNvSpPr/>
          <p:nvPr/>
        </p:nvSpPr>
        <p:spPr>
          <a:xfrm>
            <a:off x="1343632" y="4931449"/>
            <a:ext cx="1191997" cy="1107431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>
                <a:solidFill>
                  <a:schemeClr val="tx1"/>
                </a:solidFill>
              </a:rPr>
              <a:t>Manufacturing OT</a:t>
            </a:r>
          </a:p>
        </p:txBody>
      </p:sp>
      <p:sp>
        <p:nvSpPr>
          <p:cNvPr id="83" name="Rechteck: abgerundete Ecken 88">
            <a:extLst>
              <a:ext uri="{FF2B5EF4-FFF2-40B4-BE49-F238E27FC236}">
                <a16:creationId xmlns:a16="http://schemas.microsoft.com/office/drawing/2014/main" id="{F1907CA0-75E8-4AA9-81D3-5BBC1D57E326}"/>
              </a:ext>
            </a:extLst>
          </p:cNvPr>
          <p:cNvSpPr/>
          <p:nvPr/>
        </p:nvSpPr>
        <p:spPr>
          <a:xfrm>
            <a:off x="3017349" y="4911224"/>
            <a:ext cx="1191997" cy="1107431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>
                <a:solidFill>
                  <a:schemeClr val="tx1"/>
                </a:solidFill>
              </a:rPr>
              <a:t>Manufacturing OT</a:t>
            </a:r>
          </a:p>
        </p:txBody>
      </p:sp>
      <p:sp>
        <p:nvSpPr>
          <p:cNvPr id="84" name="Rechteck: abgerundete Ecken 88">
            <a:extLst>
              <a:ext uri="{FF2B5EF4-FFF2-40B4-BE49-F238E27FC236}">
                <a16:creationId xmlns:a16="http://schemas.microsoft.com/office/drawing/2014/main" id="{C4654C21-7AD2-4055-9C11-7FF8E530BE5B}"/>
              </a:ext>
            </a:extLst>
          </p:cNvPr>
          <p:cNvSpPr/>
          <p:nvPr/>
        </p:nvSpPr>
        <p:spPr>
          <a:xfrm>
            <a:off x="1340339" y="2746183"/>
            <a:ext cx="1195290" cy="1842592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>
                <a:solidFill>
                  <a:schemeClr val="tx1"/>
                </a:solidFill>
              </a:rPr>
              <a:t>Manufacturing IT</a:t>
            </a:r>
          </a:p>
        </p:txBody>
      </p:sp>
      <p:sp>
        <p:nvSpPr>
          <p:cNvPr id="85" name="Rechteck: abgerundete Ecken 88">
            <a:extLst>
              <a:ext uri="{FF2B5EF4-FFF2-40B4-BE49-F238E27FC236}">
                <a16:creationId xmlns:a16="http://schemas.microsoft.com/office/drawing/2014/main" id="{469A8534-D958-4BD3-BD9B-B33D6F486448}"/>
              </a:ext>
            </a:extLst>
          </p:cNvPr>
          <p:cNvSpPr/>
          <p:nvPr/>
        </p:nvSpPr>
        <p:spPr>
          <a:xfrm>
            <a:off x="3021810" y="2740050"/>
            <a:ext cx="1195290" cy="1842592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>
                <a:solidFill>
                  <a:schemeClr val="tx1"/>
                </a:solidFill>
              </a:rPr>
              <a:t>Manufacturing IT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75B9CE2-732D-4134-AB39-C5797C24E44E}"/>
              </a:ext>
            </a:extLst>
          </p:cNvPr>
          <p:cNvSpPr txBox="1"/>
          <p:nvPr/>
        </p:nvSpPr>
        <p:spPr>
          <a:xfrm rot="16200000">
            <a:off x="141878" y="1262479"/>
            <a:ext cx="1148276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Enterprise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control level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3B7B368F-9062-4589-89C2-0573DCB9D0E5}"/>
              </a:ext>
            </a:extLst>
          </p:cNvPr>
          <p:cNvSpPr/>
          <p:nvPr/>
        </p:nvSpPr>
        <p:spPr>
          <a:xfrm>
            <a:off x="1587323" y="3585846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0B6F92A8-DB18-4591-9AC7-25CE2AA7A723}"/>
              </a:ext>
            </a:extLst>
          </p:cNvPr>
          <p:cNvSpPr/>
          <p:nvPr/>
        </p:nvSpPr>
        <p:spPr>
          <a:xfrm>
            <a:off x="3259360" y="3583793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EC953B9-8A7D-4194-AAEE-C52C5691FFA0}"/>
              </a:ext>
            </a:extLst>
          </p:cNvPr>
          <p:cNvSpPr/>
          <p:nvPr/>
        </p:nvSpPr>
        <p:spPr>
          <a:xfrm>
            <a:off x="1587323" y="5464939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3B839FB1-6E5C-4E77-BC61-60D530C076DF}"/>
              </a:ext>
            </a:extLst>
          </p:cNvPr>
          <p:cNvSpPr/>
          <p:nvPr/>
        </p:nvSpPr>
        <p:spPr>
          <a:xfrm>
            <a:off x="3259360" y="5464939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2BE4AC46-CBA5-4BAD-A64B-C920AEDF3F07}"/>
              </a:ext>
            </a:extLst>
          </p:cNvPr>
          <p:cNvSpPr/>
          <p:nvPr/>
        </p:nvSpPr>
        <p:spPr>
          <a:xfrm>
            <a:off x="2484341" y="1470764"/>
            <a:ext cx="711389" cy="31926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ERP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5285E43-BB10-454B-BF1C-73578695B7D1}"/>
              </a:ext>
            </a:extLst>
          </p:cNvPr>
          <p:cNvSpPr txBox="1"/>
          <p:nvPr/>
        </p:nvSpPr>
        <p:spPr>
          <a:xfrm>
            <a:off x="5009302" y="2214964"/>
            <a:ext cx="6758436" cy="2816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</a:rPr>
              <a:t>Heterogenous application landscape</a:t>
            </a:r>
            <a:endParaRPr lang="en-US" dirty="0">
              <a:latin typeface="Arial" pitchFamily="34" charset="0"/>
            </a:endParaRPr>
          </a:p>
          <a:p>
            <a:endParaRPr lang="en-US" dirty="0">
              <a:latin typeface="Arial" pitchFamily="34" charset="0"/>
            </a:endParaRP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 pitchFamily="34" charset="0"/>
              </a:rPr>
              <a:t>Redundant development and maintenance resources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 pitchFamily="34" charset="0"/>
              </a:rPr>
              <a:t>Challenging to introduce standards across silos</a:t>
            </a:r>
          </a:p>
          <a:p>
            <a:pPr lvl="1"/>
            <a:endParaRPr lang="en-US" dirty="0">
              <a:latin typeface="Arial" pitchFamily="34" charset="0"/>
            </a:endParaRPr>
          </a:p>
          <a:p>
            <a:r>
              <a:rPr lang="en-US" b="1" dirty="0">
                <a:latin typeface="Arial" pitchFamily="34" charset="0"/>
              </a:rPr>
              <a:t>Interoperability across silo borders</a:t>
            </a:r>
          </a:p>
          <a:p>
            <a:pPr lvl="1"/>
            <a:endParaRPr lang="en-US" dirty="0">
              <a:latin typeface="Arial" pitchFamily="34" charset="0"/>
            </a:endParaRP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 pitchFamily="34" charset="0"/>
              </a:rPr>
              <a:t>Increases complexity due to spaghetti connections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8B5C11F-8848-4640-85F9-68B9E9617A5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82932" y="5157247"/>
            <a:ext cx="310104" cy="310104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E07DE18C-5642-4627-9DC7-869DCB5AD59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58295" y="5156235"/>
            <a:ext cx="310104" cy="310104"/>
          </a:xfrm>
          <a:prstGeom prst="rect">
            <a:avLst/>
          </a:prstGeom>
        </p:spPr>
      </p:pic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A3A42440-5A75-4617-B7AD-37AE07775783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716626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9FEA509C-07B4-4D05-8D53-3CB34D38F28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88316434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9" name="think-cell Slide" r:id="rId7" imgW="306" imgH="306" progId="TCLayout.ActiveDocument.1">
                  <p:embed/>
                </p:oleObj>
              </mc:Choice>
              <mc:Fallback>
                <p:oleObj name="think-cell Slide" r:id="rId7" imgW="306" imgH="306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9FEA509C-07B4-4D05-8D53-3CB34D38F2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08B6458C-FA7A-42A7-A388-0144847E2CE4}"/>
              </a:ext>
            </a:extLst>
          </p:cNvPr>
          <p:cNvSpPr/>
          <p:nvPr/>
        </p:nvSpPr>
        <p:spPr>
          <a:xfrm>
            <a:off x="480000" y="2175611"/>
            <a:ext cx="5430651" cy="923330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t"/>
            <a:r>
              <a:rPr lang="en-US" b="1" dirty="0"/>
              <a:t>LCB A </a:t>
            </a:r>
            <a:r>
              <a:rPr lang="en-US" dirty="0"/>
              <a:t>serves as </a:t>
            </a:r>
            <a:r>
              <a:rPr lang="en-US" b="1" dirty="0"/>
              <a:t>interface </a:t>
            </a:r>
            <a:r>
              <a:rPr lang="en-US" dirty="0"/>
              <a:t>between a </a:t>
            </a:r>
            <a:r>
              <a:rPr lang="en-US" b="1" dirty="0"/>
              <a:t>service </a:t>
            </a:r>
            <a:r>
              <a:rPr lang="en-US" dirty="0"/>
              <a:t>that is located </a:t>
            </a:r>
            <a:r>
              <a:rPr lang="en-US" b="1" dirty="0"/>
              <a:t>outside of A </a:t>
            </a:r>
            <a:r>
              <a:rPr lang="en-US" dirty="0"/>
              <a:t>and a </a:t>
            </a:r>
            <a:r>
              <a:rPr lang="en-US" b="1" dirty="0"/>
              <a:t>machine </a:t>
            </a:r>
            <a:r>
              <a:rPr lang="en-US" dirty="0"/>
              <a:t>that is located </a:t>
            </a:r>
            <a:r>
              <a:rPr lang="en-US" b="1" dirty="0"/>
              <a:t>inside A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F1A273A-5B27-45A0-AFF6-38E56E656C6E}"/>
              </a:ext>
            </a:extLst>
          </p:cNvPr>
          <p:cNvCxnSpPr>
            <a:cxnSpLocks/>
          </p:cNvCxnSpPr>
          <p:nvPr/>
        </p:nvCxnSpPr>
        <p:spPr>
          <a:xfrm>
            <a:off x="6565279" y="4856519"/>
            <a:ext cx="4982557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A86C2DFD-35F8-448F-AF41-8F428D6962ED}"/>
              </a:ext>
            </a:extLst>
          </p:cNvPr>
          <p:cNvSpPr/>
          <p:nvPr/>
        </p:nvSpPr>
        <p:spPr>
          <a:xfrm>
            <a:off x="8436938" y="3822658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Ins="360000" rtlCol="0" anchor="t" anchorCtr="0"/>
          <a:lstStyle/>
          <a:p>
            <a:pPr algn="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site B</a:t>
            </a:r>
          </a:p>
        </p:txBody>
      </p:sp>
      <p:pic>
        <p:nvPicPr>
          <p:cNvPr id="98" name="interface">
            <a:extLst>
              <a:ext uri="{FF2B5EF4-FFF2-40B4-BE49-F238E27FC236}">
                <a16:creationId xmlns:a16="http://schemas.microsoft.com/office/drawing/2014/main" id="{ADA18BBE-E02E-4461-9B75-F941A3EEC8C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77063" y="5023963"/>
            <a:ext cx="251236" cy="279635"/>
          </a:xfrm>
          <a:prstGeom prst="rect">
            <a:avLst/>
          </a:prstGeom>
        </p:spPr>
      </p:pic>
      <p:sp>
        <p:nvSpPr>
          <p:cNvPr id="99" name="Rechteck: abgerundete Ecken 117">
            <a:extLst>
              <a:ext uri="{FF2B5EF4-FFF2-40B4-BE49-F238E27FC236}">
                <a16:creationId xmlns:a16="http://schemas.microsoft.com/office/drawing/2014/main" id="{42443F54-EB66-4396-93D9-9542D5BB4BD3}"/>
              </a:ext>
            </a:extLst>
          </p:cNvPr>
          <p:cNvSpPr/>
          <p:nvPr/>
        </p:nvSpPr>
        <p:spPr>
          <a:xfrm>
            <a:off x="8489236" y="4890587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837819D3-6CE8-4115-8DF5-3E50F6BEFB46}"/>
              </a:ext>
            </a:extLst>
          </p:cNvPr>
          <p:cNvSpPr/>
          <p:nvPr/>
        </p:nvSpPr>
        <p:spPr>
          <a:xfrm>
            <a:off x="10151743" y="4498380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0EBCB54-83E9-4CCF-B8C0-68615B401D2B}"/>
              </a:ext>
            </a:extLst>
          </p:cNvPr>
          <p:cNvSpPr/>
          <p:nvPr/>
        </p:nvSpPr>
        <p:spPr>
          <a:xfrm>
            <a:off x="10152434" y="575122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72F5AF6-3C50-4793-B990-1D947B22A493}"/>
              </a:ext>
            </a:extLst>
          </p:cNvPr>
          <p:cNvSpPr/>
          <p:nvPr/>
        </p:nvSpPr>
        <p:spPr>
          <a:xfrm>
            <a:off x="7591747" y="3582546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tlCol="0" anchor="t" anchorCtr="0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site A</a:t>
            </a:r>
          </a:p>
        </p:txBody>
      </p:sp>
      <p:sp>
        <p:nvSpPr>
          <p:cNvPr id="103" name="Rechteck: abgerundete Ecken 88">
            <a:extLst>
              <a:ext uri="{FF2B5EF4-FFF2-40B4-BE49-F238E27FC236}">
                <a16:creationId xmlns:a16="http://schemas.microsoft.com/office/drawing/2014/main" id="{B9F85BDB-7B42-4F4D-8DA4-242F2DC5C9F5}"/>
              </a:ext>
            </a:extLst>
          </p:cNvPr>
          <p:cNvSpPr/>
          <p:nvPr/>
        </p:nvSpPr>
        <p:spPr>
          <a:xfrm>
            <a:off x="7644046" y="4995566"/>
            <a:ext cx="2333645" cy="1031101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14400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Manufacturing OT</a:t>
            </a:r>
          </a:p>
        </p:txBody>
      </p:sp>
      <p:sp>
        <p:nvSpPr>
          <p:cNvPr id="104" name="Rechteck: abgerundete Ecken 88">
            <a:extLst>
              <a:ext uri="{FF2B5EF4-FFF2-40B4-BE49-F238E27FC236}">
                <a16:creationId xmlns:a16="http://schemas.microsoft.com/office/drawing/2014/main" id="{DC8D5913-345E-430B-BBAB-764CABEB20CF}"/>
              </a:ext>
            </a:extLst>
          </p:cNvPr>
          <p:cNvSpPr/>
          <p:nvPr/>
        </p:nvSpPr>
        <p:spPr>
          <a:xfrm>
            <a:off x="7591747" y="2070473"/>
            <a:ext cx="4028935" cy="1382113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Global Manufacturing IT platform</a:t>
            </a:r>
          </a:p>
        </p:txBody>
      </p:sp>
      <p:sp>
        <p:nvSpPr>
          <p:cNvPr id="105" name="Rechteck: abgerundete Ecken 147">
            <a:extLst>
              <a:ext uri="{FF2B5EF4-FFF2-40B4-BE49-F238E27FC236}">
                <a16:creationId xmlns:a16="http://schemas.microsoft.com/office/drawing/2014/main" id="{29B2AF91-9560-40FB-898B-64929B644299}"/>
              </a:ext>
            </a:extLst>
          </p:cNvPr>
          <p:cNvSpPr/>
          <p:nvPr/>
        </p:nvSpPr>
        <p:spPr>
          <a:xfrm>
            <a:off x="8622749" y="2549412"/>
            <a:ext cx="2010835" cy="438037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rgbClr val="1F497D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Global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 </a:t>
            </a:r>
          </a:p>
        </p:txBody>
      </p:sp>
      <p:sp>
        <p:nvSpPr>
          <p:cNvPr id="106" name="Rechteck: abgerundete Ecken 88">
            <a:extLst>
              <a:ext uri="{FF2B5EF4-FFF2-40B4-BE49-F238E27FC236}">
                <a16:creationId xmlns:a16="http://schemas.microsoft.com/office/drawing/2014/main" id="{5B52C797-DD28-4EC5-8DF4-AAAF91A26E1D}"/>
              </a:ext>
            </a:extLst>
          </p:cNvPr>
          <p:cNvSpPr/>
          <p:nvPr/>
        </p:nvSpPr>
        <p:spPr>
          <a:xfrm>
            <a:off x="7631918" y="3908433"/>
            <a:ext cx="2345773" cy="8008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IT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4780BB5-6E2D-4D09-AAA0-89D954FF7F94}"/>
              </a:ext>
            </a:extLst>
          </p:cNvPr>
          <p:cNvSpPr/>
          <p:nvPr/>
        </p:nvSpPr>
        <p:spPr>
          <a:xfrm>
            <a:off x="7795073" y="2597948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Service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4931987-BD9D-44B4-AE90-D932E99A1698}"/>
              </a:ext>
            </a:extLst>
          </p:cNvPr>
          <p:cNvSpPr/>
          <p:nvPr/>
        </p:nvSpPr>
        <p:spPr>
          <a:xfrm>
            <a:off x="10758749" y="2594546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FC54DF8-343F-4FA5-B7A4-F5116BD305C4}"/>
              </a:ext>
            </a:extLst>
          </p:cNvPr>
          <p:cNvSpPr/>
          <p:nvPr/>
        </p:nvSpPr>
        <p:spPr>
          <a:xfrm>
            <a:off x="9306553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1" name="Rechteck: abgerundete Ecken 88">
            <a:extLst>
              <a:ext uri="{FF2B5EF4-FFF2-40B4-BE49-F238E27FC236}">
                <a16:creationId xmlns:a16="http://schemas.microsoft.com/office/drawing/2014/main" id="{3A55EA33-939C-4306-AD3D-B7156C581ED3}"/>
              </a:ext>
            </a:extLst>
          </p:cNvPr>
          <p:cNvSpPr/>
          <p:nvPr/>
        </p:nvSpPr>
        <p:spPr>
          <a:xfrm>
            <a:off x="7591747" y="825457"/>
            <a:ext cx="4028935" cy="10542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Enterprise IT platform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B2A71469-1959-4B3B-B59B-FF1900DF1B9A}"/>
              </a:ext>
            </a:extLst>
          </p:cNvPr>
          <p:cNvCxnSpPr>
            <a:cxnSpLocks/>
          </p:cNvCxnSpPr>
          <p:nvPr/>
        </p:nvCxnSpPr>
        <p:spPr>
          <a:xfrm>
            <a:off x="6631334" y="1985476"/>
            <a:ext cx="4964081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35B4CAE-C12A-43D9-A206-2A005090A3A0}"/>
              </a:ext>
            </a:extLst>
          </p:cNvPr>
          <p:cNvSpPr/>
          <p:nvPr/>
        </p:nvSpPr>
        <p:spPr>
          <a:xfrm>
            <a:off x="7756875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CDEFB4AF-BA7D-4443-9A40-8B5BFAE3BFEA}"/>
              </a:ext>
            </a:extLst>
          </p:cNvPr>
          <p:cNvSpPr/>
          <p:nvPr/>
        </p:nvSpPr>
        <p:spPr>
          <a:xfrm>
            <a:off x="9307243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Machine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4FF14D6-5309-4FC9-B1DA-15B1DA758C69}"/>
              </a:ext>
            </a:extLst>
          </p:cNvPr>
          <p:cNvSpPr/>
          <p:nvPr/>
        </p:nvSpPr>
        <p:spPr>
          <a:xfrm>
            <a:off x="7756877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CD354A-5E47-4C43-B59C-FDBA0BDA91B2}"/>
              </a:ext>
            </a:extLst>
          </p:cNvPr>
          <p:cNvSpPr/>
          <p:nvPr/>
        </p:nvSpPr>
        <p:spPr>
          <a:xfrm>
            <a:off x="9266430" y="1343791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ERP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DD024F23-5B89-4D41-99E5-3FA116507180}"/>
              </a:ext>
            </a:extLst>
          </p:cNvPr>
          <p:cNvSpPr txBox="1"/>
          <p:nvPr/>
        </p:nvSpPr>
        <p:spPr>
          <a:xfrm>
            <a:off x="10421007" y="4903688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B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sp>
        <p:nvSpPr>
          <p:cNvPr id="107" name="Rechteck: abgerundete Ecken 117">
            <a:extLst>
              <a:ext uri="{FF2B5EF4-FFF2-40B4-BE49-F238E27FC236}">
                <a16:creationId xmlns:a16="http://schemas.microsoft.com/office/drawing/2014/main" id="{40E4D6A8-9E3D-46AB-B729-0AB23A00F68D}"/>
              </a:ext>
            </a:extLst>
          </p:cNvPr>
          <p:cNvSpPr/>
          <p:nvPr/>
        </p:nvSpPr>
        <p:spPr>
          <a:xfrm>
            <a:off x="7644045" y="4650475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A7F065B-D491-4D6F-9D8D-C56491015F6D}"/>
              </a:ext>
            </a:extLst>
          </p:cNvPr>
          <p:cNvSpPr txBox="1"/>
          <p:nvPr/>
        </p:nvSpPr>
        <p:spPr>
          <a:xfrm>
            <a:off x="9560524" y="4663576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A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cxnSp>
        <p:nvCxnSpPr>
          <p:cNvPr id="42" name="Straight Arrow Connector 3">
            <a:extLst>
              <a:ext uri="{FF2B5EF4-FFF2-40B4-BE49-F238E27FC236}">
                <a16:creationId xmlns:a16="http://schemas.microsoft.com/office/drawing/2014/main" id="{D964C91A-DD4D-46C8-98B8-BC8045985E10}"/>
              </a:ext>
            </a:extLst>
          </p:cNvPr>
          <p:cNvCxnSpPr>
            <a:cxnSpLocks/>
            <a:stCxn id="107" idx="2"/>
            <a:endCxn id="117" idx="1"/>
          </p:cNvCxnSpPr>
          <p:nvPr/>
        </p:nvCxnSpPr>
        <p:spPr>
          <a:xfrm rot="16200000" flipH="1">
            <a:off x="8761748" y="5129475"/>
            <a:ext cx="587920" cy="503069"/>
          </a:xfrm>
          <a:prstGeom prst="bentConnector2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Straight Arrow Connector 3">
            <a:extLst>
              <a:ext uri="{FF2B5EF4-FFF2-40B4-BE49-F238E27FC236}">
                <a16:creationId xmlns:a16="http://schemas.microsoft.com/office/drawing/2014/main" id="{FD1354CB-5B06-4CF5-BF02-422E613E493C}"/>
              </a:ext>
            </a:extLst>
          </p:cNvPr>
          <p:cNvCxnSpPr>
            <a:cxnSpLocks/>
          </p:cNvCxnSpPr>
          <p:nvPr/>
        </p:nvCxnSpPr>
        <p:spPr>
          <a:xfrm rot="5400000" flipH="1">
            <a:off x="7137559" y="3407292"/>
            <a:ext cx="3069844" cy="1776085"/>
          </a:xfrm>
          <a:prstGeom prst="bentConnector4">
            <a:avLst>
              <a:gd name="adj1" fmla="val -9929"/>
              <a:gd name="adj2" fmla="val 117161"/>
            </a:avLst>
          </a:prstGeom>
          <a:noFill/>
          <a:ln w="19050" cap="flat" cmpd="sng" algn="ctr">
            <a:solidFill>
              <a:srgbClr val="C00000"/>
            </a:solidFill>
            <a:prstDash val="solid"/>
            <a:miter/>
            <a:headEnd type="triangle"/>
            <a:tailEnd type="none"/>
          </a:ln>
          <a:effectLst/>
        </p:spPr>
      </p:cxnSp>
      <p:sp>
        <p:nvSpPr>
          <p:cNvPr id="43" name="Cross 42">
            <a:extLst>
              <a:ext uri="{FF2B5EF4-FFF2-40B4-BE49-F238E27FC236}">
                <a16:creationId xmlns:a16="http://schemas.microsoft.com/office/drawing/2014/main" id="{6D5D328F-6BC8-40AD-8B27-0091ABA149FD}"/>
              </a:ext>
            </a:extLst>
          </p:cNvPr>
          <p:cNvSpPr/>
          <p:nvPr/>
        </p:nvSpPr>
        <p:spPr>
          <a:xfrm rot="2694321">
            <a:off x="7341455" y="4151333"/>
            <a:ext cx="288000" cy="288000"/>
          </a:xfrm>
          <a:prstGeom prst="plus">
            <a:avLst>
              <a:gd name="adj" fmla="val 3817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3">
            <a:extLst>
              <a:ext uri="{FF2B5EF4-FFF2-40B4-BE49-F238E27FC236}">
                <a16:creationId xmlns:a16="http://schemas.microsoft.com/office/drawing/2014/main" id="{982DC82E-BD95-45B6-9A7A-DA98CD6655FC}"/>
              </a:ext>
            </a:extLst>
          </p:cNvPr>
          <p:cNvCxnSpPr>
            <a:cxnSpLocks/>
          </p:cNvCxnSpPr>
          <p:nvPr/>
        </p:nvCxnSpPr>
        <p:spPr>
          <a:xfrm rot="16200000" flipV="1">
            <a:off x="7625260" y="3471561"/>
            <a:ext cx="1710465" cy="647364"/>
          </a:xfrm>
          <a:prstGeom prst="bentConnector3">
            <a:avLst>
              <a:gd name="adj1" fmla="val 66038"/>
            </a:avLst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1" name="Slide Number Placeholder 5">
            <a:extLst>
              <a:ext uri="{FF2B5EF4-FFF2-40B4-BE49-F238E27FC236}">
                <a16:creationId xmlns:a16="http://schemas.microsoft.com/office/drawing/2014/main" id="{1AB2D608-4D59-4BEC-ADE8-ED737D6FD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/>
          <a:lstStyle/>
          <a:p>
            <a:fld id="{57CB76AC-E5DF-427C-ABDC-2F4FBD8E4B69}" type="slidenum">
              <a:rPr lang="en-US" smtClean="0"/>
              <a:t>30</a:t>
            </a:fld>
            <a:endParaRPr lang="en-US"/>
          </a:p>
        </p:txBody>
      </p:sp>
      <p:sp>
        <p:nvSpPr>
          <p:cNvPr id="45" name="Datumsplatzhalter 3">
            <a:extLst>
              <a:ext uri="{FF2B5EF4-FFF2-40B4-BE49-F238E27FC236}">
                <a16:creationId xmlns:a16="http://schemas.microsoft.com/office/drawing/2014/main" id="{EFBCBA12-55D0-4592-877B-0D09D5B553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46" name="Fußzeilenplatzhalter 4">
            <a:extLst>
              <a:ext uri="{FF2B5EF4-FFF2-40B4-BE49-F238E27FC236}">
                <a16:creationId xmlns:a16="http://schemas.microsoft.com/office/drawing/2014/main" id="{27337154-D87E-40E2-9670-A983EDDEA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221010_Stürzenhofecker_interaction_patterns_for_manufacturing_IT</a:t>
            </a:r>
            <a:endParaRPr lang="de-DE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6411B10C-00B9-4C55-8EEE-FEAB0E3CD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Design </a:t>
            </a:r>
            <a:r>
              <a:rPr lang="de-DE" dirty="0" err="1"/>
              <a:t>Principle</a:t>
            </a:r>
            <a:r>
              <a:rPr lang="de-DE" dirty="0"/>
              <a:t> 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08F4C24-07F6-4F5D-915C-2F58E477C884}"/>
              </a:ext>
            </a:extLst>
          </p:cNvPr>
          <p:cNvSpPr txBox="1"/>
          <p:nvPr/>
        </p:nvSpPr>
        <p:spPr>
          <a:xfrm rot="16200000">
            <a:off x="5809449" y="973996"/>
            <a:ext cx="20713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Enterprise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 control level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B084CD1-D7A9-42BA-84A0-D944507BE8FC}"/>
              </a:ext>
            </a:extLst>
          </p:cNvPr>
          <p:cNvSpPr txBox="1"/>
          <p:nvPr/>
        </p:nvSpPr>
        <p:spPr>
          <a:xfrm rot="16200000">
            <a:off x="5760385" y="3100695"/>
            <a:ext cx="2179148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control level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81DB5B-F164-43C1-94E1-F28B499480B4}"/>
              </a:ext>
            </a:extLst>
          </p:cNvPr>
          <p:cNvSpPr txBox="1"/>
          <p:nvPr/>
        </p:nvSpPr>
        <p:spPr>
          <a:xfrm rot="16200000">
            <a:off x="6069113" y="5317703"/>
            <a:ext cx="15599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level</a:t>
            </a:r>
          </a:p>
        </p:txBody>
      </p:sp>
      <p:sp>
        <p:nvSpPr>
          <p:cNvPr id="2" name="RS_Classification_Special">
            <a:extLst>
              <a:ext uri="{FF2B5EF4-FFF2-40B4-BE49-F238E27FC236}">
                <a16:creationId xmlns:a16="http://schemas.microsoft.com/office/drawing/2014/main" id="{1AF330EB-F89A-436B-B4BA-19124AD4D13A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714271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9FEA509C-07B4-4D05-8D53-3CB34D38F28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572026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3" name="think-cell Slide" r:id="rId7" imgW="306" imgH="306" progId="TCLayout.ActiveDocument.1">
                  <p:embed/>
                </p:oleObj>
              </mc:Choice>
              <mc:Fallback>
                <p:oleObj name="think-cell Slide" r:id="rId7" imgW="306" imgH="306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9FEA509C-07B4-4D05-8D53-3CB34D38F2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08B6458C-FA7A-42A7-A388-0144847E2CE4}"/>
              </a:ext>
            </a:extLst>
          </p:cNvPr>
          <p:cNvSpPr/>
          <p:nvPr/>
        </p:nvSpPr>
        <p:spPr>
          <a:xfrm>
            <a:off x="480000" y="2175611"/>
            <a:ext cx="5430651" cy="369332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t"/>
            <a:r>
              <a:rPr lang="en-US" dirty="0"/>
              <a:t>No direct interaction across network borders 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630043-C591-49D2-B0FC-531E5023023E}"/>
              </a:ext>
            </a:extLst>
          </p:cNvPr>
          <p:cNvCxnSpPr>
            <a:cxnSpLocks/>
          </p:cNvCxnSpPr>
          <p:nvPr/>
        </p:nvCxnSpPr>
        <p:spPr>
          <a:xfrm>
            <a:off x="6565279" y="4856519"/>
            <a:ext cx="4982557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420BEDAE-B2D1-477D-B8B0-C54FCE38AB70}"/>
              </a:ext>
            </a:extLst>
          </p:cNvPr>
          <p:cNvSpPr/>
          <p:nvPr/>
        </p:nvSpPr>
        <p:spPr>
          <a:xfrm>
            <a:off x="8436938" y="3822658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Ins="360000" rtlCol="0" anchor="t" anchorCtr="0"/>
          <a:lstStyle/>
          <a:p>
            <a:pPr algn="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site B</a:t>
            </a:r>
          </a:p>
        </p:txBody>
      </p:sp>
      <p:pic>
        <p:nvPicPr>
          <p:cNvPr id="43" name="interface">
            <a:extLst>
              <a:ext uri="{FF2B5EF4-FFF2-40B4-BE49-F238E27FC236}">
                <a16:creationId xmlns:a16="http://schemas.microsoft.com/office/drawing/2014/main" id="{B4428341-AAB8-476B-B57F-B6AFE4070C3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77063" y="5023963"/>
            <a:ext cx="251236" cy="279635"/>
          </a:xfrm>
          <a:prstGeom prst="rect">
            <a:avLst/>
          </a:prstGeom>
        </p:spPr>
      </p:pic>
      <p:sp>
        <p:nvSpPr>
          <p:cNvPr id="44" name="Rechteck: abgerundete Ecken 117">
            <a:extLst>
              <a:ext uri="{FF2B5EF4-FFF2-40B4-BE49-F238E27FC236}">
                <a16:creationId xmlns:a16="http://schemas.microsoft.com/office/drawing/2014/main" id="{82E74D1A-5B53-4757-A66C-D076ADB2918F}"/>
              </a:ext>
            </a:extLst>
          </p:cNvPr>
          <p:cNvSpPr/>
          <p:nvPr/>
        </p:nvSpPr>
        <p:spPr>
          <a:xfrm>
            <a:off x="8489236" y="4890587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3B6919-F36C-468B-83C7-BFDEFC17FE4C}"/>
              </a:ext>
            </a:extLst>
          </p:cNvPr>
          <p:cNvSpPr/>
          <p:nvPr/>
        </p:nvSpPr>
        <p:spPr>
          <a:xfrm>
            <a:off x="10151743" y="4498380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E9F7C45-F46E-4417-A056-94C923228E38}"/>
              </a:ext>
            </a:extLst>
          </p:cNvPr>
          <p:cNvSpPr/>
          <p:nvPr/>
        </p:nvSpPr>
        <p:spPr>
          <a:xfrm>
            <a:off x="10152434" y="575122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A4B2CE8-8FD3-4B8B-B519-C716F39E4AC9}"/>
              </a:ext>
            </a:extLst>
          </p:cNvPr>
          <p:cNvSpPr/>
          <p:nvPr/>
        </p:nvSpPr>
        <p:spPr>
          <a:xfrm>
            <a:off x="7591747" y="3582546"/>
            <a:ext cx="2453677" cy="252878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tlCol="0" anchor="t" anchorCtr="0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site A</a:t>
            </a:r>
          </a:p>
        </p:txBody>
      </p:sp>
      <p:sp>
        <p:nvSpPr>
          <p:cNvPr id="49" name="Rechteck: abgerundete Ecken 88">
            <a:extLst>
              <a:ext uri="{FF2B5EF4-FFF2-40B4-BE49-F238E27FC236}">
                <a16:creationId xmlns:a16="http://schemas.microsoft.com/office/drawing/2014/main" id="{99FBC5BF-6DDA-40E9-9CF2-BB50D1567D86}"/>
              </a:ext>
            </a:extLst>
          </p:cNvPr>
          <p:cNvSpPr/>
          <p:nvPr/>
        </p:nvSpPr>
        <p:spPr>
          <a:xfrm>
            <a:off x="7644046" y="4995566"/>
            <a:ext cx="2333645" cy="1031101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14400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Manufacturing OT</a:t>
            </a:r>
          </a:p>
        </p:txBody>
      </p:sp>
      <p:sp>
        <p:nvSpPr>
          <p:cNvPr id="50" name="Rechteck: abgerundete Ecken 88">
            <a:extLst>
              <a:ext uri="{FF2B5EF4-FFF2-40B4-BE49-F238E27FC236}">
                <a16:creationId xmlns:a16="http://schemas.microsoft.com/office/drawing/2014/main" id="{28FC2C98-A9B6-4CC9-8255-101C2B48BCCE}"/>
              </a:ext>
            </a:extLst>
          </p:cNvPr>
          <p:cNvSpPr/>
          <p:nvPr/>
        </p:nvSpPr>
        <p:spPr>
          <a:xfrm>
            <a:off x="7591747" y="2070473"/>
            <a:ext cx="4028935" cy="1382113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Global Manufacturing IT platform</a:t>
            </a:r>
          </a:p>
        </p:txBody>
      </p:sp>
      <p:sp>
        <p:nvSpPr>
          <p:cNvPr id="51" name="Rechteck: abgerundete Ecken 147">
            <a:extLst>
              <a:ext uri="{FF2B5EF4-FFF2-40B4-BE49-F238E27FC236}">
                <a16:creationId xmlns:a16="http://schemas.microsoft.com/office/drawing/2014/main" id="{3E4385D3-A312-4153-92B2-11AB9696398A}"/>
              </a:ext>
            </a:extLst>
          </p:cNvPr>
          <p:cNvSpPr/>
          <p:nvPr/>
        </p:nvSpPr>
        <p:spPr>
          <a:xfrm>
            <a:off x="8622749" y="2549412"/>
            <a:ext cx="2010835" cy="438037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rgbClr val="1F497D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Global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 </a:t>
            </a:r>
          </a:p>
        </p:txBody>
      </p:sp>
      <p:sp>
        <p:nvSpPr>
          <p:cNvPr id="52" name="Rechteck: abgerundete Ecken 88">
            <a:extLst>
              <a:ext uri="{FF2B5EF4-FFF2-40B4-BE49-F238E27FC236}">
                <a16:creationId xmlns:a16="http://schemas.microsoft.com/office/drawing/2014/main" id="{6E38429A-48DB-4884-94B9-ADCC01528B3E}"/>
              </a:ext>
            </a:extLst>
          </p:cNvPr>
          <p:cNvSpPr/>
          <p:nvPr/>
        </p:nvSpPr>
        <p:spPr>
          <a:xfrm>
            <a:off x="7631918" y="3908433"/>
            <a:ext cx="2345773" cy="8008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Local Manufacturing IT</a:t>
            </a:r>
          </a:p>
        </p:txBody>
      </p:sp>
      <p:sp>
        <p:nvSpPr>
          <p:cNvPr id="53" name="Rechteck: abgerundete Ecken 117">
            <a:extLst>
              <a:ext uri="{FF2B5EF4-FFF2-40B4-BE49-F238E27FC236}">
                <a16:creationId xmlns:a16="http://schemas.microsoft.com/office/drawing/2014/main" id="{E49F6ADF-7E30-49B7-BF0C-08DB8AF5675F}"/>
              </a:ext>
            </a:extLst>
          </p:cNvPr>
          <p:cNvSpPr/>
          <p:nvPr/>
        </p:nvSpPr>
        <p:spPr>
          <a:xfrm>
            <a:off x="7644045" y="4650475"/>
            <a:ext cx="2320256" cy="436575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600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Local 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Communication Bus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9839619-F322-4004-BD0C-7426CEF18D82}"/>
              </a:ext>
            </a:extLst>
          </p:cNvPr>
          <p:cNvSpPr/>
          <p:nvPr/>
        </p:nvSpPr>
        <p:spPr>
          <a:xfrm>
            <a:off x="7795073" y="2597948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Service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EF94D48-B585-44DD-93C5-8EE990D47ADF}"/>
              </a:ext>
            </a:extLst>
          </p:cNvPr>
          <p:cNvSpPr/>
          <p:nvPr/>
        </p:nvSpPr>
        <p:spPr>
          <a:xfrm>
            <a:off x="10758749" y="2594546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105200E-6B11-4D7E-9310-A46953DB1EA9}"/>
              </a:ext>
            </a:extLst>
          </p:cNvPr>
          <p:cNvSpPr/>
          <p:nvPr/>
        </p:nvSpPr>
        <p:spPr>
          <a:xfrm>
            <a:off x="9306553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57" name="Rechteck: abgerundete Ecken 88">
            <a:extLst>
              <a:ext uri="{FF2B5EF4-FFF2-40B4-BE49-F238E27FC236}">
                <a16:creationId xmlns:a16="http://schemas.microsoft.com/office/drawing/2014/main" id="{91D0CEDD-FF7D-49F6-A542-39C284101480}"/>
              </a:ext>
            </a:extLst>
          </p:cNvPr>
          <p:cNvSpPr/>
          <p:nvPr/>
        </p:nvSpPr>
        <p:spPr>
          <a:xfrm>
            <a:off x="7591747" y="825457"/>
            <a:ext cx="4028935" cy="1054232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48000" tIns="60960" rIns="48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>
                <a:solidFill>
                  <a:prstClr val="white">
                    <a:lumMod val="75000"/>
                  </a:prstClr>
                </a:solidFill>
                <a:latin typeface="Arial"/>
              </a:rPr>
              <a:t>Enterprise IT platform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67D327A-82A4-4512-9797-DE6D15D07EAB}"/>
              </a:ext>
            </a:extLst>
          </p:cNvPr>
          <p:cNvCxnSpPr>
            <a:cxnSpLocks/>
          </p:cNvCxnSpPr>
          <p:nvPr/>
        </p:nvCxnSpPr>
        <p:spPr>
          <a:xfrm>
            <a:off x="6631334" y="1985476"/>
            <a:ext cx="4964081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EE3E17E0-8A75-4807-8EE0-5D322C92A706}"/>
              </a:ext>
            </a:extLst>
          </p:cNvPr>
          <p:cNvSpPr/>
          <p:nvPr/>
        </p:nvSpPr>
        <p:spPr>
          <a:xfrm>
            <a:off x="7756875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0B6B43B-52D7-4F87-81C6-0B17760FC511}"/>
              </a:ext>
            </a:extLst>
          </p:cNvPr>
          <p:cNvSpPr/>
          <p:nvPr/>
        </p:nvSpPr>
        <p:spPr>
          <a:xfrm>
            <a:off x="9307243" y="5511116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latin typeface="Arial"/>
              </a:rPr>
              <a:t>Machine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2A54A0E-D7CB-4144-8572-363CD085946F}"/>
              </a:ext>
            </a:extLst>
          </p:cNvPr>
          <p:cNvSpPr/>
          <p:nvPr/>
        </p:nvSpPr>
        <p:spPr>
          <a:xfrm>
            <a:off x="7756877" y="4258268"/>
            <a:ext cx="527828" cy="32770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7DB61E2-4F41-4D68-8CDC-2A6C8EB76095}"/>
              </a:ext>
            </a:extLst>
          </p:cNvPr>
          <p:cNvSpPr/>
          <p:nvPr/>
        </p:nvSpPr>
        <p:spPr>
          <a:xfrm>
            <a:off x="9266430" y="1343791"/>
            <a:ext cx="723473" cy="342061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67" kern="0" dirty="0">
                <a:solidFill>
                  <a:prstClr val="white"/>
                </a:solidFill>
                <a:latin typeface="Arial"/>
              </a:rPr>
              <a:t>ERP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FBC47D3-FC33-4FEA-9FC9-8891DFC85C2D}"/>
              </a:ext>
            </a:extLst>
          </p:cNvPr>
          <p:cNvSpPr txBox="1"/>
          <p:nvPr/>
        </p:nvSpPr>
        <p:spPr>
          <a:xfrm>
            <a:off x="10421007" y="4903688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B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9683EB1-88B2-44D0-8ECF-D0C085C0C35B}"/>
              </a:ext>
            </a:extLst>
          </p:cNvPr>
          <p:cNvSpPr txBox="1"/>
          <p:nvPr/>
        </p:nvSpPr>
        <p:spPr>
          <a:xfrm>
            <a:off x="9560524" y="4663576"/>
            <a:ext cx="34496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7" kern="0" dirty="0">
                <a:solidFill>
                  <a:prstClr val="white"/>
                </a:solidFill>
              </a:rPr>
              <a:t>A</a:t>
            </a:r>
            <a:endParaRPr lang="en-US" sz="2133" kern="0" dirty="0">
              <a:solidFill>
                <a:prstClr val="white"/>
              </a:solidFill>
            </a:endParaRPr>
          </a:p>
        </p:txBody>
      </p:sp>
      <p:cxnSp>
        <p:nvCxnSpPr>
          <p:cNvPr id="68" name="Straight Arrow Connector 3">
            <a:extLst>
              <a:ext uri="{FF2B5EF4-FFF2-40B4-BE49-F238E27FC236}">
                <a16:creationId xmlns:a16="http://schemas.microsoft.com/office/drawing/2014/main" id="{0CD253C7-BD43-4021-98BD-CB8835084491}"/>
              </a:ext>
            </a:extLst>
          </p:cNvPr>
          <p:cNvCxnSpPr>
            <a:cxnSpLocks/>
          </p:cNvCxnSpPr>
          <p:nvPr/>
        </p:nvCxnSpPr>
        <p:spPr>
          <a:xfrm rot="5400000" flipH="1">
            <a:off x="7137559" y="3407292"/>
            <a:ext cx="3069844" cy="1776085"/>
          </a:xfrm>
          <a:prstGeom prst="bentConnector4">
            <a:avLst>
              <a:gd name="adj1" fmla="val -9929"/>
              <a:gd name="adj2" fmla="val 117161"/>
            </a:avLst>
          </a:prstGeom>
          <a:noFill/>
          <a:ln w="19050" cap="flat" cmpd="sng" algn="ctr">
            <a:solidFill>
              <a:srgbClr val="C00000"/>
            </a:solidFill>
            <a:prstDash val="solid"/>
            <a:miter/>
            <a:headEnd type="triangle"/>
            <a:tailEnd type="none"/>
          </a:ln>
          <a:effectLst/>
        </p:spPr>
      </p:cxnSp>
      <p:sp>
        <p:nvSpPr>
          <p:cNvPr id="69" name="Cross 68">
            <a:extLst>
              <a:ext uri="{FF2B5EF4-FFF2-40B4-BE49-F238E27FC236}">
                <a16:creationId xmlns:a16="http://schemas.microsoft.com/office/drawing/2014/main" id="{5E9A7B7D-6879-4182-AE79-5C2B979860DE}"/>
              </a:ext>
            </a:extLst>
          </p:cNvPr>
          <p:cNvSpPr/>
          <p:nvPr/>
        </p:nvSpPr>
        <p:spPr>
          <a:xfrm rot="2694321">
            <a:off x="7341455" y="4151333"/>
            <a:ext cx="288000" cy="288000"/>
          </a:xfrm>
          <a:prstGeom prst="plus">
            <a:avLst>
              <a:gd name="adj" fmla="val 3817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Arrow Connector 3">
            <a:extLst>
              <a:ext uri="{FF2B5EF4-FFF2-40B4-BE49-F238E27FC236}">
                <a16:creationId xmlns:a16="http://schemas.microsoft.com/office/drawing/2014/main" id="{B2582801-ABC5-4D48-B5B2-69F2F203279C}"/>
              </a:ext>
            </a:extLst>
          </p:cNvPr>
          <p:cNvCxnSpPr>
            <a:cxnSpLocks/>
          </p:cNvCxnSpPr>
          <p:nvPr/>
        </p:nvCxnSpPr>
        <p:spPr>
          <a:xfrm rot="16200000" flipV="1">
            <a:off x="7625260" y="3471561"/>
            <a:ext cx="1710465" cy="647364"/>
          </a:xfrm>
          <a:prstGeom prst="bentConnector3">
            <a:avLst>
              <a:gd name="adj1" fmla="val 66038"/>
            </a:avLst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1" name="Straight Arrow Connector 3">
            <a:extLst>
              <a:ext uri="{FF2B5EF4-FFF2-40B4-BE49-F238E27FC236}">
                <a16:creationId xmlns:a16="http://schemas.microsoft.com/office/drawing/2014/main" id="{000B042C-7DEE-45D9-98A0-96C6CBF7D868}"/>
              </a:ext>
            </a:extLst>
          </p:cNvPr>
          <p:cNvCxnSpPr>
            <a:cxnSpLocks/>
          </p:cNvCxnSpPr>
          <p:nvPr/>
        </p:nvCxnSpPr>
        <p:spPr>
          <a:xfrm rot="16200000" flipH="1">
            <a:off x="8756853" y="5131419"/>
            <a:ext cx="587920" cy="503069"/>
          </a:xfrm>
          <a:prstGeom prst="bentConnector2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1" name="Slide Number Placeholder 5">
            <a:extLst>
              <a:ext uri="{FF2B5EF4-FFF2-40B4-BE49-F238E27FC236}">
                <a16:creationId xmlns:a16="http://schemas.microsoft.com/office/drawing/2014/main" id="{B7F32E6C-488A-44DA-9897-2823C82AA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/>
          <a:lstStyle/>
          <a:p>
            <a:fld id="{57CB76AC-E5DF-427C-ABDC-2F4FBD8E4B69}" type="slidenum">
              <a:rPr lang="en-US" smtClean="0"/>
              <a:t>31</a:t>
            </a:fld>
            <a:endParaRPr lang="en-US"/>
          </a:p>
        </p:txBody>
      </p:sp>
      <p:sp>
        <p:nvSpPr>
          <p:cNvPr id="42" name="Datumsplatzhalter 3">
            <a:extLst>
              <a:ext uri="{FF2B5EF4-FFF2-40B4-BE49-F238E27FC236}">
                <a16:creationId xmlns:a16="http://schemas.microsoft.com/office/drawing/2014/main" id="{3731BD34-153D-4014-8626-C1E59D7EB6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48" name="Fußzeilenplatzhalter 4">
            <a:extLst>
              <a:ext uri="{FF2B5EF4-FFF2-40B4-BE49-F238E27FC236}">
                <a16:creationId xmlns:a16="http://schemas.microsoft.com/office/drawing/2014/main" id="{280BAC6F-8FD1-41A0-99CA-113E27A3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221010_Stürzenhofecker_interaction_patterns_for_manufacturing_IT</a:t>
            </a:r>
            <a:endParaRPr lang="de-DE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1E2C8CE-EFCC-42C1-91FA-9535F3B6C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Design </a:t>
            </a:r>
            <a:r>
              <a:rPr lang="de-DE" dirty="0" err="1"/>
              <a:t>Principle</a:t>
            </a:r>
            <a:r>
              <a:rPr lang="de-DE" dirty="0"/>
              <a:t> 6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A1A4261-A624-4685-8A91-CF83E2D28D99}"/>
              </a:ext>
            </a:extLst>
          </p:cNvPr>
          <p:cNvSpPr txBox="1"/>
          <p:nvPr/>
        </p:nvSpPr>
        <p:spPr>
          <a:xfrm rot="16200000">
            <a:off x="5809449" y="973996"/>
            <a:ext cx="20713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Enterprise</a:t>
            </a:r>
          </a:p>
          <a:p>
            <a:pPr algn="ctr" defTabSz="12191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white">
                    <a:lumMod val="75000"/>
                  </a:prstClr>
                </a:solidFill>
              </a:rPr>
              <a:t> control level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DD9CA52-FB82-4F62-AFA8-9C649A13007E}"/>
              </a:ext>
            </a:extLst>
          </p:cNvPr>
          <p:cNvSpPr txBox="1"/>
          <p:nvPr/>
        </p:nvSpPr>
        <p:spPr>
          <a:xfrm rot="16200000">
            <a:off x="5760385" y="3100695"/>
            <a:ext cx="2179148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control level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F9496BF-BBDC-43E0-A553-B887B2E51FB3}"/>
              </a:ext>
            </a:extLst>
          </p:cNvPr>
          <p:cNvSpPr txBox="1"/>
          <p:nvPr/>
        </p:nvSpPr>
        <p:spPr>
          <a:xfrm rot="16200000">
            <a:off x="6069113" y="5317703"/>
            <a:ext cx="155996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de-DE"/>
            </a:defPPr>
            <a:lvl1pPr algn="ctr" defTabSz="1219170" fontAlgn="auto">
              <a:spcBef>
                <a:spcPts val="0"/>
              </a:spcBef>
              <a:spcAft>
                <a:spcPts val="0"/>
              </a:spcAft>
              <a:defRPr sz="1600" kern="0">
                <a:solidFill>
                  <a:prstClr val="white">
                    <a:lumMod val="75000"/>
                  </a:prstClr>
                </a:solidFill>
              </a:defRPr>
            </a:lvl1pPr>
          </a:lstStyle>
          <a:p>
            <a:r>
              <a:rPr lang="en-US" dirty="0"/>
              <a:t>Manufacturing </a:t>
            </a:r>
          </a:p>
          <a:p>
            <a:r>
              <a:rPr lang="en-US" dirty="0"/>
              <a:t>level</a:t>
            </a:r>
          </a:p>
        </p:txBody>
      </p:sp>
      <p:sp>
        <p:nvSpPr>
          <p:cNvPr id="2" name="RS_Classification_Special">
            <a:extLst>
              <a:ext uri="{FF2B5EF4-FFF2-40B4-BE49-F238E27FC236}">
                <a16:creationId xmlns:a16="http://schemas.microsoft.com/office/drawing/2014/main" id="{A64566F8-1657-49A6-B50A-2C110F737FEB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905414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7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Mapping of Architecture Principles and Design Principles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32</a:t>
            </a:fld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E1410D-916F-4ED6-BB7A-EFFF303FC2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09" y="1714492"/>
            <a:ext cx="8540836" cy="3745539"/>
          </a:xfrm>
          <a:prstGeom prst="rect">
            <a:avLst/>
          </a:prstGeom>
        </p:spPr>
      </p:pic>
      <p:graphicFrame>
        <p:nvGraphicFramePr>
          <p:cNvPr id="14" name="Content Placeholder 9">
            <a:extLst>
              <a:ext uri="{FF2B5EF4-FFF2-40B4-BE49-F238E27FC236}">
                <a16:creationId xmlns:a16="http://schemas.microsoft.com/office/drawing/2014/main" id="{697DF633-C293-48EB-94B7-3BD37A9DB2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298875"/>
              </p:ext>
            </p:extLst>
          </p:nvPr>
        </p:nvGraphicFramePr>
        <p:xfrm>
          <a:off x="8740745" y="1484784"/>
          <a:ext cx="3116822" cy="3888432"/>
        </p:xfrm>
        <a:graphic>
          <a:graphicData uri="http://schemas.openxmlformats.org/drawingml/2006/table">
            <a:tbl>
              <a:tblPr/>
              <a:tblGrid>
                <a:gridCol w="3116822">
                  <a:extLst>
                    <a:ext uri="{9D8B030D-6E8A-4147-A177-3AD203B41FA5}">
                      <a16:colId xmlns:a16="http://schemas.microsoft.com/office/drawing/2014/main" val="4203027624"/>
                    </a:ext>
                  </a:extLst>
                </a:gridCol>
              </a:tblGrid>
              <a:tr h="815437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dirty="0">
                          <a:effectLst/>
                        </a:rPr>
                        <a:t>LCB A serves as single point of entry to interact with a machine or service that is located in local manufacturing site A from outside of site A 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83311"/>
                  </a:ext>
                </a:extLst>
              </a:tr>
              <a:tr h="682987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dirty="0">
                          <a:effectLst/>
                        </a:rPr>
                        <a:t>GCB serves as interface between the Enterprise IT level and the Manufacturing IT level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535086"/>
                  </a:ext>
                </a:extLst>
              </a:tr>
              <a:tr h="573788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dirty="0">
                          <a:effectLst/>
                        </a:rPr>
                        <a:t>Communication via CB is preferred over direct communication to isolate the communication logic from the business logic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75469"/>
                  </a:ext>
                </a:extLst>
              </a:tr>
              <a:tr h="57028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dirty="0">
                          <a:effectLst/>
                        </a:rPr>
                        <a:t>1 CB is preferred over 2 CBs to minimize the amount of intermediates 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73156"/>
                  </a:ext>
                </a:extLst>
              </a:tr>
              <a:tr h="44361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dirty="0">
                          <a:effectLst/>
                        </a:rPr>
                        <a:t>LCB A serves as interface between a service that is located outside of A and a machine that is located inside A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475581"/>
                  </a:ext>
                </a:extLst>
              </a:tr>
              <a:tr h="581847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dirty="0">
                          <a:effectLst/>
                        </a:rPr>
                        <a:t>No direct interaction across network borders </a:t>
                      </a:r>
                    </a:p>
                  </a:txBody>
                  <a:tcPr marL="50214" marR="50214" marT="35150" marB="35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808018"/>
                  </a:ext>
                </a:extLst>
              </a:tr>
            </a:tbl>
          </a:graphicData>
        </a:graphic>
      </p:graphicFrame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1979BB86-A669-4F74-AC2A-D64FAB5EA5A8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0093894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881ABB12-1EE6-497C-8723-EBF06A471AD9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94245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4" name="think-cell Slide" r:id="rId7" imgW="306" imgH="306" progId="TCLayout.ActiveDocument.1">
                  <p:embed/>
                </p:oleObj>
              </mc:Choice>
              <mc:Fallback>
                <p:oleObj name="think-cell Slide" r:id="rId7" imgW="306" imgH="306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881ABB12-1EE6-497C-8723-EBF06A471A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Introduction: </a:t>
            </a:r>
            <a:r>
              <a:rPr lang="en-US" dirty="0" err="1"/>
              <a:t>Platformization</a:t>
            </a:r>
            <a:r>
              <a:rPr lang="en-US" dirty="0"/>
              <a:t> and the Integration Framework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© </a:t>
            </a:r>
            <a:r>
              <a:rPr lang="en-US" dirty="0" err="1"/>
              <a:t>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A81F3C02-FEC1-4470-BB68-B4BBF9B0DFBD}"/>
              </a:ext>
            </a:extLst>
          </p:cNvPr>
          <p:cNvSpPr/>
          <p:nvPr/>
        </p:nvSpPr>
        <p:spPr bwMode="auto">
          <a:xfrm rot="5400000">
            <a:off x="2540324" y="3214270"/>
            <a:ext cx="4231926" cy="288925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2F51E229-4B9F-4F03-B753-57FB8ED31B75}"/>
              </a:ext>
            </a:extLst>
          </p:cNvPr>
          <p:cNvCxnSpPr>
            <a:cxnSpLocks/>
          </p:cNvCxnSpPr>
          <p:nvPr/>
        </p:nvCxnSpPr>
        <p:spPr>
          <a:xfrm>
            <a:off x="5050972" y="4809111"/>
            <a:ext cx="4899333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A93C5EBF-1865-40C5-B15F-10ADF6318A06}"/>
              </a:ext>
            </a:extLst>
          </p:cNvPr>
          <p:cNvSpPr/>
          <p:nvPr/>
        </p:nvSpPr>
        <p:spPr>
          <a:xfrm>
            <a:off x="6891369" y="3844164"/>
            <a:ext cx="2412693" cy="2360219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Ins="270000" rtlCol="0" anchor="t" anchorCtr="0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site B</a:t>
            </a:r>
          </a:p>
        </p:txBody>
      </p:sp>
      <p:pic>
        <p:nvPicPr>
          <p:cNvPr id="95" name="interface">
            <a:extLst>
              <a:ext uri="{FF2B5EF4-FFF2-40B4-BE49-F238E27FC236}">
                <a16:creationId xmlns:a16="http://schemas.microsoft.com/office/drawing/2014/main" id="{1387D06F-2C1D-4393-BC2F-E7CDEA224B6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15791" y="4965393"/>
            <a:ext cx="247040" cy="260995"/>
          </a:xfrm>
          <a:prstGeom prst="rect">
            <a:avLst/>
          </a:prstGeom>
        </p:spPr>
      </p:pic>
      <p:sp>
        <p:nvSpPr>
          <p:cNvPr id="96" name="Rechteck: abgerundete Ecken 117">
            <a:extLst>
              <a:ext uri="{FF2B5EF4-FFF2-40B4-BE49-F238E27FC236}">
                <a16:creationId xmlns:a16="http://schemas.microsoft.com/office/drawing/2014/main" id="{B628B0DB-D033-485E-8C69-BF652F31CF4D}"/>
              </a:ext>
            </a:extLst>
          </p:cNvPr>
          <p:cNvSpPr/>
          <p:nvPr/>
        </p:nvSpPr>
        <p:spPr>
          <a:xfrm>
            <a:off x="6942794" y="4840908"/>
            <a:ext cx="2281500" cy="407474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72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</a:rPr>
              <a:t>Local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</a:rPr>
              <a:t>Communication Bus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5C36939-88EC-4E4B-AA2A-9D499B9E1DDC}"/>
              </a:ext>
            </a:extLst>
          </p:cNvPr>
          <p:cNvSpPr/>
          <p:nvPr/>
        </p:nvSpPr>
        <p:spPr>
          <a:xfrm>
            <a:off x="6060295" y="3620058"/>
            <a:ext cx="2412693" cy="2360219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Local manufacturing site A</a:t>
            </a:r>
          </a:p>
        </p:txBody>
      </p:sp>
      <p:sp>
        <p:nvSpPr>
          <p:cNvPr id="98" name="Rechteck: abgerundete Ecken 88">
            <a:extLst>
              <a:ext uri="{FF2B5EF4-FFF2-40B4-BE49-F238E27FC236}">
                <a16:creationId xmlns:a16="http://schemas.microsoft.com/office/drawing/2014/main" id="{620E902D-6B2C-4681-8941-F66716000E92}"/>
              </a:ext>
            </a:extLst>
          </p:cNvPr>
          <p:cNvSpPr/>
          <p:nvPr/>
        </p:nvSpPr>
        <p:spPr>
          <a:xfrm>
            <a:off x="6111720" y="4938889"/>
            <a:ext cx="2294666" cy="962370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10800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Manufacturing OT</a:t>
            </a:r>
          </a:p>
        </p:txBody>
      </p:sp>
      <p:sp>
        <p:nvSpPr>
          <p:cNvPr id="99" name="Rechteck: abgerundete Ecken 88">
            <a:extLst>
              <a:ext uri="{FF2B5EF4-FFF2-40B4-BE49-F238E27FC236}">
                <a16:creationId xmlns:a16="http://schemas.microsoft.com/office/drawing/2014/main" id="{276C5FC1-51D8-4F80-AFAF-FB481731BC3A}"/>
              </a:ext>
            </a:extLst>
          </p:cNvPr>
          <p:cNvSpPr/>
          <p:nvPr/>
        </p:nvSpPr>
        <p:spPr>
          <a:xfrm>
            <a:off x="6060295" y="2208776"/>
            <a:ext cx="3961639" cy="1289985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Global Manufacturing IT platform</a:t>
            </a:r>
          </a:p>
        </p:txBody>
      </p:sp>
      <p:sp>
        <p:nvSpPr>
          <p:cNvPr id="100" name="Rechteck: abgerundete Ecken 147">
            <a:extLst>
              <a:ext uri="{FF2B5EF4-FFF2-40B4-BE49-F238E27FC236}">
                <a16:creationId xmlns:a16="http://schemas.microsoft.com/office/drawing/2014/main" id="{039D0FC0-3026-485B-8363-601DCF5270DA}"/>
              </a:ext>
            </a:extLst>
          </p:cNvPr>
          <p:cNvSpPr/>
          <p:nvPr/>
        </p:nvSpPr>
        <p:spPr>
          <a:xfrm>
            <a:off x="7074077" y="2655791"/>
            <a:ext cx="1977247" cy="408839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rgbClr val="1F497D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</a:rPr>
              <a:t>Global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</a:rPr>
              <a:t>Communication Bus </a:t>
            </a:r>
          </a:p>
        </p:txBody>
      </p:sp>
      <p:sp>
        <p:nvSpPr>
          <p:cNvPr id="101" name="Rechteck: abgerundete Ecken 88">
            <a:extLst>
              <a:ext uri="{FF2B5EF4-FFF2-40B4-BE49-F238E27FC236}">
                <a16:creationId xmlns:a16="http://schemas.microsoft.com/office/drawing/2014/main" id="{15C677A7-C175-47E0-8F09-CEE1EA747465}"/>
              </a:ext>
            </a:extLst>
          </p:cNvPr>
          <p:cNvSpPr/>
          <p:nvPr/>
        </p:nvSpPr>
        <p:spPr>
          <a:xfrm>
            <a:off x="6099795" y="3924223"/>
            <a:ext cx="2306592" cy="747450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Local Manufacturing IT</a:t>
            </a:r>
          </a:p>
        </p:txBody>
      </p:sp>
      <p:sp>
        <p:nvSpPr>
          <p:cNvPr id="102" name="Rechteck: abgerundete Ecken 117">
            <a:extLst>
              <a:ext uri="{FF2B5EF4-FFF2-40B4-BE49-F238E27FC236}">
                <a16:creationId xmlns:a16="http://schemas.microsoft.com/office/drawing/2014/main" id="{F95F3C86-53D1-4C0D-94A1-A370DA6C4928}"/>
              </a:ext>
            </a:extLst>
          </p:cNvPr>
          <p:cNvSpPr/>
          <p:nvPr/>
        </p:nvSpPr>
        <p:spPr>
          <a:xfrm>
            <a:off x="6111720" y="4616801"/>
            <a:ext cx="2281500" cy="407474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72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</a:rPr>
              <a:t>Local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</a:rPr>
              <a:t>Communication Bus</a:t>
            </a:r>
          </a:p>
        </p:txBody>
      </p:sp>
      <p:sp>
        <p:nvSpPr>
          <p:cNvPr id="103" name="Rechteck: abgerundete Ecken 88">
            <a:extLst>
              <a:ext uri="{FF2B5EF4-FFF2-40B4-BE49-F238E27FC236}">
                <a16:creationId xmlns:a16="http://schemas.microsoft.com/office/drawing/2014/main" id="{F1D959D7-9334-48E8-9F65-A4A4636E20A3}"/>
              </a:ext>
            </a:extLst>
          </p:cNvPr>
          <p:cNvSpPr/>
          <p:nvPr/>
        </p:nvSpPr>
        <p:spPr>
          <a:xfrm>
            <a:off x="6060295" y="1046752"/>
            <a:ext cx="3961639" cy="983959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Enterprise IT platform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63D7FEB-08A1-47DD-B8D4-B9A0278BD200}"/>
              </a:ext>
            </a:extLst>
          </p:cNvPr>
          <p:cNvCxnSpPr>
            <a:cxnSpLocks/>
          </p:cNvCxnSpPr>
          <p:nvPr/>
        </p:nvCxnSpPr>
        <p:spPr>
          <a:xfrm>
            <a:off x="5115924" y="2129446"/>
            <a:ext cx="4881166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DC380C91-1E8F-4A3B-A92A-25DB854A3E80}"/>
              </a:ext>
            </a:extLst>
          </p:cNvPr>
          <p:cNvSpPr txBox="1"/>
          <p:nvPr/>
        </p:nvSpPr>
        <p:spPr>
          <a:xfrm rot="16200000">
            <a:off x="4313952" y="3150837"/>
            <a:ext cx="2033891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+mn-lt"/>
              </a:rPr>
              <a:t>Manufacturing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+mn-lt"/>
              </a:rPr>
              <a:t>control level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6CB2426-A159-4607-82F3-F985E0733865}"/>
              </a:ext>
            </a:extLst>
          </p:cNvPr>
          <p:cNvSpPr txBox="1"/>
          <p:nvPr/>
        </p:nvSpPr>
        <p:spPr>
          <a:xfrm>
            <a:off x="8842480" y="486777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/>
                </a:solidFill>
                <a:latin typeface="+mn-lt"/>
              </a:rPr>
              <a:t>B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CCA6961-E7DC-4279-B0E2-BE093D9734C3}"/>
              </a:ext>
            </a:extLst>
          </p:cNvPr>
          <p:cNvSpPr txBox="1"/>
          <p:nvPr/>
        </p:nvSpPr>
        <p:spPr>
          <a:xfrm>
            <a:off x="8030524" y="4622987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/>
                </a:solidFill>
                <a:latin typeface="+mn-lt"/>
              </a:rPr>
              <a:t>A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5FC16702-D17D-4927-B07A-03FA1FCFC418}"/>
              </a:ext>
            </a:extLst>
          </p:cNvPr>
          <p:cNvSpPr/>
          <p:nvPr/>
        </p:nvSpPr>
        <p:spPr>
          <a:xfrm>
            <a:off x="8544229" y="4474845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+mn-lt"/>
              </a:rPr>
              <a:t>Service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05B23A7-0838-4688-BDD9-9691E2E2D309}"/>
              </a:ext>
            </a:extLst>
          </p:cNvPr>
          <p:cNvSpPr/>
          <p:nvPr/>
        </p:nvSpPr>
        <p:spPr>
          <a:xfrm>
            <a:off x="8544908" y="5644181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+mn-lt"/>
              </a:rPr>
              <a:t>Machine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CFCEE16-4AFC-47A1-B260-464A627DC7C4}"/>
              </a:ext>
            </a:extLst>
          </p:cNvPr>
          <p:cNvSpPr/>
          <p:nvPr/>
        </p:nvSpPr>
        <p:spPr>
          <a:xfrm>
            <a:off x="6260224" y="2701092"/>
            <a:ext cx="711389" cy="31926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+mn-lt"/>
              </a:rPr>
              <a:t>Service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773A1A4-ACCA-41A5-9A72-9DB0B04BCD21}"/>
              </a:ext>
            </a:extLst>
          </p:cNvPr>
          <p:cNvSpPr/>
          <p:nvPr/>
        </p:nvSpPr>
        <p:spPr>
          <a:xfrm>
            <a:off x="9174398" y="2697916"/>
            <a:ext cx="711389" cy="31926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+mn-lt"/>
              </a:rPr>
              <a:t>Service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5DB4BDFB-AFA0-471A-9BD0-6B4048D0311F}"/>
              </a:ext>
            </a:extLst>
          </p:cNvPr>
          <p:cNvSpPr/>
          <p:nvPr/>
        </p:nvSpPr>
        <p:spPr>
          <a:xfrm>
            <a:off x="7577299" y="4255512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+mn-lt"/>
              </a:rPr>
              <a:t>Service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B157BCF1-A88E-473E-8BBF-7FBFBA8961D3}"/>
              </a:ext>
            </a:extLst>
          </p:cNvPr>
          <p:cNvSpPr/>
          <p:nvPr/>
        </p:nvSpPr>
        <p:spPr>
          <a:xfrm>
            <a:off x="6222664" y="5420074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+mn-lt"/>
              </a:rPr>
              <a:t>Machine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45508B71-E81A-4605-8EC2-2D69AD9E144C}"/>
              </a:ext>
            </a:extLst>
          </p:cNvPr>
          <p:cNvSpPr/>
          <p:nvPr/>
        </p:nvSpPr>
        <p:spPr>
          <a:xfrm>
            <a:off x="7578697" y="5420074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+mn-lt"/>
              </a:rPr>
              <a:t>Machine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F0ECBF5D-6A7D-4104-AA21-FA08AD1F117C}"/>
              </a:ext>
            </a:extLst>
          </p:cNvPr>
          <p:cNvSpPr/>
          <p:nvPr/>
        </p:nvSpPr>
        <p:spPr>
          <a:xfrm>
            <a:off x="6222665" y="4250738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+mn-lt"/>
              </a:rPr>
              <a:t>Service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F9E5544-5BC9-4CAC-A49D-6AA906E5F9FE}"/>
              </a:ext>
            </a:extLst>
          </p:cNvPr>
          <p:cNvSpPr/>
          <p:nvPr/>
        </p:nvSpPr>
        <p:spPr>
          <a:xfrm>
            <a:off x="7707005" y="1530534"/>
            <a:ext cx="711389" cy="31926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+mn-lt"/>
              </a:rPr>
              <a:t>ERP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1CDD4B8F-0655-49EE-B355-8AA3EC73901A}"/>
              </a:ext>
            </a:extLst>
          </p:cNvPr>
          <p:cNvSpPr txBox="1"/>
          <p:nvPr/>
        </p:nvSpPr>
        <p:spPr>
          <a:xfrm rot="16200000">
            <a:off x="4530681" y="5196809"/>
            <a:ext cx="1555173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+mn-lt"/>
              </a:rPr>
              <a:t>Manufacturing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+mn-lt"/>
              </a:rPr>
              <a:t>level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35F457F4-9B50-4F78-8CD0-F50170D37280}"/>
              </a:ext>
            </a:extLst>
          </p:cNvPr>
          <p:cNvSpPr txBox="1"/>
          <p:nvPr/>
        </p:nvSpPr>
        <p:spPr>
          <a:xfrm rot="16200000">
            <a:off x="4755688" y="1262700"/>
            <a:ext cx="1148719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+mn-lt"/>
              </a:rPr>
              <a:t>Enterprise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+mn-lt"/>
              </a:rPr>
              <a:t>control level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4699B27-24F8-4CB3-AE9F-EAD35E2BC4EA}"/>
              </a:ext>
            </a:extLst>
          </p:cNvPr>
          <p:cNvSpPr txBox="1"/>
          <p:nvPr/>
        </p:nvSpPr>
        <p:spPr>
          <a:xfrm>
            <a:off x="9599559" y="6168966"/>
            <a:ext cx="2438488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Platform-oriented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architecture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[3]</a:t>
            </a:r>
          </a:p>
          <a:p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Integration Framework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introduced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by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[4]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005352E-4FCF-450D-AFE5-C952945B749B}"/>
              </a:ext>
            </a:extLst>
          </p:cNvPr>
          <p:cNvCxnSpPr>
            <a:cxnSpLocks/>
          </p:cNvCxnSpPr>
          <p:nvPr/>
        </p:nvCxnSpPr>
        <p:spPr>
          <a:xfrm>
            <a:off x="507656" y="4807634"/>
            <a:ext cx="3657896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hteck: abgerundete Ecken 88">
            <a:extLst>
              <a:ext uri="{FF2B5EF4-FFF2-40B4-BE49-F238E27FC236}">
                <a16:creationId xmlns:a16="http://schemas.microsoft.com/office/drawing/2014/main" id="{C9799B4B-3B65-4D26-B874-4E9397A11A0D}"/>
              </a:ext>
            </a:extLst>
          </p:cNvPr>
          <p:cNvSpPr/>
          <p:nvPr/>
        </p:nvSpPr>
        <p:spPr>
          <a:xfrm>
            <a:off x="1261227" y="1046726"/>
            <a:ext cx="2957803" cy="983580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>
                <a:solidFill>
                  <a:schemeClr val="tx1"/>
                </a:solidFill>
              </a:rPr>
              <a:t>Enterprise IT platform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9D0A5E7-BBFC-49E8-9586-5282D3CA1D07}"/>
              </a:ext>
            </a:extLst>
          </p:cNvPr>
          <p:cNvCxnSpPr>
            <a:cxnSpLocks/>
          </p:cNvCxnSpPr>
          <p:nvPr/>
        </p:nvCxnSpPr>
        <p:spPr>
          <a:xfrm>
            <a:off x="556149" y="2129003"/>
            <a:ext cx="3644332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AAAE47D8-E290-4AFF-8556-39390F941ED4}"/>
              </a:ext>
            </a:extLst>
          </p:cNvPr>
          <p:cNvSpPr txBox="1"/>
          <p:nvPr/>
        </p:nvSpPr>
        <p:spPr>
          <a:xfrm rot="16200000">
            <a:off x="-299903" y="3149888"/>
            <a:ext cx="2033106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en-US" sz="1600" dirty="0"/>
              <a:t>Manufacturing </a:t>
            </a:r>
          </a:p>
          <a:p>
            <a:pPr algn="ctr"/>
            <a:r>
              <a:rPr lang="en-US" sz="1600" dirty="0"/>
              <a:t>control level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3F130AA-0098-4253-A991-E3C6154526B2}"/>
              </a:ext>
            </a:extLst>
          </p:cNvPr>
          <p:cNvSpPr txBox="1"/>
          <p:nvPr/>
        </p:nvSpPr>
        <p:spPr>
          <a:xfrm rot="16200000">
            <a:off x="-77531" y="5195070"/>
            <a:ext cx="1554573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en-US" sz="1600" dirty="0"/>
              <a:t>Manufacturing</a:t>
            </a:r>
          </a:p>
          <a:p>
            <a:pPr algn="ctr"/>
            <a:r>
              <a:rPr lang="en-US" sz="1600" dirty="0"/>
              <a:t>level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1201F38-02B5-4912-BCCE-6CFC5B8F7900}"/>
              </a:ext>
            </a:extLst>
          </p:cNvPr>
          <p:cNvSpPr/>
          <p:nvPr/>
        </p:nvSpPr>
        <p:spPr>
          <a:xfrm>
            <a:off x="1261226" y="2227701"/>
            <a:ext cx="1368098" cy="389936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en-US" sz="1100" dirty="0">
                <a:solidFill>
                  <a:schemeClr val="tx1"/>
                </a:solidFill>
              </a:rPr>
              <a:t>Silo manufacturing site A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1C3A22C-5162-4C8C-8A96-0806D3BB0FCA}"/>
              </a:ext>
            </a:extLst>
          </p:cNvPr>
          <p:cNvSpPr/>
          <p:nvPr/>
        </p:nvSpPr>
        <p:spPr>
          <a:xfrm>
            <a:off x="2934000" y="2227701"/>
            <a:ext cx="1368098" cy="389936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en-US" sz="1100" dirty="0">
                <a:solidFill>
                  <a:schemeClr val="tx1"/>
                </a:solidFill>
              </a:rPr>
              <a:t>Silo manufacturing site B</a:t>
            </a:r>
            <a:br>
              <a:rPr lang="en-US" sz="1100" dirty="0">
                <a:solidFill>
                  <a:schemeClr val="tx1"/>
                </a:solidFill>
              </a:rPr>
            </a:b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1" name="Rechteck: abgerundete Ecken 88">
            <a:extLst>
              <a:ext uri="{FF2B5EF4-FFF2-40B4-BE49-F238E27FC236}">
                <a16:creationId xmlns:a16="http://schemas.microsoft.com/office/drawing/2014/main" id="{456877F3-39BE-47B8-B3AF-4B5957E5330B}"/>
              </a:ext>
            </a:extLst>
          </p:cNvPr>
          <p:cNvSpPr/>
          <p:nvPr/>
        </p:nvSpPr>
        <p:spPr>
          <a:xfrm>
            <a:off x="1343632" y="4931449"/>
            <a:ext cx="1191997" cy="1107431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>
                <a:solidFill>
                  <a:schemeClr val="tx1"/>
                </a:solidFill>
              </a:rPr>
              <a:t>Manufacturing OT</a:t>
            </a:r>
          </a:p>
        </p:txBody>
      </p:sp>
      <p:sp>
        <p:nvSpPr>
          <p:cNvPr id="72" name="Rechteck: abgerundete Ecken 88">
            <a:extLst>
              <a:ext uri="{FF2B5EF4-FFF2-40B4-BE49-F238E27FC236}">
                <a16:creationId xmlns:a16="http://schemas.microsoft.com/office/drawing/2014/main" id="{91FD5F49-3362-44B6-A351-16BEDB41219E}"/>
              </a:ext>
            </a:extLst>
          </p:cNvPr>
          <p:cNvSpPr/>
          <p:nvPr/>
        </p:nvSpPr>
        <p:spPr>
          <a:xfrm>
            <a:off x="3017349" y="4911224"/>
            <a:ext cx="1191997" cy="1107431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>
                <a:solidFill>
                  <a:schemeClr val="tx1"/>
                </a:solidFill>
              </a:rPr>
              <a:t>Manufacturing OT</a:t>
            </a:r>
          </a:p>
        </p:txBody>
      </p:sp>
      <p:sp>
        <p:nvSpPr>
          <p:cNvPr id="73" name="Rechteck: abgerundete Ecken 88">
            <a:extLst>
              <a:ext uri="{FF2B5EF4-FFF2-40B4-BE49-F238E27FC236}">
                <a16:creationId xmlns:a16="http://schemas.microsoft.com/office/drawing/2014/main" id="{68524594-16F2-4196-A7B7-203BAD20FE0F}"/>
              </a:ext>
            </a:extLst>
          </p:cNvPr>
          <p:cNvSpPr/>
          <p:nvPr/>
        </p:nvSpPr>
        <p:spPr>
          <a:xfrm>
            <a:off x="1340339" y="2746183"/>
            <a:ext cx="1195290" cy="1842592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>
                <a:solidFill>
                  <a:schemeClr val="tx1"/>
                </a:solidFill>
              </a:rPr>
              <a:t>Manufacturing IT</a:t>
            </a:r>
          </a:p>
        </p:txBody>
      </p:sp>
      <p:sp>
        <p:nvSpPr>
          <p:cNvPr id="74" name="Rechteck: abgerundete Ecken 88">
            <a:extLst>
              <a:ext uri="{FF2B5EF4-FFF2-40B4-BE49-F238E27FC236}">
                <a16:creationId xmlns:a16="http://schemas.microsoft.com/office/drawing/2014/main" id="{C6842EE0-D701-40C5-8AD7-75E4F8CC7A19}"/>
              </a:ext>
            </a:extLst>
          </p:cNvPr>
          <p:cNvSpPr/>
          <p:nvPr/>
        </p:nvSpPr>
        <p:spPr>
          <a:xfrm>
            <a:off x="3021810" y="2740050"/>
            <a:ext cx="1195290" cy="1842592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>
                <a:solidFill>
                  <a:schemeClr val="tx1"/>
                </a:solidFill>
              </a:rPr>
              <a:t>Manufacturing IT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E2A4C59-5342-4CC0-817A-F7F1B1613907}"/>
              </a:ext>
            </a:extLst>
          </p:cNvPr>
          <p:cNvSpPr txBox="1"/>
          <p:nvPr/>
        </p:nvSpPr>
        <p:spPr>
          <a:xfrm rot="16200000">
            <a:off x="141878" y="1262479"/>
            <a:ext cx="1148276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Enterprise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control level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4700413-C059-41B7-8203-BEE45194BAB8}"/>
              </a:ext>
            </a:extLst>
          </p:cNvPr>
          <p:cNvSpPr/>
          <p:nvPr/>
        </p:nvSpPr>
        <p:spPr>
          <a:xfrm>
            <a:off x="1587323" y="3585846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5882390-E3CD-43C8-BF5B-B6AF42C8A6FF}"/>
              </a:ext>
            </a:extLst>
          </p:cNvPr>
          <p:cNvSpPr/>
          <p:nvPr/>
        </p:nvSpPr>
        <p:spPr>
          <a:xfrm>
            <a:off x="3259360" y="3583793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E94B5C88-DE8F-42C8-9100-54C2CA4262C0}"/>
              </a:ext>
            </a:extLst>
          </p:cNvPr>
          <p:cNvSpPr/>
          <p:nvPr/>
        </p:nvSpPr>
        <p:spPr>
          <a:xfrm>
            <a:off x="1587323" y="5464939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03381D0E-143A-4BD3-AEDB-594354509D62}"/>
              </a:ext>
            </a:extLst>
          </p:cNvPr>
          <p:cNvSpPr/>
          <p:nvPr/>
        </p:nvSpPr>
        <p:spPr>
          <a:xfrm>
            <a:off x="3259360" y="5464939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4D387F2C-AD7A-40CD-ACE2-66A67C4B3EC8}"/>
              </a:ext>
            </a:extLst>
          </p:cNvPr>
          <p:cNvSpPr/>
          <p:nvPr/>
        </p:nvSpPr>
        <p:spPr>
          <a:xfrm>
            <a:off x="2484341" y="1470764"/>
            <a:ext cx="711389" cy="31926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ERP</a:t>
            </a:r>
          </a:p>
        </p:txBody>
      </p:sp>
      <p:pic>
        <p:nvPicPr>
          <p:cNvPr id="53" name="Graphic 52">
            <a:extLst>
              <a:ext uri="{FF2B5EF4-FFF2-40B4-BE49-F238E27FC236}">
                <a16:creationId xmlns:a16="http://schemas.microsoft.com/office/drawing/2014/main" id="{DA685A80-89EE-42E7-8564-60BF65939B6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782932" y="5157247"/>
            <a:ext cx="310104" cy="310104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7FC62622-8213-4AE9-84D3-7DB0D38C7B8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458295" y="5156235"/>
            <a:ext cx="310104" cy="3101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2E8B3A9-F54E-4D62-A916-907B69F49C3D}"/>
              </a:ext>
            </a:extLst>
          </p:cNvPr>
          <p:cNvSpPr txBox="1"/>
          <p:nvPr/>
        </p:nvSpPr>
        <p:spPr>
          <a:xfrm>
            <a:off x="10061434" y="3064630"/>
            <a:ext cx="2025147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 err="1">
                <a:latin typeface="Arial" pitchFamily="34" charset="0"/>
              </a:rPr>
              <a:t>How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to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interact</a:t>
            </a:r>
            <a:r>
              <a:rPr lang="de-DE" b="1" dirty="0">
                <a:latin typeface="Arial" pitchFamily="34" charset="0"/>
              </a:rPr>
              <a:t> in </a:t>
            </a:r>
            <a:r>
              <a:rPr lang="de-DE" b="1" dirty="0" err="1">
                <a:latin typeface="Arial" pitchFamily="34" charset="0"/>
              </a:rPr>
              <a:t>the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new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architecture</a:t>
            </a:r>
            <a:r>
              <a:rPr lang="de-DE" b="1" dirty="0">
                <a:latin typeface="Arial" pitchFamily="34" charset="0"/>
              </a:rPr>
              <a:t>?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070D5201-6DAD-4906-A130-A98FF6B05BCD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749478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881ABB12-1EE6-497C-8723-EBF06A471AD9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43313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8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881ABB12-1EE6-497C-8723-EBF06A471A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Introduction: Interaction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451FB4-9B3F-4579-9108-AAE206A081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881" y="3272929"/>
            <a:ext cx="7075178" cy="2098725"/>
          </a:xfrm>
          <a:prstGeom prst="rect">
            <a:avLst/>
          </a:prstGeom>
        </p:spPr>
      </p:pic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5CFD1D03-5A84-4C4F-BA51-02C858863372}"/>
              </a:ext>
            </a:extLst>
          </p:cNvPr>
          <p:cNvSpPr/>
          <p:nvPr/>
        </p:nvSpPr>
        <p:spPr bwMode="auto">
          <a:xfrm>
            <a:off x="839416" y="4207912"/>
            <a:ext cx="1346448" cy="835103"/>
          </a:xfrm>
          <a:prstGeom prst="wedgeRectCallout">
            <a:avLst>
              <a:gd name="adj1" fmla="val 89773"/>
              <a:gd name="adj2" fmla="val 44409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Information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provider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9" name="Speech Bubble: Rectangle 38">
            <a:extLst>
              <a:ext uri="{FF2B5EF4-FFF2-40B4-BE49-F238E27FC236}">
                <a16:creationId xmlns:a16="http://schemas.microsoft.com/office/drawing/2014/main" id="{380AF524-D587-4327-8B4E-1DC4AC476FE3}"/>
              </a:ext>
            </a:extLst>
          </p:cNvPr>
          <p:cNvSpPr/>
          <p:nvPr/>
        </p:nvSpPr>
        <p:spPr bwMode="auto">
          <a:xfrm>
            <a:off x="10006136" y="4207911"/>
            <a:ext cx="1346448" cy="835103"/>
          </a:xfrm>
          <a:prstGeom prst="wedgeRectCallout">
            <a:avLst>
              <a:gd name="adj1" fmla="val -97500"/>
              <a:gd name="adj2" fmla="val 5270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Information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receiver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" name="Speech Bubble: Rectangle 40">
            <a:extLst>
              <a:ext uri="{FF2B5EF4-FFF2-40B4-BE49-F238E27FC236}">
                <a16:creationId xmlns:a16="http://schemas.microsoft.com/office/drawing/2014/main" id="{37F45DC4-6DEA-4916-ADED-71CDBE56DC96}"/>
              </a:ext>
            </a:extLst>
          </p:cNvPr>
          <p:cNvSpPr/>
          <p:nvPr/>
        </p:nvSpPr>
        <p:spPr bwMode="auto">
          <a:xfrm>
            <a:off x="6094470" y="5618233"/>
            <a:ext cx="1346448" cy="835103"/>
          </a:xfrm>
          <a:prstGeom prst="wedgeRectCallout">
            <a:avLst>
              <a:gd name="adj1" fmla="val -40906"/>
              <a:gd name="adj2" fmla="val -11485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Information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flow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path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2" name="Speech Bubble: Rectangle 41">
            <a:extLst>
              <a:ext uri="{FF2B5EF4-FFF2-40B4-BE49-F238E27FC236}">
                <a16:creationId xmlns:a16="http://schemas.microsoft.com/office/drawing/2014/main" id="{6DA30CAC-63ED-4E0F-B517-B0D1BA49BD72}"/>
              </a:ext>
            </a:extLst>
          </p:cNvPr>
          <p:cNvSpPr/>
          <p:nvPr/>
        </p:nvSpPr>
        <p:spPr bwMode="auto">
          <a:xfrm>
            <a:off x="7440918" y="3011448"/>
            <a:ext cx="1346448" cy="835103"/>
          </a:xfrm>
          <a:prstGeom prst="wedgeRectCallout">
            <a:avLst>
              <a:gd name="adj1" fmla="val -96471"/>
              <a:gd name="adj2" fmla="val 44409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Exchanged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information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2589ABA-4AC9-4C97-A5D3-43A4F4B9DDF7}"/>
              </a:ext>
            </a:extLst>
          </p:cNvPr>
          <p:cNvSpPr txBox="1"/>
          <p:nvPr/>
        </p:nvSpPr>
        <p:spPr>
          <a:xfrm>
            <a:off x="9780698" y="6168966"/>
            <a:ext cx="2257349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SMCR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model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of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Berlo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[6]</a:t>
            </a:r>
          </a:p>
          <a:p>
            <a:pPr algn="r"/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Adaption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of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bigger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picture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of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EIPs [7]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E20C33D-1D07-49F9-B6C5-789CBE88D206}"/>
              </a:ext>
            </a:extLst>
          </p:cNvPr>
          <p:cNvSpPr txBox="1"/>
          <p:nvPr/>
        </p:nvSpPr>
        <p:spPr>
          <a:xfrm>
            <a:off x="412409" y="1340768"/>
            <a:ext cx="11445157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</a:rPr>
              <a:t>System </a:t>
            </a:r>
            <a:r>
              <a:rPr lang="de-DE" dirty="0" err="1">
                <a:latin typeface="Arial" pitchFamily="34" charset="0"/>
              </a:rPr>
              <a:t>interaction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between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totally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automated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systems</a:t>
            </a:r>
            <a:r>
              <a:rPr lang="de-DE" dirty="0">
                <a:latin typeface="Arial" pitchFamily="34" charset="0"/>
              </a:rPr>
              <a:t> [5]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One-way, bidirectional or multi-directional, direct or indirect, or instantaneous or continuous </a:t>
            </a:r>
            <a:r>
              <a:rPr lang="de-DE" dirty="0" err="1">
                <a:latin typeface="Arial" pitchFamily="34" charset="0"/>
              </a:rPr>
              <a:t>exchange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of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messages</a:t>
            </a:r>
            <a:r>
              <a:rPr lang="de-DE" dirty="0">
                <a:latin typeface="Arial" pitchFamily="34" charset="0"/>
              </a:rPr>
              <a:t> [5]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</a:rPr>
              <a:t>Interaction </a:t>
            </a:r>
            <a:r>
              <a:rPr lang="de-DE" dirty="0" err="1">
                <a:latin typeface="Arial" pitchFamily="34" charset="0"/>
              </a:rPr>
              <a:t>components</a:t>
            </a:r>
            <a:r>
              <a:rPr lang="de-DE" dirty="0">
                <a:latin typeface="Arial" pitchFamily="34" charset="0"/>
              </a:rPr>
              <a:t>: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783D6D65-1A36-452E-A762-BD1A91CDE34F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1174899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9" grpId="0" animBg="1"/>
      <p:bldP spid="41" grpId="0" animBg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881ABB12-1EE6-497C-8723-EBF06A471AD9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0743268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9" name="think-cell Slide" r:id="rId7" imgW="306" imgH="306" progId="TCLayout.ActiveDocument.1">
                  <p:embed/>
                </p:oleObj>
              </mc:Choice>
              <mc:Fallback>
                <p:oleObj name="think-cell Slide" r:id="rId7" imgW="306" imgH="306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881ABB12-1EE6-497C-8723-EBF06A471A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Introduction: Required Interaction Types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6</a:t>
            </a:fld>
            <a:endParaRPr lang="de-DE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E06F23-6F8E-4DF6-A829-9950D91692BE}"/>
              </a:ext>
            </a:extLst>
          </p:cNvPr>
          <p:cNvCxnSpPr>
            <a:cxnSpLocks/>
          </p:cNvCxnSpPr>
          <p:nvPr/>
        </p:nvCxnSpPr>
        <p:spPr>
          <a:xfrm>
            <a:off x="378243" y="4923656"/>
            <a:ext cx="4899333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2501738-FD3F-404E-B218-CF9EB2751CF3}"/>
              </a:ext>
            </a:extLst>
          </p:cNvPr>
          <p:cNvSpPr/>
          <p:nvPr/>
        </p:nvSpPr>
        <p:spPr>
          <a:xfrm>
            <a:off x="2218640" y="3958709"/>
            <a:ext cx="2412693" cy="2360219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Ins="270000" rtlCol="0" anchor="t" anchorCtr="0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site B</a:t>
            </a:r>
          </a:p>
        </p:txBody>
      </p:sp>
      <p:pic>
        <p:nvPicPr>
          <p:cNvPr id="14" name="interface">
            <a:extLst>
              <a:ext uri="{FF2B5EF4-FFF2-40B4-BE49-F238E27FC236}">
                <a16:creationId xmlns:a16="http://schemas.microsoft.com/office/drawing/2014/main" id="{91EBBA97-33FF-420A-8E49-FC3621BD47F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43062" y="5079938"/>
            <a:ext cx="247040" cy="260995"/>
          </a:xfrm>
          <a:prstGeom prst="rect">
            <a:avLst/>
          </a:prstGeom>
        </p:spPr>
      </p:pic>
      <p:sp>
        <p:nvSpPr>
          <p:cNvPr id="15" name="Rechteck: abgerundete Ecken 117">
            <a:extLst>
              <a:ext uri="{FF2B5EF4-FFF2-40B4-BE49-F238E27FC236}">
                <a16:creationId xmlns:a16="http://schemas.microsoft.com/office/drawing/2014/main" id="{AC23197E-CD22-411E-B4BD-ECDB84BDE46E}"/>
              </a:ext>
            </a:extLst>
          </p:cNvPr>
          <p:cNvSpPr/>
          <p:nvPr/>
        </p:nvSpPr>
        <p:spPr>
          <a:xfrm>
            <a:off x="2270065" y="4955453"/>
            <a:ext cx="2281500" cy="407474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72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Local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Communication Bus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7E6A263-3366-4CEE-9C37-0E963144F877}"/>
              </a:ext>
            </a:extLst>
          </p:cNvPr>
          <p:cNvSpPr/>
          <p:nvPr/>
        </p:nvSpPr>
        <p:spPr>
          <a:xfrm>
            <a:off x="1387566" y="3734603"/>
            <a:ext cx="2412693" cy="2360219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dash"/>
            <a:miter/>
          </a:ln>
          <a:effec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Local manufacturing site A</a:t>
            </a:r>
          </a:p>
        </p:txBody>
      </p:sp>
      <p:sp>
        <p:nvSpPr>
          <p:cNvPr id="17" name="Rechteck: abgerundete Ecken 88">
            <a:extLst>
              <a:ext uri="{FF2B5EF4-FFF2-40B4-BE49-F238E27FC236}">
                <a16:creationId xmlns:a16="http://schemas.microsoft.com/office/drawing/2014/main" id="{092948F8-2EA8-4D32-AEA3-62B7ABD487D6}"/>
              </a:ext>
            </a:extLst>
          </p:cNvPr>
          <p:cNvSpPr/>
          <p:nvPr/>
        </p:nvSpPr>
        <p:spPr>
          <a:xfrm>
            <a:off x="1438991" y="5053434"/>
            <a:ext cx="2294666" cy="962370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10800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Manufacturing OT</a:t>
            </a:r>
          </a:p>
        </p:txBody>
      </p:sp>
      <p:sp>
        <p:nvSpPr>
          <p:cNvPr id="18" name="Rechteck: abgerundete Ecken 88">
            <a:extLst>
              <a:ext uri="{FF2B5EF4-FFF2-40B4-BE49-F238E27FC236}">
                <a16:creationId xmlns:a16="http://schemas.microsoft.com/office/drawing/2014/main" id="{C32CFF0B-0BDF-42CE-822D-5FB6810E4CED}"/>
              </a:ext>
            </a:extLst>
          </p:cNvPr>
          <p:cNvSpPr/>
          <p:nvPr/>
        </p:nvSpPr>
        <p:spPr>
          <a:xfrm>
            <a:off x="1387566" y="2323321"/>
            <a:ext cx="3961639" cy="1289985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Global Manufacturing IT platform</a:t>
            </a:r>
          </a:p>
        </p:txBody>
      </p:sp>
      <p:sp>
        <p:nvSpPr>
          <p:cNvPr id="19" name="Rechteck: abgerundete Ecken 147">
            <a:extLst>
              <a:ext uri="{FF2B5EF4-FFF2-40B4-BE49-F238E27FC236}">
                <a16:creationId xmlns:a16="http://schemas.microsoft.com/office/drawing/2014/main" id="{3F779949-E6B1-40D8-9855-89568A26EE78}"/>
              </a:ext>
            </a:extLst>
          </p:cNvPr>
          <p:cNvSpPr/>
          <p:nvPr/>
        </p:nvSpPr>
        <p:spPr>
          <a:xfrm>
            <a:off x="2401348" y="2770336"/>
            <a:ext cx="1977247" cy="408839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rgbClr val="1F497D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Global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Communication Bus </a:t>
            </a:r>
          </a:p>
        </p:txBody>
      </p:sp>
      <p:sp>
        <p:nvSpPr>
          <p:cNvPr id="20" name="Rechteck: abgerundete Ecken 88">
            <a:extLst>
              <a:ext uri="{FF2B5EF4-FFF2-40B4-BE49-F238E27FC236}">
                <a16:creationId xmlns:a16="http://schemas.microsoft.com/office/drawing/2014/main" id="{439B18AD-EEBC-46D7-89C5-DADC623E80DC}"/>
              </a:ext>
            </a:extLst>
          </p:cNvPr>
          <p:cNvSpPr/>
          <p:nvPr/>
        </p:nvSpPr>
        <p:spPr>
          <a:xfrm>
            <a:off x="1427066" y="4038768"/>
            <a:ext cx="2306592" cy="747450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Local Manufacturing IT</a:t>
            </a:r>
          </a:p>
        </p:txBody>
      </p:sp>
      <p:sp>
        <p:nvSpPr>
          <p:cNvPr id="21" name="Rechteck: abgerundete Ecken 117">
            <a:extLst>
              <a:ext uri="{FF2B5EF4-FFF2-40B4-BE49-F238E27FC236}">
                <a16:creationId xmlns:a16="http://schemas.microsoft.com/office/drawing/2014/main" id="{801893CE-80BA-4BCB-BAC2-99D3BB6231DD}"/>
              </a:ext>
            </a:extLst>
          </p:cNvPr>
          <p:cNvSpPr/>
          <p:nvPr/>
        </p:nvSpPr>
        <p:spPr>
          <a:xfrm>
            <a:off x="1438991" y="4731346"/>
            <a:ext cx="2281500" cy="407474"/>
          </a:xfrm>
          <a:prstGeom prst="roundRect">
            <a:avLst>
              <a:gd name="adj" fmla="val 9088"/>
            </a:avLst>
          </a:prstGeom>
          <a:solidFill>
            <a:srgbClr val="1F497D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72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Local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Communication Bus</a:t>
            </a:r>
          </a:p>
        </p:txBody>
      </p:sp>
      <p:sp>
        <p:nvSpPr>
          <p:cNvPr id="22" name="Rechteck: abgerundete Ecken 88">
            <a:extLst>
              <a:ext uri="{FF2B5EF4-FFF2-40B4-BE49-F238E27FC236}">
                <a16:creationId xmlns:a16="http://schemas.microsoft.com/office/drawing/2014/main" id="{BD1BD4B5-9C79-4450-BB43-91847CC6469C}"/>
              </a:ext>
            </a:extLst>
          </p:cNvPr>
          <p:cNvSpPr/>
          <p:nvPr/>
        </p:nvSpPr>
        <p:spPr>
          <a:xfrm>
            <a:off x="1387566" y="1161297"/>
            <a:ext cx="3961639" cy="983959"/>
          </a:xfrm>
          <a:prstGeom prst="roundRect">
            <a:avLst>
              <a:gd name="adj" fmla="val 9088"/>
            </a:avLst>
          </a:prstGeom>
          <a:noFill/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Enterprise IT platform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1753903-DF0C-42D8-953D-F12E500C2262}"/>
              </a:ext>
            </a:extLst>
          </p:cNvPr>
          <p:cNvCxnSpPr>
            <a:cxnSpLocks/>
          </p:cNvCxnSpPr>
          <p:nvPr/>
        </p:nvCxnSpPr>
        <p:spPr>
          <a:xfrm>
            <a:off x="443195" y="2243991"/>
            <a:ext cx="4881166" cy="0"/>
          </a:xfrm>
          <a:prstGeom prst="line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E11E55B-CCAB-402B-8E23-2995E6CBE7C0}"/>
              </a:ext>
            </a:extLst>
          </p:cNvPr>
          <p:cNvSpPr txBox="1"/>
          <p:nvPr/>
        </p:nvSpPr>
        <p:spPr>
          <a:xfrm rot="16200000">
            <a:off x="-358777" y="3265382"/>
            <a:ext cx="2033891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Manufacturing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control level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99BE7B-E738-46FE-995E-66FE4804033B}"/>
              </a:ext>
            </a:extLst>
          </p:cNvPr>
          <p:cNvSpPr txBox="1"/>
          <p:nvPr/>
        </p:nvSpPr>
        <p:spPr>
          <a:xfrm>
            <a:off x="4169751" y="498231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/>
                </a:solidFill>
                <a:latin typeface="Arial"/>
              </a:rPr>
              <a:t>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851582-92F2-4D0D-B585-250F33DCC07A}"/>
              </a:ext>
            </a:extLst>
          </p:cNvPr>
          <p:cNvSpPr txBox="1"/>
          <p:nvPr/>
        </p:nvSpPr>
        <p:spPr>
          <a:xfrm>
            <a:off x="3357795" y="4737532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/>
                </a:solidFill>
                <a:latin typeface="Arial"/>
              </a:rPr>
              <a:t>A</a:t>
            </a:r>
            <a:endParaRPr lang="en-US" sz="20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A44CA87-1E33-40EE-AE1E-D58214F50296}"/>
              </a:ext>
            </a:extLst>
          </p:cNvPr>
          <p:cNvSpPr/>
          <p:nvPr/>
        </p:nvSpPr>
        <p:spPr>
          <a:xfrm>
            <a:off x="3871500" y="4589390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674024-EF1E-42E1-A790-50248AF292E7}"/>
              </a:ext>
            </a:extLst>
          </p:cNvPr>
          <p:cNvSpPr/>
          <p:nvPr/>
        </p:nvSpPr>
        <p:spPr>
          <a:xfrm>
            <a:off x="3872179" y="5758726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CAFC840-F65B-432F-87DA-1F01A707571E}"/>
              </a:ext>
            </a:extLst>
          </p:cNvPr>
          <p:cNvSpPr/>
          <p:nvPr/>
        </p:nvSpPr>
        <p:spPr>
          <a:xfrm>
            <a:off x="1587495" y="2815637"/>
            <a:ext cx="711389" cy="31926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40BF540-F215-41CF-A908-DF1E26EA2A78}"/>
              </a:ext>
            </a:extLst>
          </p:cNvPr>
          <p:cNvSpPr/>
          <p:nvPr/>
        </p:nvSpPr>
        <p:spPr>
          <a:xfrm>
            <a:off x="4501669" y="2812461"/>
            <a:ext cx="711389" cy="31926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84CAA0F-C33F-487C-9A32-AFEFFE1AA71A}"/>
              </a:ext>
            </a:extLst>
          </p:cNvPr>
          <p:cNvSpPr/>
          <p:nvPr/>
        </p:nvSpPr>
        <p:spPr>
          <a:xfrm>
            <a:off x="2904570" y="4370057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934B977-B6F2-4557-AFCF-DFF21A4D05D7}"/>
              </a:ext>
            </a:extLst>
          </p:cNvPr>
          <p:cNvSpPr/>
          <p:nvPr/>
        </p:nvSpPr>
        <p:spPr>
          <a:xfrm>
            <a:off x="1549935" y="5534619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93F64BA-7B48-45CF-A4CE-CF5CA59947F0}"/>
              </a:ext>
            </a:extLst>
          </p:cNvPr>
          <p:cNvSpPr/>
          <p:nvPr/>
        </p:nvSpPr>
        <p:spPr>
          <a:xfrm>
            <a:off x="2905968" y="5534619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Machine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77B9C3E-D176-4F35-94CA-28F864EAB94E}"/>
              </a:ext>
            </a:extLst>
          </p:cNvPr>
          <p:cNvSpPr/>
          <p:nvPr/>
        </p:nvSpPr>
        <p:spPr>
          <a:xfrm>
            <a:off x="1549936" y="4365283"/>
            <a:ext cx="707974" cy="30586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79EED7D-04A5-400D-A2EA-1323DD2C4E44}"/>
              </a:ext>
            </a:extLst>
          </p:cNvPr>
          <p:cNvSpPr/>
          <p:nvPr/>
        </p:nvSpPr>
        <p:spPr>
          <a:xfrm>
            <a:off x="3034276" y="1645079"/>
            <a:ext cx="711389" cy="31926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6350" cap="flat" cmpd="sng" algn="ctr">
            <a:noFill/>
            <a:prstDash val="dash"/>
            <a:miter/>
          </a:ln>
          <a:effectLst/>
        </p:spPr>
        <p:txBody>
          <a:bodyPr lIns="0" r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prstClr val="white"/>
                </a:solidFill>
                <a:latin typeface="Arial"/>
              </a:rPr>
              <a:t>ERP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D9FD25-59D3-4277-BCDE-B310D45D1E06}"/>
              </a:ext>
            </a:extLst>
          </p:cNvPr>
          <p:cNvSpPr txBox="1"/>
          <p:nvPr/>
        </p:nvSpPr>
        <p:spPr>
          <a:xfrm rot="16200000">
            <a:off x="-142048" y="5311354"/>
            <a:ext cx="1555173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Manufacturing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level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9E6AECE-0D99-4225-B055-C2443E24D5A6}"/>
              </a:ext>
            </a:extLst>
          </p:cNvPr>
          <p:cNvSpPr txBox="1"/>
          <p:nvPr/>
        </p:nvSpPr>
        <p:spPr>
          <a:xfrm rot="16200000">
            <a:off x="82959" y="1377245"/>
            <a:ext cx="1148719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"/>
              </a:rPr>
              <a:t>Enterprise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"/>
              </a:rPr>
              <a:t>control level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A0B9907-DC62-4653-9568-5C2386E3EF9B}"/>
              </a:ext>
            </a:extLst>
          </p:cNvPr>
          <p:cNvSpPr txBox="1"/>
          <p:nvPr/>
        </p:nvSpPr>
        <p:spPr>
          <a:xfrm>
            <a:off x="6312023" y="1052736"/>
            <a:ext cx="5545543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Services </a:t>
            </a:r>
            <a:r>
              <a:rPr lang="de-DE" b="1" dirty="0" err="1">
                <a:latin typeface="Arial" pitchFamily="34" charset="0"/>
              </a:rPr>
              <a:t>requiring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interactions</a:t>
            </a:r>
            <a:endParaRPr lang="de-DE" b="1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</a:rPr>
              <a:t>Data </a:t>
            </a:r>
            <a:r>
              <a:rPr lang="de-DE" dirty="0" err="1">
                <a:latin typeface="Arial" pitchFamily="34" charset="0"/>
              </a:rPr>
              <a:t>management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services</a:t>
            </a: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>
                <a:latin typeface="Arial" pitchFamily="34" charset="0"/>
              </a:rPr>
              <a:t>Decision-making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services</a:t>
            </a: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</a:rPr>
              <a:t>Analytical </a:t>
            </a:r>
            <a:r>
              <a:rPr lang="de-DE" dirty="0" err="1">
                <a:latin typeface="Arial" pitchFamily="34" charset="0"/>
              </a:rPr>
              <a:t>services</a:t>
            </a: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128DA70-642A-4366-9DF3-B8E83A81F650}"/>
              </a:ext>
            </a:extLst>
          </p:cNvPr>
          <p:cNvSpPr txBox="1"/>
          <p:nvPr/>
        </p:nvSpPr>
        <p:spPr>
          <a:xfrm>
            <a:off x="6315333" y="3645024"/>
            <a:ext cx="5545543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0" hangingPunct="0"/>
            <a:r>
              <a:rPr lang="de-DE" b="1" dirty="0" err="1">
                <a:solidFill>
                  <a:schemeClr val="tx1"/>
                </a:solidFill>
                <a:cs typeface="Arial" pitchFamily="34" charset="0"/>
              </a:rPr>
              <a:t>Required</a:t>
            </a: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 Interaction </a:t>
            </a:r>
            <a:r>
              <a:rPr lang="de-DE" b="1" dirty="0" err="1">
                <a:solidFill>
                  <a:schemeClr val="tx1"/>
                </a:solidFill>
                <a:cs typeface="Arial" pitchFamily="34" charset="0"/>
              </a:rPr>
              <a:t>Types</a:t>
            </a:r>
            <a:endParaRPr lang="de-DE" b="1" dirty="0">
              <a:solidFill>
                <a:schemeClr val="tx1"/>
              </a:solidFill>
              <a:cs typeface="Arial" pitchFamily="34" charset="0"/>
            </a:endParaRPr>
          </a:p>
          <a:p>
            <a:pPr eaLnBrk="0" hangingPunct="0"/>
            <a:endParaRPr lang="de-DE" b="1" dirty="0">
              <a:solidFill>
                <a:schemeClr val="tx1"/>
              </a:solidFill>
              <a:cs typeface="Arial" pitchFamily="34" charset="0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Interactions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between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machines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and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services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  <a:p>
            <a:pPr marL="342900" indent="-342900" eaLnBrk="0" hangingPunct="0">
              <a:buFont typeface="+mj-lt"/>
              <a:buAutoNum type="arabicPeriod"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Interactions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between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services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  <a:p>
            <a:pPr marL="342900" indent="-342900" eaLnBrk="0" hangingPunct="0">
              <a:buFont typeface="+mj-lt"/>
              <a:buAutoNum type="arabicPeriod"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Interactions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between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ERP and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services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  <a:p>
            <a:pPr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7AFC01-0C5B-46B9-AF25-7F35BB4B7D00}"/>
              </a:ext>
            </a:extLst>
          </p:cNvPr>
          <p:cNvSpPr txBox="1"/>
          <p:nvPr/>
        </p:nvSpPr>
        <p:spPr>
          <a:xfrm>
            <a:off x="8289841" y="6168966"/>
            <a:ext cx="3748206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endParaRPr lang="de-DE" sz="1000" i="1" dirty="0">
              <a:solidFill>
                <a:schemeClr val="bg1">
                  <a:lumMod val="75000"/>
                </a:schemeClr>
              </a:solidFill>
              <a:latin typeface="Arial" pitchFamily="34" charset="0"/>
            </a:endParaRPr>
          </a:p>
          <a:p>
            <a:pPr algn="r"/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Services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of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the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manufacturing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control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level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are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introduced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by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[8]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398EE24-1043-4A68-9192-316BF126B492}"/>
              </a:ext>
            </a:extLst>
          </p:cNvPr>
          <p:cNvCxnSpPr>
            <a:stCxn id="32" idx="1"/>
            <a:endCxn id="34" idx="1"/>
          </p:cNvCxnSpPr>
          <p:nvPr/>
        </p:nvCxnSpPr>
        <p:spPr bwMode="auto">
          <a:xfrm rot="10800000" flipH="1">
            <a:off x="1549934" y="4518214"/>
            <a:ext cx="1" cy="1169336"/>
          </a:xfrm>
          <a:prstGeom prst="bentConnector3">
            <a:avLst>
              <a:gd name="adj1" fmla="val -22860000000"/>
            </a:avLst>
          </a:prstGeom>
          <a:ln>
            <a:solidFill>
              <a:srgbClr val="00B0F0"/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9">
            <a:extLst>
              <a:ext uri="{FF2B5EF4-FFF2-40B4-BE49-F238E27FC236}">
                <a16:creationId xmlns:a16="http://schemas.microsoft.com/office/drawing/2014/main" id="{2001869B-066A-4035-B4C9-1C7220D28CD8}"/>
              </a:ext>
            </a:extLst>
          </p:cNvPr>
          <p:cNvCxnSpPr>
            <a:cxnSpLocks/>
            <a:stCxn id="30" idx="2"/>
            <a:endCxn id="31" idx="0"/>
          </p:cNvCxnSpPr>
          <p:nvPr/>
        </p:nvCxnSpPr>
        <p:spPr bwMode="auto">
          <a:xfrm rot="5400000">
            <a:off x="3438793" y="2951486"/>
            <a:ext cx="1238336" cy="1598807"/>
          </a:xfrm>
          <a:prstGeom prst="bentConnector3">
            <a:avLst>
              <a:gd name="adj1" fmla="val 42967"/>
            </a:avLst>
          </a:prstGeom>
          <a:ln>
            <a:solidFill>
              <a:srgbClr val="00B0F0"/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9">
            <a:extLst>
              <a:ext uri="{FF2B5EF4-FFF2-40B4-BE49-F238E27FC236}">
                <a16:creationId xmlns:a16="http://schemas.microsoft.com/office/drawing/2014/main" id="{74135F2E-DE69-4503-A004-ED8B07C68FB3}"/>
              </a:ext>
            </a:extLst>
          </p:cNvPr>
          <p:cNvCxnSpPr>
            <a:cxnSpLocks/>
            <a:stCxn id="35" idx="2"/>
            <a:endCxn id="29" idx="0"/>
          </p:cNvCxnSpPr>
          <p:nvPr/>
        </p:nvCxnSpPr>
        <p:spPr bwMode="auto">
          <a:xfrm rot="5400000">
            <a:off x="2240932" y="1666598"/>
            <a:ext cx="851298" cy="1446781"/>
          </a:xfrm>
          <a:prstGeom prst="bentConnector3">
            <a:avLst>
              <a:gd name="adj1" fmla="val 27835"/>
            </a:avLst>
          </a:prstGeom>
          <a:ln>
            <a:solidFill>
              <a:srgbClr val="00B0F0"/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1B02725B-E32B-4AD3-B24B-74C84EF3E128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1393556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881ABB12-1EE6-497C-8723-EBF06A471AD9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127828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4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881ABB12-1EE6-497C-8723-EBF06A471A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Objective &amp; Research Questions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7</a:t>
            </a:fld>
            <a:endParaRPr lang="de-DE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CFE7621-5345-489F-B820-D718294F5D75}"/>
              </a:ext>
            </a:extLst>
          </p:cNvPr>
          <p:cNvGrpSpPr/>
          <p:nvPr/>
        </p:nvGrpSpPr>
        <p:grpSpPr>
          <a:xfrm>
            <a:off x="6672064" y="3566433"/>
            <a:ext cx="2711120" cy="1790789"/>
            <a:chOff x="7032104" y="1844824"/>
            <a:chExt cx="4896544" cy="3240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17968DA-6E0B-48A6-AE77-953A764817CA}"/>
                </a:ext>
              </a:extLst>
            </p:cNvPr>
            <p:cNvSpPr/>
            <p:nvPr/>
          </p:nvSpPr>
          <p:spPr bwMode="auto">
            <a:xfrm>
              <a:off x="7032104" y="1844824"/>
              <a:ext cx="1512168" cy="324036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11C33BE-CD18-408B-A1C5-E9567FF36D57}"/>
                </a:ext>
              </a:extLst>
            </p:cNvPr>
            <p:cNvSpPr/>
            <p:nvPr/>
          </p:nvSpPr>
          <p:spPr bwMode="auto">
            <a:xfrm>
              <a:off x="8544272" y="1844824"/>
              <a:ext cx="3384376" cy="3240360"/>
            </a:xfrm>
            <a:prstGeom prst="rect">
              <a:avLst/>
            </a:prstGeom>
            <a:solidFill>
              <a:srgbClr val="F7F6F3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8329316-D64C-497A-A567-51CB55D9F4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48128" y="2204864"/>
              <a:ext cx="447531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50000"/>
                </a:schemeClr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FF11A8B-87DB-4D77-8A09-4EAF728661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48128" y="2492896"/>
              <a:ext cx="447531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50000"/>
                </a:schemeClr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AFF6E2C-59A7-45F8-9F3D-1303E4CA1FD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48128" y="2780928"/>
              <a:ext cx="447531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50000"/>
                </a:schemeClr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5D0306D-46B7-4C24-9E68-175B3B222C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48128" y="3068960"/>
              <a:ext cx="447531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50000"/>
                </a:schemeClr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E17119D-29A3-42BB-B463-7D340E1D4B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48128" y="3356992"/>
              <a:ext cx="447531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50000"/>
                </a:schemeClr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6166C62-3A0C-4750-8600-BCD9F796A2E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48128" y="3645024"/>
              <a:ext cx="447531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50000"/>
                </a:schemeClr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2A8C271-263A-4B8B-B984-9DF7CDD5A9E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48128" y="3933056"/>
              <a:ext cx="447531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50000"/>
                </a:schemeClr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79EA23-803D-4A7E-A2D4-EEDCDCE1292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48128" y="4221088"/>
              <a:ext cx="447531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50000"/>
                </a:schemeClr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3D40726-493A-4B71-84A3-75AB2CCEA7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48128" y="4509120"/>
              <a:ext cx="447531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50000"/>
                </a:schemeClr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86E6EEC-4BBA-40D5-8046-778783A2B3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48128" y="4797152"/>
              <a:ext cx="447531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  <a:alpha val="50000"/>
                </a:schemeClr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03DAB858-4937-4B2B-87F4-D47DB1950896}"/>
              </a:ext>
            </a:extLst>
          </p:cNvPr>
          <p:cNvSpPr txBox="1"/>
          <p:nvPr/>
        </p:nvSpPr>
        <p:spPr>
          <a:xfrm>
            <a:off x="332902" y="2348880"/>
            <a:ext cx="6411171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RQ1: </a:t>
            </a:r>
            <a:r>
              <a:rPr lang="en-US" dirty="0"/>
              <a:t>What are the types of interactions to fulfill the use cases of a manufacturing IT platform of a high-tech electronics manufacturer? 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037247B-E430-4392-A758-F6EA1C18BB52}"/>
              </a:ext>
            </a:extLst>
          </p:cNvPr>
          <p:cNvSpPr txBox="1"/>
          <p:nvPr/>
        </p:nvSpPr>
        <p:spPr>
          <a:xfrm>
            <a:off x="318537" y="3798451"/>
            <a:ext cx="641117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RQ2: </a:t>
            </a:r>
            <a:r>
              <a:rPr lang="en-US" dirty="0"/>
              <a:t>What is a suitable set of interaction patterns for a manufacturing IT platform?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F484166-A833-4E54-969C-1B59DF7160FD}"/>
              </a:ext>
            </a:extLst>
          </p:cNvPr>
          <p:cNvSpPr/>
          <p:nvPr/>
        </p:nvSpPr>
        <p:spPr>
          <a:xfrm>
            <a:off x="332902" y="4971023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RQ3: </a:t>
            </a:r>
            <a:r>
              <a:rPr lang="en-US" dirty="0"/>
              <a:t>What is a minimal set of interaction patterns to satisfy the demand of the given use cases? </a:t>
            </a:r>
            <a:endParaRPr lang="de-DE" dirty="0"/>
          </a:p>
        </p:txBody>
      </p:sp>
      <p:pic>
        <p:nvPicPr>
          <p:cNvPr id="61" name="Graphic 60" descr="Hierarchy">
            <a:extLst>
              <a:ext uri="{FF2B5EF4-FFF2-40B4-BE49-F238E27FC236}">
                <a16:creationId xmlns:a16="http://schemas.microsoft.com/office/drawing/2014/main" id="{1B162E1C-B6CE-4E49-A9B5-AADA5613A1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683072" y="1412776"/>
            <a:ext cx="2008337" cy="2008337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202AB02-C23F-48E9-A7A6-1849B9F4E8CA}"/>
              </a:ext>
            </a:extLst>
          </p:cNvPr>
          <p:cNvCxnSpPr>
            <a:cxnSpLocks/>
          </p:cNvCxnSpPr>
          <p:nvPr/>
        </p:nvCxnSpPr>
        <p:spPr bwMode="auto">
          <a:xfrm flipH="1">
            <a:off x="6672064" y="2851964"/>
            <a:ext cx="3168352" cy="714469"/>
          </a:xfrm>
          <a:prstGeom prst="line">
            <a:avLst/>
          </a:prstGeom>
          <a:ln>
            <a:prstDash val="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4035F20-64F0-4B9F-935D-B429DD15ECB9}"/>
              </a:ext>
            </a:extLst>
          </p:cNvPr>
          <p:cNvCxnSpPr>
            <a:cxnSpLocks/>
          </p:cNvCxnSpPr>
          <p:nvPr/>
        </p:nvCxnSpPr>
        <p:spPr bwMode="auto">
          <a:xfrm flipH="1">
            <a:off x="9383184" y="3094235"/>
            <a:ext cx="889280" cy="2254144"/>
          </a:xfrm>
          <a:prstGeom prst="line">
            <a:avLst/>
          </a:prstGeom>
          <a:ln>
            <a:prstDash val="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6C04DC4-5006-4F01-89FB-43A5A21B7E5C}"/>
              </a:ext>
            </a:extLst>
          </p:cNvPr>
          <p:cNvCxnSpPr>
            <a:cxnSpLocks/>
          </p:cNvCxnSpPr>
          <p:nvPr/>
        </p:nvCxnSpPr>
        <p:spPr bwMode="auto">
          <a:xfrm>
            <a:off x="8095035" y="4720495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0E601E5-7207-4733-A50B-231C655EF3DC}"/>
              </a:ext>
            </a:extLst>
          </p:cNvPr>
          <p:cNvCxnSpPr>
            <a:cxnSpLocks/>
          </p:cNvCxnSpPr>
          <p:nvPr/>
        </p:nvCxnSpPr>
        <p:spPr bwMode="auto">
          <a:xfrm>
            <a:off x="8688288" y="4720497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1D5C183-A7C0-41E3-A7A4-C5A9959FE8F5}"/>
              </a:ext>
            </a:extLst>
          </p:cNvPr>
          <p:cNvCxnSpPr>
            <a:cxnSpLocks/>
          </p:cNvCxnSpPr>
          <p:nvPr/>
        </p:nvCxnSpPr>
        <p:spPr bwMode="auto">
          <a:xfrm>
            <a:off x="8400256" y="4879678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56FEC455-8910-4D59-8A63-D1CF80D27C09}"/>
              </a:ext>
            </a:extLst>
          </p:cNvPr>
          <p:cNvCxnSpPr>
            <a:cxnSpLocks/>
          </p:cNvCxnSpPr>
          <p:nvPr/>
        </p:nvCxnSpPr>
        <p:spPr bwMode="auto">
          <a:xfrm>
            <a:off x="7968208" y="4561314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56FE488-EBCC-40B4-8480-8759CB8923AB}"/>
              </a:ext>
            </a:extLst>
          </p:cNvPr>
          <p:cNvCxnSpPr>
            <a:cxnSpLocks/>
          </p:cNvCxnSpPr>
          <p:nvPr/>
        </p:nvCxnSpPr>
        <p:spPr bwMode="auto">
          <a:xfrm>
            <a:off x="8400256" y="5038860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CF3DA821-31A9-40D6-B838-2A29441E74E7}"/>
              </a:ext>
            </a:extLst>
          </p:cNvPr>
          <p:cNvCxnSpPr>
            <a:cxnSpLocks/>
          </p:cNvCxnSpPr>
          <p:nvPr/>
        </p:nvCxnSpPr>
        <p:spPr bwMode="auto">
          <a:xfrm>
            <a:off x="8833916" y="4561314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CDCD953-EA1D-4E87-A3A5-2DDDD6BD2957}"/>
              </a:ext>
            </a:extLst>
          </p:cNvPr>
          <p:cNvCxnSpPr>
            <a:cxnSpLocks/>
          </p:cNvCxnSpPr>
          <p:nvPr/>
        </p:nvCxnSpPr>
        <p:spPr bwMode="auto">
          <a:xfrm>
            <a:off x="8407359" y="4561314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EE0CB7B-681E-4F88-A557-4000605B50EA}"/>
              </a:ext>
            </a:extLst>
          </p:cNvPr>
          <p:cNvCxnSpPr>
            <a:cxnSpLocks/>
          </p:cNvCxnSpPr>
          <p:nvPr/>
        </p:nvCxnSpPr>
        <p:spPr bwMode="auto">
          <a:xfrm>
            <a:off x="8407359" y="4242953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2EA49176-FBE4-4361-A85D-20311EB812B5}"/>
              </a:ext>
            </a:extLst>
          </p:cNvPr>
          <p:cNvCxnSpPr>
            <a:cxnSpLocks/>
          </p:cNvCxnSpPr>
          <p:nvPr/>
        </p:nvCxnSpPr>
        <p:spPr bwMode="auto">
          <a:xfrm>
            <a:off x="8095035" y="3924591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C3EC9F1-1391-4C5F-9A78-375745FBAC1B}"/>
              </a:ext>
            </a:extLst>
          </p:cNvPr>
          <p:cNvCxnSpPr>
            <a:cxnSpLocks/>
          </p:cNvCxnSpPr>
          <p:nvPr/>
        </p:nvCxnSpPr>
        <p:spPr bwMode="auto">
          <a:xfrm>
            <a:off x="8688193" y="3924591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A4E5663-A915-49AD-B6E1-17225C77A217}"/>
              </a:ext>
            </a:extLst>
          </p:cNvPr>
          <p:cNvCxnSpPr>
            <a:cxnSpLocks/>
          </p:cNvCxnSpPr>
          <p:nvPr/>
        </p:nvCxnSpPr>
        <p:spPr bwMode="auto">
          <a:xfrm>
            <a:off x="7968208" y="4396756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5B8BA350-7612-40F2-9051-1EBDF11CEB34}"/>
              </a:ext>
            </a:extLst>
          </p:cNvPr>
          <p:cNvCxnSpPr>
            <a:cxnSpLocks/>
          </p:cNvCxnSpPr>
          <p:nvPr/>
        </p:nvCxnSpPr>
        <p:spPr bwMode="auto">
          <a:xfrm>
            <a:off x="8407359" y="4396754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A8DCE5D-399D-43CA-B5D3-0AE348E6B655}"/>
              </a:ext>
            </a:extLst>
          </p:cNvPr>
          <p:cNvCxnSpPr>
            <a:cxnSpLocks/>
          </p:cNvCxnSpPr>
          <p:nvPr/>
        </p:nvCxnSpPr>
        <p:spPr bwMode="auto">
          <a:xfrm>
            <a:off x="8832304" y="4396754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EC5E17B-F234-4CC4-BECC-858E5E6E1449}"/>
              </a:ext>
            </a:extLst>
          </p:cNvPr>
          <p:cNvCxnSpPr>
            <a:cxnSpLocks/>
          </p:cNvCxnSpPr>
          <p:nvPr/>
        </p:nvCxnSpPr>
        <p:spPr bwMode="auto">
          <a:xfrm>
            <a:off x="8407359" y="4083772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FDB781EC-F93A-4775-B377-53CC307BA89B}"/>
              </a:ext>
            </a:extLst>
          </p:cNvPr>
          <p:cNvCxnSpPr>
            <a:cxnSpLocks/>
          </p:cNvCxnSpPr>
          <p:nvPr/>
        </p:nvCxnSpPr>
        <p:spPr bwMode="auto">
          <a:xfrm>
            <a:off x="7968208" y="4242952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9D89D87-61D0-403E-B3A9-371959728392}"/>
              </a:ext>
            </a:extLst>
          </p:cNvPr>
          <p:cNvCxnSpPr>
            <a:cxnSpLocks/>
          </p:cNvCxnSpPr>
          <p:nvPr/>
        </p:nvCxnSpPr>
        <p:spPr bwMode="auto">
          <a:xfrm>
            <a:off x="8832304" y="4237573"/>
            <a:ext cx="0" cy="159181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C9788941-7655-4E44-922E-5BB20B2BB828}"/>
              </a:ext>
            </a:extLst>
          </p:cNvPr>
          <p:cNvCxnSpPr>
            <a:cxnSpLocks/>
          </p:cNvCxnSpPr>
          <p:nvPr/>
        </p:nvCxnSpPr>
        <p:spPr bwMode="auto">
          <a:xfrm>
            <a:off x="7509322" y="3566433"/>
            <a:ext cx="0" cy="1790789"/>
          </a:xfrm>
          <a:prstGeom prst="line">
            <a:avLst/>
          </a:prstGeom>
          <a:ln>
            <a:solidFill>
              <a:srgbClr val="BBBBB9"/>
            </a:solidFill>
            <a:prstDash val="solid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9C61E9C-008E-497A-9357-0F582C3342A5}"/>
              </a:ext>
            </a:extLst>
          </p:cNvPr>
          <p:cNvSpPr txBox="1"/>
          <p:nvPr/>
        </p:nvSpPr>
        <p:spPr>
          <a:xfrm>
            <a:off x="332902" y="1268760"/>
            <a:ext cx="9050282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Goal: </a:t>
            </a:r>
            <a:r>
              <a:rPr lang="en-US" dirty="0"/>
              <a:t>Development of a framework that facilitates the application of standardized interactions within the platform-oriented manufacturing IT, and its periphery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EAE79F83-A2CC-4098-881F-A940220B505A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5924378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399926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Methodology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8</a:t>
            </a:fld>
            <a:endParaRPr lang="de-DE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D19E13-551D-48E9-9D0B-F03704FEF97A}"/>
              </a:ext>
            </a:extLst>
          </p:cNvPr>
          <p:cNvGrpSpPr/>
          <p:nvPr/>
        </p:nvGrpSpPr>
        <p:grpSpPr>
          <a:xfrm>
            <a:off x="8548532" y="1571394"/>
            <a:ext cx="3468339" cy="3955243"/>
            <a:chOff x="6228061" y="1501328"/>
            <a:chExt cx="3468339" cy="395524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DAD6CCB-6DE2-4B09-8839-1A12248B6331}"/>
                </a:ext>
              </a:extLst>
            </p:cNvPr>
            <p:cNvSpPr/>
            <p:nvPr/>
          </p:nvSpPr>
          <p:spPr bwMode="auto">
            <a:xfrm>
              <a:off x="6516987" y="1517031"/>
              <a:ext cx="3044866" cy="393954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7BFF4930-9729-4217-989A-0A3D67469408}"/>
                </a:ext>
              </a:extLst>
            </p:cNvPr>
            <p:cNvSpPr/>
            <p:nvPr/>
          </p:nvSpPr>
          <p:spPr bwMode="auto">
            <a:xfrm rot="16200000">
              <a:off x="4402755" y="3342337"/>
              <a:ext cx="3939540" cy="288927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B21985E-2F2D-4CC2-9A37-7D216D0DD65B}"/>
                </a:ext>
              </a:extLst>
            </p:cNvPr>
            <p:cNvSpPr txBox="1"/>
            <p:nvPr/>
          </p:nvSpPr>
          <p:spPr>
            <a:xfrm>
              <a:off x="6651535" y="1501328"/>
              <a:ext cx="3044865" cy="39395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b="1" dirty="0">
                  <a:latin typeface="Arial" pitchFamily="34" charset="0"/>
                </a:rPr>
                <a:t>Action Plan</a:t>
              </a:r>
            </a:p>
            <a:p>
              <a:pPr>
                <a:spcAft>
                  <a:spcPts val="600"/>
                </a:spcAft>
              </a:pPr>
              <a:endParaRPr lang="de-DE" dirty="0">
                <a:latin typeface="Arial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1400" b="1" dirty="0">
                  <a:latin typeface="Arial" pitchFamily="34" charset="0"/>
                </a:rPr>
                <a:t>Research Question 1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de-DE" sz="1400" dirty="0">
                  <a:latin typeface="Arial" pitchFamily="34" charset="0"/>
                </a:rPr>
                <a:t>2 Workshops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de-DE" sz="1400" dirty="0">
                  <a:latin typeface="Arial" pitchFamily="34" charset="0"/>
                </a:rPr>
                <a:t>Focus </a:t>
              </a:r>
              <a:r>
                <a:rPr lang="de-DE" sz="1400" dirty="0" err="1">
                  <a:latin typeface="Arial" pitchFamily="34" charset="0"/>
                </a:rPr>
                <a:t>group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discussion</a:t>
              </a:r>
              <a:r>
                <a:rPr lang="de-DE" sz="1400" dirty="0">
                  <a:latin typeface="Arial" pitchFamily="34" charset="0"/>
                </a:rPr>
                <a:t> 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de-DE" sz="1400" dirty="0">
                  <a:latin typeface="Arial" pitchFamily="34" charset="0"/>
                </a:rPr>
                <a:t>2 Semi-</a:t>
              </a:r>
              <a:r>
                <a:rPr lang="de-DE" sz="1400" dirty="0" err="1">
                  <a:latin typeface="Arial" pitchFamily="34" charset="0"/>
                </a:rPr>
                <a:t>structured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interviews</a:t>
              </a:r>
              <a:endParaRPr lang="de-DE" sz="1400" dirty="0">
                <a:latin typeface="Arial" pitchFamily="34" charset="0"/>
              </a:endParaRP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endParaRPr lang="de-DE" sz="1400" dirty="0">
                <a:latin typeface="Arial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1400" b="1" dirty="0">
                  <a:latin typeface="Arial" pitchFamily="34" charset="0"/>
                </a:rPr>
                <a:t>Research Question 2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de-DE" sz="1400" dirty="0">
                  <a:latin typeface="Arial" pitchFamily="34" charset="0"/>
                </a:rPr>
                <a:t>3 Focus </a:t>
              </a:r>
              <a:r>
                <a:rPr lang="de-DE" sz="1400" dirty="0" err="1">
                  <a:latin typeface="Arial" pitchFamily="34" charset="0"/>
                </a:rPr>
                <a:t>group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discussions</a:t>
              </a:r>
              <a:endParaRPr lang="de-DE" sz="1400" dirty="0">
                <a:latin typeface="Arial" pitchFamily="34" charset="0"/>
              </a:endParaRP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endParaRPr lang="de-DE" sz="1400" dirty="0">
                <a:latin typeface="Arial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1400" b="1" dirty="0">
                  <a:latin typeface="Arial" pitchFamily="34" charset="0"/>
                </a:rPr>
                <a:t>Research Question 3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de-DE" sz="1400" dirty="0">
                  <a:latin typeface="Arial" pitchFamily="34" charset="0"/>
                </a:rPr>
                <a:t>Workshop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de-DE" sz="1400" dirty="0">
                  <a:latin typeface="Arial" pitchFamily="34" charset="0"/>
                </a:rPr>
                <a:t>2 Semi-</a:t>
              </a:r>
              <a:r>
                <a:rPr lang="de-DE" sz="1400" dirty="0" err="1">
                  <a:latin typeface="Arial" pitchFamily="34" charset="0"/>
                </a:rPr>
                <a:t>structured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interviews</a:t>
              </a:r>
              <a:endParaRPr lang="de-DE" sz="1400" dirty="0">
                <a:latin typeface="Arial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0C2EEBA-1623-4CA9-B3D1-93B952F53F0E}"/>
              </a:ext>
            </a:extLst>
          </p:cNvPr>
          <p:cNvSpPr txBox="1"/>
          <p:nvPr/>
        </p:nvSpPr>
        <p:spPr>
          <a:xfrm>
            <a:off x="3188742" y="5648144"/>
            <a:ext cx="283923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dirty="0">
                <a:latin typeface="Arial" pitchFamily="34" charset="0"/>
              </a:rPr>
              <a:t>Action Research Cycle [9]</a:t>
            </a:r>
          </a:p>
        </p:txBody>
      </p:sp>
      <p:pic>
        <p:nvPicPr>
          <p:cNvPr id="3101" name="Picture 29">
            <a:extLst>
              <a:ext uri="{FF2B5EF4-FFF2-40B4-BE49-F238E27FC236}">
                <a16:creationId xmlns:a16="http://schemas.microsoft.com/office/drawing/2014/main" id="{2E05460F-CE58-4535-A942-A8B2495AF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03" y="1621571"/>
            <a:ext cx="8215629" cy="385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8912DD74-DD20-4F7D-95EA-D02EEBB9F9EB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457655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A480532F-BF65-4DC4-8EBC-51C93A8959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053926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5" name="think-cell Slide" r:id="rId6" imgW="306" imgH="306" progId="TCLayout.ActiveDocument.1">
                  <p:embed/>
                </p:oleObj>
              </mc:Choice>
              <mc:Fallback>
                <p:oleObj name="think-cell Slide" r:id="rId6" imgW="306" imgH="30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A480532F-BF65-4DC4-8EBC-51C93A8959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Interaction Dimensions &amp; Characteristics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221010_Stürzenhofecker_interaction_patterns_for_manufacturing_IT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B905716-C66C-4694-A9F4-A02F326C36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70770" y="2132856"/>
            <a:ext cx="6486797" cy="360040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6A8E43A-7885-4EE9-A1C2-562F7BC5E876}"/>
              </a:ext>
            </a:extLst>
          </p:cNvPr>
          <p:cNvCxnSpPr>
            <a:cxnSpLocks/>
          </p:cNvCxnSpPr>
          <p:nvPr/>
        </p:nvCxnSpPr>
        <p:spPr bwMode="auto">
          <a:xfrm>
            <a:off x="5231904" y="1340768"/>
            <a:ext cx="0" cy="4608512"/>
          </a:xfrm>
          <a:prstGeom prst="line">
            <a:avLst/>
          </a:prstGeom>
          <a:ln>
            <a:prstDash val="sys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1F86BAA-68B7-458C-89AD-CA18771552E5}"/>
              </a:ext>
            </a:extLst>
          </p:cNvPr>
          <p:cNvSpPr txBox="1"/>
          <p:nvPr/>
        </p:nvSpPr>
        <p:spPr>
          <a:xfrm>
            <a:off x="412410" y="1427064"/>
            <a:ext cx="468062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de-DE" b="1" dirty="0" err="1">
                <a:latin typeface="Arial" pitchFamily="34" charset="0"/>
              </a:rPr>
              <a:t>Metadata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Dimensions</a:t>
            </a:r>
            <a:endParaRPr lang="de-DE" b="1" dirty="0">
              <a:latin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966E6A-EDA9-43E5-9FBD-9F4868701758}"/>
              </a:ext>
            </a:extLst>
          </p:cNvPr>
          <p:cNvSpPr txBox="1"/>
          <p:nvPr/>
        </p:nvSpPr>
        <p:spPr>
          <a:xfrm>
            <a:off x="5370769" y="1427064"/>
            <a:ext cx="526173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err="1">
                <a:latin typeface="Arial" pitchFamily="34" charset="0"/>
              </a:rPr>
              <a:t>Dimensions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related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to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interaction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properties</a:t>
            </a:r>
            <a:endParaRPr lang="de-DE" b="1" dirty="0">
              <a:latin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5699469-A0B1-4B4E-BD23-971206474931}"/>
              </a:ext>
            </a:extLst>
          </p:cNvPr>
          <p:cNvSpPr txBox="1"/>
          <p:nvPr/>
        </p:nvSpPr>
        <p:spPr>
          <a:xfrm>
            <a:off x="412409" y="2348880"/>
            <a:ext cx="4315437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</a:rPr>
              <a:t>Interaction Type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</a:rPr>
              <a:t>Source-Receiver-</a:t>
            </a:r>
            <a:r>
              <a:rPr lang="de-DE" dirty="0" err="1">
                <a:latin typeface="Arial" pitchFamily="34" charset="0"/>
              </a:rPr>
              <a:t>Combination</a:t>
            </a:r>
            <a:r>
              <a:rPr lang="de-DE" dirty="0">
                <a:latin typeface="Arial" pitchFamily="34" charset="0"/>
              </a:rPr>
              <a:t> (SRC)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</a:rPr>
              <a:t>Channel (Path </a:t>
            </a:r>
            <a:r>
              <a:rPr lang="de-DE" dirty="0" err="1">
                <a:latin typeface="Arial" pitchFamily="34" charset="0"/>
              </a:rPr>
              <a:t>the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information</a:t>
            </a:r>
            <a:r>
              <a:rPr lang="de-DE" dirty="0">
                <a:latin typeface="Arial" pitchFamily="34" charset="0"/>
              </a:rPr>
              <a:t> </a:t>
            </a:r>
            <a:br>
              <a:rPr lang="de-DE" dirty="0">
                <a:latin typeface="Arial" pitchFamily="34" charset="0"/>
              </a:rPr>
            </a:br>
            <a:r>
              <a:rPr lang="de-DE" dirty="0" err="1">
                <a:latin typeface="Arial" pitchFamily="34" charset="0"/>
              </a:rPr>
              <a:t>flows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through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the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architecture</a:t>
            </a:r>
            <a:r>
              <a:rPr lang="de-DE" dirty="0">
                <a:latin typeface="Arial" pitchFamily="34" charset="0"/>
              </a:rPr>
              <a:t>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E13D93-B74D-4933-9306-7964D57F02E0}"/>
              </a:ext>
            </a:extLst>
          </p:cNvPr>
          <p:cNvSpPr txBox="1"/>
          <p:nvPr/>
        </p:nvSpPr>
        <p:spPr>
          <a:xfrm>
            <a:off x="9048328" y="6256179"/>
            <a:ext cx="2954655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Many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dimensions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relate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to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EIPs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introduced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de-DE" sz="10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by</a:t>
            </a:r>
            <a:r>
              <a:rPr lang="de-DE" sz="10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[7]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41F7C7C0-8D15-4005-859A-95EE005F1BCF}"/>
              </a:ext>
            </a:extLst>
          </p:cNvPr>
          <p:cNvSpPr txBox="1"/>
          <p:nvPr/>
        </p:nvSpPr>
        <p:spPr>
          <a:xfrm>
            <a:off x="12038047" y="62895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9957080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RS_CLASSIFICATION_RESETFORMATTING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103 Matthes English Master Slide Deck (wide).potx" id="{91040FA8-FD49-4102-AC41-84BC0B08C488}" vid="{045BDA8C-0E4E-43FE-921F-341BE0C2864F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171103 Matthes English Master Slide Deck (wide) (1)</Template>
  <TotalTime>0</TotalTime>
  <Words>2744</Words>
  <Application>Microsoft Office PowerPoint</Application>
  <PresentationFormat>Widescreen</PresentationFormat>
  <Paragraphs>773</Paragraphs>
  <Slides>32</Slides>
  <Notes>32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Arial Unicode MS</vt:lpstr>
      <vt:lpstr>Fira Sans Extra Condensed</vt:lpstr>
      <vt:lpstr>Helvetica Neue</vt:lpstr>
      <vt:lpstr>TUM Neue Helvetica 75 Bold</vt:lpstr>
      <vt:lpstr>Wingdings</vt:lpstr>
      <vt:lpstr>Slides sebis 2013 2</vt:lpstr>
      <vt:lpstr>think-cell Slide</vt:lpstr>
      <vt:lpstr>Identification of a minimal set of interaction patterns  to support a service-oriented manufacturing IT landscape </vt:lpstr>
      <vt:lpstr>Outline</vt:lpstr>
      <vt:lpstr>Introduction: Arising challenges of the silo-based manufacturing IT</vt:lpstr>
      <vt:lpstr>Introduction: Platformization and the Integration Framework</vt:lpstr>
      <vt:lpstr>Introduction: Interaction</vt:lpstr>
      <vt:lpstr>Introduction: Required Interaction Types</vt:lpstr>
      <vt:lpstr>Objective &amp; Research Questions </vt:lpstr>
      <vt:lpstr>Methodology</vt:lpstr>
      <vt:lpstr>Interaction Dimensions &amp; Characteristics</vt:lpstr>
      <vt:lpstr>Suitable set of interaction patterns: Logical Possibilities</vt:lpstr>
      <vt:lpstr>Suitable set of interaction patterns: Determine suitability</vt:lpstr>
      <vt:lpstr>Minimal set of interaction patterns: Minimization </vt:lpstr>
      <vt:lpstr>Minimal set of interaction patterns: Resulting Set</vt:lpstr>
      <vt:lpstr>Minimal set of interaction patterns: Exemplary Pattern 1-A</vt:lpstr>
      <vt:lpstr>Exemplary Application: First interaction use case</vt:lpstr>
      <vt:lpstr>Exemplary Application: Second interaction use case</vt:lpstr>
      <vt:lpstr>Exemplary Application: Second interaction use case</vt:lpstr>
      <vt:lpstr>Exemplary Application: Findings</vt:lpstr>
      <vt:lpstr>Conclusion</vt:lpstr>
      <vt:lpstr>Conclusion</vt:lpstr>
      <vt:lpstr>PowerPoint Presentation</vt:lpstr>
      <vt:lpstr>References</vt:lpstr>
      <vt:lpstr>Backup Slides</vt:lpstr>
      <vt:lpstr>Detailed Action Plan </vt:lpstr>
      <vt:lpstr>Design Principles Overview</vt:lpstr>
      <vt:lpstr>Design Principle 1</vt:lpstr>
      <vt:lpstr>Design Principle 2</vt:lpstr>
      <vt:lpstr>Design Principle 3</vt:lpstr>
      <vt:lpstr>Design Principle 4</vt:lpstr>
      <vt:lpstr>Design Principle 5</vt:lpstr>
      <vt:lpstr>Design Principle 6</vt:lpstr>
      <vt:lpstr>Mapping of Architecture Principles and Design Principles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2022-10-04T12:16:25Z</dcterms:created>
  <dcterms:modified xsi:type="dcterms:W3CDTF">2022-10-12T08:04:23Z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764cdcd-3664-4d05-9615-7cbf65a4f0a8_Enabled">
    <vt:lpwstr>true</vt:lpwstr>
  </property>
  <property fmtid="{D5CDD505-2E9C-101B-9397-08002B2CF9AE}" pid="3" name="MSIP_Label_9764cdcd-3664-4d05-9615-7cbf65a4f0a8_SetDate">
    <vt:lpwstr>2022-10-05T11:49:17Z</vt:lpwstr>
  </property>
  <property fmtid="{D5CDD505-2E9C-101B-9397-08002B2CF9AE}" pid="4" name="MSIP_Label_9764cdcd-3664-4d05-9615-7cbf65a4f0a8_Method">
    <vt:lpwstr>Privileged</vt:lpwstr>
  </property>
  <property fmtid="{D5CDD505-2E9C-101B-9397-08002B2CF9AE}" pid="5" name="MSIP_Label_9764cdcd-3664-4d05-9615-7cbf65a4f0a8_Name">
    <vt:lpwstr>UNRESTRICTED</vt:lpwstr>
  </property>
  <property fmtid="{D5CDD505-2E9C-101B-9397-08002B2CF9AE}" pid="6" name="MSIP_Label_9764cdcd-3664-4d05-9615-7cbf65a4f0a8_SiteId">
    <vt:lpwstr>74bddbd9-705c-456e-aabd-99beb719a2b2</vt:lpwstr>
  </property>
  <property fmtid="{D5CDD505-2E9C-101B-9397-08002B2CF9AE}" pid="7" name="MSIP_Label_9764cdcd-3664-4d05-9615-7cbf65a4f0a8_ActionId">
    <vt:lpwstr>f7e1d966-1475-4ddb-8051-900ed9ed3e5b</vt:lpwstr>
  </property>
  <property fmtid="{D5CDD505-2E9C-101B-9397-08002B2CF9AE}" pid="8" name="MSIP_Label_9764cdcd-3664-4d05-9615-7cbf65a4f0a8_ContentBits">
    <vt:lpwstr>0</vt:lpwstr>
  </property>
</Properties>
</file>