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72" r:id="rId3"/>
    <p:sldId id="257" r:id="rId4"/>
    <p:sldId id="259" r:id="rId5"/>
    <p:sldId id="260" r:id="rId6"/>
    <p:sldId id="263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ochinger" initials="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3F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74707" autoAdjust="0"/>
  </p:normalViewPr>
  <p:slideViewPr>
    <p:cSldViewPr>
      <p:cViewPr varScale="1">
        <p:scale>
          <a:sx n="50" d="100"/>
          <a:sy n="50" d="100"/>
        </p:scale>
        <p:origin x="-1872" y="-84"/>
      </p:cViewPr>
      <p:guideLst>
        <p:guide orient="horz" pos="3874"/>
        <p:guide orient="horz" pos="1016"/>
        <p:guide pos="305"/>
        <p:guide pos="548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86A7FE-39F5-4CA1-89B5-CD7748DA9FBD}" type="datetimeFigureOut">
              <a:rPr lang="de-DE" smtClean="0"/>
              <a:pPr/>
              <a:t>17.06.2014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9C0880-39F9-43DD-B870-EF0288A52A3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Was sind </a:t>
            </a:r>
            <a:r>
              <a:rPr lang="de-DE" dirty="0" err="1" smtClean="0"/>
              <a:t>probleme</a:t>
            </a:r>
            <a:r>
              <a:rPr lang="de-DE" dirty="0" smtClean="0"/>
              <a:t> und was</a:t>
            </a:r>
            <a:r>
              <a:rPr lang="de-DE" baseline="0" dirty="0" smtClean="0"/>
              <a:t> würden sie sich wünschen beim </a:t>
            </a:r>
            <a:r>
              <a:rPr lang="de-DE" baseline="0" dirty="0" err="1" smtClean="0"/>
              <a:t>bmc</a:t>
            </a:r>
            <a:r>
              <a:rPr lang="de-DE" baseline="0" dirty="0" smtClean="0"/>
              <a:t> (generell und </a:t>
            </a:r>
            <a:r>
              <a:rPr lang="de-DE" baseline="0" dirty="0" err="1" smtClean="0"/>
              <a:t>software</a:t>
            </a:r>
            <a:r>
              <a:rPr lang="de-DE" baseline="0" dirty="0" smtClean="0"/>
              <a:t>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C0880-39F9-43DD-B870-EF0288A52A3D}" type="slidenum">
              <a:rPr lang="de-DE" smtClean="0"/>
              <a:pPr/>
              <a:t>2</a:t>
            </a:fld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Fragebogen: was war die größte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herrausforderung</a:t>
            </a:r>
            <a:r>
              <a:rPr lang="de-DE" baseline="0" dirty="0" smtClean="0"/>
              <a:t>? Probleme stärken </a:t>
            </a:r>
            <a:r>
              <a:rPr lang="de-DE" baseline="0" dirty="0" err="1" smtClean="0"/>
              <a:t>tool</a:t>
            </a:r>
            <a:r>
              <a:rPr lang="de-DE" baseline="0" dirty="0" smtClean="0"/>
              <a:t>/</a:t>
            </a:r>
            <a:r>
              <a:rPr lang="de-DE" baseline="0" smtClean="0"/>
              <a:t>methode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C0880-39F9-43DD-B870-EF0288A52A3D}" type="slidenum">
              <a:rPr lang="de-DE" smtClean="0"/>
              <a:pPr/>
              <a:t>17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de-DE" dirty="0" smtClean="0"/>
              <a:t>The </a:t>
            </a:r>
            <a:r>
              <a:rPr lang="de-DE" dirty="0" err="1" smtClean="0"/>
              <a:t>first</a:t>
            </a:r>
            <a:r>
              <a:rPr lang="de-DE" dirty="0" smtClean="0"/>
              <a:t> Definition </a:t>
            </a:r>
            <a:r>
              <a:rPr lang="de-DE" dirty="0" err="1" smtClean="0"/>
              <a:t>of</a:t>
            </a:r>
            <a:r>
              <a:rPr lang="de-DE" dirty="0" smtClean="0"/>
              <a:t> Business Model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Most </a:t>
            </a:r>
            <a:r>
              <a:rPr lang="de-DE" dirty="0" err="1" smtClean="0"/>
              <a:t>cited</a:t>
            </a:r>
            <a:endParaRPr lang="de-DE" smtClean="0"/>
          </a:p>
          <a:p>
            <a:pPr>
              <a:buFont typeface="Arial" pitchFamily="34" charset="0"/>
              <a:buChar char="•"/>
            </a:pP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C0880-39F9-43DD-B870-EF0288A52A3D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shorter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C0880-39F9-43DD-B870-EF0288A52A3D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C0880-39F9-43DD-B870-EF0288A52A3D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C0880-39F9-43DD-B870-EF0288A52A3D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C0880-39F9-43DD-B870-EF0288A52A3D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C0880-39F9-43DD-B870-EF0288A52A3D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Intuitive </a:t>
            </a:r>
            <a:r>
              <a:rPr lang="de-DE" dirty="0" err="1" smtClean="0"/>
              <a:t>methods</a:t>
            </a:r>
            <a:r>
              <a:rPr lang="de-DE" dirty="0" smtClean="0"/>
              <a:t>: </a:t>
            </a:r>
          </a:p>
          <a:p>
            <a:r>
              <a:rPr lang="de-DE" dirty="0" err="1" smtClean="0"/>
              <a:t>short</a:t>
            </a:r>
            <a:r>
              <a:rPr lang="de-DE" dirty="0" smtClean="0"/>
              <a:t> time </a:t>
            </a:r>
            <a:r>
              <a:rPr lang="de-DE" dirty="0" err="1" smtClean="0"/>
              <a:t>many</a:t>
            </a:r>
            <a:r>
              <a:rPr lang="de-DE" dirty="0" smtClean="0"/>
              <a:t> </a:t>
            </a:r>
            <a:r>
              <a:rPr lang="de-DE" dirty="0" err="1" smtClean="0"/>
              <a:t>Ideas</a:t>
            </a:r>
            <a:endParaRPr lang="de-DE" dirty="0" smtClean="0"/>
          </a:p>
          <a:p>
            <a:r>
              <a:rPr lang="de-DE" dirty="0" err="1" smtClean="0"/>
              <a:t>Quantative</a:t>
            </a:r>
            <a:endParaRPr lang="de-DE" dirty="0" smtClean="0"/>
          </a:p>
          <a:p>
            <a:r>
              <a:rPr lang="de-DE" dirty="0" err="1" smtClean="0"/>
              <a:t>Discursive</a:t>
            </a:r>
            <a:r>
              <a:rPr lang="de-DE" dirty="0" smtClean="0"/>
              <a:t> </a:t>
            </a:r>
            <a:r>
              <a:rPr lang="de-DE" dirty="0" err="1" smtClean="0"/>
              <a:t>methodes</a:t>
            </a:r>
            <a:r>
              <a:rPr lang="de-DE" dirty="0" smtClean="0"/>
              <a:t>:</a:t>
            </a:r>
          </a:p>
          <a:p>
            <a:r>
              <a:rPr lang="de-DE" dirty="0" smtClean="0"/>
              <a:t>Prozess </a:t>
            </a:r>
            <a:r>
              <a:rPr lang="de-DE" dirty="0" err="1" smtClean="0"/>
              <a:t>solving</a:t>
            </a:r>
            <a:endParaRPr lang="de-DE" dirty="0" smtClean="0"/>
          </a:p>
          <a:p>
            <a:r>
              <a:rPr lang="de-DE" dirty="0" smtClean="0"/>
              <a:t>Qualitative</a:t>
            </a:r>
          </a:p>
          <a:p>
            <a:endParaRPr lang="de-DE" dirty="0" smtClean="0"/>
          </a:p>
          <a:p>
            <a:r>
              <a:rPr lang="de-DE" dirty="0" smtClean="0"/>
              <a:t>Besser </a:t>
            </a:r>
            <a:r>
              <a:rPr lang="de-DE" dirty="0" err="1" smtClean="0"/>
              <a:t>devergent</a:t>
            </a:r>
            <a:r>
              <a:rPr lang="de-DE" dirty="0" smtClean="0"/>
              <a:t> und konvergent UND einzeln und Gruppe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C0880-39F9-43DD-B870-EF0288A52A3D}" type="slidenum">
              <a:rPr lang="de-DE" smtClean="0"/>
              <a:pPr/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Kreativitätsprozess</a:t>
            </a:r>
            <a:r>
              <a:rPr lang="de-DE" baseline="0" dirty="0" smtClean="0"/>
              <a:t> nach </a:t>
            </a:r>
            <a:r>
              <a:rPr lang="de-DE" baseline="0" dirty="0" err="1" smtClean="0"/>
              <a:t>basadur</a:t>
            </a:r>
            <a:r>
              <a:rPr lang="de-DE" baseline="0" dirty="0" smtClean="0"/>
              <a:t> 1994</a:t>
            </a:r>
          </a:p>
          <a:p>
            <a:r>
              <a:rPr lang="de-DE" baseline="0" dirty="0" smtClean="0"/>
              <a:t>Heinz </a:t>
            </a:r>
            <a:r>
              <a:rPr lang="de-DE" baseline="0" dirty="0" err="1" smtClean="0"/>
              <a:t>schuler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yvonne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görlich</a:t>
            </a:r>
            <a:r>
              <a:rPr lang="de-DE" baseline="0" dirty="0" smtClean="0"/>
              <a:t> </a:t>
            </a:r>
            <a:r>
              <a:rPr lang="de-DE" baseline="0" dirty="0" err="1" smtClean="0"/>
              <a:t>kreativität</a:t>
            </a:r>
            <a:endParaRPr lang="de-DE" baseline="0" dirty="0" smtClean="0"/>
          </a:p>
          <a:p>
            <a:r>
              <a:rPr lang="de-DE" baseline="0" dirty="0" smtClean="0"/>
              <a:t>2.5 </a:t>
            </a:r>
            <a:r>
              <a:rPr lang="de-DE" baseline="0" dirty="0" err="1" smtClean="0"/>
              <a:t>kreativität</a:t>
            </a:r>
            <a:r>
              <a:rPr lang="de-DE" baseline="0" dirty="0" smtClean="0"/>
              <a:t> als </a:t>
            </a:r>
            <a:r>
              <a:rPr lang="de-DE" baseline="0" dirty="0" err="1" smtClean="0"/>
              <a:t>prozess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C0880-39F9-43DD-B870-EF0288A52A3D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342C2-7873-4C73-8F81-5EFBBBF39109}" type="datetimeFigureOut">
              <a:rPr lang="de-DE" smtClean="0"/>
              <a:pPr/>
              <a:t>17.06.2014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7B8BB-FE6A-4B6B-8C49-88397353963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342C2-7873-4C73-8F81-5EFBBBF39109}" type="datetimeFigureOut">
              <a:rPr lang="de-DE" smtClean="0"/>
              <a:pPr/>
              <a:t>17.06.2014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7B8BB-FE6A-4B6B-8C49-88397353963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342C2-7873-4C73-8F81-5EFBBBF39109}" type="datetimeFigureOut">
              <a:rPr lang="de-DE" smtClean="0"/>
              <a:pPr/>
              <a:t>17.06.2014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7B8BB-FE6A-4B6B-8C49-88397353963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342C2-7873-4C73-8F81-5EFBBBF39109}" type="datetimeFigureOut">
              <a:rPr lang="de-DE" smtClean="0"/>
              <a:pPr/>
              <a:t>17.06.2014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7B8BB-FE6A-4B6B-8C49-88397353963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342C2-7873-4C73-8F81-5EFBBBF39109}" type="datetimeFigureOut">
              <a:rPr lang="de-DE" smtClean="0"/>
              <a:pPr/>
              <a:t>17.06.2014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7B8BB-FE6A-4B6B-8C49-88397353963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342C2-7873-4C73-8F81-5EFBBBF39109}" type="datetimeFigureOut">
              <a:rPr lang="de-DE" smtClean="0"/>
              <a:pPr/>
              <a:t>17.06.2014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7B8BB-FE6A-4B6B-8C49-88397353963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342C2-7873-4C73-8F81-5EFBBBF39109}" type="datetimeFigureOut">
              <a:rPr lang="de-DE" smtClean="0"/>
              <a:pPr/>
              <a:t>17.06.2014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7B8BB-FE6A-4B6B-8C49-88397353963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342C2-7873-4C73-8F81-5EFBBBF39109}" type="datetimeFigureOut">
              <a:rPr lang="de-DE" smtClean="0"/>
              <a:pPr/>
              <a:t>17.06.2014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7B8BB-FE6A-4B6B-8C49-88397353963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342C2-7873-4C73-8F81-5EFBBBF39109}" type="datetimeFigureOut">
              <a:rPr lang="de-DE" smtClean="0"/>
              <a:pPr/>
              <a:t>17.06.2014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7B8BB-FE6A-4B6B-8C49-88397353963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342C2-7873-4C73-8F81-5EFBBBF39109}" type="datetimeFigureOut">
              <a:rPr lang="de-DE" smtClean="0"/>
              <a:pPr/>
              <a:t>17.06.2014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7B8BB-FE6A-4B6B-8C49-88397353963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342C2-7873-4C73-8F81-5EFBBBF39109}" type="datetimeFigureOut">
              <a:rPr lang="de-DE" smtClean="0"/>
              <a:pPr/>
              <a:t>17.06.2014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7B8BB-FE6A-4B6B-8C49-88397353963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342C2-7873-4C73-8F81-5EFBBBF39109}" type="datetimeFigureOut">
              <a:rPr lang="de-DE" smtClean="0"/>
              <a:pPr/>
              <a:t>17.06.2014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7B8BB-FE6A-4B6B-8C49-88397353963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 anchor="t">
            <a:normAutofit fontScale="90000"/>
          </a:bodyPr>
          <a:lstStyle/>
          <a:p>
            <a:pPr algn="l"/>
            <a:r>
              <a:rPr lang="en-US" sz="4000" dirty="0" smtClean="0"/>
              <a:t>A Study on Computer Aided Design Tools for Business Model Generation.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 smtClean="0"/>
              <a:t>Eine</a:t>
            </a:r>
            <a:r>
              <a:rPr lang="en-US" smtClean="0"/>
              <a:t> Studie zur Softwareunterstützung von Geschäftsmodellentwicklung auf Grundlage des Business Model Canvas.</a:t>
            </a: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Business Model Generation</a:t>
            </a:r>
            <a:br>
              <a:rPr lang="en-US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 smtClean="0"/>
              <a:t>Value?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financial viability</a:t>
            </a:r>
            <a:endParaRPr lang="de-DE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Inhaltsplatzhalter 2"/>
          <p:cNvSpPr txBox="1">
            <a:spLocks/>
          </p:cNvSpPr>
          <p:nvPr/>
        </p:nvSpPr>
        <p:spPr>
          <a:xfrm>
            <a:off x="468313" y="163988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de-DE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484188" y="1612900"/>
            <a:ext cx="8223250" cy="1384052"/>
          </a:xfrm>
          <a:prstGeom prst="rect">
            <a:avLst/>
          </a:prstGeom>
          <a:solidFill>
            <a:srgbClr val="F3F3F3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4400" dirty="0" smtClean="0"/>
              <a:t>Revenue Streams</a:t>
            </a:r>
            <a:endParaRPr lang="de-DE" sz="4400" dirty="0"/>
          </a:p>
        </p:txBody>
      </p:sp>
      <p:sp>
        <p:nvSpPr>
          <p:cNvPr id="6" name="Rechteck 5"/>
          <p:cNvSpPr/>
          <p:nvPr/>
        </p:nvSpPr>
        <p:spPr>
          <a:xfrm>
            <a:off x="484188" y="3189412"/>
            <a:ext cx="8223250" cy="1384052"/>
          </a:xfrm>
          <a:prstGeom prst="rect">
            <a:avLst/>
          </a:prstGeom>
          <a:solidFill>
            <a:srgbClr val="F3F3F3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4400" dirty="0" err="1" smtClean="0"/>
              <a:t>Cost</a:t>
            </a:r>
            <a:r>
              <a:rPr lang="de-DE" sz="4400" dirty="0" smtClean="0"/>
              <a:t> </a:t>
            </a:r>
            <a:r>
              <a:rPr lang="de-DE" sz="4400" dirty="0" err="1" smtClean="0"/>
              <a:t>Structure</a:t>
            </a:r>
            <a:endParaRPr lang="de-DE" sz="4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9308" y="1700186"/>
            <a:ext cx="936104" cy="1209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3295651"/>
            <a:ext cx="137160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Business Model Generation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Business Model Canvas</a:t>
            </a:r>
            <a:endParaRPr lang="de-DE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1910" y="1612901"/>
            <a:ext cx="7400180" cy="4569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Creative </a:t>
            </a:r>
            <a:r>
              <a:rPr lang="de-DE" dirty="0" err="1" smtClean="0">
                <a:solidFill>
                  <a:schemeClr val="bg1">
                    <a:lumMod val="50000"/>
                  </a:schemeClr>
                </a:solidFill>
              </a:rPr>
              <a:t>problem-solving</a:t>
            </a: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bg1">
                    <a:lumMod val="50000"/>
                  </a:schemeClr>
                </a:solidFill>
              </a:rPr>
              <a:t>technique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Overview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899592" y="2473732"/>
            <a:ext cx="27551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 smtClean="0"/>
              <a:t>intuitive </a:t>
            </a:r>
            <a:r>
              <a:rPr lang="de-DE" sz="2800" dirty="0" err="1" smtClean="0"/>
              <a:t>methods</a:t>
            </a:r>
            <a:endParaRPr lang="de-DE" sz="2800" dirty="0"/>
          </a:p>
        </p:txBody>
      </p:sp>
      <p:sp>
        <p:nvSpPr>
          <p:cNvPr id="6" name="Textfeld 5"/>
          <p:cNvSpPr txBox="1"/>
          <p:nvPr/>
        </p:nvSpPr>
        <p:spPr>
          <a:xfrm>
            <a:off x="5220072" y="2473732"/>
            <a:ext cx="29895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 err="1" smtClean="0"/>
              <a:t>discursive</a:t>
            </a:r>
            <a:r>
              <a:rPr lang="de-DE" sz="2800" dirty="0" smtClean="0"/>
              <a:t> </a:t>
            </a:r>
            <a:r>
              <a:rPr lang="de-DE" sz="2800" dirty="0" err="1" smtClean="0"/>
              <a:t>methods</a:t>
            </a:r>
            <a:endParaRPr lang="de-DE" sz="2800" dirty="0"/>
          </a:p>
        </p:txBody>
      </p:sp>
      <p:sp>
        <p:nvSpPr>
          <p:cNvPr id="7" name="Textfeld 6"/>
          <p:cNvSpPr txBox="1"/>
          <p:nvPr/>
        </p:nvSpPr>
        <p:spPr>
          <a:xfrm>
            <a:off x="3635896" y="4561964"/>
            <a:ext cx="16372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 err="1" smtClean="0"/>
              <a:t>combined</a:t>
            </a:r>
            <a:endParaRPr lang="de-DE" sz="2800" dirty="0"/>
          </a:p>
        </p:txBody>
      </p:sp>
      <p:cxnSp>
        <p:nvCxnSpPr>
          <p:cNvPr id="14" name="Form 13"/>
          <p:cNvCxnSpPr>
            <a:stCxn id="5" idx="2"/>
            <a:endCxn id="7" idx="1"/>
          </p:cNvCxnSpPr>
          <p:nvPr/>
        </p:nvCxnSpPr>
        <p:spPr>
          <a:xfrm rot="16200000" flipH="1">
            <a:off x="2043211" y="3230889"/>
            <a:ext cx="1826622" cy="1358747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Form 15"/>
          <p:cNvCxnSpPr>
            <a:stCxn id="6" idx="2"/>
            <a:endCxn id="7" idx="3"/>
          </p:cNvCxnSpPr>
          <p:nvPr/>
        </p:nvCxnSpPr>
        <p:spPr>
          <a:xfrm rot="5400000">
            <a:off x="5080679" y="3189413"/>
            <a:ext cx="1826622" cy="1441701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Creative </a:t>
            </a:r>
            <a:r>
              <a:rPr lang="de-DE" dirty="0" err="1" smtClean="0">
                <a:solidFill>
                  <a:schemeClr val="bg1">
                    <a:lumMod val="50000"/>
                  </a:schemeClr>
                </a:solidFill>
              </a:rPr>
              <a:t>problem-solving</a:t>
            </a: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bg1">
                    <a:lumMod val="50000"/>
                  </a:schemeClr>
                </a:solidFill>
              </a:rPr>
              <a:t>technique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examples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899592" y="1916832"/>
            <a:ext cx="2927148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 smtClean="0">
                <a:solidFill>
                  <a:schemeClr val="bg1">
                    <a:lumMod val="50000"/>
                  </a:schemeClr>
                </a:solidFill>
              </a:rPr>
              <a:t>intuitive </a:t>
            </a:r>
            <a:r>
              <a:rPr lang="de-DE" sz="2800" dirty="0" err="1" smtClean="0">
                <a:solidFill>
                  <a:schemeClr val="bg1">
                    <a:lumMod val="50000"/>
                  </a:schemeClr>
                </a:solidFill>
              </a:rPr>
              <a:t>methods</a:t>
            </a:r>
            <a:endParaRPr lang="de-DE" sz="2800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de-DE" sz="2800" dirty="0" smtClean="0"/>
              <a:t>Brainstorming</a:t>
            </a:r>
          </a:p>
          <a:p>
            <a:r>
              <a:rPr lang="de-DE" sz="2800" dirty="0" err="1" smtClean="0"/>
              <a:t>Brainwriting</a:t>
            </a:r>
            <a:endParaRPr lang="de-DE" sz="2800" dirty="0" smtClean="0"/>
          </a:p>
          <a:p>
            <a:r>
              <a:rPr lang="de-DE" sz="2800" dirty="0" smtClean="0"/>
              <a:t>Bionik</a:t>
            </a:r>
          </a:p>
          <a:p>
            <a:r>
              <a:rPr lang="de-DE" sz="2800" dirty="0" smtClean="0"/>
              <a:t>„</a:t>
            </a:r>
            <a:r>
              <a:rPr lang="de-DE" sz="2800" dirty="0" err="1" smtClean="0"/>
              <a:t>Galleriemethode</a:t>
            </a:r>
            <a:r>
              <a:rPr lang="de-DE" sz="2800" dirty="0" smtClean="0"/>
              <a:t>“</a:t>
            </a:r>
            <a:endParaRPr lang="de-DE" sz="2800" dirty="0"/>
          </a:p>
        </p:txBody>
      </p:sp>
      <p:sp>
        <p:nvSpPr>
          <p:cNvPr id="6" name="Textfeld 5"/>
          <p:cNvSpPr txBox="1"/>
          <p:nvPr/>
        </p:nvSpPr>
        <p:spPr>
          <a:xfrm>
            <a:off x="4644008" y="1916832"/>
            <a:ext cx="409336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800" dirty="0" err="1" smtClean="0">
                <a:solidFill>
                  <a:schemeClr val="bg1">
                    <a:lumMod val="50000"/>
                  </a:schemeClr>
                </a:solidFill>
              </a:rPr>
              <a:t>discursive</a:t>
            </a:r>
            <a:r>
              <a:rPr lang="de-DE" sz="2800" dirty="0" smtClean="0">
                <a:solidFill>
                  <a:schemeClr val="bg1">
                    <a:lumMod val="50000"/>
                  </a:schemeClr>
                </a:solidFill>
              </a:rPr>
              <a:t> </a:t>
            </a:r>
            <a:r>
              <a:rPr lang="de-DE" sz="2800" dirty="0" err="1" smtClean="0">
                <a:solidFill>
                  <a:schemeClr val="bg1">
                    <a:lumMod val="50000"/>
                  </a:schemeClr>
                </a:solidFill>
              </a:rPr>
              <a:t>methods</a:t>
            </a:r>
            <a:endParaRPr lang="de-DE" sz="28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r"/>
            <a:r>
              <a:rPr lang="de-DE" sz="2800" dirty="0" smtClean="0"/>
              <a:t>„Morphologischen Kasten“</a:t>
            </a:r>
          </a:p>
          <a:p>
            <a:pPr algn="r"/>
            <a:r>
              <a:rPr lang="de-DE" sz="2800" dirty="0" smtClean="0"/>
              <a:t>„</a:t>
            </a:r>
            <a:r>
              <a:rPr lang="de-DE" sz="2800" dirty="0" err="1" smtClean="0"/>
              <a:t>Relevanzbaumanalyse</a:t>
            </a:r>
            <a:r>
              <a:rPr lang="de-DE" sz="2800" dirty="0" smtClean="0"/>
              <a:t>“</a:t>
            </a:r>
            <a:endParaRPr lang="de-DE" sz="2800" dirty="0"/>
          </a:p>
        </p:txBody>
      </p:sp>
      <p:sp>
        <p:nvSpPr>
          <p:cNvPr id="7" name="Textfeld 6"/>
          <p:cNvSpPr txBox="1"/>
          <p:nvPr/>
        </p:nvSpPr>
        <p:spPr>
          <a:xfrm>
            <a:off x="2795296" y="4561964"/>
            <a:ext cx="355340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800" dirty="0" err="1" smtClean="0">
                <a:solidFill>
                  <a:schemeClr val="bg1">
                    <a:lumMod val="50000"/>
                  </a:schemeClr>
                </a:solidFill>
              </a:rPr>
              <a:t>Combined</a:t>
            </a:r>
            <a:endParaRPr lang="de-DE" sz="28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de-DE" sz="2800" dirty="0" err="1" smtClean="0"/>
              <a:t>Denkhüte</a:t>
            </a:r>
            <a:r>
              <a:rPr lang="de-DE" sz="2800" dirty="0" smtClean="0"/>
              <a:t> von De </a:t>
            </a:r>
            <a:r>
              <a:rPr lang="de-DE" sz="2800" dirty="0" err="1" smtClean="0"/>
              <a:t>Bono</a:t>
            </a:r>
            <a:endParaRPr lang="de-DE" sz="2800" dirty="0" smtClean="0"/>
          </a:p>
          <a:p>
            <a:pPr algn="ctr"/>
            <a:r>
              <a:rPr lang="de-DE" sz="2800" dirty="0" smtClean="0"/>
              <a:t>„Wertanalyse“</a:t>
            </a:r>
            <a:endParaRPr lang="de-DE" sz="2800" dirty="0"/>
          </a:p>
        </p:txBody>
      </p:sp>
      <p:cxnSp>
        <p:nvCxnSpPr>
          <p:cNvPr id="14" name="Form 13"/>
          <p:cNvCxnSpPr>
            <a:stCxn id="5" idx="2"/>
            <a:endCxn id="7" idx="1"/>
          </p:cNvCxnSpPr>
          <p:nvPr/>
        </p:nvCxnSpPr>
        <p:spPr>
          <a:xfrm rot="16200000" flipH="1">
            <a:off x="2033801" y="4492966"/>
            <a:ext cx="1090861" cy="43213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Form 15"/>
          <p:cNvCxnSpPr>
            <a:stCxn id="6" idx="2"/>
            <a:endCxn id="7" idx="3"/>
          </p:cNvCxnSpPr>
          <p:nvPr/>
        </p:nvCxnSpPr>
        <p:spPr>
          <a:xfrm rot="5400000">
            <a:off x="5543381" y="4107151"/>
            <a:ext cx="1952635" cy="341986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Software</a:t>
            </a:r>
            <a:br>
              <a:rPr lang="de-DE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de-DE" dirty="0" err="1" smtClean="0"/>
              <a:t>search</a:t>
            </a:r>
            <a:endParaRPr lang="de-DE" dirty="0"/>
          </a:p>
        </p:txBody>
      </p:sp>
      <p:grpSp>
        <p:nvGrpSpPr>
          <p:cNvPr id="16" name="Gruppieren 15"/>
          <p:cNvGrpSpPr/>
          <p:nvPr/>
        </p:nvGrpSpPr>
        <p:grpSpPr>
          <a:xfrm>
            <a:off x="1086389" y="2420888"/>
            <a:ext cx="1467068" cy="2887871"/>
            <a:chOff x="899592" y="1988840"/>
            <a:chExt cx="1467068" cy="2887871"/>
          </a:xfrm>
        </p:grpSpPr>
        <p:pic>
          <p:nvPicPr>
            <p:cNvPr id="7170" name="Picture 2" descr="http://www.android-user.de/var/ezflow_site/storage/images/news/google-now-zeigt-nun-auch-in-deutschland-fussball-und-andere-sport-events-an/google-now-zeigt-nun-auch-in-deutschland-fussball-und-andere-sport-events-an/224298-1-ger-DE/Google-Now-zeigt-nun-auch-in-Deutschland-Fussball-und-andere-Sport-Events-an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13126" y="1988840"/>
              <a:ext cx="1440000" cy="1440000"/>
            </a:xfrm>
            <a:prstGeom prst="rect">
              <a:avLst/>
            </a:prstGeom>
            <a:noFill/>
          </p:spPr>
        </p:pic>
        <p:sp>
          <p:nvSpPr>
            <p:cNvPr id="6" name="Textfeld 5"/>
            <p:cNvSpPr txBox="1"/>
            <p:nvPr/>
          </p:nvSpPr>
          <p:spPr>
            <a:xfrm>
              <a:off x="899592" y="3501008"/>
              <a:ext cx="14670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Google Suche</a:t>
              </a:r>
              <a:endParaRPr lang="de-DE" dirty="0"/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1151264" y="3861048"/>
              <a:ext cx="963725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6000" dirty="0" smtClean="0"/>
                <a:t>15</a:t>
              </a:r>
              <a:endParaRPr lang="de-DE" sz="6000" dirty="0"/>
            </a:p>
          </p:txBody>
        </p:sp>
      </p:grpSp>
      <p:grpSp>
        <p:nvGrpSpPr>
          <p:cNvPr id="17" name="Gruppieren 16"/>
          <p:cNvGrpSpPr/>
          <p:nvPr/>
        </p:nvGrpSpPr>
        <p:grpSpPr>
          <a:xfrm>
            <a:off x="3836227" y="2420888"/>
            <a:ext cx="1440000" cy="2887871"/>
            <a:chOff x="3779912" y="1988840"/>
            <a:chExt cx="1440000" cy="2887871"/>
          </a:xfrm>
        </p:grpSpPr>
        <p:pic>
          <p:nvPicPr>
            <p:cNvPr id="1026" name="Picture 2" descr="https://pbs.twimg.com/profile_images/378800000475446686/503bef212d7997fa4b33cc99f72f7471_400x400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79912" y="1988840"/>
              <a:ext cx="1440000" cy="1440000"/>
            </a:xfrm>
            <a:prstGeom prst="rect">
              <a:avLst/>
            </a:prstGeom>
            <a:noFill/>
          </p:spPr>
        </p:pic>
        <p:sp>
          <p:nvSpPr>
            <p:cNvPr id="7" name="Textfeld 6"/>
            <p:cNvSpPr txBox="1"/>
            <p:nvPr/>
          </p:nvSpPr>
          <p:spPr>
            <a:xfrm>
              <a:off x="3971787" y="3501008"/>
              <a:ext cx="10562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/>
                <a:t>AppStore</a:t>
              </a:r>
              <a:endParaRPr lang="de-DE" dirty="0"/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4212814" y="3861048"/>
              <a:ext cx="574196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6000" dirty="0" smtClean="0"/>
                <a:t>4</a:t>
              </a:r>
              <a:endParaRPr lang="de-DE" sz="6000" dirty="0"/>
            </a:p>
          </p:txBody>
        </p:sp>
      </p:grpSp>
      <p:grpSp>
        <p:nvGrpSpPr>
          <p:cNvPr id="18" name="Gruppieren 17"/>
          <p:cNvGrpSpPr/>
          <p:nvPr/>
        </p:nvGrpSpPr>
        <p:grpSpPr>
          <a:xfrm>
            <a:off x="6558997" y="2420888"/>
            <a:ext cx="1523810" cy="2887871"/>
            <a:chOff x="6372200" y="1988840"/>
            <a:chExt cx="1523810" cy="2887871"/>
          </a:xfrm>
        </p:grpSpPr>
        <p:pic>
          <p:nvPicPr>
            <p:cNvPr id="1028" name="Picture 4" descr="http://androidspin.com/wp-content/uploads/2013/05/google-play-store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372200" y="1988840"/>
              <a:ext cx="1523810" cy="1440000"/>
            </a:xfrm>
            <a:prstGeom prst="rect">
              <a:avLst/>
            </a:prstGeom>
            <a:noFill/>
          </p:spPr>
        </p:pic>
        <p:sp>
          <p:nvSpPr>
            <p:cNvPr id="8" name="Textfeld 7"/>
            <p:cNvSpPr txBox="1"/>
            <p:nvPr/>
          </p:nvSpPr>
          <p:spPr>
            <a:xfrm>
              <a:off x="6603319" y="3501008"/>
              <a:ext cx="10615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PlayStore</a:t>
              </a:r>
              <a:endParaRPr lang="de-DE" dirty="0"/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6847007" y="3861048"/>
              <a:ext cx="574196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6000" dirty="0" smtClean="0"/>
                <a:t>2</a:t>
              </a:r>
              <a:endParaRPr lang="de-DE" sz="6000" dirty="0"/>
            </a:p>
          </p:txBody>
        </p:sp>
      </p:grpSp>
      <p:sp>
        <p:nvSpPr>
          <p:cNvPr id="15" name="Textfeld 14"/>
          <p:cNvSpPr txBox="1"/>
          <p:nvPr/>
        </p:nvSpPr>
        <p:spPr>
          <a:xfrm>
            <a:off x="1234388" y="5517232"/>
            <a:ext cx="66752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ym typeface="Wingdings" pitchFamily="2" charset="2"/>
              </a:rPr>
              <a:t> </a:t>
            </a:r>
            <a:r>
              <a:rPr lang="en-US" sz="3200" dirty="0" smtClean="0"/>
              <a:t>Selection of the most different tools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Within the lecture: </a:t>
            </a:r>
            <a:r>
              <a:rPr lang="de-DE" dirty="0" smtClean="0"/>
              <a:t>Gründung und Führung kleiner softwareorientierter Unternehmen (IN9006) </a:t>
            </a:r>
            <a:endParaRPr lang="en-US" dirty="0" smtClean="0"/>
          </a:p>
          <a:p>
            <a:r>
              <a:rPr lang="en-US" dirty="0" smtClean="0"/>
              <a:t>3 tools will be tested by other </a:t>
            </a:r>
            <a:r>
              <a:rPr lang="en-US" dirty="0" err="1" smtClean="0"/>
              <a:t>studentgroups</a:t>
            </a:r>
            <a:endParaRPr lang="en-US" dirty="0" smtClean="0"/>
          </a:p>
          <a:p>
            <a:r>
              <a:rPr lang="en-US" dirty="0" smtClean="0"/>
              <a:t>Evaluation by a questionnaire </a:t>
            </a:r>
          </a:p>
          <a:p>
            <a:endParaRPr lang="en-US" dirty="0" smtClean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de-DE" dirty="0" err="1" smtClean="0">
                <a:solidFill>
                  <a:schemeClr val="bg1">
                    <a:lumMod val="50000"/>
                  </a:schemeClr>
                </a:solidFill>
              </a:rPr>
              <a:t>further</a:t>
            </a: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 </a:t>
            </a:r>
            <a:r>
              <a:rPr lang="de-DE" dirty="0" err="1" smtClean="0">
                <a:solidFill>
                  <a:schemeClr val="bg1">
                    <a:lumMod val="50000"/>
                  </a:schemeClr>
                </a:solidFill>
              </a:rPr>
              <a:t>procedure</a:t>
            </a: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de-DE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de-DE" dirty="0" err="1" smtClean="0"/>
              <a:t>testing</a:t>
            </a:r>
            <a:endParaRPr lang="de-DE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571604" y="1428736"/>
            <a:ext cx="7115196" cy="4525963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US" dirty="0" smtClean="0"/>
              <a:t>May – software search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June – select and cluster the software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July – testing the software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August – evaluate the software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September + October – write the thesis</a:t>
            </a:r>
            <a:endParaRPr lang="en-US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further procedure</a:t>
            </a:r>
            <a:br>
              <a:rPr lang="en-US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mtClean="0"/>
              <a:t>timeline</a:t>
            </a:r>
            <a:endParaRPr lang="en-US"/>
          </a:p>
        </p:txBody>
      </p:sp>
      <p:sp>
        <p:nvSpPr>
          <p:cNvPr id="5" name="Pfeil nach unten 4"/>
          <p:cNvSpPr/>
          <p:nvPr/>
        </p:nvSpPr>
        <p:spPr>
          <a:xfrm>
            <a:off x="500034" y="1643050"/>
            <a:ext cx="1285884" cy="4506925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Questions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Which </a:t>
            </a:r>
            <a:r>
              <a:rPr lang="en-US" b="1" dirty="0" smtClean="0"/>
              <a:t>Software</a:t>
            </a:r>
            <a:r>
              <a:rPr lang="en-US" dirty="0" smtClean="0"/>
              <a:t> supports </a:t>
            </a:r>
            <a:r>
              <a:rPr lang="en-US" dirty="0" smtClean="0"/>
              <a:t>a </a:t>
            </a:r>
            <a:r>
              <a:rPr lang="en-US" b="1" dirty="0" smtClean="0"/>
              <a:t>Business Model </a:t>
            </a:r>
            <a:r>
              <a:rPr lang="en-US" b="1" dirty="0" smtClean="0"/>
              <a:t>generation </a:t>
            </a:r>
            <a:r>
              <a:rPr lang="en-US" dirty="0" smtClean="0"/>
              <a:t>using </a:t>
            </a:r>
            <a:r>
              <a:rPr lang="en-US" b="1" dirty="0" smtClean="0"/>
              <a:t>Business Model Canvas</a:t>
            </a:r>
            <a:r>
              <a:rPr lang="en-US" dirty="0" smtClean="0"/>
              <a:t>? </a:t>
            </a:r>
          </a:p>
          <a:p>
            <a:r>
              <a:rPr lang="en-US" dirty="0" smtClean="0"/>
              <a:t>Does the BMC-Software offer </a:t>
            </a:r>
            <a:r>
              <a:rPr lang="en-US" b="1" dirty="0" smtClean="0"/>
              <a:t>creativity techniques</a:t>
            </a:r>
            <a:r>
              <a:rPr lang="en-US" dirty="0" smtClean="0"/>
              <a:t>? If so which?</a:t>
            </a:r>
            <a:endParaRPr lang="en-US" dirty="0" smtClean="0"/>
          </a:p>
          <a:p>
            <a:r>
              <a:rPr lang="en-US" dirty="0" smtClean="0"/>
              <a:t>How can the </a:t>
            </a:r>
            <a:r>
              <a:rPr lang="en-US" dirty="0" smtClean="0"/>
              <a:t>moderation and facilitation be expanded </a:t>
            </a:r>
            <a:r>
              <a:rPr lang="en-US" dirty="0" smtClean="0"/>
              <a:t>to </a:t>
            </a:r>
            <a:r>
              <a:rPr lang="en-US" dirty="0" smtClean="0"/>
              <a:t>ensure </a:t>
            </a:r>
            <a:r>
              <a:rPr lang="en-US" b="1" dirty="0" smtClean="0"/>
              <a:t>adequate assistance</a:t>
            </a:r>
            <a:r>
              <a:rPr lang="en-US" dirty="0" smtClean="0"/>
              <a:t>?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Business Model Definition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Business Model Generation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Creative problem-solving technique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Software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further procedure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Business Model Definition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de-DE" dirty="0" err="1" smtClean="0"/>
              <a:t>Timmers</a:t>
            </a:r>
            <a:r>
              <a:rPr lang="de-DE" dirty="0" smtClean="0"/>
              <a:t> (1998)</a:t>
            </a:r>
            <a:r>
              <a:rPr lang="en-US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&gt;&gt;</a:t>
            </a:r>
            <a:r>
              <a:rPr lang="en-US" i="1" dirty="0"/>
              <a:t>an architecture for the </a:t>
            </a:r>
            <a:r>
              <a:rPr lang="en-US" i="1" dirty="0">
                <a:solidFill>
                  <a:schemeClr val="accent5">
                    <a:lumMod val="75000"/>
                  </a:schemeClr>
                </a:solidFill>
              </a:rPr>
              <a:t>product, service and information flows</a:t>
            </a:r>
            <a:r>
              <a:rPr lang="en-US" i="1" dirty="0"/>
              <a:t>, including a description of </a:t>
            </a:r>
            <a:r>
              <a:rPr lang="en-US" i="1" dirty="0" smtClean="0"/>
              <a:t>the various </a:t>
            </a:r>
            <a:r>
              <a:rPr lang="en-US" i="1" dirty="0">
                <a:solidFill>
                  <a:schemeClr val="accent2">
                    <a:lumMod val="75000"/>
                  </a:schemeClr>
                </a:solidFill>
              </a:rPr>
              <a:t>business actors </a:t>
            </a:r>
            <a:r>
              <a:rPr lang="en-US" i="1" dirty="0"/>
              <a:t>and their roles</a:t>
            </a:r>
            <a:r>
              <a:rPr lang="en-US" i="1" dirty="0" smtClean="0"/>
              <a:t>;</a:t>
            </a:r>
          </a:p>
          <a:p>
            <a:pPr marL="0" indent="0">
              <a:buNone/>
            </a:pPr>
            <a:r>
              <a:rPr lang="en-US" i="1" dirty="0" smtClean="0"/>
              <a:t>and </a:t>
            </a:r>
            <a:r>
              <a:rPr lang="en-US" i="1" dirty="0"/>
              <a:t>a description of the </a:t>
            </a:r>
            <a:r>
              <a:rPr lang="en-US" i="1" dirty="0">
                <a:solidFill>
                  <a:schemeClr val="accent3">
                    <a:lumMod val="75000"/>
                  </a:schemeClr>
                </a:solidFill>
              </a:rPr>
              <a:t>potential benefits </a:t>
            </a:r>
            <a:r>
              <a:rPr lang="en-US" i="1" dirty="0"/>
              <a:t>for the </a:t>
            </a:r>
            <a:r>
              <a:rPr lang="en-US" i="1" dirty="0" smtClean="0"/>
              <a:t> various business </a:t>
            </a:r>
            <a:r>
              <a:rPr lang="en-US" i="1" dirty="0"/>
              <a:t>actors; </a:t>
            </a:r>
            <a:endParaRPr lang="en-US" i="1" dirty="0" smtClean="0"/>
          </a:p>
          <a:p>
            <a:pPr marL="0" indent="0">
              <a:buNone/>
            </a:pPr>
            <a:r>
              <a:rPr lang="en-US" i="1" dirty="0" smtClean="0"/>
              <a:t>and </a:t>
            </a:r>
            <a:r>
              <a:rPr lang="en-US" i="1" dirty="0"/>
              <a:t>a description of the </a:t>
            </a:r>
            <a:r>
              <a:rPr lang="en-US" i="1" dirty="0">
                <a:solidFill>
                  <a:schemeClr val="accent6">
                    <a:lumMod val="75000"/>
                  </a:schemeClr>
                </a:solidFill>
              </a:rPr>
              <a:t>sources of revenues</a:t>
            </a:r>
            <a:r>
              <a:rPr lang="en-US" i="1" dirty="0" smtClean="0"/>
              <a:t>.&lt;&lt;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Business Model Definition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de-DE" dirty="0" smtClean="0"/>
              <a:t>Osterwalder; </a:t>
            </a:r>
            <a:r>
              <a:rPr lang="de-DE" dirty="0" err="1" smtClean="0"/>
              <a:t>Pigneur</a:t>
            </a:r>
            <a:r>
              <a:rPr lang="de-DE" dirty="0" smtClean="0"/>
              <a:t> (2010)</a:t>
            </a:r>
            <a:r>
              <a:rPr lang="en-US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&gt;&gt;</a:t>
            </a:r>
            <a:r>
              <a:rPr lang="en-US" i="1" dirty="0" smtClean="0"/>
              <a:t>A business model describes the rationale of how an organization creates, delivers, </a:t>
            </a:r>
          </a:p>
          <a:p>
            <a:pPr marL="0" indent="0">
              <a:buNone/>
            </a:pPr>
            <a:r>
              <a:rPr lang="en-US" i="1" dirty="0" smtClean="0"/>
              <a:t>and captures value. […] </a:t>
            </a:r>
          </a:p>
          <a:p>
            <a:pPr marL="0" indent="0">
              <a:buNone/>
            </a:pPr>
            <a:r>
              <a:rPr lang="de-DE" i="1" dirty="0" smtClean="0"/>
              <a:t>The </a:t>
            </a:r>
            <a:r>
              <a:rPr lang="en-US" i="1" dirty="0" smtClean="0"/>
              <a:t>nine </a:t>
            </a:r>
            <a:r>
              <a:rPr lang="en-US" i="1" dirty="0"/>
              <a:t>blocks cover the four main areas of a business:</a:t>
            </a:r>
          </a:p>
          <a:p>
            <a:pPr marL="0" indent="0">
              <a:buNone/>
            </a:pPr>
            <a:r>
              <a:rPr lang="en-US" i="1" dirty="0">
                <a:solidFill>
                  <a:schemeClr val="accent2">
                    <a:lumMod val="75000"/>
                  </a:schemeClr>
                </a:solidFill>
              </a:rPr>
              <a:t>customers</a:t>
            </a:r>
            <a:r>
              <a:rPr lang="en-US" i="1" dirty="0">
                <a:solidFill>
                  <a:schemeClr val="accent3">
                    <a:lumMod val="75000"/>
                  </a:schemeClr>
                </a:solidFill>
              </a:rPr>
              <a:t>, </a:t>
            </a:r>
            <a:r>
              <a:rPr lang="en-US" i="1" dirty="0" smtClean="0">
                <a:solidFill>
                  <a:schemeClr val="accent3">
                    <a:lumMod val="75000"/>
                  </a:schemeClr>
                </a:solidFill>
              </a:rPr>
              <a:t>offer</a:t>
            </a:r>
            <a:r>
              <a:rPr lang="en-US" i="1" dirty="0" smtClean="0"/>
              <a:t>, </a:t>
            </a:r>
            <a:r>
              <a:rPr lang="en-US" i="1" dirty="0" smtClean="0">
                <a:solidFill>
                  <a:schemeClr val="accent5">
                    <a:lumMod val="75000"/>
                  </a:schemeClr>
                </a:solidFill>
              </a:rPr>
              <a:t>infrastructure</a:t>
            </a:r>
            <a:r>
              <a:rPr lang="en-US" i="1" dirty="0"/>
              <a:t>, and </a:t>
            </a:r>
            <a:r>
              <a:rPr lang="en-US" i="1" dirty="0">
                <a:solidFill>
                  <a:schemeClr val="accent6">
                    <a:lumMod val="75000"/>
                  </a:schemeClr>
                </a:solidFill>
              </a:rPr>
              <a:t>financial viability.</a:t>
            </a:r>
            <a:r>
              <a:rPr lang="en-US" i="1" dirty="0" smtClean="0"/>
              <a:t>&lt;&lt;</a:t>
            </a:r>
          </a:p>
          <a:p>
            <a:pPr marL="0" indent="0">
              <a:buNone/>
            </a:pPr>
            <a:endParaRPr lang="en-US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Business Model Generation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St. </a:t>
            </a:r>
            <a:r>
              <a:rPr lang="en-US" dirty="0" err="1" smtClean="0"/>
              <a:t>Galler</a:t>
            </a:r>
            <a:r>
              <a:rPr lang="en-US" dirty="0" smtClean="0"/>
              <a:t> Business Model Navigator</a:t>
            </a: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1403648" y="1612900"/>
            <a:ext cx="6968132" cy="4531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Business Model Generation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Who?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customers</a:t>
            </a:r>
            <a:endParaRPr lang="de-DE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Inhaltsplatzhalter 2"/>
          <p:cNvSpPr txBox="1">
            <a:spLocks/>
          </p:cNvSpPr>
          <p:nvPr/>
        </p:nvSpPr>
        <p:spPr>
          <a:xfrm>
            <a:off x="468313" y="163988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de-DE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484188" y="1612900"/>
            <a:ext cx="8223250" cy="1384052"/>
          </a:xfrm>
          <a:prstGeom prst="rect">
            <a:avLst/>
          </a:prstGeom>
          <a:solidFill>
            <a:srgbClr val="F3F3F3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4400" dirty="0" smtClean="0"/>
              <a:t>Customer Segments</a:t>
            </a:r>
            <a:endParaRPr lang="de-DE" sz="4400" dirty="0"/>
          </a:p>
        </p:txBody>
      </p:sp>
      <p:sp>
        <p:nvSpPr>
          <p:cNvPr id="6" name="Rechteck 5"/>
          <p:cNvSpPr/>
          <p:nvPr/>
        </p:nvSpPr>
        <p:spPr>
          <a:xfrm>
            <a:off x="484188" y="3189412"/>
            <a:ext cx="8223250" cy="1384052"/>
          </a:xfrm>
          <a:prstGeom prst="rect">
            <a:avLst/>
          </a:prstGeom>
          <a:solidFill>
            <a:srgbClr val="F3F3F3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4400" dirty="0" smtClean="0"/>
              <a:t>Channels</a:t>
            </a:r>
            <a:endParaRPr lang="de-DE" sz="4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182" y="1629080"/>
            <a:ext cx="1371773" cy="135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9243" y="3457576"/>
            <a:ext cx="100965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hteck 9"/>
          <p:cNvSpPr/>
          <p:nvPr/>
        </p:nvSpPr>
        <p:spPr>
          <a:xfrm>
            <a:off x="484188" y="4765923"/>
            <a:ext cx="8223250" cy="1384052"/>
          </a:xfrm>
          <a:prstGeom prst="rect">
            <a:avLst/>
          </a:prstGeom>
          <a:solidFill>
            <a:srgbClr val="F3F3F3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4400" dirty="0" smtClean="0"/>
              <a:t>Customer </a:t>
            </a:r>
            <a:r>
              <a:rPr lang="de-DE" sz="4400" dirty="0" err="1" smtClean="0"/>
              <a:t>Relationships</a:t>
            </a:r>
            <a:endParaRPr lang="de-DE" sz="44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5013176"/>
            <a:ext cx="8858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Business Model Generation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What?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offer</a:t>
            </a:r>
            <a:endParaRPr lang="de-DE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Inhaltsplatzhalter 2"/>
          <p:cNvSpPr txBox="1">
            <a:spLocks/>
          </p:cNvSpPr>
          <p:nvPr/>
        </p:nvSpPr>
        <p:spPr>
          <a:xfrm>
            <a:off x="468313" y="163988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de-DE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484188" y="1612900"/>
            <a:ext cx="8223250" cy="1384052"/>
          </a:xfrm>
          <a:prstGeom prst="rect">
            <a:avLst/>
          </a:prstGeom>
          <a:solidFill>
            <a:srgbClr val="F3F3F3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4400" dirty="0" smtClean="0"/>
              <a:t>Value Proposition</a:t>
            </a:r>
            <a:endParaRPr lang="de-DE" sz="4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881064"/>
            <a:ext cx="904875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Business Model Generation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How?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infrastructure</a:t>
            </a:r>
            <a:endParaRPr lang="de-DE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Inhaltsplatzhalter 2"/>
          <p:cNvSpPr txBox="1">
            <a:spLocks/>
          </p:cNvSpPr>
          <p:nvPr/>
        </p:nvSpPr>
        <p:spPr>
          <a:xfrm>
            <a:off x="468313" y="163988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de-DE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484188" y="1612900"/>
            <a:ext cx="8223250" cy="1384052"/>
          </a:xfrm>
          <a:prstGeom prst="rect">
            <a:avLst/>
          </a:prstGeom>
          <a:solidFill>
            <a:srgbClr val="F3F3F3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4400" dirty="0" smtClean="0"/>
              <a:t>Key Resources</a:t>
            </a:r>
            <a:endParaRPr lang="de-DE" sz="4400" dirty="0"/>
          </a:p>
        </p:txBody>
      </p:sp>
      <p:sp>
        <p:nvSpPr>
          <p:cNvPr id="6" name="Rechteck 5"/>
          <p:cNvSpPr/>
          <p:nvPr/>
        </p:nvSpPr>
        <p:spPr>
          <a:xfrm>
            <a:off x="484188" y="3189412"/>
            <a:ext cx="8223250" cy="1384052"/>
          </a:xfrm>
          <a:prstGeom prst="rect">
            <a:avLst/>
          </a:prstGeom>
          <a:solidFill>
            <a:srgbClr val="F3F3F3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4400" dirty="0" smtClean="0"/>
              <a:t>Key </a:t>
            </a:r>
            <a:r>
              <a:rPr lang="de-DE" sz="4400" dirty="0" err="1" smtClean="0"/>
              <a:t>Activities</a:t>
            </a:r>
            <a:endParaRPr lang="de-DE" sz="4400" dirty="0"/>
          </a:p>
        </p:txBody>
      </p:sp>
      <p:sp>
        <p:nvSpPr>
          <p:cNvPr id="8" name="Rechteck 7"/>
          <p:cNvSpPr/>
          <p:nvPr/>
        </p:nvSpPr>
        <p:spPr>
          <a:xfrm>
            <a:off x="484188" y="4765923"/>
            <a:ext cx="8223250" cy="1384052"/>
          </a:xfrm>
          <a:prstGeom prst="rect">
            <a:avLst/>
          </a:prstGeom>
          <a:solidFill>
            <a:srgbClr val="F3F3F3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4400" dirty="0" smtClean="0"/>
              <a:t>Key </a:t>
            </a:r>
            <a:r>
              <a:rPr lang="de-DE" sz="4400" dirty="0" err="1" smtClean="0"/>
              <a:t>Partnerships</a:t>
            </a:r>
            <a:endParaRPr lang="de-DE" sz="44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193" y="5019799"/>
            <a:ext cx="104775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0681" y="1790576"/>
            <a:ext cx="86677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2593" y="3443288"/>
            <a:ext cx="74295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370</Words>
  <Application>Microsoft Office PowerPoint</Application>
  <PresentationFormat>Bildschirmpräsentation (4:3)</PresentationFormat>
  <Paragraphs>96</Paragraphs>
  <Slides>17</Slides>
  <Notes>10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18" baseType="lpstr">
      <vt:lpstr>Larissa-Design</vt:lpstr>
      <vt:lpstr>A Study on Computer Aided Design Tools for Business Model Generation. </vt:lpstr>
      <vt:lpstr>Research Questions</vt:lpstr>
      <vt:lpstr>contents</vt:lpstr>
      <vt:lpstr>Business Model Definition Timmers (1998) </vt:lpstr>
      <vt:lpstr>Business Model Definition Osterwalder; Pigneur (2010) </vt:lpstr>
      <vt:lpstr>Business Model Generation St. Galler Business Model Navigator</vt:lpstr>
      <vt:lpstr>Business Model Generation Who? customers</vt:lpstr>
      <vt:lpstr>Business Model Generation What? offer</vt:lpstr>
      <vt:lpstr>Business Model Generation How? infrastructure</vt:lpstr>
      <vt:lpstr>Business Model Generation Value? financial viability</vt:lpstr>
      <vt:lpstr>Business Model Generation Business Model Canvas</vt:lpstr>
      <vt:lpstr>Creative problem-solving technique Overview</vt:lpstr>
      <vt:lpstr>Creative problem-solving technique examples</vt:lpstr>
      <vt:lpstr>Software search</vt:lpstr>
      <vt:lpstr>further procedure testing</vt:lpstr>
      <vt:lpstr>further procedure timeline</vt:lpstr>
      <vt:lpstr>Folie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Verena</dc:creator>
  <cp:lastModifiedBy>Wochinger</cp:lastModifiedBy>
  <cp:revision>48</cp:revision>
  <dcterms:created xsi:type="dcterms:W3CDTF">2014-06-14T11:17:04Z</dcterms:created>
  <dcterms:modified xsi:type="dcterms:W3CDTF">2014-06-17T07:45:00Z</dcterms:modified>
</cp:coreProperties>
</file>