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35"/>
  </p:notesMasterIdLst>
  <p:handoutMasterIdLst>
    <p:handoutMasterId r:id="rId36"/>
  </p:handoutMasterIdLst>
  <p:sldIdLst>
    <p:sldId id="647" r:id="rId2"/>
    <p:sldId id="672" r:id="rId3"/>
    <p:sldId id="755" r:id="rId4"/>
    <p:sldId id="714" r:id="rId5"/>
    <p:sldId id="732" r:id="rId6"/>
    <p:sldId id="735" r:id="rId7"/>
    <p:sldId id="718" r:id="rId8"/>
    <p:sldId id="760" r:id="rId9"/>
    <p:sldId id="719" r:id="rId10"/>
    <p:sldId id="726" r:id="rId11"/>
    <p:sldId id="748" r:id="rId12"/>
    <p:sldId id="740" r:id="rId13"/>
    <p:sldId id="736" r:id="rId14"/>
    <p:sldId id="775" r:id="rId15"/>
    <p:sldId id="741" r:id="rId16"/>
    <p:sldId id="776" r:id="rId17"/>
    <p:sldId id="742" r:id="rId18"/>
    <p:sldId id="778" r:id="rId19"/>
    <p:sldId id="673" r:id="rId20"/>
    <p:sldId id="705" r:id="rId21"/>
    <p:sldId id="708" r:id="rId22"/>
    <p:sldId id="766" r:id="rId23"/>
    <p:sldId id="767" r:id="rId24"/>
    <p:sldId id="768" r:id="rId25"/>
    <p:sldId id="739" r:id="rId26"/>
    <p:sldId id="769" r:id="rId27"/>
    <p:sldId id="770" r:id="rId28"/>
    <p:sldId id="771" r:id="rId29"/>
    <p:sldId id="772" r:id="rId30"/>
    <p:sldId id="773" r:id="rId31"/>
    <p:sldId id="774" r:id="rId32"/>
    <p:sldId id="743" r:id="rId33"/>
    <p:sldId id="744" r:id="rId34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0112901-79FD-4A2A-66D2-606906B1BC72}" name="Vasilisa Poliarus" initials="VP" userId="S::t-vasilpolia@microsoft.com::4d8abc0c-b1d1-4bcd-853f-16d83c71e7ec" providerId="AD"/>
  <p188:author id="{BB2169A3-4810-0E25-3330-188A53242C8C}" name="Vasilisa Poliarus" initials="VP" userId="e9c5a8724d17b5fc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3B6BD"/>
    <a:srgbClr val="A0B5E1"/>
    <a:srgbClr val="EDB8A9"/>
    <a:srgbClr val="0065BD"/>
    <a:srgbClr val="C1C8A3"/>
    <a:srgbClr val="A0A0A0"/>
    <a:srgbClr val="C0C0C0"/>
    <a:srgbClr val="41BEFF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BCB334-BCD9-4005-B298-1B9AE2485AA6}" v="67" dt="2022-05-20T13:54:49.2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76984" autoAdjust="0"/>
  </p:normalViewPr>
  <p:slideViewPr>
    <p:cSldViewPr>
      <p:cViewPr varScale="1">
        <p:scale>
          <a:sx n="97" d="100"/>
          <a:sy n="97" d="100"/>
        </p:scale>
        <p:origin x="48" y="177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-241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microsoft.com/office/2018/10/relationships/authors" Target="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Design decisions per content dimensions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6F-4EA0-B4D2-9A48466849EE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6F-4EA0-B4D2-9A48466849EE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6F-4EA0-B4D2-9A48466849EE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5F1-4248-967D-0BF724B0D7DB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A5F1-4248-967D-0BF724B0D7DB}"/>
              </c:ext>
            </c:extLst>
          </c:dPt>
          <c:cat>
            <c:strRef>
              <c:f>Sheet1!$A$2:$A$6</c:f>
              <c:strCache>
                <c:ptCount val="5"/>
                <c:pt idx="0">
                  <c:v>Architecture</c:v>
                </c:pt>
                <c:pt idx="1">
                  <c:v>Roles</c:v>
                </c:pt>
                <c:pt idx="2">
                  <c:v>Openness</c:v>
                </c:pt>
                <c:pt idx="3">
                  <c:v>Management</c:v>
                </c:pt>
                <c:pt idx="4">
                  <c:v>Miscellaneous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</c:v>
                </c:pt>
                <c:pt idx="1">
                  <c:v>2</c:v>
                </c:pt>
                <c:pt idx="2">
                  <c:v>3</c:v>
                </c:pt>
                <c:pt idx="3">
                  <c:v>9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19-40B7-BF72-325B9948DF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39956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30892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42881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2993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7421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0701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95719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2225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8574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5000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6843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6844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1000"/>
              </a:spcAft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2457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33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938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4360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9844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1332227" cy="3204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3013" y="398570"/>
            <a:ext cx="811200" cy="320643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434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3149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9" y="-24684"/>
            <a:ext cx="12193057" cy="6907367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639260" y="1743185"/>
            <a:ext cx="389918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1002663" cy="396142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8" y="2514436"/>
            <a:ext cx="954025" cy="229443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931608" y="4123820"/>
            <a:ext cx="3310467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062142" y="3486197"/>
            <a:ext cx="2990589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062173" y="3277001"/>
            <a:ext cx="2989859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473319" y="5454244"/>
            <a:ext cx="1556404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062142" y="5932082"/>
            <a:ext cx="295063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062142" y="3704994"/>
            <a:ext cx="301076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047847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081681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081684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081681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081684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0020823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047847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171103 Matthes English Master Slide Deck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047847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04781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171103 Matthes English Master Slide Deck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3013" y="398570"/>
            <a:ext cx="811200" cy="3206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69" r:id="rId8"/>
    <p:sldLayoutId id="2147483771" r:id="rId9"/>
    <p:sldLayoutId id="2147483780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366" y="3319946"/>
            <a:ext cx="11449273" cy="587441"/>
          </a:xfrm>
        </p:spPr>
        <p:txBody>
          <a:bodyPr/>
          <a:lstStyle/>
          <a:p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Identification of Design Principles for Platform Engineering in the Public Sector</a:t>
            </a:r>
            <a:endParaRPr lang="en-US" sz="2400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407368" y="3907387"/>
            <a:ext cx="11449272" cy="566309"/>
          </a:xfrm>
        </p:spPr>
        <p:txBody>
          <a:bodyPr/>
          <a:lstStyle/>
          <a:p>
            <a:r>
              <a:rPr lang="en-AU" sz="1400" dirty="0"/>
              <a:t>Bachelor’s Thesis Final Presentation</a:t>
            </a:r>
          </a:p>
          <a:p>
            <a:r>
              <a:rPr lang="en-AU" sz="1400" dirty="0"/>
              <a:t>Vasilisa Poliarus, 13.09.2022</a:t>
            </a:r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E0F7FC-87B7-4065-0B18-FB82C2DC9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– Coding Concept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4FAAF-248B-FCDB-9522-FC0ADC357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B54CE-5C27-FFBF-BE50-D1FBCD67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E083591-5390-86A9-D513-F08C78C4FB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624" y="1988840"/>
            <a:ext cx="7323009" cy="3888432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737DC8E-62C3-E945-74F5-D4DB47B34E9D}"/>
              </a:ext>
            </a:extLst>
          </p:cNvPr>
          <p:cNvSpPr/>
          <p:nvPr/>
        </p:nvSpPr>
        <p:spPr bwMode="auto">
          <a:xfrm>
            <a:off x="2927648" y="1466748"/>
            <a:ext cx="6696744" cy="369332"/>
          </a:xfrm>
          <a:prstGeom prst="roundRect">
            <a:avLst/>
          </a:prstGeom>
          <a:solidFill>
            <a:srgbClr val="C1C8A3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Structural</a:t>
            </a: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dimensions</a:t>
            </a:r>
            <a:endParaRPr lang="en-US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D3B3965-98A5-BF34-3D8C-C34729392326}"/>
              </a:ext>
            </a:extLst>
          </p:cNvPr>
          <p:cNvSpPr/>
          <p:nvPr/>
        </p:nvSpPr>
        <p:spPr bwMode="auto">
          <a:xfrm rot="16200000">
            <a:off x="766830" y="3717032"/>
            <a:ext cx="3024334" cy="432048"/>
          </a:xfrm>
          <a:prstGeom prst="roundRect">
            <a:avLst/>
          </a:prstGeom>
          <a:solidFill>
            <a:srgbClr val="A0B5E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Content </a:t>
            </a: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dimensions</a:t>
            </a:r>
            <a:endParaRPr lang="en-US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6FB28D49-1B37-464E-B04D-8208E61F6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196045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E0F7FC-87B7-4065-0B18-FB82C2DC9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– Coding Concept - </a:t>
            </a:r>
            <a:r>
              <a:rPr lang="de-DE" dirty="0" err="1"/>
              <a:t>Example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4FAAF-248B-FCDB-9522-FC0ADC357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B54CE-5C27-FFBF-BE50-D1FBCD67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C0569BE-5680-5383-099F-00CE20464748}"/>
              </a:ext>
            </a:extLst>
          </p:cNvPr>
          <p:cNvSpPr/>
          <p:nvPr/>
        </p:nvSpPr>
        <p:spPr bwMode="auto">
          <a:xfrm>
            <a:off x="349349" y="1803890"/>
            <a:ext cx="2810769" cy="93774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 "There is a  problem on 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how to engage members of the different sites like in this case of public services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.“ (15-UK)</a:t>
            </a:r>
            <a:endParaRPr lang="de-DE" sz="1200" dirty="0">
              <a:solidFill>
                <a:schemeClr val="tx1"/>
              </a:solidFill>
              <a:cs typeface="Arial" pitchFamily="34" charset="0"/>
            </a:endParaRPr>
          </a:p>
        </p:txBody>
      </p:sp>
      <p:graphicFrame>
        <p:nvGraphicFramePr>
          <p:cNvPr id="11" name="Table 15">
            <a:extLst>
              <a:ext uri="{FF2B5EF4-FFF2-40B4-BE49-F238E27FC236}">
                <a16:creationId xmlns:a16="http://schemas.microsoft.com/office/drawing/2014/main" id="{097BD80E-6AA1-C8A6-2796-9233491B02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70808"/>
              </p:ext>
            </p:extLst>
          </p:nvPr>
        </p:nvGraphicFramePr>
        <p:xfrm>
          <a:off x="4162051" y="2084151"/>
          <a:ext cx="5042556" cy="2381152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519674">
                  <a:extLst>
                    <a:ext uri="{9D8B030D-6E8A-4147-A177-3AD203B41FA5}">
                      <a16:colId xmlns:a16="http://schemas.microsoft.com/office/drawing/2014/main" val="2137129688"/>
                    </a:ext>
                  </a:extLst>
                </a:gridCol>
                <a:gridCol w="3522882">
                  <a:extLst>
                    <a:ext uri="{9D8B030D-6E8A-4147-A177-3AD203B41FA5}">
                      <a16:colId xmlns:a16="http://schemas.microsoft.com/office/drawing/2014/main" val="3482293285"/>
                    </a:ext>
                  </a:extLst>
                </a:gridCol>
              </a:tblGrid>
              <a:tr h="653992">
                <a:tc>
                  <a:txBody>
                    <a:bodyPr/>
                    <a:lstStyle/>
                    <a:p>
                      <a:r>
                        <a:rPr lang="de-DE" sz="1400" b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Issue</a:t>
                      </a:r>
                      <a:endParaRPr lang="de-DE" sz="14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How to engage members of different sides to use digital public services?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34556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Alternative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Collaborate with private sector and use it as a foundation to promote digital public services.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372054"/>
                  </a:ext>
                </a:extLst>
              </a:tr>
              <a:tr h="995640">
                <a:tc>
                  <a:txBody>
                    <a:bodyPr/>
                    <a:lstStyle/>
                    <a:p>
                      <a:r>
                        <a:rPr lang="de-DE" sz="1400" dirty="0" err="1">
                          <a:solidFill>
                            <a:srgbClr val="0065BD"/>
                          </a:solidFill>
                        </a:rPr>
                        <a:t>Justification</a:t>
                      </a:r>
                      <a:endParaRPr lang="de-DE" sz="1400" dirty="0">
                        <a:solidFill>
                          <a:srgbClr val="0065B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services in the private sector are used on a daily basis and are more useful for </a:t>
                      </a:r>
                      <a:r>
                        <a:rPr lang="en-US" sz="1400" dirty="0" err="1"/>
                        <a:t>ciitizens</a:t>
                      </a:r>
                      <a:r>
                        <a:rPr lang="en-US" sz="1400" dirty="0"/>
                        <a:t>. It is easier then to integrate these services in public sector.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1633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A375E3AE-8886-19EC-CA00-82711AAAE446}"/>
              </a:ext>
            </a:extLst>
          </p:cNvPr>
          <p:cNvSpPr txBox="1"/>
          <p:nvPr/>
        </p:nvSpPr>
        <p:spPr>
          <a:xfrm>
            <a:off x="4116418" y="1318225"/>
            <a:ext cx="180020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2060"/>
                </a:solidFill>
                <a:latin typeface="Arial" pitchFamily="34" charset="0"/>
              </a:rPr>
              <a:t>Design </a:t>
            </a:r>
            <a:r>
              <a:rPr lang="de-DE" sz="1400" b="1" dirty="0" err="1">
                <a:solidFill>
                  <a:srgbClr val="002060"/>
                </a:solidFill>
                <a:latin typeface="Arial" pitchFamily="34" charset="0"/>
              </a:rPr>
              <a:t>decision</a:t>
            </a:r>
            <a:r>
              <a:rPr lang="de-DE" sz="1400" b="1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de-DE" sz="1400" b="1" dirty="0" err="1">
                <a:solidFill>
                  <a:srgbClr val="002060"/>
                </a:solidFill>
                <a:latin typeface="Arial" pitchFamily="34" charset="0"/>
              </a:rPr>
              <a:t>structure</a:t>
            </a:r>
            <a:endParaRPr lang="de-DE" sz="1400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5EA80F-6E48-0F02-C9FC-6E6C42E2981B}"/>
              </a:ext>
            </a:extLst>
          </p:cNvPr>
          <p:cNvSpPr txBox="1"/>
          <p:nvPr/>
        </p:nvSpPr>
        <p:spPr>
          <a:xfrm>
            <a:off x="349349" y="1320573"/>
            <a:ext cx="24927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b="1" dirty="0" err="1">
                <a:solidFill>
                  <a:srgbClr val="002060"/>
                </a:solidFill>
                <a:latin typeface="Arial" pitchFamily="34" charset="0"/>
              </a:rPr>
              <a:t>Citations</a:t>
            </a:r>
            <a:r>
              <a:rPr lang="de-DE" sz="1400" b="1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de-DE" sz="1400" b="1" dirty="0" err="1">
                <a:solidFill>
                  <a:srgbClr val="002060"/>
                </a:solidFill>
                <a:latin typeface="Arial" pitchFamily="34" charset="0"/>
              </a:rPr>
              <a:t>from</a:t>
            </a:r>
            <a:r>
              <a:rPr lang="de-DE" sz="1400" b="1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de-DE" sz="1400" b="1" dirty="0" err="1">
                <a:solidFill>
                  <a:srgbClr val="002060"/>
                </a:solidFill>
                <a:latin typeface="Arial" pitchFamily="34" charset="0"/>
              </a:rPr>
              <a:t>interviews</a:t>
            </a:r>
            <a:r>
              <a:rPr lang="de-DE" sz="1400" b="1" dirty="0">
                <a:latin typeface="Arial" pitchFamily="34" charset="0"/>
              </a:rPr>
              <a:t>: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6860A8-E5E8-E6E2-E8B5-D9A89CACC7F5}"/>
              </a:ext>
            </a:extLst>
          </p:cNvPr>
          <p:cNvSpPr/>
          <p:nvPr/>
        </p:nvSpPr>
        <p:spPr>
          <a:xfrm>
            <a:off x="10143014" y="1856360"/>
            <a:ext cx="1268896" cy="832801"/>
          </a:xfrm>
          <a:prstGeom prst="rect">
            <a:avLst/>
          </a:prstGeom>
          <a:solidFill>
            <a:srgbClr val="EDB8A9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 usage of public services</a:t>
            </a:r>
            <a:endParaRPr lang="en-US" sz="12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EAF7FE5-08A2-0E10-3C0B-C14CF769C6D9}"/>
              </a:ext>
            </a:extLst>
          </p:cNvPr>
          <p:cNvSpPr/>
          <p:nvPr/>
        </p:nvSpPr>
        <p:spPr>
          <a:xfrm>
            <a:off x="10144710" y="3147723"/>
            <a:ext cx="1268896" cy="8624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Public-private partnership for promotion of public services</a:t>
            </a:r>
            <a:endParaRPr lang="en-US" sz="12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9D96D6E-AB82-9588-6174-E80C866CE95A}"/>
              </a:ext>
            </a:extLst>
          </p:cNvPr>
          <p:cNvSpPr/>
          <p:nvPr/>
        </p:nvSpPr>
        <p:spPr>
          <a:xfrm>
            <a:off x="10144710" y="4724324"/>
            <a:ext cx="1267200" cy="86245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solidFill>
                  <a:sysClr val="windowText" lastClr="000000"/>
                </a:solidFill>
                <a:cs typeface="Helvetica" panose="020B0604020202020204" pitchFamily="34" charset="0"/>
              </a:rPr>
              <a:t>Usefulness</a:t>
            </a:r>
            <a:r>
              <a:rPr lang="de-DE" sz="1200" dirty="0">
                <a:solidFill>
                  <a:sysClr val="windowText" lastClr="000000"/>
                </a:solidFill>
                <a:cs typeface="Helvetica" panose="020B0604020202020204" pitchFamily="34" charset="0"/>
              </a:rPr>
              <a:t> </a:t>
            </a:r>
            <a:r>
              <a:rPr lang="de-DE" sz="1200" dirty="0" err="1">
                <a:solidFill>
                  <a:sysClr val="windowText" lastClr="000000"/>
                </a:solidFill>
                <a:cs typeface="Helvetica" panose="020B0604020202020204" pitchFamily="34" charset="0"/>
              </a:rPr>
              <a:t>for</a:t>
            </a:r>
            <a:r>
              <a:rPr lang="de-DE" sz="1200" dirty="0">
                <a:solidFill>
                  <a:sysClr val="windowText" lastClr="000000"/>
                </a:solidFill>
                <a:cs typeface="Helvetica" panose="020B0604020202020204" pitchFamily="34" charset="0"/>
              </a:rPr>
              <a:t> </a:t>
            </a:r>
            <a:r>
              <a:rPr lang="de-DE" sz="1200" dirty="0" err="1">
                <a:solidFill>
                  <a:sysClr val="windowText" lastClr="000000"/>
                </a:solidFill>
                <a:cs typeface="Helvetica" panose="020B0604020202020204" pitchFamily="34" charset="0"/>
              </a:rPr>
              <a:t>citizens</a:t>
            </a:r>
            <a:endParaRPr lang="en-US" sz="1200" dirty="0">
              <a:solidFill>
                <a:sysClr val="windowText" lastClr="000000"/>
              </a:solidFill>
              <a:cs typeface="Helvetica" panose="020B0604020202020204" pitchFamily="34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61CA53F-01ED-DD46-5900-147F9A39EDF3}"/>
              </a:ext>
            </a:extLst>
          </p:cNvPr>
          <p:cNvCxnSpPr>
            <a:cxnSpLocks/>
            <a:stCxn id="17" idx="2"/>
            <a:endCxn id="19" idx="0"/>
          </p:cNvCxnSpPr>
          <p:nvPr/>
        </p:nvCxnSpPr>
        <p:spPr>
          <a:xfrm>
            <a:off x="10777462" y="2689161"/>
            <a:ext cx="1696" cy="458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C265C3C-0FBA-EAA8-A818-EDF20A625C14}"/>
              </a:ext>
            </a:extLst>
          </p:cNvPr>
          <p:cNvCxnSpPr>
            <a:cxnSpLocks/>
            <a:stCxn id="19" idx="2"/>
            <a:endCxn id="23" idx="0"/>
          </p:cNvCxnSpPr>
          <p:nvPr/>
        </p:nvCxnSpPr>
        <p:spPr>
          <a:xfrm flipH="1">
            <a:off x="10778310" y="4010181"/>
            <a:ext cx="848" cy="714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D9ACCB6-EB94-0856-CEC1-57BFD3CE3FA0}"/>
              </a:ext>
            </a:extLst>
          </p:cNvPr>
          <p:cNvSpPr txBox="1"/>
          <p:nvPr/>
        </p:nvSpPr>
        <p:spPr>
          <a:xfrm>
            <a:off x="4115118" y="4697194"/>
            <a:ext cx="337464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b="1" dirty="0">
                <a:solidFill>
                  <a:srgbClr val="002060"/>
                </a:solidFill>
                <a:latin typeface="Arial" pitchFamily="34" charset="0"/>
              </a:rPr>
              <a:t>Content </a:t>
            </a:r>
            <a:r>
              <a:rPr lang="de-DE" sz="1400" b="1" dirty="0" err="1">
                <a:solidFill>
                  <a:srgbClr val="002060"/>
                </a:solidFill>
                <a:latin typeface="Arial" pitchFamily="34" charset="0"/>
              </a:rPr>
              <a:t>dimension</a:t>
            </a:r>
            <a:r>
              <a:rPr lang="de-DE" sz="1400" dirty="0">
                <a:latin typeface="Arial" pitchFamily="34" charset="0"/>
              </a:rPr>
              <a:t>:</a:t>
            </a:r>
            <a:r>
              <a:rPr lang="de-DE" sz="1400" b="1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platform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openness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02B97ECE-07FD-AA3C-9BF0-0261042B8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5C31B4A-C802-B7A7-85C5-DA1353FD328B}"/>
              </a:ext>
            </a:extLst>
          </p:cNvPr>
          <p:cNvSpPr/>
          <p:nvPr/>
        </p:nvSpPr>
        <p:spPr bwMode="auto">
          <a:xfrm>
            <a:off x="362549" y="2923612"/>
            <a:ext cx="2810769" cy="131068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 13-EE - "You have to find services useful for people. Our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digital identity was created in collaboration with banks and telcos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. So it was useful for them to invest in identity or identification to add trust." (13-EE)</a:t>
            </a:r>
            <a:endParaRPr lang="de-DE" sz="12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4231207-2C8D-9E61-C44C-EBE3299DABCD}"/>
              </a:ext>
            </a:extLst>
          </p:cNvPr>
          <p:cNvSpPr/>
          <p:nvPr/>
        </p:nvSpPr>
        <p:spPr bwMode="auto">
          <a:xfrm>
            <a:off x="362550" y="4416274"/>
            <a:ext cx="2810769" cy="147855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 "Whereas the banks interact every week. For a government to roll out electronic ID is very difficult. Even if the overall impact is great, much greater than an individual bank, </a:t>
            </a:r>
            <a:r>
              <a:rPr lang="en-US" sz="1200" dirty="0">
                <a:solidFill>
                  <a:srgbClr val="0065BD"/>
                </a:solidFill>
                <a:latin typeface="Calibri" panose="020F0502020204030204" pitchFamily="34" charset="0"/>
              </a:rPr>
              <a:t>the government services are not used as much as the banking ones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." (11-EE)</a:t>
            </a:r>
            <a:endParaRPr lang="de-DE" sz="1200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20187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E0F7FC-87B7-4065-0B18-FB82C2DC9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– Design </a:t>
            </a:r>
            <a:r>
              <a:rPr lang="de-DE" dirty="0" err="1"/>
              <a:t>Decisions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4FAAF-248B-FCDB-9522-FC0ADC357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B54CE-5C27-FFBF-BE50-D1FBCD67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CBC199-6286-BF7B-DFCC-CF19906D4E5D}"/>
              </a:ext>
            </a:extLst>
          </p:cNvPr>
          <p:cNvSpPr/>
          <p:nvPr/>
        </p:nvSpPr>
        <p:spPr>
          <a:xfrm>
            <a:off x="6684658" y="1505974"/>
            <a:ext cx="1315896" cy="634360"/>
          </a:xfrm>
          <a:prstGeom prst="rect">
            <a:avLst/>
          </a:prstGeom>
          <a:solidFill>
            <a:srgbClr val="EDB8A9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ysClr val="windowText" lastClr="000000"/>
                </a:solidFill>
                <a:cs typeface="Helvetica" panose="020B0604020202020204" pitchFamily="34" charset="0"/>
              </a:rPr>
              <a:t>I-1</a:t>
            </a:r>
          </a:p>
          <a:p>
            <a:pPr algn="ctr"/>
            <a:r>
              <a:rPr lang="de-DE" sz="1200" dirty="0" err="1">
                <a:solidFill>
                  <a:sysClr val="windowText" lastClr="000000"/>
                </a:solidFill>
                <a:cs typeface="Helvetica" panose="020B0604020202020204" pitchFamily="34" charset="0"/>
              </a:rPr>
              <a:t>Necessary</a:t>
            </a:r>
            <a:r>
              <a:rPr lang="de-DE" sz="1200" dirty="0">
                <a:solidFill>
                  <a:sysClr val="windowText" lastClr="000000"/>
                </a:solidFill>
                <a:cs typeface="Helvetica" panose="020B0604020202020204" pitchFamily="34" charset="0"/>
              </a:rPr>
              <a:t> </a:t>
            </a:r>
            <a:r>
              <a:rPr lang="de-DE" sz="1200" dirty="0" err="1">
                <a:solidFill>
                  <a:sysClr val="windowText" lastClr="000000"/>
                </a:solidFill>
                <a:cs typeface="Helvetica" panose="020B0604020202020204" pitchFamily="34" charset="0"/>
              </a:rPr>
              <a:t>components</a:t>
            </a:r>
            <a:endParaRPr lang="en-US" sz="1200" dirty="0">
              <a:solidFill>
                <a:sysClr val="windowText" lastClr="000000"/>
              </a:solidFill>
              <a:cs typeface="Helvetica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AADD8A-905F-26F9-4860-6FA819F8351E}"/>
              </a:ext>
            </a:extLst>
          </p:cNvPr>
          <p:cNvSpPr/>
          <p:nvPr/>
        </p:nvSpPr>
        <p:spPr>
          <a:xfrm>
            <a:off x="6684658" y="3324451"/>
            <a:ext cx="1315896" cy="6263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ysClr val="windowText" lastClr="000000"/>
                </a:solidFill>
                <a:cs typeface="Helvetica" panose="020B0604020202020204" pitchFamily="34" charset="0"/>
              </a:rPr>
              <a:t>A-1.1</a:t>
            </a:r>
          </a:p>
          <a:p>
            <a:pPr algn="ctr"/>
            <a:r>
              <a:rPr lang="de-DE" sz="1200" dirty="0">
                <a:solidFill>
                  <a:sysClr val="windowText" lastClr="000000"/>
                </a:solidFill>
                <a:cs typeface="Helvetica" panose="020B0604020202020204" pitchFamily="34" charset="0"/>
              </a:rPr>
              <a:t>Digital </a:t>
            </a:r>
            <a:r>
              <a:rPr lang="de-DE" sz="1200" dirty="0" err="1">
                <a:solidFill>
                  <a:sysClr val="windowText" lastClr="000000"/>
                </a:solidFill>
                <a:cs typeface="Helvetica" panose="020B0604020202020204" pitchFamily="34" charset="0"/>
              </a:rPr>
              <a:t>identity</a:t>
            </a:r>
            <a:endParaRPr lang="en-US" sz="1200" dirty="0">
              <a:solidFill>
                <a:sysClr val="windowText" lastClr="000000"/>
              </a:solidFill>
              <a:cs typeface="Helvetica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8D4050-5558-0DC2-3605-CF4E421F1A4E}"/>
              </a:ext>
            </a:extLst>
          </p:cNvPr>
          <p:cNvSpPr/>
          <p:nvPr/>
        </p:nvSpPr>
        <p:spPr>
          <a:xfrm>
            <a:off x="5396255" y="4592670"/>
            <a:ext cx="1463522" cy="62637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ysClr val="windowText" lastClr="000000"/>
                </a:solidFill>
                <a:cs typeface="Helvetica" panose="020B0604020202020204" pitchFamily="34" charset="0"/>
              </a:rPr>
              <a:t>J-1.1.1</a:t>
            </a:r>
          </a:p>
          <a:p>
            <a:pPr algn="ctr"/>
            <a:r>
              <a:rPr lang="de-DE" sz="1200" dirty="0">
                <a:solidFill>
                  <a:sysClr val="windowText" lastClr="000000"/>
                </a:solidFill>
                <a:cs typeface="Helvetica" panose="020B0604020202020204" pitchFamily="34" charset="0"/>
              </a:rPr>
              <a:t>Unique </a:t>
            </a:r>
            <a:r>
              <a:rPr lang="de-DE" sz="1200" dirty="0" err="1">
                <a:solidFill>
                  <a:sysClr val="windowText" lastClr="000000"/>
                </a:solidFill>
                <a:cs typeface="Helvetica" panose="020B0604020202020204" pitchFamily="34" charset="0"/>
              </a:rPr>
              <a:t>identifier</a:t>
            </a:r>
            <a:endParaRPr lang="en-US" sz="1200" dirty="0">
              <a:solidFill>
                <a:sysClr val="windowText" lastClr="000000"/>
              </a:solidFill>
              <a:cs typeface="Helvetica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89EF43-3084-9BDC-6911-5452A24D6144}"/>
              </a:ext>
            </a:extLst>
          </p:cNvPr>
          <p:cNvSpPr/>
          <p:nvPr/>
        </p:nvSpPr>
        <p:spPr>
          <a:xfrm>
            <a:off x="6456040" y="5589240"/>
            <a:ext cx="1719051" cy="75077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0" i="0" dirty="0">
                <a:solidFill>
                  <a:srgbClr val="000000"/>
                </a:solidFill>
                <a:effectLst/>
              </a:rPr>
              <a:t>J-1.1.2</a:t>
            </a:r>
            <a:br>
              <a:rPr lang="en-US" sz="1200" dirty="0"/>
            </a:br>
            <a:r>
              <a:rPr lang="en-US" sz="1200" b="0" i="0" dirty="0">
                <a:solidFill>
                  <a:srgbClr val="000000"/>
                </a:solidFill>
                <a:effectLst/>
              </a:rPr>
              <a:t>Storing of personal information and attributes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B78D5D-EBA1-97E9-1B7D-834DBEECA7C5}"/>
              </a:ext>
            </a:extLst>
          </p:cNvPr>
          <p:cNvSpPr/>
          <p:nvPr/>
        </p:nvSpPr>
        <p:spPr>
          <a:xfrm>
            <a:off x="7694089" y="4596878"/>
            <a:ext cx="1463520" cy="6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0" i="0" dirty="0">
                <a:solidFill>
                  <a:srgbClr val="000000"/>
                </a:solidFill>
                <a:effectLst/>
              </a:rPr>
              <a:t>J-1.1.3</a:t>
            </a:r>
            <a:br>
              <a:rPr lang="en-US" sz="1200" dirty="0"/>
            </a:br>
            <a:r>
              <a:rPr lang="en-US" sz="1200" b="0" i="0" dirty="0">
                <a:solidFill>
                  <a:srgbClr val="000000"/>
                </a:solidFill>
                <a:effectLst/>
              </a:rPr>
              <a:t>Shared key for databases</a:t>
            </a:r>
            <a:endParaRPr lang="de-DE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DE42176-48F3-7D2C-C51F-986F42DF27FE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7342606" y="2140334"/>
            <a:ext cx="0" cy="1184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737E9F0-B8BC-0B0C-D215-ADE166C986F2}"/>
              </a:ext>
            </a:extLst>
          </p:cNvPr>
          <p:cNvCxnSpPr>
            <a:cxnSpLocks/>
            <a:stCxn id="10" idx="2"/>
            <a:endCxn id="13" idx="0"/>
          </p:cNvCxnSpPr>
          <p:nvPr/>
        </p:nvCxnSpPr>
        <p:spPr>
          <a:xfrm flipH="1">
            <a:off x="6128016" y="3950831"/>
            <a:ext cx="1214590" cy="641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714274A-EC25-1601-A013-D88D2CBC2B7B}"/>
              </a:ext>
            </a:extLst>
          </p:cNvPr>
          <p:cNvCxnSpPr>
            <a:cxnSpLocks/>
            <a:stCxn id="10" idx="2"/>
            <a:endCxn id="17" idx="0"/>
          </p:cNvCxnSpPr>
          <p:nvPr/>
        </p:nvCxnSpPr>
        <p:spPr>
          <a:xfrm flipH="1">
            <a:off x="7315566" y="3950831"/>
            <a:ext cx="27040" cy="1638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7B7F928-B08C-8EDE-87A8-FFD1A80686FB}"/>
              </a:ext>
            </a:extLst>
          </p:cNvPr>
          <p:cNvCxnSpPr>
            <a:cxnSpLocks/>
            <a:stCxn id="10" idx="2"/>
            <a:endCxn id="21" idx="0"/>
          </p:cNvCxnSpPr>
          <p:nvPr/>
        </p:nvCxnSpPr>
        <p:spPr>
          <a:xfrm>
            <a:off x="7342606" y="3950831"/>
            <a:ext cx="1083243" cy="646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1E769B5-4142-844C-242A-0A90561EED77}"/>
              </a:ext>
            </a:extLst>
          </p:cNvPr>
          <p:cNvSpPr/>
          <p:nvPr/>
        </p:nvSpPr>
        <p:spPr>
          <a:xfrm>
            <a:off x="9563040" y="1327707"/>
            <a:ext cx="2296047" cy="1126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cs typeface="Helvetica" panose="020B0604020202020204" pitchFamily="34" charset="0"/>
              </a:rPr>
              <a:t>“What are the main platforms, understood also as core services of the your digital government, the basic fundamental ones?” (8-IT)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2DD97F9-C645-10C9-D989-F64CDABDE2B9}"/>
              </a:ext>
            </a:extLst>
          </p:cNvPr>
          <p:cNvSpPr/>
          <p:nvPr/>
        </p:nvSpPr>
        <p:spPr>
          <a:xfrm>
            <a:off x="9597230" y="2867370"/>
            <a:ext cx="2296055" cy="1126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cs typeface="Helvetica" panose="020B0604020202020204" pitchFamily="34" charset="0"/>
              </a:rPr>
              <a:t>"We are enabled because we show up at an office with an ID, without that we can't do anything.“ (1-IT)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300D618-F334-BD11-5332-12BFA66640BE}"/>
              </a:ext>
            </a:extLst>
          </p:cNvPr>
          <p:cNvSpPr/>
          <p:nvPr/>
        </p:nvSpPr>
        <p:spPr>
          <a:xfrm>
            <a:off x="9597231" y="4393485"/>
            <a:ext cx="2296054" cy="1425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cs typeface="Helvetica" panose="020B0604020202020204" pitchFamily="34" charset="0"/>
              </a:rPr>
              <a:t>"The first is because it enables the creation of digital services.&lt;…&gt;when you identify yourself to the municipality, the database has as a key the identity card&lt;…&gt;” (8-IT)</a:t>
            </a:r>
            <a:endParaRPr lang="en-US" sz="1200" dirty="0">
              <a:cs typeface="Helvetica" panose="020B0604020202020204" pitchFamily="34" charset="0"/>
            </a:endParaRPr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22FFFCBF-88B4-398B-7E1E-48E18C7BB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24F20862-F0DE-6F06-D04F-CF36216E9A20}"/>
              </a:ext>
            </a:extLst>
          </p:cNvPr>
          <p:cNvSpPr/>
          <p:nvPr/>
        </p:nvSpPr>
        <p:spPr bwMode="auto">
          <a:xfrm>
            <a:off x="5015880" y="2867370"/>
            <a:ext cx="576060" cy="84966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F336AA6-5932-A5B7-E619-FBC9CB80D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28" y="1124386"/>
            <a:ext cx="3910305" cy="265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2096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E0F7FC-87B7-4065-0B18-FB82C2DC9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12554"/>
            <a:ext cx="10047847" cy="720725"/>
          </a:xfrm>
        </p:spPr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– Design </a:t>
            </a:r>
            <a:r>
              <a:rPr lang="de-DE" dirty="0" err="1"/>
              <a:t>Decisions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4FAAF-248B-FCDB-9522-FC0ADC357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B54CE-5C27-FFBF-BE50-D1FBCD67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1B956A-899F-78E1-1909-6A2286F75CA7}"/>
              </a:ext>
            </a:extLst>
          </p:cNvPr>
          <p:cNvSpPr txBox="1"/>
          <p:nvPr/>
        </p:nvSpPr>
        <p:spPr>
          <a:xfrm>
            <a:off x="8439098" y="2708920"/>
            <a:ext cx="674865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  <a:latin typeface="Arial" pitchFamily="34" charset="0"/>
              </a:rPr>
              <a:t>Total:</a:t>
            </a:r>
            <a:endParaRPr lang="en-US" sz="1600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6E5DFB9-8448-1C12-9679-836AFA7F011A}"/>
              </a:ext>
            </a:extLst>
          </p:cNvPr>
          <p:cNvSpPr/>
          <p:nvPr/>
        </p:nvSpPr>
        <p:spPr bwMode="auto">
          <a:xfrm>
            <a:off x="9768408" y="2704517"/>
            <a:ext cx="586058" cy="504056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44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90CA0FAC-B172-612D-7F1C-EDEF2E04CF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202955"/>
              </p:ext>
            </p:extLst>
          </p:nvPr>
        </p:nvGraphicFramePr>
        <p:xfrm>
          <a:off x="334433" y="1330753"/>
          <a:ext cx="7766043" cy="451237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336025">
                  <a:extLst>
                    <a:ext uri="{9D8B030D-6E8A-4147-A177-3AD203B41FA5}">
                      <a16:colId xmlns:a16="http://schemas.microsoft.com/office/drawing/2014/main" val="1364890695"/>
                    </a:ext>
                  </a:extLst>
                </a:gridCol>
                <a:gridCol w="2948024">
                  <a:extLst>
                    <a:ext uri="{9D8B030D-6E8A-4147-A177-3AD203B41FA5}">
                      <a16:colId xmlns:a16="http://schemas.microsoft.com/office/drawing/2014/main" val="404116918"/>
                    </a:ext>
                  </a:extLst>
                </a:gridCol>
                <a:gridCol w="3481994">
                  <a:extLst>
                    <a:ext uri="{9D8B030D-6E8A-4147-A177-3AD203B41FA5}">
                      <a16:colId xmlns:a16="http://schemas.microsoft.com/office/drawing/2014/main" val="2710094753"/>
                    </a:ext>
                  </a:extLst>
                </a:gridCol>
              </a:tblGrid>
              <a:tr h="485016">
                <a:tc>
                  <a:txBody>
                    <a:bodyPr/>
                    <a:lstStyle/>
                    <a:p>
                      <a:r>
                        <a:rPr lang="de-DE" sz="1200" dirty="0"/>
                        <a:t>Content </a:t>
                      </a:r>
                      <a:r>
                        <a:rPr lang="de-DE" sz="1200" dirty="0" err="1"/>
                        <a:t>dimension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Design </a:t>
                      </a:r>
                      <a:r>
                        <a:rPr lang="de-DE" sz="1200" dirty="0" err="1"/>
                        <a:t>decisions</a:t>
                      </a: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1369377"/>
                  </a:ext>
                </a:extLst>
              </a:tr>
              <a:tr h="1106351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Platform</a:t>
                      </a:r>
                      <a:r>
                        <a:rPr lang="de-DE" sz="1200" b="1" dirty="0"/>
                        <a:t> </a:t>
                      </a:r>
                      <a:r>
                        <a:rPr lang="de-DE" sz="1200" b="1" dirty="0" err="1"/>
                        <a:t>architecture</a:t>
                      </a:r>
                      <a:endParaRPr lang="de-D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Digital </a:t>
                      </a:r>
                      <a:r>
                        <a:rPr lang="de-DE" sz="1200" dirty="0" err="1"/>
                        <a:t>identity</a:t>
                      </a:r>
                      <a:endParaRPr lang="de-DE" sz="12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Payment </a:t>
                      </a:r>
                      <a:r>
                        <a:rPr lang="de-DE" sz="1200" dirty="0" err="1"/>
                        <a:t>service</a:t>
                      </a:r>
                      <a:endParaRPr lang="de-DE" sz="12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1200" dirty="0" err="1"/>
                        <a:t>Interoperability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system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as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necessary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component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1200" dirty="0" err="1"/>
                        <a:t>Notification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system</a:t>
                      </a:r>
                      <a:endParaRPr lang="de-DE" sz="12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Common APIs and </a:t>
                      </a:r>
                      <a:r>
                        <a:rPr lang="de-DE" sz="1200" dirty="0" err="1"/>
                        <a:t>standards</a:t>
                      </a:r>
                      <a:endParaRPr lang="de-DE" sz="12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Distributed </a:t>
                      </a:r>
                      <a:r>
                        <a:rPr lang="de-DE" sz="1200" dirty="0" err="1"/>
                        <a:t>architecture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for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data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management</a:t>
                      </a:r>
                      <a:r>
                        <a:rPr lang="de-DE" sz="1200" dirty="0"/>
                        <a:t> etc.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253755"/>
                  </a:ext>
                </a:extLst>
              </a:tr>
              <a:tr h="485016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Platform</a:t>
                      </a:r>
                      <a:r>
                        <a:rPr lang="de-DE" sz="1200" b="1" dirty="0"/>
                        <a:t> </a:t>
                      </a:r>
                      <a:r>
                        <a:rPr lang="de-DE" sz="1200" b="1" dirty="0" err="1"/>
                        <a:t>roles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de-DE" sz="1200" dirty="0"/>
                        <a:t>Special </a:t>
                      </a:r>
                      <a:r>
                        <a:rPr lang="de-DE" sz="1200" dirty="0" err="1"/>
                        <a:t>responsible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person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1200" dirty="0" err="1"/>
                        <a:t>Politicians</a:t>
                      </a:r>
                      <a:r>
                        <a:rPr lang="de-DE" sz="1200" dirty="0"/>
                        <a:t>‘ </a:t>
                      </a:r>
                      <a:r>
                        <a:rPr lang="de-DE" sz="1200" dirty="0" err="1"/>
                        <a:t>publicity</a:t>
                      </a:r>
                      <a:r>
                        <a:rPr lang="de-DE" sz="1200" dirty="0"/>
                        <a:t> in </a:t>
                      </a:r>
                      <a:r>
                        <a:rPr lang="de-DE" sz="1200" dirty="0" err="1"/>
                        <a:t>use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of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public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services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463653"/>
                  </a:ext>
                </a:extLst>
              </a:tr>
              <a:tr h="667112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Platform</a:t>
                      </a:r>
                      <a:r>
                        <a:rPr lang="de-DE" sz="1200" b="1" dirty="0"/>
                        <a:t> </a:t>
                      </a:r>
                      <a:r>
                        <a:rPr lang="de-DE" sz="1200" b="1" dirty="0" err="1"/>
                        <a:t>openness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Public-private </a:t>
                      </a:r>
                      <a:r>
                        <a:rPr lang="de-DE" sz="1200" dirty="0" err="1"/>
                        <a:t>partnership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for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the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promotion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of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public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services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de-DE" sz="1200" dirty="0"/>
                        <a:t>Lower </a:t>
                      </a:r>
                      <a:r>
                        <a:rPr lang="de-DE" sz="1200" dirty="0" err="1"/>
                        <a:t>barriers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for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small</a:t>
                      </a:r>
                      <a:r>
                        <a:rPr lang="de-DE" sz="1200" dirty="0"/>
                        <a:t> and medium </a:t>
                      </a:r>
                      <a:r>
                        <a:rPr lang="de-DE" sz="1200" dirty="0" err="1"/>
                        <a:t>companies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194383"/>
                  </a:ext>
                </a:extLst>
              </a:tr>
              <a:tr h="884439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Platform</a:t>
                      </a:r>
                      <a:r>
                        <a:rPr lang="de-DE" sz="1200" b="1" dirty="0"/>
                        <a:t> </a:t>
                      </a:r>
                      <a:r>
                        <a:rPr lang="de-DE" sz="1200" b="1" dirty="0" err="1"/>
                        <a:t>management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Project </a:t>
                      </a:r>
                      <a:r>
                        <a:rPr lang="de-DE" sz="1200" dirty="0" err="1"/>
                        <a:t>for</a:t>
                      </a:r>
                      <a:r>
                        <a:rPr lang="de-DE" sz="1200" dirty="0"/>
                        <a:t> digital </a:t>
                      </a:r>
                      <a:r>
                        <a:rPr lang="de-DE" sz="1200" dirty="0" err="1"/>
                        <a:t>inclusion</a:t>
                      </a:r>
                      <a:endParaRPr lang="de-DE" sz="12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 err="1"/>
                        <a:t>Compulsory</a:t>
                      </a:r>
                      <a:r>
                        <a:rPr lang="de-DE" sz="1200" dirty="0"/>
                        <a:t> digital </a:t>
                      </a:r>
                      <a:r>
                        <a:rPr lang="de-DE" sz="1200" dirty="0" err="1"/>
                        <a:t>identity</a:t>
                      </a:r>
                      <a:endParaRPr lang="de-DE" sz="12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Options switch-off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Incentives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User </a:t>
                      </a:r>
                      <a:r>
                        <a:rPr lang="de-DE" sz="1200" dirty="0" err="1"/>
                        <a:t>research</a:t>
                      </a:r>
                      <a:r>
                        <a:rPr lang="de-DE" sz="1200" dirty="0"/>
                        <a:t> and </a:t>
                      </a:r>
                      <a:r>
                        <a:rPr lang="de-DE" sz="1200" dirty="0" err="1"/>
                        <a:t>product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tests</a:t>
                      </a:r>
                      <a:endParaRPr lang="de-DE" sz="12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Data </a:t>
                      </a:r>
                      <a:r>
                        <a:rPr lang="de-DE" sz="1200" dirty="0" err="1"/>
                        <a:t>privacy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laws</a:t>
                      </a:r>
                      <a:r>
                        <a:rPr lang="de-DE" sz="1200" dirty="0"/>
                        <a:t> etc.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651778"/>
                  </a:ext>
                </a:extLst>
              </a:tr>
              <a:tr h="884439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Miscellaneous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Easy </a:t>
                      </a:r>
                      <a:r>
                        <a:rPr lang="de-DE" sz="1200" dirty="0" err="1"/>
                        <a:t>services</a:t>
                      </a:r>
                      <a:endParaRPr lang="de-DE" sz="12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Mobile </a:t>
                      </a:r>
                      <a:r>
                        <a:rPr lang="de-DE" sz="1200" dirty="0" err="1"/>
                        <a:t>app</a:t>
                      </a:r>
                      <a:endParaRPr lang="de-DE" sz="12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 err="1"/>
                        <a:t>Once-only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principle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Free Internet </a:t>
                      </a:r>
                      <a:r>
                        <a:rPr lang="de-DE" sz="1200" dirty="0" err="1"/>
                        <a:t>access</a:t>
                      </a:r>
                      <a:endParaRPr lang="de-DE" sz="12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 err="1"/>
                        <a:t>Useful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services</a:t>
                      </a:r>
                      <a:endParaRPr lang="de-DE" sz="12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200" dirty="0"/>
                        <a:t>Trainings on </a:t>
                      </a:r>
                      <a:r>
                        <a:rPr lang="de-DE" sz="1200" dirty="0" err="1"/>
                        <a:t>data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security</a:t>
                      </a:r>
                      <a:r>
                        <a:rPr lang="de-DE" sz="1200" dirty="0"/>
                        <a:t> etc.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221110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D4EED5B3-5A2A-D6C2-F181-625248591638}"/>
              </a:ext>
            </a:extLst>
          </p:cNvPr>
          <p:cNvSpPr txBox="1"/>
          <p:nvPr/>
        </p:nvSpPr>
        <p:spPr>
          <a:xfrm>
            <a:off x="8369447" y="3586940"/>
            <a:ext cx="127791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  <a:latin typeface="Arial" pitchFamily="34" charset="0"/>
              </a:rPr>
              <a:t>Focus</a:t>
            </a:r>
          </a:p>
          <a:p>
            <a:r>
              <a:rPr lang="de-DE" sz="1600" dirty="0" err="1">
                <a:solidFill>
                  <a:srgbClr val="002060"/>
                </a:solidFill>
                <a:latin typeface="Arial" pitchFamily="34" charset="0"/>
              </a:rPr>
              <a:t>dimensions</a:t>
            </a:r>
            <a:r>
              <a:rPr lang="de-DE" sz="1600" dirty="0">
                <a:solidFill>
                  <a:srgbClr val="002060"/>
                </a:solidFill>
                <a:latin typeface="Arial" pitchFamily="34" charset="0"/>
              </a:rPr>
              <a:t>:</a:t>
            </a:r>
            <a:endParaRPr lang="en-US" sz="1600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0D679D8-0AB2-CDE5-706B-DCD4482B6F9E}"/>
              </a:ext>
            </a:extLst>
          </p:cNvPr>
          <p:cNvSpPr/>
          <p:nvPr/>
        </p:nvSpPr>
        <p:spPr bwMode="auto">
          <a:xfrm>
            <a:off x="9768408" y="3649427"/>
            <a:ext cx="2017974" cy="84623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Platform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architecture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,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Platform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management</a:t>
            </a:r>
            <a:endParaRPr lang="en-US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F239091F-A15E-6E1C-DB5D-97D0FC338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04473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DF91E5-699F-E984-0300-F35E147F9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– </a:t>
            </a:r>
            <a:r>
              <a:rPr lang="de-DE" dirty="0" err="1"/>
              <a:t>Towards</a:t>
            </a:r>
            <a:r>
              <a:rPr lang="de-DE" dirty="0"/>
              <a:t> Design Patterns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301CF-74EF-E989-2BF1-672E64665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FE260-8CAF-C3B2-E9F1-ABCC89EB7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92F07E-3827-0FE0-E922-9759FF2C869C}"/>
              </a:ext>
            </a:extLst>
          </p:cNvPr>
          <p:cNvSpPr/>
          <p:nvPr/>
        </p:nvSpPr>
        <p:spPr bwMode="auto">
          <a:xfrm>
            <a:off x="339260" y="1691526"/>
            <a:ext cx="2088232" cy="9361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tx1"/>
                </a:solidFill>
                <a:cs typeface="Arial" pitchFamily="34" charset="0"/>
              </a:rPr>
              <a:t>Incentives</a:t>
            </a: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Find incentives, soft ways to push people to using public services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EA092F-D8A1-22E9-AFE4-3FDA9D6B1050}"/>
              </a:ext>
            </a:extLst>
          </p:cNvPr>
          <p:cNvSpPr txBox="1"/>
          <p:nvPr/>
        </p:nvSpPr>
        <p:spPr>
          <a:xfrm>
            <a:off x="263352" y="1282087"/>
            <a:ext cx="165462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b="1" dirty="0">
                <a:solidFill>
                  <a:srgbClr val="002060"/>
                </a:solidFill>
                <a:latin typeface="Arial" pitchFamily="34" charset="0"/>
              </a:rPr>
              <a:t>Design </a:t>
            </a:r>
            <a:r>
              <a:rPr lang="de-DE" sz="1400" b="1" dirty="0" err="1">
                <a:solidFill>
                  <a:srgbClr val="002060"/>
                </a:solidFill>
                <a:latin typeface="Arial" pitchFamily="34" charset="0"/>
              </a:rPr>
              <a:t>decisions</a:t>
            </a:r>
            <a:endParaRPr lang="en-US" sz="1400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83F15B-36E6-802B-6468-A023EDFF2B70}"/>
              </a:ext>
            </a:extLst>
          </p:cNvPr>
          <p:cNvSpPr/>
          <p:nvPr/>
        </p:nvSpPr>
        <p:spPr bwMode="auto">
          <a:xfrm>
            <a:off x="340493" y="2812211"/>
            <a:ext cx="2088232" cy="9361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tx1"/>
                </a:solidFill>
                <a:cs typeface="Arial" pitchFamily="34" charset="0"/>
              </a:rPr>
              <a:t>Easy services</a:t>
            </a: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Make services simple to use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DC1168-7ED6-33C8-FBF6-8FD2CCD276BD}"/>
              </a:ext>
            </a:extLst>
          </p:cNvPr>
          <p:cNvSpPr/>
          <p:nvPr/>
        </p:nvSpPr>
        <p:spPr bwMode="auto">
          <a:xfrm>
            <a:off x="339260" y="3969227"/>
            <a:ext cx="2088232" cy="9361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tx1"/>
                </a:solidFill>
                <a:cs typeface="Arial" pitchFamily="34" charset="0"/>
              </a:rPr>
              <a:t>Useful services</a:t>
            </a: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Make services useful for citizens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C8479C-9BDB-9246-E8A7-B77BE2A841F8}"/>
              </a:ext>
            </a:extLst>
          </p:cNvPr>
          <p:cNvSpPr/>
          <p:nvPr/>
        </p:nvSpPr>
        <p:spPr bwMode="auto">
          <a:xfrm>
            <a:off x="320486" y="5085184"/>
            <a:ext cx="2088232" cy="122413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tx1"/>
                </a:solidFill>
                <a:cs typeface="Arial" pitchFamily="34" charset="0"/>
              </a:rPr>
              <a:t>User research and product tests</a:t>
            </a: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cs typeface="Arial" pitchFamily="34" charset="0"/>
              </a:rPr>
              <a:t>Develop public services using agile methodology for software development with tests and user researches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E60D51-685B-1821-D5F7-3A767A46C9E0}"/>
              </a:ext>
            </a:extLst>
          </p:cNvPr>
          <p:cNvSpPr txBox="1"/>
          <p:nvPr/>
        </p:nvSpPr>
        <p:spPr>
          <a:xfrm>
            <a:off x="3071664" y="1265197"/>
            <a:ext cx="104868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b="1" dirty="0">
                <a:solidFill>
                  <a:srgbClr val="002060"/>
                </a:solidFill>
                <a:latin typeface="Arial" pitchFamily="34" charset="0"/>
              </a:rPr>
              <a:t>Applied in</a:t>
            </a:r>
            <a:endParaRPr lang="en-US" sz="1400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B088CE-8F35-53A8-5ECB-55CE8CBFD55C}"/>
              </a:ext>
            </a:extLst>
          </p:cNvPr>
          <p:cNvSpPr txBox="1"/>
          <p:nvPr/>
        </p:nvSpPr>
        <p:spPr>
          <a:xfrm>
            <a:off x="3340166" y="5592803"/>
            <a:ext cx="434734" cy="30777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>
                <a:latin typeface="Arial" pitchFamily="34" charset="0"/>
              </a:rPr>
              <a:t>UK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8A9F97-6101-5C33-99C9-8E53AA15413B}"/>
              </a:ext>
            </a:extLst>
          </p:cNvPr>
          <p:cNvSpPr txBox="1"/>
          <p:nvPr/>
        </p:nvSpPr>
        <p:spPr>
          <a:xfrm>
            <a:off x="3166240" y="4299265"/>
            <a:ext cx="782587" cy="30777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>
                <a:latin typeface="Arial" pitchFamily="34" charset="0"/>
              </a:rPr>
              <a:t>Estonia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1AD0EB-DA4C-2176-5B1E-E66333F213BB}"/>
              </a:ext>
            </a:extLst>
          </p:cNvPr>
          <p:cNvSpPr txBox="1"/>
          <p:nvPr/>
        </p:nvSpPr>
        <p:spPr>
          <a:xfrm>
            <a:off x="2952240" y="3154269"/>
            <a:ext cx="1210588" cy="30777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>
                <a:latin typeface="Arial" pitchFamily="34" charset="0"/>
              </a:rPr>
              <a:t>Estonia, </a:t>
            </a:r>
            <a:r>
              <a:rPr lang="de-DE" sz="1400" dirty="0" err="1">
                <a:latin typeface="Arial" pitchFamily="34" charset="0"/>
              </a:rPr>
              <a:t>Italy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DAF5373-CBDD-EB63-FD8E-C2B8E328132B}"/>
              </a:ext>
            </a:extLst>
          </p:cNvPr>
          <p:cNvSpPr txBox="1"/>
          <p:nvPr/>
        </p:nvSpPr>
        <p:spPr>
          <a:xfrm>
            <a:off x="2952240" y="1999786"/>
            <a:ext cx="1210588" cy="30777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>
                <a:latin typeface="Arial" pitchFamily="34" charset="0"/>
              </a:rPr>
              <a:t>Estonia, </a:t>
            </a:r>
            <a:r>
              <a:rPr lang="de-DE" sz="1400" dirty="0" err="1">
                <a:latin typeface="Arial" pitchFamily="34" charset="0"/>
              </a:rPr>
              <a:t>Italy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983C65B9-953A-B70D-2A00-5577FBC20CC6}"/>
              </a:ext>
            </a:extLst>
          </p:cNvPr>
          <p:cNvSpPr/>
          <p:nvPr/>
        </p:nvSpPr>
        <p:spPr bwMode="auto">
          <a:xfrm>
            <a:off x="4830181" y="2478349"/>
            <a:ext cx="1861008" cy="1540305"/>
          </a:xfrm>
          <a:prstGeom prst="rightArrow">
            <a:avLst/>
          </a:prstGeom>
          <a:solidFill>
            <a:schemeClr val="accent4">
              <a:tint val="65000"/>
              <a:alpha val="7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Generalization</a:t>
            </a:r>
            <a:r>
              <a:rPr lang="de-DE" sz="1400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+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i="1" dirty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sz="1400" i="1" dirty="0" err="1">
                <a:solidFill>
                  <a:schemeClr val="tx1"/>
                </a:solidFill>
                <a:cs typeface="Arial" pitchFamily="34" charset="0"/>
              </a:rPr>
              <a:t>rule</a:t>
            </a:r>
            <a:r>
              <a:rPr lang="de-DE" sz="1400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i="1" dirty="0" err="1">
                <a:solidFill>
                  <a:schemeClr val="tx1"/>
                </a:solidFill>
                <a:cs typeface="Arial" pitchFamily="34" charset="0"/>
              </a:rPr>
              <a:t>of</a:t>
            </a:r>
            <a:r>
              <a:rPr lang="de-DE" sz="1400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i="1" dirty="0" err="1">
                <a:solidFill>
                  <a:schemeClr val="tx1"/>
                </a:solidFill>
                <a:cs typeface="Arial" pitchFamily="34" charset="0"/>
              </a:rPr>
              <a:t>two</a:t>
            </a:r>
            <a:endParaRPr lang="en-US" sz="1400" i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1BDE53-58F6-0DB2-3AA9-65DDBE826D4E}"/>
              </a:ext>
            </a:extLst>
          </p:cNvPr>
          <p:cNvSpPr txBox="1"/>
          <p:nvPr/>
        </p:nvSpPr>
        <p:spPr>
          <a:xfrm>
            <a:off x="7496021" y="3078258"/>
            <a:ext cx="4032448" cy="374571"/>
          </a:xfrm>
          <a:prstGeom prst="roundRect">
            <a:avLst/>
          </a:prstGeom>
          <a:solidFill>
            <a:schemeClr val="accent5">
              <a:tint val="65000"/>
              <a:alpha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/>
              <a:t>User-centric services with incentives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53DAF5-ED4E-87C1-117B-375272B46AE8}"/>
              </a:ext>
            </a:extLst>
          </p:cNvPr>
          <p:cNvSpPr txBox="1"/>
          <p:nvPr/>
        </p:nvSpPr>
        <p:spPr>
          <a:xfrm>
            <a:off x="7496021" y="3599895"/>
            <a:ext cx="4104456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Make public services </a:t>
            </a:r>
            <a:r>
              <a:rPr lang="en-US" sz="1400" b="1" dirty="0">
                <a:latin typeface="Arial" pitchFamily="34" charset="0"/>
              </a:rPr>
              <a:t>useful and simple </a:t>
            </a:r>
            <a:r>
              <a:rPr lang="en-US" sz="1400" dirty="0">
                <a:latin typeface="Arial" pitchFamily="34" charset="0"/>
              </a:rPr>
              <a:t>for citizens, </a:t>
            </a:r>
            <a:r>
              <a:rPr lang="en-US" sz="1400" b="1" dirty="0">
                <a:latin typeface="Arial" pitchFamily="34" charset="0"/>
              </a:rPr>
              <a:t>engage users </a:t>
            </a:r>
            <a:r>
              <a:rPr lang="en-US" sz="1400" dirty="0">
                <a:latin typeface="Arial" pitchFamily="34" charset="0"/>
              </a:rPr>
              <a:t>in the designing process, and provide them </a:t>
            </a:r>
            <a:r>
              <a:rPr lang="en-US" sz="1400" b="1" dirty="0">
                <a:latin typeface="Arial" pitchFamily="34" charset="0"/>
              </a:rPr>
              <a:t>incentives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496A189-271A-2E42-5885-A401690EA13A}"/>
              </a:ext>
            </a:extLst>
          </p:cNvPr>
          <p:cNvSpPr txBox="1"/>
          <p:nvPr/>
        </p:nvSpPr>
        <p:spPr>
          <a:xfrm>
            <a:off x="7484317" y="2623415"/>
            <a:ext cx="143661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b="1" dirty="0">
                <a:solidFill>
                  <a:srgbClr val="002060"/>
                </a:solidFill>
                <a:latin typeface="Arial" pitchFamily="34" charset="0"/>
              </a:rPr>
              <a:t>Design </a:t>
            </a:r>
            <a:r>
              <a:rPr lang="de-DE" sz="1400" b="1" dirty="0" err="1">
                <a:solidFill>
                  <a:srgbClr val="002060"/>
                </a:solidFill>
                <a:latin typeface="Arial" pitchFamily="34" charset="0"/>
              </a:rPr>
              <a:t>pattern</a:t>
            </a:r>
            <a:endParaRPr lang="en-US" sz="1400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B38503B5-6C87-BD61-28A4-C8756721A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472578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E0F7FC-87B7-4065-0B18-FB82C2DC9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– Design Patterns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4FAAF-248B-FCDB-9522-FC0ADC357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B54CE-5C27-FFBF-BE50-D1FBCD67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7B7F44FF-443A-D99B-629F-CBD351F39B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537086"/>
              </p:ext>
            </p:extLst>
          </p:nvPr>
        </p:nvGraphicFramePr>
        <p:xfrm>
          <a:off x="5303912" y="1849262"/>
          <a:ext cx="3386833" cy="34461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386833">
                  <a:extLst>
                    <a:ext uri="{9D8B030D-6E8A-4147-A177-3AD203B41FA5}">
                      <a16:colId xmlns:a16="http://schemas.microsoft.com/office/drawing/2014/main" val="2280254945"/>
                    </a:ext>
                  </a:extLst>
                </a:gridCol>
              </a:tblGrid>
              <a:tr h="422160">
                <a:tc>
                  <a:txBody>
                    <a:bodyPr/>
                    <a:lstStyle/>
                    <a:p>
                      <a:r>
                        <a:rPr lang="de-DE" sz="1400" dirty="0"/>
                        <a:t>Design </a:t>
                      </a:r>
                      <a:r>
                        <a:rPr lang="de-DE" sz="1400" dirty="0" err="1"/>
                        <a:t>pattern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23043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US" sz="1400" b="0" dirty="0"/>
                        <a:t>Identity, interoperability and interface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30183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US" sz="1400" b="0" dirty="0"/>
                        <a:t>Distributed architecture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7395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US" sz="1400" b="0" dirty="0"/>
                        <a:t>Transparent data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445515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US" sz="1400" b="0" dirty="0"/>
                        <a:t>Public-private partnership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2190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US" sz="1400" b="0" dirty="0"/>
                        <a:t>User-centric services with incentives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79876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US" sz="1400" b="0" dirty="0"/>
                        <a:t>Educational programs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92055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US" sz="1400" b="0" dirty="0"/>
                        <a:t>Compulsory digital identity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979769"/>
                  </a:ext>
                </a:extLst>
              </a:tr>
            </a:tbl>
          </a:graphicData>
        </a:graphic>
      </p:graphicFrame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3A0ED0E-B495-E577-08D6-F5E0E0312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7BA176-FF2F-2A4D-23E4-8F9C626DF864}"/>
              </a:ext>
            </a:extLst>
          </p:cNvPr>
          <p:cNvSpPr/>
          <p:nvPr/>
        </p:nvSpPr>
        <p:spPr bwMode="auto">
          <a:xfrm>
            <a:off x="3272586" y="2980492"/>
            <a:ext cx="504056" cy="504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bg1"/>
                </a:solidFill>
                <a:cs typeface="Arial" pitchFamily="34" charset="0"/>
              </a:rPr>
              <a:t>7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1FB03C7-5632-50F3-F4F3-546F585D6EB5}"/>
              </a:ext>
            </a:extLst>
          </p:cNvPr>
          <p:cNvGrpSpPr/>
          <p:nvPr/>
        </p:nvGrpSpPr>
        <p:grpSpPr>
          <a:xfrm>
            <a:off x="9061924" y="1861082"/>
            <a:ext cx="1885804" cy="549743"/>
            <a:chOff x="1610930" y="2132857"/>
            <a:chExt cx="1892782" cy="65064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FB4C4A6-A479-65F5-D953-D5381889EB79}"/>
                </a:ext>
              </a:extLst>
            </p:cNvPr>
            <p:cNvSpPr/>
            <p:nvPr/>
          </p:nvSpPr>
          <p:spPr bwMode="auto">
            <a:xfrm>
              <a:off x="2927648" y="2132857"/>
              <a:ext cx="576064" cy="650646"/>
            </a:xfrm>
            <a:prstGeom prst="rect">
              <a:avLst/>
            </a:prstGeom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3</a:t>
              </a: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5520473-1113-CFB5-6802-BBDB3731E935}"/>
                </a:ext>
              </a:extLst>
            </p:cNvPr>
            <p:cNvSpPr/>
            <p:nvPr/>
          </p:nvSpPr>
          <p:spPr bwMode="auto">
            <a:xfrm>
              <a:off x="1610930" y="2132857"/>
              <a:ext cx="1316718" cy="650645"/>
            </a:xfrm>
            <a:prstGeom prst="rect">
              <a:avLst/>
            </a:prstGeom>
            <a:solidFill>
              <a:schemeClr val="accent5">
                <a:tint val="65000"/>
                <a:alpha val="60000"/>
              </a:schemeClr>
            </a:solidFill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Platform</a:t>
              </a:r>
              <a:r>
                <a:rPr lang="de-DE" sz="14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architecture</a:t>
              </a: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1EB6F6A-C796-A3AA-3306-B7F722847882}"/>
              </a:ext>
            </a:extLst>
          </p:cNvPr>
          <p:cNvGrpSpPr/>
          <p:nvPr/>
        </p:nvGrpSpPr>
        <p:grpSpPr>
          <a:xfrm>
            <a:off x="9061924" y="3313607"/>
            <a:ext cx="1885804" cy="549743"/>
            <a:chOff x="1610930" y="2132857"/>
            <a:chExt cx="1892782" cy="650646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D412829-F259-0EBF-41E4-9280DBF59368}"/>
                </a:ext>
              </a:extLst>
            </p:cNvPr>
            <p:cNvSpPr/>
            <p:nvPr/>
          </p:nvSpPr>
          <p:spPr bwMode="auto">
            <a:xfrm>
              <a:off x="2927648" y="2132857"/>
              <a:ext cx="576064" cy="650646"/>
            </a:xfrm>
            <a:prstGeom prst="rect">
              <a:avLst/>
            </a:prstGeom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1</a:t>
              </a: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0AB5DB0-CC2C-A9C4-23F9-4CF03D03F41A}"/>
                </a:ext>
              </a:extLst>
            </p:cNvPr>
            <p:cNvSpPr/>
            <p:nvPr/>
          </p:nvSpPr>
          <p:spPr bwMode="auto">
            <a:xfrm>
              <a:off x="1610930" y="2132857"/>
              <a:ext cx="1316718" cy="650645"/>
            </a:xfrm>
            <a:prstGeom prst="rect">
              <a:avLst/>
            </a:prstGeom>
            <a:solidFill>
              <a:schemeClr val="accent5">
                <a:tint val="65000"/>
                <a:alpha val="60000"/>
              </a:schemeClr>
            </a:solidFill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Platform</a:t>
              </a:r>
              <a:r>
                <a:rPr lang="de-DE" sz="14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openness</a:t>
              </a: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F9A4629-02F5-9BF5-1B6C-CD0A64AAFE6A}"/>
              </a:ext>
            </a:extLst>
          </p:cNvPr>
          <p:cNvGrpSpPr/>
          <p:nvPr/>
        </p:nvGrpSpPr>
        <p:grpSpPr>
          <a:xfrm>
            <a:off x="9061924" y="2589336"/>
            <a:ext cx="1885804" cy="549743"/>
            <a:chOff x="1610930" y="2132857"/>
            <a:chExt cx="1892782" cy="65064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48CFAF0-C829-8F20-9F2B-DEE38D5ED0EA}"/>
                </a:ext>
              </a:extLst>
            </p:cNvPr>
            <p:cNvSpPr/>
            <p:nvPr/>
          </p:nvSpPr>
          <p:spPr bwMode="auto">
            <a:xfrm>
              <a:off x="2927648" y="2132857"/>
              <a:ext cx="576064" cy="650646"/>
            </a:xfrm>
            <a:prstGeom prst="rect">
              <a:avLst/>
            </a:prstGeom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0</a:t>
              </a: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918DD84-D52E-A349-584D-5AAC78EA8D35}"/>
                </a:ext>
              </a:extLst>
            </p:cNvPr>
            <p:cNvSpPr/>
            <p:nvPr/>
          </p:nvSpPr>
          <p:spPr bwMode="auto">
            <a:xfrm>
              <a:off x="1610930" y="2132857"/>
              <a:ext cx="1316718" cy="650645"/>
            </a:xfrm>
            <a:prstGeom prst="rect">
              <a:avLst/>
            </a:prstGeom>
            <a:solidFill>
              <a:schemeClr val="accent5">
                <a:tint val="65000"/>
                <a:alpha val="60000"/>
              </a:schemeClr>
            </a:solidFill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Platform</a:t>
              </a:r>
              <a:r>
                <a:rPr lang="de-DE" sz="14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roles</a:t>
              </a: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E75C0D5-08BC-F027-3DD1-5CF89372534E}"/>
              </a:ext>
            </a:extLst>
          </p:cNvPr>
          <p:cNvGrpSpPr/>
          <p:nvPr/>
        </p:nvGrpSpPr>
        <p:grpSpPr>
          <a:xfrm>
            <a:off x="9044375" y="4055258"/>
            <a:ext cx="1885804" cy="549743"/>
            <a:chOff x="1610930" y="2132857"/>
            <a:chExt cx="1892782" cy="65064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068CE15-A6CC-A60B-DACA-6F80F5C5B3D5}"/>
                </a:ext>
              </a:extLst>
            </p:cNvPr>
            <p:cNvSpPr/>
            <p:nvPr/>
          </p:nvSpPr>
          <p:spPr bwMode="auto">
            <a:xfrm>
              <a:off x="2927648" y="2132857"/>
              <a:ext cx="576064" cy="650646"/>
            </a:xfrm>
            <a:prstGeom prst="rect">
              <a:avLst/>
            </a:prstGeom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3</a:t>
              </a: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0376CAF-4434-3994-A541-D99D8E930DAC}"/>
                </a:ext>
              </a:extLst>
            </p:cNvPr>
            <p:cNvSpPr/>
            <p:nvPr/>
          </p:nvSpPr>
          <p:spPr bwMode="auto">
            <a:xfrm>
              <a:off x="1610930" y="2132857"/>
              <a:ext cx="1316718" cy="650645"/>
            </a:xfrm>
            <a:prstGeom prst="rect">
              <a:avLst/>
            </a:prstGeom>
            <a:solidFill>
              <a:schemeClr val="accent5">
                <a:tint val="65000"/>
                <a:alpha val="60000"/>
              </a:schemeClr>
            </a:solidFill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Platform</a:t>
              </a:r>
              <a:r>
                <a:rPr lang="de-DE" sz="14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management</a:t>
              </a: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8294A6A-D71B-AF5B-EAC6-7E6DDE6E72F4}"/>
              </a:ext>
            </a:extLst>
          </p:cNvPr>
          <p:cNvGrpSpPr/>
          <p:nvPr/>
        </p:nvGrpSpPr>
        <p:grpSpPr>
          <a:xfrm>
            <a:off x="9044375" y="4776005"/>
            <a:ext cx="1885804" cy="549743"/>
            <a:chOff x="1610930" y="2132857"/>
            <a:chExt cx="1892782" cy="65064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F589D65-C113-65D4-39CE-FAE8A8BAE9C6}"/>
                </a:ext>
              </a:extLst>
            </p:cNvPr>
            <p:cNvSpPr/>
            <p:nvPr/>
          </p:nvSpPr>
          <p:spPr bwMode="auto">
            <a:xfrm>
              <a:off x="2927648" y="2132857"/>
              <a:ext cx="576064" cy="650646"/>
            </a:xfrm>
            <a:prstGeom prst="rect">
              <a:avLst/>
            </a:prstGeom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2</a:t>
              </a: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FE28088-3947-603B-61D1-6C7F0CED43A9}"/>
                </a:ext>
              </a:extLst>
            </p:cNvPr>
            <p:cNvSpPr/>
            <p:nvPr/>
          </p:nvSpPr>
          <p:spPr bwMode="auto">
            <a:xfrm>
              <a:off x="1610930" y="2132857"/>
              <a:ext cx="1316718" cy="650645"/>
            </a:xfrm>
            <a:prstGeom prst="rect">
              <a:avLst/>
            </a:prstGeom>
            <a:solidFill>
              <a:schemeClr val="accent5">
                <a:tint val="65000"/>
                <a:alpha val="60000"/>
              </a:schemeClr>
            </a:solidFill>
            <a:ln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Miscellaneous</a:t>
              </a:r>
              <a:endParaRPr lang="en-US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9D19F991-A19B-DCEF-21F8-374A50DA6D7F}"/>
              </a:ext>
            </a:extLst>
          </p:cNvPr>
          <p:cNvSpPr txBox="1"/>
          <p:nvPr/>
        </p:nvSpPr>
        <p:spPr>
          <a:xfrm>
            <a:off x="517808" y="3645229"/>
            <a:ext cx="173156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>
                <a:latin typeface="Arial" pitchFamily="34" charset="0"/>
              </a:rPr>
              <a:t>Design </a:t>
            </a:r>
            <a:r>
              <a:rPr lang="de-DE" sz="1600" dirty="0" err="1">
                <a:latin typeface="Arial" pitchFamily="34" charset="0"/>
              </a:rPr>
              <a:t>decisions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D851E7-9761-8B15-9BB6-173A7941F35C}"/>
              </a:ext>
            </a:extLst>
          </p:cNvPr>
          <p:cNvSpPr txBox="1"/>
          <p:nvPr/>
        </p:nvSpPr>
        <p:spPr>
          <a:xfrm>
            <a:off x="2822064" y="3643105"/>
            <a:ext cx="162095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>
                <a:latin typeface="Arial" pitchFamily="34" charset="0"/>
              </a:rPr>
              <a:t>Design </a:t>
            </a:r>
            <a:r>
              <a:rPr lang="de-DE" sz="1600" dirty="0" err="1">
                <a:latin typeface="Arial" pitchFamily="34" charset="0"/>
              </a:rPr>
              <a:t>patterns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7CD6C0F-FF67-6AFB-B1C0-72737BF5814E}"/>
              </a:ext>
            </a:extLst>
          </p:cNvPr>
          <p:cNvSpPr/>
          <p:nvPr/>
        </p:nvSpPr>
        <p:spPr bwMode="auto">
          <a:xfrm>
            <a:off x="1090561" y="2980492"/>
            <a:ext cx="504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44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86356BCD-8368-EE47-8F67-AC1EE72E6E25}"/>
              </a:ext>
            </a:extLst>
          </p:cNvPr>
          <p:cNvSpPr/>
          <p:nvPr/>
        </p:nvSpPr>
        <p:spPr bwMode="auto">
          <a:xfrm>
            <a:off x="2149736" y="3154994"/>
            <a:ext cx="572692" cy="17088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78579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1A8647-6911-090E-8C37-481484FF8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– Design Patterns - </a:t>
            </a:r>
            <a:r>
              <a:rPr lang="de-DE" dirty="0" err="1"/>
              <a:t>Example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C974C-FAAA-D00C-35DA-D99025576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45EC9-289C-F253-BB62-1A95A1452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B7B5D3-31F6-8C35-7DBC-236EFF25C234}"/>
              </a:ext>
            </a:extLst>
          </p:cNvPr>
          <p:cNvSpPr txBox="1"/>
          <p:nvPr/>
        </p:nvSpPr>
        <p:spPr>
          <a:xfrm>
            <a:off x="334432" y="1340768"/>
            <a:ext cx="7849800" cy="374571"/>
          </a:xfrm>
          <a:prstGeom prst="roundRect">
            <a:avLst/>
          </a:prstGeom>
          <a:solidFill>
            <a:schemeClr val="accent5">
              <a:tint val="65000"/>
              <a:alpha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/>
              <a:t>Transparent data management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057DF697-568F-71CB-5DCE-99E7FA67B1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008765"/>
              </p:ext>
            </p:extLst>
          </p:nvPr>
        </p:nvGraphicFramePr>
        <p:xfrm>
          <a:off x="333667" y="1988840"/>
          <a:ext cx="7851329" cy="3888432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934565">
                  <a:extLst>
                    <a:ext uri="{9D8B030D-6E8A-4147-A177-3AD203B41FA5}">
                      <a16:colId xmlns:a16="http://schemas.microsoft.com/office/drawing/2014/main" val="2509574362"/>
                    </a:ext>
                  </a:extLst>
                </a:gridCol>
                <a:gridCol w="5916764">
                  <a:extLst>
                    <a:ext uri="{9D8B030D-6E8A-4147-A177-3AD203B41FA5}">
                      <a16:colId xmlns:a16="http://schemas.microsoft.com/office/drawing/2014/main" val="4154796226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de-DE" sz="1400" b="0" dirty="0" err="1">
                          <a:solidFill>
                            <a:schemeClr val="bg1"/>
                          </a:solidFill>
                        </a:rPr>
                        <a:t>Context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Ensuring citizens’ data privacy and avoidance of full government control</a:t>
                      </a:r>
                      <a:endParaRPr lang="en-US" sz="1400" i="1" dirty="0">
                        <a:solidFill>
                          <a:schemeClr val="tx1"/>
                        </a:solidFill>
                        <a:latin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678724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r>
                        <a:rPr lang="de-DE" sz="1400" b="0" dirty="0">
                          <a:solidFill>
                            <a:schemeClr val="bg1"/>
                          </a:solidFill>
                        </a:rPr>
                        <a:t>Problem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Sensitive personal </a:t>
                      </a:r>
                      <a:r>
                        <a:rPr lang="de-DE" sz="1400" dirty="0" err="1"/>
                        <a:t>data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of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citizens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is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under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the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threat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of</a:t>
                      </a:r>
                      <a:r>
                        <a:rPr lang="de-DE" sz="1400" dirty="0"/>
                        <a:t> </a:t>
                      </a:r>
                      <a:r>
                        <a:rPr lang="de-DE" sz="1400" b="1" dirty="0" err="1"/>
                        <a:t>unauthorized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access</a:t>
                      </a:r>
                      <a:r>
                        <a:rPr lang="de-DE" sz="1400" dirty="0"/>
                        <a:t> and </a:t>
                      </a:r>
                      <a:r>
                        <a:rPr lang="de-DE" sz="1400" dirty="0" err="1"/>
                        <a:t>should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be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efficiently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protected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avoid</a:t>
                      </a:r>
                      <a:r>
                        <a:rPr lang="de-DE" sz="1400" dirty="0"/>
                        <a:t> </a:t>
                      </a:r>
                      <a:r>
                        <a:rPr lang="de-DE" sz="1400" b="1" dirty="0" err="1"/>
                        <a:t>information</a:t>
                      </a:r>
                      <a:r>
                        <a:rPr lang="de-DE" sz="1400" b="1" dirty="0"/>
                        <a:t> leak </a:t>
                      </a:r>
                      <a:r>
                        <a:rPr lang="de-DE" sz="1400" dirty="0" err="1"/>
                        <a:t>or</a:t>
                      </a:r>
                      <a:r>
                        <a:rPr lang="de-DE" sz="1400" dirty="0"/>
                        <a:t> </a:t>
                      </a:r>
                      <a:r>
                        <a:rPr lang="de-DE" sz="1400" b="1" dirty="0" err="1"/>
                        <a:t>full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government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control</a:t>
                      </a:r>
                      <a:r>
                        <a:rPr lang="de-DE" sz="1400" dirty="0"/>
                        <a:t>.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19902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r>
                        <a:rPr lang="de-DE" sz="1400" b="0" dirty="0">
                          <a:solidFill>
                            <a:schemeClr val="bg1"/>
                          </a:solidFill>
                        </a:rPr>
                        <a:t>Solution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 pitchFamily="34" charset="0"/>
                        </a:rPr>
                        <a:t>Make </a:t>
                      </a:r>
                      <a:r>
                        <a:rPr lang="en-US" sz="1400" b="1" dirty="0">
                          <a:latin typeface="Arial" pitchFamily="34" charset="0"/>
                        </a:rPr>
                        <a:t>operations</a:t>
                      </a:r>
                      <a:r>
                        <a:rPr lang="en-US" sz="1400" dirty="0">
                          <a:latin typeface="Arial" pitchFamily="34" charset="0"/>
                        </a:rPr>
                        <a:t> with users' data </a:t>
                      </a:r>
                      <a:r>
                        <a:rPr lang="en-US" sz="1400" b="1" dirty="0">
                          <a:latin typeface="Arial" pitchFamily="34" charset="0"/>
                        </a:rPr>
                        <a:t>transparent </a:t>
                      </a:r>
                      <a:r>
                        <a:rPr lang="en-US" sz="1400" dirty="0">
                          <a:latin typeface="Arial" pitchFamily="34" charset="0"/>
                        </a:rPr>
                        <a:t>and guarantee citizens </a:t>
                      </a:r>
                      <a:r>
                        <a:rPr lang="en-US" sz="1400" b="1" dirty="0">
                          <a:latin typeface="Arial" pitchFamily="34" charset="0"/>
                        </a:rPr>
                        <a:t>freedom of information</a:t>
                      </a:r>
                      <a:endParaRPr lang="en-US" sz="1400" i="1" dirty="0">
                        <a:latin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09317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r>
                        <a:rPr lang="de-DE" sz="1400" b="0" dirty="0" err="1">
                          <a:solidFill>
                            <a:schemeClr val="bg1"/>
                          </a:solidFill>
                        </a:rPr>
                        <a:t>Dimensions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0" dirty="0" err="1">
                          <a:latin typeface="Arial" pitchFamily="34" charset="0"/>
                        </a:rPr>
                        <a:t>Platform</a:t>
                      </a:r>
                      <a:r>
                        <a:rPr lang="de-DE" sz="1400" i="0" dirty="0">
                          <a:latin typeface="Arial" pitchFamily="34" charset="0"/>
                        </a:rPr>
                        <a:t> </a:t>
                      </a:r>
                      <a:r>
                        <a:rPr lang="de-DE" sz="1400" i="0" dirty="0" err="1">
                          <a:latin typeface="Arial" pitchFamily="34" charset="0"/>
                        </a:rPr>
                        <a:t>management</a:t>
                      </a:r>
                      <a:r>
                        <a:rPr lang="de-DE" sz="1400" i="0" dirty="0">
                          <a:latin typeface="Arial" pitchFamily="34" charset="0"/>
                        </a:rPr>
                        <a:t>, </a:t>
                      </a:r>
                      <a:r>
                        <a:rPr lang="de-DE" sz="1400" i="0" dirty="0" err="1">
                          <a:latin typeface="Arial" pitchFamily="34" charset="0"/>
                        </a:rPr>
                        <a:t>platform</a:t>
                      </a:r>
                      <a:r>
                        <a:rPr lang="de-DE" sz="1400" i="0" dirty="0">
                          <a:latin typeface="Arial" pitchFamily="34" charset="0"/>
                        </a:rPr>
                        <a:t> </a:t>
                      </a:r>
                      <a:r>
                        <a:rPr lang="de-DE" sz="1400" i="0" dirty="0" err="1">
                          <a:latin typeface="Arial" pitchFamily="34" charset="0"/>
                        </a:rPr>
                        <a:t>architecture</a:t>
                      </a:r>
                      <a:endParaRPr lang="en-US" sz="1400" i="0" dirty="0">
                        <a:latin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173634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r>
                        <a:rPr lang="de-DE" sz="1400" b="0" dirty="0" err="1">
                          <a:solidFill>
                            <a:schemeClr val="bg1"/>
                          </a:solidFill>
                        </a:rPr>
                        <a:t>Related</a:t>
                      </a:r>
                      <a:r>
                        <a:rPr lang="de-DE" sz="1400" b="0" dirty="0">
                          <a:solidFill>
                            <a:schemeClr val="bg1"/>
                          </a:solidFill>
                        </a:rPr>
                        <a:t> design </a:t>
                      </a:r>
                      <a:r>
                        <a:rPr lang="de-DE" sz="1400" b="0" dirty="0" err="1">
                          <a:solidFill>
                            <a:schemeClr val="bg1"/>
                          </a:solidFill>
                        </a:rPr>
                        <a:t>decisions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400" b="1" dirty="0"/>
                        <a:t>Transparency</a:t>
                      </a:r>
                      <a:r>
                        <a:rPr lang="de-DE" sz="1400" dirty="0"/>
                        <a:t> (Estonia)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400" b="1" dirty="0"/>
                        <a:t>Data </a:t>
                      </a:r>
                      <a:r>
                        <a:rPr lang="de-DE" sz="1400" b="1" dirty="0" err="1"/>
                        <a:t>privacy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laws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dirty="0"/>
                        <a:t>(UK, </a:t>
                      </a:r>
                      <a:r>
                        <a:rPr lang="de-DE" sz="1400" dirty="0" err="1"/>
                        <a:t>Italy</a:t>
                      </a:r>
                      <a:r>
                        <a:rPr lang="de-DE" sz="1400" dirty="0"/>
                        <a:t>)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400" b="1" dirty="0"/>
                        <a:t>Data </a:t>
                      </a:r>
                      <a:r>
                        <a:rPr lang="de-DE" sz="1400" b="1" dirty="0" err="1"/>
                        <a:t>tracker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dirty="0"/>
                        <a:t>(Estonia)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598460"/>
                  </a:ext>
                </a:extLst>
              </a:tr>
            </a:tbl>
          </a:graphicData>
        </a:graphic>
      </p:graphicFrame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480E1467-20E4-71E2-FB06-F0CAEF787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401467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77E7B2-DA34-9A9B-1208-BF685B1DD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Discussion</a:t>
            </a:r>
            <a:r>
              <a:rPr lang="de-DE" dirty="0"/>
              <a:t> – </a:t>
            </a:r>
            <a:r>
              <a:rPr lang="de-DE" dirty="0" err="1"/>
              <a:t>Towards</a:t>
            </a:r>
            <a:r>
              <a:rPr lang="de-DE" dirty="0"/>
              <a:t> Design </a:t>
            </a:r>
            <a:r>
              <a:rPr lang="de-DE" dirty="0" err="1"/>
              <a:t>Principles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111DC-C524-5D85-7AAB-DEE93322C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89EE3-C836-D68D-3793-76738C7EE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185B333F-99A8-0B9E-6F93-1103A0DD11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6734" y="2374041"/>
            <a:ext cx="288925" cy="288925"/>
          </a:xfrm>
          <a:prstGeom prst="rect">
            <a:avLst/>
          </a:prstGeom>
        </p:spPr>
      </p:pic>
      <p:pic>
        <p:nvPicPr>
          <p:cNvPr id="10" name="Graphic 9" descr="Checkmark with solid fill">
            <a:extLst>
              <a:ext uri="{FF2B5EF4-FFF2-40B4-BE49-F238E27FC236}">
                <a16:creationId xmlns:a16="http://schemas.microsoft.com/office/drawing/2014/main" id="{98B81090-BE29-AFBB-A2D7-1B73B3E0ED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6733" y="3240537"/>
            <a:ext cx="288925" cy="288925"/>
          </a:xfrm>
          <a:prstGeom prst="rect">
            <a:avLst/>
          </a:prstGeom>
        </p:spPr>
      </p:pic>
      <p:pic>
        <p:nvPicPr>
          <p:cNvPr id="12" name="Graphic 11" descr="Close with solid fill">
            <a:extLst>
              <a:ext uri="{FF2B5EF4-FFF2-40B4-BE49-F238E27FC236}">
                <a16:creationId xmlns:a16="http://schemas.microsoft.com/office/drawing/2014/main" id="{48D817A1-321C-1D97-9D84-A6D8395A50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86781" y="2289125"/>
            <a:ext cx="363187" cy="363187"/>
          </a:xfrm>
          <a:prstGeom prst="rect">
            <a:avLst/>
          </a:prstGeom>
        </p:spPr>
      </p:pic>
      <p:pic>
        <p:nvPicPr>
          <p:cNvPr id="14" name="Graphic 13" descr="Close with solid fill">
            <a:extLst>
              <a:ext uri="{FF2B5EF4-FFF2-40B4-BE49-F238E27FC236}">
                <a16:creationId xmlns:a16="http://schemas.microsoft.com/office/drawing/2014/main" id="{FF64A048-AF5E-1D14-7E2E-BACC80A086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86781" y="4221088"/>
            <a:ext cx="363187" cy="36318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54B8C15-B0A4-7A77-3CE2-6449065E6C2F}"/>
              </a:ext>
            </a:extLst>
          </p:cNvPr>
          <p:cNvSpPr txBox="1"/>
          <p:nvPr/>
        </p:nvSpPr>
        <p:spPr>
          <a:xfrm>
            <a:off x="1171236" y="2353156"/>
            <a:ext cx="2260555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 err="1">
                <a:latin typeface="Arial" pitchFamily="34" charset="0"/>
              </a:rPr>
              <a:t>Supported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by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literature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80A40E-9DC7-BEAB-71ED-EF3B2D491E9C}"/>
              </a:ext>
            </a:extLst>
          </p:cNvPr>
          <p:cNvSpPr txBox="1"/>
          <p:nvPr/>
        </p:nvSpPr>
        <p:spPr>
          <a:xfrm>
            <a:off x="1171236" y="3215376"/>
            <a:ext cx="3658374" cy="861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 err="1">
                <a:latin typeface="Arial" pitchFamily="34" charset="0"/>
              </a:rPr>
              <a:t>Worked</a:t>
            </a:r>
            <a:r>
              <a:rPr lang="de-DE" sz="1600" dirty="0">
                <a:latin typeface="Arial" pitchFamily="34" charset="0"/>
              </a:rPr>
              <a:t> in countries </a:t>
            </a:r>
            <a:r>
              <a:rPr lang="de-DE" sz="1600" dirty="0" err="1">
                <a:latin typeface="Arial" pitchFamily="34" charset="0"/>
              </a:rPr>
              <a:t>with</a:t>
            </a:r>
            <a:r>
              <a:rPr lang="de-DE" sz="1600" dirty="0">
                <a:latin typeface="Arial" pitchFamily="34" charset="0"/>
              </a:rPr>
              <a:t> different</a:t>
            </a:r>
          </a:p>
          <a:p>
            <a:r>
              <a:rPr lang="de-DE" sz="1600" dirty="0" err="1">
                <a:latin typeface="Arial" pitchFamily="34" charset="0"/>
              </a:rPr>
              <a:t>geopolitical</a:t>
            </a:r>
            <a:r>
              <a:rPr lang="de-DE" sz="1600" dirty="0">
                <a:latin typeface="Arial" pitchFamily="34" charset="0"/>
              </a:rPr>
              <a:t>, </a:t>
            </a:r>
            <a:r>
              <a:rPr lang="de-DE" sz="1600" dirty="0" err="1">
                <a:latin typeface="Arial" pitchFamily="34" charset="0"/>
              </a:rPr>
              <a:t>economic</a:t>
            </a:r>
            <a:r>
              <a:rPr lang="de-DE" sz="1600" dirty="0">
                <a:latin typeface="Arial" pitchFamily="34" charset="0"/>
              </a:rPr>
              <a:t>, and </a:t>
            </a:r>
            <a:r>
              <a:rPr lang="de-DE" sz="1600" dirty="0" err="1">
                <a:latin typeface="Arial" pitchFamily="34" charset="0"/>
              </a:rPr>
              <a:t>population</a:t>
            </a:r>
            <a:endParaRPr lang="de-DE" sz="1600" dirty="0">
              <a:latin typeface="Arial" pitchFamily="34" charset="0"/>
            </a:endParaRPr>
          </a:p>
          <a:p>
            <a:r>
              <a:rPr lang="de-DE" sz="1600" dirty="0" err="1">
                <a:latin typeface="Arial" pitchFamily="34" charset="0"/>
              </a:rPr>
              <a:t>characteristics</a:t>
            </a:r>
            <a:endParaRPr lang="de-DE" sz="1600" dirty="0">
              <a:latin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CDF516-32A1-0A44-A38A-E3584CAEE1CC}"/>
              </a:ext>
            </a:extLst>
          </p:cNvPr>
          <p:cNvSpPr txBox="1"/>
          <p:nvPr/>
        </p:nvSpPr>
        <p:spPr>
          <a:xfrm>
            <a:off x="7614110" y="2293110"/>
            <a:ext cx="321754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>
                <a:latin typeface="Arial" pitchFamily="34" charset="0"/>
              </a:rPr>
              <a:t>Small </a:t>
            </a:r>
            <a:r>
              <a:rPr lang="de-DE" sz="1600" dirty="0" err="1">
                <a:latin typeface="Arial" pitchFamily="34" charset="0"/>
              </a:rPr>
              <a:t>number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of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examined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cases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701D53-7432-EAC4-38AA-082CABE4061E}"/>
              </a:ext>
            </a:extLst>
          </p:cNvPr>
          <p:cNvSpPr txBox="1"/>
          <p:nvPr/>
        </p:nvSpPr>
        <p:spPr>
          <a:xfrm>
            <a:off x="7614110" y="4221088"/>
            <a:ext cx="353814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>
                <a:latin typeface="Arial" pitchFamily="34" charset="0"/>
              </a:rPr>
              <a:t>On </a:t>
            </a:r>
            <a:r>
              <a:rPr lang="de-DE" sz="1600" dirty="0" err="1">
                <a:latin typeface="Arial" pitchFamily="34" charset="0"/>
              </a:rPr>
              <a:t>the</a:t>
            </a:r>
            <a:r>
              <a:rPr lang="de-DE" sz="1600" dirty="0">
                <a:latin typeface="Arial" pitchFamily="34" charset="0"/>
              </a:rPr>
              <a:t> global </a:t>
            </a:r>
            <a:r>
              <a:rPr lang="de-DE" sz="1600" dirty="0" err="1">
                <a:latin typeface="Arial" pitchFamily="34" charset="0"/>
              </a:rPr>
              <a:t>scale</a:t>
            </a:r>
            <a:r>
              <a:rPr lang="de-DE" sz="1600" dirty="0">
                <a:latin typeface="Arial" pitchFamily="34" charset="0"/>
              </a:rPr>
              <a:t>, Estonia, </a:t>
            </a:r>
            <a:r>
              <a:rPr lang="de-DE" sz="1600" dirty="0" err="1">
                <a:latin typeface="Arial" pitchFamily="34" charset="0"/>
              </a:rPr>
              <a:t>the</a:t>
            </a:r>
            <a:r>
              <a:rPr lang="de-DE" sz="1600" dirty="0">
                <a:latin typeface="Arial" pitchFamily="34" charset="0"/>
              </a:rPr>
              <a:t> UK,</a:t>
            </a:r>
          </a:p>
          <a:p>
            <a:r>
              <a:rPr lang="de-DE" sz="1600" dirty="0">
                <a:latin typeface="Arial" pitchFamily="34" charset="0"/>
              </a:rPr>
              <a:t>and </a:t>
            </a:r>
            <a:r>
              <a:rPr lang="de-DE" sz="1600" dirty="0" err="1">
                <a:latin typeface="Arial" pitchFamily="34" charset="0"/>
              </a:rPr>
              <a:t>Italy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are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similar</a:t>
            </a:r>
            <a:r>
              <a:rPr lang="de-DE" sz="1600" dirty="0">
                <a:latin typeface="Arial" pitchFamily="34" charset="0"/>
              </a:rPr>
              <a:t> countries</a:t>
            </a:r>
            <a:endParaRPr lang="en-US" sz="1600" dirty="0">
              <a:latin typeface="Arial" pitchFamily="34" charset="0"/>
            </a:endParaRPr>
          </a:p>
        </p:txBody>
      </p:sp>
      <p:pic>
        <p:nvPicPr>
          <p:cNvPr id="23" name="Graphic 22" descr="Close with solid fill">
            <a:extLst>
              <a:ext uri="{FF2B5EF4-FFF2-40B4-BE49-F238E27FC236}">
                <a16:creationId xmlns:a16="http://schemas.microsoft.com/office/drawing/2014/main" id="{812E6C98-CF86-7884-18D2-DA1996A45D9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86781" y="3165223"/>
            <a:ext cx="363187" cy="36318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6FB07F5-28DB-5FB2-F4B4-1FEE245049C1}"/>
              </a:ext>
            </a:extLst>
          </p:cNvPr>
          <p:cNvSpPr txBox="1"/>
          <p:nvPr/>
        </p:nvSpPr>
        <p:spPr>
          <a:xfrm>
            <a:off x="7614110" y="3165223"/>
            <a:ext cx="262283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>
                <a:latin typeface="Arial" pitchFamily="34" charset="0"/>
              </a:rPr>
              <a:t>Limited </a:t>
            </a:r>
            <a:r>
              <a:rPr lang="de-DE" sz="1600" dirty="0" err="1">
                <a:latin typeface="Arial" pitchFamily="34" charset="0"/>
              </a:rPr>
              <a:t>evaluation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criterion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26" name="Fußzeilenplatzhalter 4">
            <a:extLst>
              <a:ext uri="{FF2B5EF4-FFF2-40B4-BE49-F238E27FC236}">
                <a16:creationId xmlns:a16="http://schemas.microsoft.com/office/drawing/2014/main" id="{877EDB4B-1E99-542D-E53E-A9A40029F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ACDBD72-72E9-FBCD-1CCA-DFDBE239AC36}"/>
              </a:ext>
            </a:extLst>
          </p:cNvPr>
          <p:cNvSpPr txBox="1"/>
          <p:nvPr/>
        </p:nvSpPr>
        <p:spPr>
          <a:xfrm>
            <a:off x="622945" y="1299353"/>
            <a:ext cx="778931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  <a:latin typeface="Arial" pitchFamily="34" charset="0"/>
              </a:rPr>
              <a:t>Can </a:t>
            </a:r>
            <a:r>
              <a:rPr lang="de-DE" dirty="0" err="1">
                <a:solidFill>
                  <a:srgbClr val="002060"/>
                </a:solidFill>
                <a:latin typeface="Arial" pitchFamily="34" charset="0"/>
              </a:rPr>
              <a:t>the</a:t>
            </a:r>
            <a:r>
              <a:rPr lang="de-DE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de-DE" dirty="0" err="1">
                <a:solidFill>
                  <a:srgbClr val="002060"/>
                </a:solidFill>
                <a:latin typeface="Arial" pitchFamily="34" charset="0"/>
              </a:rPr>
              <a:t>revealed</a:t>
            </a:r>
            <a:r>
              <a:rPr lang="de-DE" dirty="0">
                <a:solidFill>
                  <a:srgbClr val="002060"/>
                </a:solidFill>
                <a:latin typeface="Arial" pitchFamily="34" charset="0"/>
              </a:rPr>
              <a:t> design </a:t>
            </a:r>
            <a:r>
              <a:rPr lang="de-DE" dirty="0" err="1">
                <a:solidFill>
                  <a:srgbClr val="002060"/>
                </a:solidFill>
                <a:latin typeface="Arial" pitchFamily="34" charset="0"/>
              </a:rPr>
              <a:t>patterns</a:t>
            </a:r>
            <a:r>
              <a:rPr lang="de-DE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de-DE" dirty="0" err="1">
                <a:solidFill>
                  <a:srgbClr val="002060"/>
                </a:solidFill>
                <a:latin typeface="Arial" pitchFamily="34" charset="0"/>
              </a:rPr>
              <a:t>be</a:t>
            </a:r>
            <a:r>
              <a:rPr lang="de-DE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de-DE" dirty="0" err="1">
                <a:solidFill>
                  <a:srgbClr val="002060"/>
                </a:solidFill>
                <a:latin typeface="Arial" pitchFamily="34" charset="0"/>
              </a:rPr>
              <a:t>considered</a:t>
            </a:r>
            <a:r>
              <a:rPr lang="de-DE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de-DE" dirty="0" err="1">
                <a:solidFill>
                  <a:srgbClr val="002060"/>
                </a:solidFill>
                <a:latin typeface="Arial" pitchFamily="34" charset="0"/>
              </a:rPr>
              <a:t>as</a:t>
            </a:r>
            <a:r>
              <a:rPr lang="de-DE" dirty="0">
                <a:solidFill>
                  <a:srgbClr val="002060"/>
                </a:solidFill>
                <a:latin typeface="Arial" pitchFamily="34" charset="0"/>
              </a:rPr>
              <a:t> valid design </a:t>
            </a:r>
            <a:r>
              <a:rPr lang="de-DE" dirty="0" err="1">
                <a:solidFill>
                  <a:srgbClr val="002060"/>
                </a:solidFill>
                <a:latin typeface="Arial" pitchFamily="34" charset="0"/>
              </a:rPr>
              <a:t>principles</a:t>
            </a:r>
            <a:r>
              <a:rPr lang="de-DE" dirty="0">
                <a:solidFill>
                  <a:srgbClr val="002060"/>
                </a:solidFill>
                <a:latin typeface="Arial" pitchFamily="34" charset="0"/>
              </a:rPr>
              <a:t>?</a:t>
            </a:r>
            <a:endParaRPr lang="en-US" dirty="0">
              <a:solidFill>
                <a:srgbClr val="00206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67258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01392F-9D20-836F-1BA3-3C868C254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6CFCF-E4D1-B88D-B018-3B4D6C07E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3A78F-53A5-16A5-F523-FC436FC04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81F7E40D-94CD-7329-ED24-7FA8E5B57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4482D8E-7809-7DE0-320C-87EEB2242E5D}"/>
              </a:ext>
            </a:extLst>
          </p:cNvPr>
          <p:cNvGrpSpPr/>
          <p:nvPr/>
        </p:nvGrpSpPr>
        <p:grpSpPr>
          <a:xfrm>
            <a:off x="629796" y="3621515"/>
            <a:ext cx="4939208" cy="1843025"/>
            <a:chOff x="6772722" y="1243091"/>
            <a:chExt cx="4939208" cy="1843025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F9585BF-81A0-8AD6-F4FA-7A392A384274}"/>
                </a:ext>
              </a:extLst>
            </p:cNvPr>
            <p:cNvSpPr/>
            <p:nvPr/>
          </p:nvSpPr>
          <p:spPr bwMode="auto">
            <a:xfrm>
              <a:off x="6772722" y="1705307"/>
              <a:ext cx="4939208" cy="1380809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57CE26-252A-E7DA-8A60-EC980FD7DFB0}"/>
                </a:ext>
              </a:extLst>
            </p:cNvPr>
            <p:cNvSpPr txBox="1"/>
            <p:nvPr/>
          </p:nvSpPr>
          <p:spPr>
            <a:xfrm>
              <a:off x="6772723" y="1246527"/>
              <a:ext cx="1287532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002060"/>
                  </a:solidFill>
                  <a:latin typeface="Arial" pitchFamily="34" charset="0"/>
                </a:rPr>
                <a:t>Limitations</a:t>
              </a:r>
              <a:endParaRPr lang="en-US" dirty="0">
                <a:solidFill>
                  <a:srgbClr val="002060"/>
                </a:solidFill>
                <a:latin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FE26D04-CC03-0EE4-EC42-E6CA66EE3CCB}"/>
                </a:ext>
              </a:extLst>
            </p:cNvPr>
            <p:cNvSpPr txBox="1"/>
            <p:nvPr/>
          </p:nvSpPr>
          <p:spPr>
            <a:xfrm>
              <a:off x="6902849" y="1860376"/>
              <a:ext cx="4622400" cy="99514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1000"/>
                </a:spcAft>
                <a:buFont typeface="Wingdings" panose="05000000000000000000" pitchFamily="2" charset="2"/>
                <a:buChar char="§"/>
              </a:pPr>
              <a:r>
                <a:rPr lang="de-DE" sz="1400" dirty="0">
                  <a:solidFill>
                    <a:srgbClr val="000000"/>
                  </a:solidFill>
                  <a:latin typeface="Arial" pitchFamily="34" charset="0"/>
                </a:rPr>
                <a:t>Small </a:t>
              </a:r>
              <a:r>
                <a:rPr lang="de-DE" sz="1400" dirty="0" err="1">
                  <a:solidFill>
                    <a:srgbClr val="000000"/>
                  </a:solidFill>
                  <a:latin typeface="Arial" pitchFamily="34" charset="0"/>
                </a:rPr>
                <a:t>number</a:t>
              </a:r>
              <a:r>
                <a:rPr lang="de-DE" sz="1400" dirty="0">
                  <a:solidFill>
                    <a:srgbClr val="000000"/>
                  </a:solidFill>
                  <a:latin typeface="Arial" pitchFamily="34" charset="0"/>
                </a:rPr>
                <a:t> </a:t>
              </a:r>
              <a:r>
                <a:rPr lang="de-DE" sz="1400" dirty="0" err="1">
                  <a:solidFill>
                    <a:srgbClr val="000000"/>
                  </a:solidFill>
                  <a:latin typeface="Arial" pitchFamily="34" charset="0"/>
                </a:rPr>
                <a:t>of</a:t>
              </a:r>
              <a:r>
                <a:rPr lang="de-DE" sz="1400" dirty="0">
                  <a:solidFill>
                    <a:srgbClr val="000000"/>
                  </a:solidFill>
                  <a:latin typeface="Arial" pitchFamily="34" charset="0"/>
                </a:rPr>
                <a:t> </a:t>
              </a:r>
              <a:r>
                <a:rPr lang="de-DE" sz="1400" dirty="0" err="1">
                  <a:solidFill>
                    <a:srgbClr val="000000"/>
                  </a:solidFill>
                  <a:latin typeface="Arial" pitchFamily="34" charset="0"/>
                </a:rPr>
                <a:t>case</a:t>
              </a:r>
              <a:r>
                <a:rPr lang="de-DE" sz="1400" dirty="0">
                  <a:solidFill>
                    <a:srgbClr val="000000"/>
                  </a:solidFill>
                  <a:latin typeface="Arial" pitchFamily="34" charset="0"/>
                </a:rPr>
                <a:t> </a:t>
              </a:r>
              <a:r>
                <a:rPr lang="de-DE" sz="1400" dirty="0" err="1">
                  <a:solidFill>
                    <a:srgbClr val="000000"/>
                  </a:solidFill>
                  <a:latin typeface="Arial" pitchFamily="34" charset="0"/>
                </a:rPr>
                <a:t>studies</a:t>
              </a:r>
              <a:endParaRPr lang="de-DE" sz="1400" dirty="0">
                <a:solidFill>
                  <a:srgbClr val="000000"/>
                </a:solidFill>
                <a:latin typeface="Arial" pitchFamily="34" charset="0"/>
              </a:endParaRPr>
            </a:p>
            <a:p>
              <a:pPr marL="285750" indent="-285750">
                <a:spcAft>
                  <a:spcPts val="1000"/>
                </a:spcAft>
                <a:buFont typeface="Wingdings" panose="05000000000000000000" pitchFamily="2" charset="2"/>
                <a:buChar char="§"/>
              </a:pPr>
              <a:r>
                <a:rPr lang="de-DE" sz="1400" dirty="0">
                  <a:latin typeface="Arial" pitchFamily="34" charset="0"/>
                </a:rPr>
                <a:t>Not optimal </a:t>
              </a:r>
              <a:r>
                <a:rPr lang="de-DE" sz="1400" dirty="0" err="1">
                  <a:latin typeface="Arial" pitchFamily="34" charset="0"/>
                </a:rPr>
                <a:t>evaluation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criterion</a:t>
              </a:r>
              <a:endParaRPr lang="de-DE" sz="1400" dirty="0">
                <a:latin typeface="Arial" pitchFamily="34" charset="0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de-DE" sz="1400" dirty="0">
                  <a:latin typeface="Arial" pitchFamily="34" charset="0"/>
                </a:rPr>
                <a:t>On </a:t>
              </a:r>
              <a:r>
                <a:rPr lang="de-DE" sz="1400" dirty="0" err="1">
                  <a:latin typeface="Arial" pitchFamily="34" charset="0"/>
                </a:rPr>
                <a:t>the</a:t>
              </a:r>
              <a:r>
                <a:rPr lang="de-DE" sz="1400" dirty="0">
                  <a:latin typeface="Arial" pitchFamily="34" charset="0"/>
                </a:rPr>
                <a:t> global </a:t>
              </a:r>
              <a:r>
                <a:rPr lang="de-DE" sz="1400" dirty="0" err="1">
                  <a:latin typeface="Arial" pitchFamily="34" charset="0"/>
                </a:rPr>
                <a:t>scale</a:t>
              </a:r>
              <a:r>
                <a:rPr lang="de-DE" sz="1400" dirty="0">
                  <a:latin typeface="Arial" pitchFamily="34" charset="0"/>
                </a:rPr>
                <a:t>, </a:t>
              </a:r>
              <a:r>
                <a:rPr lang="de-DE" sz="1400" dirty="0" err="1">
                  <a:latin typeface="Arial" pitchFamily="34" charset="0"/>
                </a:rPr>
                <a:t>surveyed</a:t>
              </a:r>
              <a:r>
                <a:rPr lang="de-DE" sz="1400" dirty="0">
                  <a:latin typeface="Arial" pitchFamily="34" charset="0"/>
                </a:rPr>
                <a:t> countries </a:t>
              </a:r>
              <a:r>
                <a:rPr lang="de-DE" sz="1400" dirty="0" err="1">
                  <a:latin typeface="Arial" pitchFamily="34" charset="0"/>
                </a:rPr>
                <a:t>are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similar</a:t>
              </a:r>
              <a:endParaRPr lang="de-DE" sz="1400" dirty="0">
                <a:latin typeface="Arial" pitchFamily="34" charset="0"/>
              </a:endParaRPr>
            </a:p>
          </p:txBody>
        </p:sp>
        <p:pic>
          <p:nvPicPr>
            <p:cNvPr id="23" name="Graphic 22" descr="Warning with solid fill">
              <a:extLst>
                <a:ext uri="{FF2B5EF4-FFF2-40B4-BE49-F238E27FC236}">
                  <a16:creationId xmlns:a16="http://schemas.microsoft.com/office/drawing/2014/main" id="{9493952D-9B14-B556-BA3E-A83ED53CA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03721" y="1243091"/>
              <a:ext cx="369332" cy="369332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B9899B0-24F1-4E89-E9EA-33DB76535246}"/>
              </a:ext>
            </a:extLst>
          </p:cNvPr>
          <p:cNvGrpSpPr/>
          <p:nvPr/>
        </p:nvGrpSpPr>
        <p:grpSpPr>
          <a:xfrm>
            <a:off x="570050" y="1238052"/>
            <a:ext cx="7326149" cy="1909856"/>
            <a:chOff x="570050" y="1238052"/>
            <a:chExt cx="7326149" cy="190985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1763598-F0E2-0F43-0079-675CE8D6EBEA}"/>
                </a:ext>
              </a:extLst>
            </p:cNvPr>
            <p:cNvSpPr/>
            <p:nvPr/>
          </p:nvSpPr>
          <p:spPr bwMode="auto">
            <a:xfrm>
              <a:off x="570050" y="1705308"/>
              <a:ext cx="6822094" cy="136365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68F2A17-964F-9E11-EEE0-CE136AEBDFCF}"/>
                </a:ext>
              </a:extLst>
            </p:cNvPr>
            <p:cNvSpPr txBox="1"/>
            <p:nvPr/>
          </p:nvSpPr>
          <p:spPr>
            <a:xfrm>
              <a:off x="570050" y="1238052"/>
              <a:ext cx="1518364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2060"/>
                  </a:solidFill>
                  <a:latin typeface="Arial" pitchFamily="34" charset="0"/>
                </a:rPr>
                <a:t>Key </a:t>
              </a:r>
              <a:r>
                <a:rPr lang="de-DE" dirty="0" err="1">
                  <a:solidFill>
                    <a:srgbClr val="002060"/>
                  </a:solidFill>
                  <a:latin typeface="Arial" pitchFamily="34" charset="0"/>
                </a:rPr>
                <a:t>Findings</a:t>
              </a:r>
              <a:endParaRPr lang="en-US" dirty="0">
                <a:solidFill>
                  <a:srgbClr val="002060"/>
                </a:solidFill>
                <a:latin typeface="Arial" pitchFamily="34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AE76CF6-B952-867A-4815-10AA4EE5AD87}"/>
                </a:ext>
              </a:extLst>
            </p:cNvPr>
            <p:cNvSpPr txBox="1"/>
            <p:nvPr/>
          </p:nvSpPr>
          <p:spPr>
            <a:xfrm>
              <a:off x="657642" y="1860376"/>
              <a:ext cx="7238557" cy="12875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1000"/>
                </a:spcAft>
                <a:buFont typeface="Wingdings" panose="05000000000000000000" pitchFamily="2" charset="2"/>
                <a:buChar char="§"/>
              </a:pPr>
              <a:r>
                <a:rPr lang="de-DE" sz="1400" dirty="0">
                  <a:latin typeface="Arial" pitchFamily="34" charset="0"/>
                </a:rPr>
                <a:t>Implementation </a:t>
              </a:r>
              <a:r>
                <a:rPr lang="de-DE" sz="1400" dirty="0" err="1">
                  <a:latin typeface="Arial" pitchFamily="34" charset="0"/>
                </a:rPr>
                <a:t>of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GaaP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is</a:t>
              </a:r>
              <a:r>
                <a:rPr lang="de-DE" sz="1400" dirty="0">
                  <a:latin typeface="Arial" pitchFamily="34" charset="0"/>
                </a:rPr>
                <a:t> multi-</a:t>
              </a:r>
              <a:r>
                <a:rPr lang="de-DE" sz="1400" dirty="0" err="1">
                  <a:latin typeface="Arial" pitchFamily="34" charset="0"/>
                </a:rPr>
                <a:t>faceted</a:t>
              </a:r>
              <a:endParaRPr lang="de-DE" sz="1400" dirty="0">
                <a:latin typeface="Arial" pitchFamily="34" charset="0"/>
              </a:endParaRPr>
            </a:p>
            <a:p>
              <a:pPr marL="285750" indent="-285750">
                <a:spcAft>
                  <a:spcPts val="1000"/>
                </a:spcAft>
                <a:buFont typeface="Wingdings" panose="05000000000000000000" pitchFamily="2" charset="2"/>
                <a:buChar char="§"/>
              </a:pPr>
              <a:r>
                <a:rPr lang="de-DE" sz="1400" dirty="0">
                  <a:latin typeface="Arial" pitchFamily="34" charset="0"/>
                </a:rPr>
                <a:t>Focus </a:t>
              </a:r>
              <a:r>
                <a:rPr lang="de-DE" sz="1400" dirty="0" err="1">
                  <a:latin typeface="Arial" pitchFamily="34" charset="0"/>
                </a:rPr>
                <a:t>areas</a:t>
              </a:r>
              <a:r>
                <a:rPr lang="de-DE" sz="1400" dirty="0">
                  <a:latin typeface="Arial" pitchFamily="34" charset="0"/>
                </a:rPr>
                <a:t>: </a:t>
              </a:r>
              <a:r>
                <a:rPr lang="de-DE" sz="1400" dirty="0" err="1">
                  <a:latin typeface="Arial" pitchFamily="34" charset="0"/>
                </a:rPr>
                <a:t>platform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architecture</a:t>
              </a:r>
              <a:r>
                <a:rPr lang="de-DE" sz="1400" dirty="0">
                  <a:latin typeface="Arial" pitchFamily="34" charset="0"/>
                </a:rPr>
                <a:t>, </a:t>
              </a:r>
              <a:r>
                <a:rPr lang="de-DE" sz="1400" dirty="0" err="1">
                  <a:latin typeface="Arial" pitchFamily="34" charset="0"/>
                </a:rPr>
                <a:t>platform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management</a:t>
              </a:r>
              <a:endParaRPr lang="de-DE" sz="1400" dirty="0">
                <a:latin typeface="Arial" pitchFamily="34" charset="0"/>
              </a:endParaRP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de-DE" sz="1400" dirty="0">
                  <a:latin typeface="Arial" pitchFamily="34" charset="0"/>
                </a:rPr>
                <a:t>7 design </a:t>
              </a:r>
              <a:r>
                <a:rPr lang="de-DE" sz="1400" dirty="0" err="1">
                  <a:latin typeface="Arial" pitchFamily="34" charset="0"/>
                </a:rPr>
                <a:t>patterns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as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starting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point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for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platform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engineering</a:t>
              </a:r>
              <a:r>
                <a:rPr lang="de-DE" sz="1400" dirty="0">
                  <a:latin typeface="Arial" pitchFamily="34" charset="0"/>
                </a:rPr>
                <a:t> in </a:t>
              </a:r>
              <a:r>
                <a:rPr lang="de-DE" sz="1400" dirty="0" err="1">
                  <a:latin typeface="Arial" pitchFamily="34" charset="0"/>
                </a:rPr>
                <a:t>the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public</a:t>
              </a:r>
              <a:r>
                <a:rPr lang="de-DE" sz="1400" dirty="0">
                  <a:latin typeface="Arial" pitchFamily="34" charset="0"/>
                </a:rPr>
                <a:t> </a:t>
              </a:r>
              <a:r>
                <a:rPr lang="de-DE" sz="1400" dirty="0" err="1">
                  <a:latin typeface="Arial" pitchFamily="34" charset="0"/>
                </a:rPr>
                <a:t>sector</a:t>
              </a:r>
              <a:endParaRPr lang="de-DE" sz="1400" dirty="0">
                <a:latin typeface="Arial" pitchFamily="34" charset="0"/>
              </a:endParaRP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endParaRPr lang="en-US" sz="1400" dirty="0">
                <a:latin typeface="Arial" pitchFamily="34" charset="0"/>
              </a:endParaRPr>
            </a:p>
          </p:txBody>
        </p:sp>
        <p:pic>
          <p:nvPicPr>
            <p:cNvPr id="25" name="Graphic 24" descr="Magnifying glass with solid fill">
              <a:extLst>
                <a:ext uri="{FF2B5EF4-FFF2-40B4-BE49-F238E27FC236}">
                  <a16:creationId xmlns:a16="http://schemas.microsoft.com/office/drawing/2014/main" id="{EDDAFB7A-AB46-8462-2F31-CF879D965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231880" y="1246527"/>
              <a:ext cx="369332" cy="369332"/>
            </a:xfrm>
            <a:prstGeom prst="rect">
              <a:avLst/>
            </a:prstGeom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35C6BB6-5BFA-0132-A377-593E0C3255BB}"/>
              </a:ext>
            </a:extLst>
          </p:cNvPr>
          <p:cNvGrpSpPr/>
          <p:nvPr/>
        </p:nvGrpSpPr>
        <p:grpSpPr>
          <a:xfrm>
            <a:off x="6096000" y="3621515"/>
            <a:ext cx="4939208" cy="1843024"/>
            <a:chOff x="6772723" y="3284780"/>
            <a:chExt cx="4939208" cy="184302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E7EC9CF-A13F-6CD3-E0D2-68DCBBFB7C34}"/>
                </a:ext>
              </a:extLst>
            </p:cNvPr>
            <p:cNvSpPr/>
            <p:nvPr/>
          </p:nvSpPr>
          <p:spPr bwMode="auto">
            <a:xfrm>
              <a:off x="6772723" y="3746995"/>
              <a:ext cx="4939208" cy="1380809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5873697-B566-8EAA-0764-7AB952E37849}"/>
                </a:ext>
              </a:extLst>
            </p:cNvPr>
            <p:cNvSpPr txBox="1"/>
            <p:nvPr/>
          </p:nvSpPr>
          <p:spPr>
            <a:xfrm>
              <a:off x="6772723" y="3286248"/>
              <a:ext cx="1450077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2060"/>
                  </a:solidFill>
                  <a:latin typeface="Arial" pitchFamily="34" charset="0"/>
                </a:rPr>
                <a:t>Future Work</a:t>
              </a:r>
              <a:endParaRPr lang="en-US" dirty="0">
                <a:solidFill>
                  <a:srgbClr val="002060"/>
                </a:solidFill>
                <a:latin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7F0041-9478-C7FB-4FAF-F564BD222949}"/>
                </a:ext>
              </a:extLst>
            </p:cNvPr>
            <p:cNvSpPr txBox="1"/>
            <p:nvPr/>
          </p:nvSpPr>
          <p:spPr>
            <a:xfrm>
              <a:off x="6959403" y="3902065"/>
              <a:ext cx="4752528" cy="99514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1000"/>
                </a:spcAft>
                <a:buFont typeface="Wingdings" panose="05000000000000000000" pitchFamily="2" charset="2"/>
                <a:buChar char="§"/>
              </a:pPr>
              <a:r>
                <a:rPr lang="en-US" sz="1400" dirty="0">
                  <a:latin typeface="Arial" pitchFamily="34" charset="0"/>
                </a:rPr>
                <a:t>Extend a variety of examined countries</a:t>
              </a:r>
            </a:p>
            <a:p>
              <a:pPr marL="285750" indent="-285750">
                <a:spcAft>
                  <a:spcPts val="1000"/>
                </a:spcAft>
                <a:buFont typeface="Wingdings" panose="05000000000000000000" pitchFamily="2" charset="2"/>
                <a:buChar char="§"/>
              </a:pPr>
              <a:r>
                <a:rPr lang="en-US" sz="1400" dirty="0">
                  <a:latin typeface="Arial" pitchFamily="34" charset="0"/>
                </a:rPr>
                <a:t>Increase the number of case studies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US" sz="1400" dirty="0">
                  <a:latin typeface="Arial" pitchFamily="34" charset="0"/>
                </a:rPr>
                <a:t>Apply </a:t>
              </a:r>
              <a:r>
                <a:rPr lang="en-US" sz="1400" dirty="0" err="1">
                  <a:latin typeface="Arial" pitchFamily="34" charset="0"/>
                </a:rPr>
                <a:t>Coplien’s</a:t>
              </a:r>
              <a:r>
                <a:rPr lang="en-US" sz="1400" dirty="0">
                  <a:latin typeface="Arial" pitchFamily="34" charset="0"/>
                </a:rPr>
                <a:t> [8] rule of three for pattern validation</a:t>
              </a:r>
              <a:endParaRPr lang="de-DE" sz="1400" dirty="0">
                <a:latin typeface="Arial" pitchFamily="34" charset="0"/>
              </a:endParaRPr>
            </a:p>
          </p:txBody>
        </p:sp>
        <p:pic>
          <p:nvPicPr>
            <p:cNvPr id="37" name="Graphic 36" descr="Fast Forward with solid fill">
              <a:extLst>
                <a:ext uri="{FF2B5EF4-FFF2-40B4-BE49-F238E27FC236}">
                  <a16:creationId xmlns:a16="http://schemas.microsoft.com/office/drawing/2014/main" id="{ADE33E86-478C-2A71-A272-44ED603F3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224859" y="3284780"/>
              <a:ext cx="370800" cy="370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926757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1034345" y="3532808"/>
            <a:ext cx="2990589" cy="219497"/>
          </a:xfrm>
        </p:spPr>
        <p:txBody>
          <a:bodyPr/>
          <a:lstStyle/>
          <a:p>
            <a:r>
              <a:rPr lang="en-AU" dirty="0"/>
              <a:t>Vasilisa Poliarus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vasilisa.poliarus@tum.de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>
          <a:xfrm>
            <a:off x="1034345" y="3818821"/>
            <a:ext cx="2407242" cy="211455"/>
          </a:xfrm>
        </p:spPr>
        <p:txBody>
          <a:bodyPr/>
          <a:lstStyle/>
          <a:p>
            <a:r>
              <a:rPr lang="en-AU" dirty="0"/>
              <a:t>Bachelor’s Student Information Systems</a:t>
            </a: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Motivation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Resolution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Methodology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Results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Discussion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/>
              <a:t>Conclusion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54D760-36BD-CA0C-2300-5C13632D0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5DB86E-4191-9DD7-EEAB-8323F1CD1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000"/>
              </a:spcAft>
            </a:pP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[1] </a:t>
            </a:r>
            <a:r>
              <a:rPr lang="en-US" sz="1400" b="0" i="0" dirty="0">
                <a:effectLst/>
                <a:latin typeface="Arial" panose="020B0604020202020204" pitchFamily="34" charset="0"/>
              </a:rPr>
              <a:t>T. O’Reilly. “Government as a Platform”. In: </a:t>
            </a:r>
            <a:r>
              <a:rPr lang="en-US" sz="1400" b="0" dirty="0">
                <a:effectLst/>
                <a:latin typeface="Arial" panose="020B0604020202020204" pitchFamily="34" charset="0"/>
              </a:rPr>
              <a:t>Innovations: Technology, Governance, Globalization 6.1 </a:t>
            </a:r>
            <a:r>
              <a:rPr lang="en-US" sz="1400" b="0" i="0" dirty="0">
                <a:effectLst/>
                <a:latin typeface="Arial" panose="020B0604020202020204" pitchFamily="34" charset="0"/>
              </a:rPr>
              <a:t>(2011), pp. 13–40.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</a:pP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[2] </a:t>
            </a:r>
            <a:r>
              <a:rPr lang="en-US" sz="1400" dirty="0">
                <a:effectLst/>
                <a:latin typeface="Arial" panose="020B0604020202020204" pitchFamily="34" charset="0"/>
              </a:rPr>
              <a:t>P. Kuhn, S. </a:t>
            </a:r>
            <a:r>
              <a:rPr lang="en-US" sz="1400" dirty="0" err="1">
                <a:effectLst/>
                <a:latin typeface="Arial" panose="020B0604020202020204" pitchFamily="34" charset="0"/>
              </a:rPr>
              <a:t>Dallner</a:t>
            </a:r>
            <a:r>
              <a:rPr lang="en-US" sz="1400" dirty="0">
                <a:effectLst/>
                <a:latin typeface="Arial" panose="020B0604020202020204" pitchFamily="34" charset="0"/>
              </a:rPr>
              <a:t>, M. </a:t>
            </a:r>
            <a:r>
              <a:rPr lang="en-US" sz="1400" dirty="0" err="1">
                <a:effectLst/>
                <a:latin typeface="Arial" panose="020B0604020202020204" pitchFamily="34" charset="0"/>
              </a:rPr>
              <a:t>Buchinger</a:t>
            </a:r>
            <a:r>
              <a:rPr lang="en-US" sz="1400" dirty="0">
                <a:effectLst/>
                <a:latin typeface="Arial" panose="020B0604020202020204" pitchFamily="34" charset="0"/>
              </a:rPr>
              <a:t>, and D. Balta. “Towards “Government as a Platform”: An analysis framework for public sector    	infrastructure”. (2022).</a:t>
            </a:r>
            <a:endParaRPr 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</a:pP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[3] </a:t>
            </a:r>
            <a:r>
              <a:rPr lang="en-US" sz="1400" b="0" i="0" dirty="0">
                <a:effectLst/>
                <a:latin typeface="Arial" panose="020B0604020202020204" pitchFamily="34" charset="0"/>
              </a:rPr>
              <a:t>P. Kuhn, M. </a:t>
            </a:r>
            <a:r>
              <a:rPr lang="en-US" sz="1400" b="0" i="0" dirty="0" err="1">
                <a:effectLst/>
                <a:latin typeface="Arial" panose="020B0604020202020204" pitchFamily="34" charset="0"/>
              </a:rPr>
              <a:t>Buchinger</a:t>
            </a:r>
            <a:r>
              <a:rPr lang="en-US" sz="1400" b="0" i="0" dirty="0">
                <a:effectLst/>
                <a:latin typeface="Arial" panose="020B0604020202020204" pitchFamily="34" charset="0"/>
              </a:rPr>
              <a:t>, D. Balta, and F. </a:t>
            </a:r>
            <a:r>
              <a:rPr lang="en-US" sz="1400" b="0" i="0" dirty="0" err="1">
                <a:effectLst/>
                <a:latin typeface="Arial" panose="020B0604020202020204" pitchFamily="34" charset="0"/>
              </a:rPr>
              <a:t>Matthes</a:t>
            </a:r>
            <a:r>
              <a:rPr lang="en-US" sz="1400" b="0" i="0" dirty="0">
                <a:effectLst/>
                <a:latin typeface="Arial" panose="020B0604020202020204" pitchFamily="34" charset="0"/>
              </a:rPr>
              <a:t>. “Barriers of applying Government as a Platform in Practice: Evidence from Germany”. In: 	Proceedings of the 55th Hawaii International Conference on System Sciences. (2022).</a:t>
            </a:r>
            <a:endParaRPr 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</a:pP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[4] </a:t>
            </a:r>
            <a:r>
              <a:rPr lang="en-US" sz="1400" b="0" i="0" dirty="0">
                <a:effectLst/>
                <a:latin typeface="Arial" panose="020B0604020202020204" pitchFamily="34" charset="0"/>
              </a:rPr>
              <a:t>U. N. D. F. Economic and S. A. DESA. “United Nations E-Government Survey 2020: Digital Government in the Decade of Action For 	Sustainable Development”. (2020).</a:t>
            </a:r>
            <a:endParaRPr 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</a:pP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[5]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Battisti, Daniela. "The Digital Transformation of Italy’s Public Sector: Government Cannot Be Left Behind!." In: </a:t>
            </a:r>
            <a:r>
              <a:rPr lang="en-US" sz="1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JeDEM-eJournal</a:t>
            </a:r>
            <a:r>
              <a:rPr lang="en-US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of 	</a:t>
            </a:r>
            <a:r>
              <a:rPr lang="en-US" sz="1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eDemocracy</a:t>
            </a:r>
            <a:r>
              <a:rPr lang="en-US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and Open Government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12.1 (2020), pp. 25-39.</a:t>
            </a:r>
            <a:endParaRPr 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</a:pP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[6] </a:t>
            </a:r>
            <a:r>
              <a:rPr lang="en-US" sz="1400" b="0" i="0" dirty="0">
                <a:effectLst/>
                <a:latin typeface="Arial" panose="020B0604020202020204" pitchFamily="34" charset="0"/>
              </a:rPr>
              <a:t>L. Albanese and G. </a:t>
            </a:r>
            <a:r>
              <a:rPr lang="en-US" sz="1400" b="0" i="0" dirty="0" err="1">
                <a:effectLst/>
                <a:latin typeface="Arial" panose="020B0604020202020204" pitchFamily="34" charset="0"/>
              </a:rPr>
              <a:t>Bettoni</a:t>
            </a:r>
            <a:r>
              <a:rPr lang="en-US" sz="1400" b="0" i="0" dirty="0">
                <a:effectLst/>
                <a:latin typeface="Arial" panose="020B0604020202020204" pitchFamily="34" charset="0"/>
              </a:rPr>
              <a:t>. “An integrative framework to successfully implement the government as a platform model. A multiple case 	analysis”. (2021).</a:t>
            </a:r>
            <a:endParaRPr 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rtl="0"/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[7] </a:t>
            </a:r>
            <a:r>
              <a:rPr lang="en-US" sz="1400" dirty="0">
                <a:effectLst/>
                <a:latin typeface="Arial" panose="020B0604020202020204" pitchFamily="34" charset="0"/>
              </a:rPr>
              <a:t>C. Potts and G. Bruns. “Recording the reasons for design decisions”. In: ICSE. Vol. 88. (1988), pp. 418–427.</a:t>
            </a:r>
            <a:endParaRPr lang="en-US" sz="1400" dirty="0">
              <a:effectLst/>
            </a:endParaRPr>
          </a:p>
          <a:p>
            <a:endParaRPr 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</a:pPr>
            <a:r>
              <a:rPr 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[8] </a:t>
            </a:r>
            <a:r>
              <a:rPr lang="de-DE" sz="1400" b="0" i="0" dirty="0">
                <a:effectLst/>
                <a:latin typeface="Arial" panose="020B0604020202020204" pitchFamily="34" charset="0"/>
              </a:rPr>
              <a:t>J. </a:t>
            </a:r>
            <a:r>
              <a:rPr lang="de-DE" sz="1400" b="0" i="0" dirty="0" err="1">
                <a:effectLst/>
                <a:latin typeface="Arial" panose="020B0604020202020204" pitchFamily="34" charset="0"/>
              </a:rPr>
              <a:t>Coplien</a:t>
            </a:r>
            <a:r>
              <a:rPr lang="de-DE" sz="1400" b="0" i="0" dirty="0">
                <a:effectLst/>
                <a:latin typeface="Arial" panose="020B0604020202020204" pitchFamily="34" charset="0"/>
              </a:rPr>
              <a:t>. “Software Patterns: Management Briefs”. In: SIGS </a:t>
            </a:r>
            <a:r>
              <a:rPr lang="de-DE" sz="1400" b="0" i="0" dirty="0" err="1">
                <a:effectLst/>
                <a:latin typeface="Arial" panose="020B0604020202020204" pitchFamily="34" charset="0"/>
              </a:rPr>
              <a:t>Pubns</a:t>
            </a:r>
            <a:r>
              <a:rPr lang="de-DE" sz="1400" b="0" i="0" dirty="0">
                <a:effectLst/>
                <a:latin typeface="Arial" panose="020B0604020202020204" pitchFamily="34" charset="0"/>
              </a:rPr>
              <a:t> (1996).</a:t>
            </a:r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7115DC-E15A-0553-BE55-804A223E7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135711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6921" y="2708276"/>
            <a:ext cx="7535863" cy="720725"/>
          </a:xfrm>
        </p:spPr>
        <p:txBody>
          <a:bodyPr wrap="square" anchor="b">
            <a:normAutofit/>
          </a:bodyPr>
          <a:lstStyle/>
          <a:p>
            <a:pPr algn="ctr"/>
            <a:r>
              <a:rPr lang="de-DE" dirty="0"/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B3584EF-E4C0-1FDB-A60C-D3B26750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220503 Vasilisa Poliarus | Bachelor’s Thesis Kick-Off Presentation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286821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EB5A5-8D89-8FE7-464C-D1D3D03BE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Interview Data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59A518-C01F-68DC-F70F-F016AFEA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9E060-06FE-73A3-519A-1B77C98B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CA9C20-A3F7-7BB0-6949-0B745D28D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13EED259-52F2-5B06-96B2-ED781543C1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783274"/>
              </p:ext>
            </p:extLst>
          </p:nvPr>
        </p:nvGraphicFramePr>
        <p:xfrm>
          <a:off x="407368" y="1064126"/>
          <a:ext cx="10801200" cy="520446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38903190"/>
                    </a:ext>
                  </a:extLst>
                </a:gridCol>
                <a:gridCol w="790789">
                  <a:extLst>
                    <a:ext uri="{9D8B030D-6E8A-4147-A177-3AD203B41FA5}">
                      <a16:colId xmlns:a16="http://schemas.microsoft.com/office/drawing/2014/main" val="2730960562"/>
                    </a:ext>
                  </a:extLst>
                </a:gridCol>
                <a:gridCol w="3385675">
                  <a:extLst>
                    <a:ext uri="{9D8B030D-6E8A-4147-A177-3AD203B41FA5}">
                      <a16:colId xmlns:a16="http://schemas.microsoft.com/office/drawing/2014/main" val="3566600025"/>
                    </a:ext>
                  </a:extLst>
                </a:gridCol>
                <a:gridCol w="4751229">
                  <a:extLst>
                    <a:ext uri="{9D8B030D-6E8A-4147-A177-3AD203B41FA5}">
                      <a16:colId xmlns:a16="http://schemas.microsoft.com/office/drawing/2014/main" val="2665488446"/>
                    </a:ext>
                  </a:extLst>
                </a:gridCol>
                <a:gridCol w="793387">
                  <a:extLst>
                    <a:ext uri="{9D8B030D-6E8A-4147-A177-3AD203B41FA5}">
                      <a16:colId xmlns:a16="http://schemas.microsoft.com/office/drawing/2014/main" val="31094901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100" dirty="0"/>
                        <a:t>Country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Interview ID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/>
                        <a:t>Organization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err="1"/>
                        <a:t>Role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Duration (min.)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1704046"/>
                  </a:ext>
                </a:extLst>
              </a:tr>
              <a:tr h="152380">
                <a:tc rowSpan="8">
                  <a:txBody>
                    <a:bodyPr/>
                    <a:lstStyle/>
                    <a:p>
                      <a:r>
                        <a:rPr lang="de-DE" sz="1050" dirty="0" err="1"/>
                        <a:t>Italy</a:t>
                      </a:r>
                      <a:endParaRPr lang="en-US" sz="1050" dirty="0"/>
                    </a:p>
                  </a:txBody>
                  <a:tcPr anchor="ctr"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01-IT</a:t>
                      </a:r>
                      <a:endParaRPr lang="en-US" sz="1050" dirty="0"/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Digital Transformation 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Technical Project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47454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02-IT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Department of Public Administration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Director General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101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754145"/>
                  </a:ext>
                </a:extLst>
              </a:tr>
              <a:tr h="131048">
                <a:tc v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03-IT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Digital Transformation Ministry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Former Minister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160139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04-IT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/>
                        <a:t>AgID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Project manager, Officer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909982"/>
                  </a:ext>
                </a:extLst>
              </a:tr>
              <a:tr h="132184">
                <a:tc v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05-IT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Digital Transformation 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2501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06-IT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Private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Expert in support of PA digitalization 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9322790"/>
                  </a:ext>
                </a:extLst>
              </a:tr>
              <a:tr h="133320">
                <a:tc v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07-IT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Digital Transformation Team, Council of Minister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Government Commissioner, Head of Digital Transition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103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9549768"/>
                  </a:ext>
                </a:extLst>
              </a:tr>
              <a:tr h="189324">
                <a:tc v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08-IT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Advisory Group on Advanced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Chairman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299951"/>
                  </a:ext>
                </a:extLst>
              </a:tr>
              <a:tr h="153888">
                <a:tc rowSpan="6">
                  <a:txBody>
                    <a:bodyPr/>
                    <a:lstStyle/>
                    <a:p>
                      <a:r>
                        <a:rPr lang="en-US" sz="1050" dirty="0"/>
                        <a:t>Estonia</a:t>
                      </a:r>
                    </a:p>
                  </a:txBody>
                  <a:tcPr anchor="ctr"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09-EE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E-Governance Academy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Expert for legal aspects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60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625582"/>
                  </a:ext>
                </a:extLst>
              </a:tr>
              <a:tr h="118452">
                <a:tc vMerge="1">
                  <a:txBody>
                    <a:bodyPr/>
                    <a:lstStyle/>
                    <a:p>
                      <a:endParaRPr lang="en-US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10-EE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/>
                        <a:t>Cybernetica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Development Manager, Legal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55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03083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11-EE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Cyber4Dev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Expert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128645"/>
                  </a:ext>
                </a:extLst>
              </a:tr>
              <a:tr h="119588">
                <a:tc v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12-EE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E-Estonia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Digital Adviser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48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537991"/>
                  </a:ext>
                </a:extLst>
              </a:tr>
              <a:tr h="15616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13-EE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E-Governance Academy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Senior Consultant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993120"/>
                  </a:ext>
                </a:extLst>
              </a:tr>
              <a:tr h="120724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14-EE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Government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Former Prime Minister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406236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UK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15-UK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Cabinet 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General Director, International Government Service and Digital Envoy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0501996"/>
                  </a:ext>
                </a:extLst>
              </a:tr>
              <a:tr h="12186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5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16-UK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Government Digital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Product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53531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5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17-UK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Government Digital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Executive Director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015286"/>
                  </a:ext>
                </a:extLst>
              </a:tr>
              <a:tr h="122996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5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18-UK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Government Digital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Director at Cabinet 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2492516"/>
                  </a:ext>
                </a:extLst>
              </a:tr>
              <a:tr h="13586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19-UK</a:t>
                      </a:r>
                    </a:p>
                  </a:txBody>
                  <a:tcPr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 Digital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06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51217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EB5A5-8D89-8FE7-464C-D1D3D03BE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Content </a:t>
            </a:r>
            <a:r>
              <a:rPr lang="de-DE" dirty="0" err="1"/>
              <a:t>Dimensions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59A518-C01F-68DC-F70F-F016AFEA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9E060-06FE-73A3-519A-1B77C98B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CA9C20-A3F7-7BB0-6949-0B745D28D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9CAED551-4D61-91C9-76B6-62D0D393F8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1341671"/>
              </p:ext>
            </p:extLst>
          </p:nvPr>
        </p:nvGraphicFramePr>
        <p:xfrm>
          <a:off x="479376" y="1700808"/>
          <a:ext cx="8642349" cy="30835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42003">
                  <a:extLst>
                    <a:ext uri="{9D8B030D-6E8A-4147-A177-3AD203B41FA5}">
                      <a16:colId xmlns:a16="http://schemas.microsoft.com/office/drawing/2014/main" val="3197439729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72169636"/>
                    </a:ext>
                  </a:extLst>
                </a:gridCol>
                <a:gridCol w="3959986">
                  <a:extLst>
                    <a:ext uri="{9D8B030D-6E8A-4147-A177-3AD203B41FA5}">
                      <a16:colId xmlns:a16="http://schemas.microsoft.com/office/drawing/2014/main" val="23663864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Dimension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Characteristics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Purpose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233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elements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platform core, boundary resources, ecosystem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identify the software components of the infrastructure and map them into a platform structure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25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roles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platform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owner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complementor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user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identify the stakeholders of the infrastructure and map them to platform roles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156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openness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openness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participation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co-creation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identify the infrastructure use cases and their implementation in order to map them to the levels of openness, participation, co-creation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273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management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facilitation and orchestration, provision of tools, management of assets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identify the management activities of the infrastructure owner and map them to platform management categories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89806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B795E04-BE54-9D34-2EAE-789465A5875C}"/>
              </a:ext>
            </a:extLst>
          </p:cNvPr>
          <p:cNvSpPr txBox="1"/>
          <p:nvPr/>
        </p:nvSpPr>
        <p:spPr>
          <a:xfrm>
            <a:off x="8122734" y="4802779"/>
            <a:ext cx="998991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50" dirty="0">
                <a:latin typeface="Arial" pitchFamily="34" charset="0"/>
              </a:rPr>
              <a:t>(Kuhn, 2022)</a:t>
            </a:r>
          </a:p>
        </p:txBody>
      </p:sp>
    </p:spTree>
    <p:extLst>
      <p:ext uri="{BB962C8B-B14F-4D97-AF65-F5344CB8AC3E}">
        <p14:creationId xmlns:p14="http://schemas.microsoft.com/office/powerpoint/2010/main" val="40777420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EB5A5-8D89-8FE7-464C-D1D3D03BE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Structural</a:t>
            </a:r>
            <a:r>
              <a:rPr lang="de-DE" dirty="0"/>
              <a:t> </a:t>
            </a:r>
            <a:r>
              <a:rPr lang="de-DE" dirty="0" err="1"/>
              <a:t>Dimensions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59A518-C01F-68DC-F70F-F016AFEA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9E060-06FE-73A3-519A-1B77C98B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CA9C20-A3F7-7BB0-6949-0B745D28D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FEEC17C-289A-A825-09D8-754F0F8822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5978668"/>
              </p:ext>
            </p:extLst>
          </p:nvPr>
        </p:nvGraphicFramePr>
        <p:xfrm>
          <a:off x="479376" y="1628800"/>
          <a:ext cx="7704856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3197439729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72169636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834271062"/>
                    </a:ext>
                  </a:extLst>
                </a:gridCol>
              </a:tblGrid>
              <a:tr h="544060">
                <a:tc>
                  <a:txBody>
                    <a:bodyPr/>
                    <a:lstStyle/>
                    <a:p>
                      <a:r>
                        <a:rPr lang="de-DE" sz="1400" dirty="0" err="1"/>
                        <a:t>Structural</a:t>
                      </a:r>
                      <a:r>
                        <a:rPr lang="de-DE" sz="1400" dirty="0"/>
                        <a:t> Dimension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Purpose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233756"/>
                  </a:ext>
                </a:extLst>
              </a:tr>
              <a:tr h="896100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Issue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Problem to be solved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Provides context of design options; enables better understanding of strategy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25828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/>
                        <a:t>Alternative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One of several options to address the issue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Directly relates to the process of stakeholders' needs fulfillment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156516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Justification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Reason for the choice or rejection of the corresponding alternative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Helps to track the explored issues and alternatives as well as their evaluations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2739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724894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E0F7FC-87B7-4065-0B18-FB82C2DC9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12554"/>
            <a:ext cx="10047847" cy="720725"/>
          </a:xfrm>
        </p:spPr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– Design </a:t>
            </a:r>
            <a:r>
              <a:rPr lang="de-DE" dirty="0" err="1"/>
              <a:t>Decisions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4FAAF-248B-FCDB-9522-FC0ADC357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B54CE-5C27-FFBF-BE50-D1FBCD67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08CAC0-495D-2C9A-5917-0F1C895DCA50}"/>
              </a:ext>
            </a:extLst>
          </p:cNvPr>
          <p:cNvSpPr txBox="1"/>
          <p:nvPr/>
        </p:nvSpPr>
        <p:spPr>
          <a:xfrm>
            <a:off x="4009442" y="1777561"/>
            <a:ext cx="77777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 err="1">
                <a:latin typeface="Arial" pitchFamily="34" charset="0"/>
              </a:rPr>
              <a:t>Issues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1B956A-899F-78E1-1909-6A2286F75CA7}"/>
              </a:ext>
            </a:extLst>
          </p:cNvPr>
          <p:cNvSpPr txBox="1"/>
          <p:nvPr/>
        </p:nvSpPr>
        <p:spPr>
          <a:xfrm>
            <a:off x="5158663" y="1788651"/>
            <a:ext cx="1255472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>
                <a:latin typeface="Arial" pitchFamily="34" charset="0"/>
              </a:rPr>
              <a:t>Alternatives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B2D6EB-F967-6588-7ABD-D8E88BEB269A}"/>
              </a:ext>
            </a:extLst>
          </p:cNvPr>
          <p:cNvSpPr txBox="1"/>
          <p:nvPr/>
        </p:nvSpPr>
        <p:spPr>
          <a:xfrm>
            <a:off x="6515544" y="1778859"/>
            <a:ext cx="135806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 err="1">
                <a:latin typeface="Arial" pitchFamily="34" charset="0"/>
              </a:rPr>
              <a:t>Justifications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836A46-CE4B-D61A-9DD8-C9CC41C501AE}"/>
              </a:ext>
            </a:extLst>
          </p:cNvPr>
          <p:cNvSpPr/>
          <p:nvPr/>
        </p:nvSpPr>
        <p:spPr bwMode="auto">
          <a:xfrm>
            <a:off x="4089226" y="1193825"/>
            <a:ext cx="586058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19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6E5DFB9-8448-1C12-9679-836AFA7F011A}"/>
              </a:ext>
            </a:extLst>
          </p:cNvPr>
          <p:cNvSpPr/>
          <p:nvPr/>
        </p:nvSpPr>
        <p:spPr bwMode="auto">
          <a:xfrm>
            <a:off x="5493370" y="1193825"/>
            <a:ext cx="586058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44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71C268-B7A5-A7FD-852D-0D7832B4F0EB}"/>
              </a:ext>
            </a:extLst>
          </p:cNvPr>
          <p:cNvSpPr/>
          <p:nvPr/>
        </p:nvSpPr>
        <p:spPr bwMode="auto">
          <a:xfrm>
            <a:off x="6901547" y="1193825"/>
            <a:ext cx="586058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53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03BDF974-1E7F-D6C3-D6E4-6E35275500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3898206"/>
              </p:ext>
            </p:extLst>
          </p:nvPr>
        </p:nvGraphicFramePr>
        <p:xfrm>
          <a:off x="3575720" y="2742163"/>
          <a:ext cx="4700317" cy="3194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D6D94B4D-FCE8-1BAE-33C0-9F4CDC891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5387387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EB5A5-8D89-8FE7-464C-D1D3D03BE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Identified</a:t>
            </a:r>
            <a:r>
              <a:rPr lang="de-DE" dirty="0"/>
              <a:t> </a:t>
            </a:r>
            <a:r>
              <a:rPr lang="de-DE" dirty="0" err="1"/>
              <a:t>Issues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59A518-C01F-68DC-F70F-F016AFEA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9E060-06FE-73A3-519A-1B77C98B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CA9C20-A3F7-7BB0-6949-0B745D28D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5EE1C3A5-026B-EA7F-EFC8-E1699130B6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669770"/>
              </p:ext>
            </p:extLst>
          </p:nvPr>
        </p:nvGraphicFramePr>
        <p:xfrm>
          <a:off x="407368" y="1014134"/>
          <a:ext cx="6048672" cy="54864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217403093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3709327347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75458128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4214113558"/>
                    </a:ext>
                  </a:extLst>
                </a:gridCol>
              </a:tblGrid>
              <a:tr h="250904">
                <a:tc>
                  <a:txBody>
                    <a:bodyPr/>
                    <a:lstStyle/>
                    <a:p>
                      <a:r>
                        <a:rPr lang="de-DE" sz="1200" dirty="0"/>
                        <a:t>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Issue</a:t>
                      </a:r>
                      <a:r>
                        <a:rPr lang="de-DE" sz="1200" dirty="0"/>
                        <a:t> Name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Country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# Alt.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209765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Necessary</a:t>
                      </a: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components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Estonia, UK, </a:t>
                      </a:r>
                      <a:r>
                        <a:rPr lang="de-DE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Italy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242817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Connectivity </a:t>
                      </a:r>
                      <a:r>
                        <a:rPr lang="de-DE" sz="1200" dirty="0" err="1"/>
                        <a:t>among</a:t>
                      </a:r>
                      <a:r>
                        <a:rPr lang="de-DE" sz="1200" dirty="0"/>
                        <a:t> countries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508956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Lack of digital transformation culture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Estonia, </a:t>
                      </a:r>
                      <a:r>
                        <a:rPr lang="de-DE" sz="1200" dirty="0" err="1"/>
                        <a:t>Italy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818807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Fragmentary government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UK, </a:t>
                      </a:r>
                      <a:r>
                        <a:rPr lang="de-DE" sz="1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Italy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569676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Lack of competent employees in the public sector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UK, </a:t>
                      </a:r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77163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Interoperability of systems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592108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Management of data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Estonia, </a:t>
                      </a:r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57057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Low usage of public services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Estonia, UK, </a:t>
                      </a:r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11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39420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Lack of communication of services to citizens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89185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Resistance in using digital identity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Estonia, UK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432498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Lack of skills among citizens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Estonia, </a:t>
                      </a:r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89778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privacy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Estonia, </a:t>
                      </a:r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53838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security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Estonia, </a:t>
                      </a:r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4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968966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Secure collaboration with the private sector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Estonia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058076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Inefficient procurement mechanism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UK, </a:t>
                      </a:r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345086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Lack of proper governance of digital transformation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329334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Lack of clear responsibility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Estonia, </a:t>
                      </a:r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39703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18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Hierarchy in internal organization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10386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r>
                        <a:rPr lang="de-DE" sz="1200" dirty="0"/>
                        <a:t>19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Inconsistent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political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leadership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UK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297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3093539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EB5A5-8D89-8FE7-464C-D1D3D03BE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Identified</a:t>
            </a:r>
            <a:r>
              <a:rPr lang="de-DE" dirty="0"/>
              <a:t> Design </a:t>
            </a:r>
            <a:r>
              <a:rPr lang="de-DE" dirty="0" err="1"/>
              <a:t>Decisions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59A518-C01F-68DC-F70F-F016AFEA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9E060-06FE-73A3-519A-1B77C98B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CA9C20-A3F7-7BB0-6949-0B745D28D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graphicFrame>
        <p:nvGraphicFramePr>
          <p:cNvPr id="7" name="Table 21">
            <a:extLst>
              <a:ext uri="{FF2B5EF4-FFF2-40B4-BE49-F238E27FC236}">
                <a16:creationId xmlns:a16="http://schemas.microsoft.com/office/drawing/2014/main" id="{3DFC256C-3CBF-3F40-CC72-6B91C72852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736541"/>
              </p:ext>
            </p:extLst>
          </p:nvPr>
        </p:nvGraphicFramePr>
        <p:xfrm>
          <a:off x="332903" y="1052478"/>
          <a:ext cx="11379721" cy="533155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40608">
                  <a:extLst>
                    <a:ext uri="{9D8B030D-6E8A-4147-A177-3AD203B41FA5}">
                      <a16:colId xmlns:a16="http://schemas.microsoft.com/office/drawing/2014/main" val="1364890695"/>
                    </a:ext>
                  </a:extLst>
                </a:gridCol>
                <a:gridCol w="3178792">
                  <a:extLst>
                    <a:ext uri="{9D8B030D-6E8A-4147-A177-3AD203B41FA5}">
                      <a16:colId xmlns:a16="http://schemas.microsoft.com/office/drawing/2014/main" val="404116918"/>
                    </a:ext>
                  </a:extLst>
                </a:gridCol>
                <a:gridCol w="3807993">
                  <a:extLst>
                    <a:ext uri="{9D8B030D-6E8A-4147-A177-3AD203B41FA5}">
                      <a16:colId xmlns:a16="http://schemas.microsoft.com/office/drawing/2014/main" val="2710094753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3868383043"/>
                    </a:ext>
                  </a:extLst>
                </a:gridCol>
              </a:tblGrid>
              <a:tr h="485016">
                <a:tc>
                  <a:txBody>
                    <a:bodyPr/>
                    <a:lstStyle/>
                    <a:p>
                      <a:r>
                        <a:rPr lang="de-DE" sz="1100" dirty="0"/>
                        <a:t>Content </a:t>
                      </a:r>
                      <a:r>
                        <a:rPr lang="de-DE" sz="1100" dirty="0" err="1"/>
                        <a:t>dimension</a:t>
                      </a:r>
                      <a:endParaRPr lang="en-US" sz="11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100" dirty="0"/>
                        <a:t>Design </a:t>
                      </a:r>
                      <a:r>
                        <a:rPr lang="de-DE" sz="1100" dirty="0" err="1"/>
                        <a:t>decisions</a:t>
                      </a:r>
                      <a:endParaRPr lang="en-US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1369377"/>
                  </a:ext>
                </a:extLst>
              </a:tr>
              <a:tr h="168979">
                <a:tc>
                  <a:txBody>
                    <a:bodyPr/>
                    <a:lstStyle/>
                    <a:p>
                      <a:r>
                        <a:rPr lang="de-DE" sz="1100" b="1" dirty="0" err="1"/>
                        <a:t>Platform</a:t>
                      </a:r>
                      <a:r>
                        <a:rPr lang="de-DE" sz="1100" b="1" dirty="0"/>
                        <a:t> </a:t>
                      </a:r>
                      <a:r>
                        <a:rPr lang="de-DE" sz="1100" b="1" dirty="0" err="1"/>
                        <a:t>architecture</a:t>
                      </a:r>
                      <a:endParaRPr lang="de-DE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Digital </a:t>
                      </a:r>
                      <a:r>
                        <a:rPr lang="de-DE" sz="1100" dirty="0" err="1"/>
                        <a:t>identity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Payment </a:t>
                      </a:r>
                      <a:r>
                        <a:rPr lang="de-DE" sz="1100" dirty="0" err="1"/>
                        <a:t>service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 err="1"/>
                        <a:t>Notification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system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 err="1"/>
                        <a:t>Interoperability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system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as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necessary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component</a:t>
                      </a:r>
                      <a:endParaRPr lang="de-DE" sz="11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1100" dirty="0"/>
                        <a:t>"</a:t>
                      </a:r>
                      <a:r>
                        <a:rPr lang="de-DE" sz="1100" dirty="0" err="1"/>
                        <a:t>Verify</a:t>
                      </a:r>
                      <a:r>
                        <a:rPr lang="de-DE" sz="1100" dirty="0"/>
                        <a:t>" </a:t>
                      </a:r>
                      <a:r>
                        <a:rPr lang="de-DE" sz="1100" dirty="0" err="1"/>
                        <a:t>system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Single national </a:t>
                      </a:r>
                      <a:r>
                        <a:rPr lang="de-DE" sz="1100" dirty="0" err="1"/>
                        <a:t>registry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platform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Common APIs and </a:t>
                      </a:r>
                      <a:r>
                        <a:rPr lang="de-DE" sz="1100" dirty="0" err="1"/>
                        <a:t>standards</a:t>
                      </a:r>
                      <a:endParaRPr lang="de-DE" sz="11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1100" dirty="0" err="1"/>
                        <a:t>Interoperability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system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for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data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management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 err="1"/>
                        <a:t>Two</a:t>
                      </a:r>
                      <a:r>
                        <a:rPr lang="de-DE" sz="1100" dirty="0"/>
                        <a:t> digital </a:t>
                      </a:r>
                      <a:r>
                        <a:rPr lang="de-DE" sz="1100" dirty="0" err="1"/>
                        <a:t>identities</a:t>
                      </a:r>
                      <a:endParaRPr lang="de-DE" sz="11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dirty="0"/>
                        <a:t>Information website with access to public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1100" dirty="0"/>
                        <a:t>Digital </a:t>
                      </a:r>
                      <a:r>
                        <a:rPr lang="de-DE" sz="1100" dirty="0" err="1"/>
                        <a:t>marketplace</a:t>
                      </a:r>
                      <a:endParaRPr lang="en-US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US" sz="1100" dirty="0"/>
                        <a:t>Distributed architecture for data management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US" sz="1100" dirty="0"/>
                        <a:t>Distributed architecture for data security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Blockchain </a:t>
                      </a:r>
                      <a:r>
                        <a:rPr lang="de-DE" sz="1100" dirty="0" err="1"/>
                        <a:t>for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data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encryption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 err="1"/>
                        <a:t>Decentralized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solutions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253755"/>
                  </a:ext>
                </a:extLst>
              </a:tr>
              <a:tr h="609818">
                <a:tc>
                  <a:txBody>
                    <a:bodyPr/>
                    <a:lstStyle/>
                    <a:p>
                      <a:r>
                        <a:rPr lang="de-DE" sz="1100" b="1" dirty="0" err="1"/>
                        <a:t>Platform</a:t>
                      </a:r>
                      <a:r>
                        <a:rPr lang="de-DE" sz="1100" b="1" dirty="0"/>
                        <a:t> </a:t>
                      </a:r>
                      <a:r>
                        <a:rPr lang="de-DE" sz="1100" b="1" dirty="0" err="1"/>
                        <a:t>roles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de-DE" sz="1100" dirty="0"/>
                        <a:t>Special </a:t>
                      </a:r>
                      <a:r>
                        <a:rPr lang="de-DE" sz="1100" dirty="0" err="1"/>
                        <a:t>responsible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person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1100" dirty="0" err="1"/>
                        <a:t>Politicians</a:t>
                      </a:r>
                      <a:r>
                        <a:rPr lang="de-DE" sz="1100" dirty="0"/>
                        <a:t>‘ </a:t>
                      </a:r>
                      <a:r>
                        <a:rPr lang="de-DE" sz="1100" dirty="0" err="1"/>
                        <a:t>publicity</a:t>
                      </a:r>
                      <a:r>
                        <a:rPr lang="de-DE" sz="1100" dirty="0"/>
                        <a:t> in </a:t>
                      </a:r>
                      <a:r>
                        <a:rPr lang="de-DE" sz="1100" dirty="0" err="1"/>
                        <a:t>use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of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public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services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4636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100" b="1" dirty="0" err="1"/>
                        <a:t>Platform</a:t>
                      </a:r>
                      <a:r>
                        <a:rPr lang="de-DE" sz="1100" b="1" dirty="0"/>
                        <a:t> </a:t>
                      </a:r>
                      <a:r>
                        <a:rPr lang="de-DE" sz="1100" b="1" dirty="0" err="1"/>
                        <a:t>openness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Public-private </a:t>
                      </a:r>
                      <a:r>
                        <a:rPr lang="de-DE" sz="1100" dirty="0" err="1"/>
                        <a:t>partnership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for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the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promotion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of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public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services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1100" dirty="0"/>
                        <a:t>Public-private </a:t>
                      </a:r>
                      <a:r>
                        <a:rPr lang="de-DE" sz="1100" dirty="0" err="1"/>
                        <a:t>partnership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for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the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promotion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of</a:t>
                      </a:r>
                      <a:r>
                        <a:rPr lang="de-DE" sz="1100" dirty="0"/>
                        <a:t> digital </a:t>
                      </a:r>
                      <a:r>
                        <a:rPr lang="de-DE" sz="1100" dirty="0" err="1"/>
                        <a:t>identity</a:t>
                      </a:r>
                      <a:endParaRPr lang="de-DE" sz="1100" dirty="0"/>
                    </a:p>
                    <a:p>
                      <a:pPr marL="285750" indent="-285750">
                        <a:buFontTx/>
                        <a:buChar char="-"/>
                      </a:pP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1100" dirty="0"/>
                        <a:t>Lower </a:t>
                      </a:r>
                      <a:r>
                        <a:rPr lang="de-DE" sz="1100" dirty="0" err="1"/>
                        <a:t>barriers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for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small</a:t>
                      </a:r>
                      <a:r>
                        <a:rPr lang="de-DE" sz="1100" dirty="0"/>
                        <a:t> and medium </a:t>
                      </a:r>
                      <a:r>
                        <a:rPr lang="de-DE" sz="1100" dirty="0" err="1"/>
                        <a:t>companies</a:t>
                      </a:r>
                      <a:endParaRPr lang="de-DE" sz="1100" dirty="0"/>
                    </a:p>
                    <a:p>
                      <a:pPr marL="285750" indent="-285750">
                        <a:buFontTx/>
                        <a:buChar char="-"/>
                      </a:pPr>
                      <a:endParaRPr lang="de-DE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194383"/>
                  </a:ext>
                </a:extLst>
              </a:tr>
              <a:tr h="713311">
                <a:tc>
                  <a:txBody>
                    <a:bodyPr/>
                    <a:lstStyle/>
                    <a:p>
                      <a:r>
                        <a:rPr lang="de-DE" sz="1100" b="1" dirty="0" err="1"/>
                        <a:t>Platform</a:t>
                      </a:r>
                      <a:r>
                        <a:rPr lang="de-DE" sz="1100" b="1" dirty="0"/>
                        <a:t> </a:t>
                      </a:r>
                      <a:r>
                        <a:rPr lang="de-DE" sz="1100" b="1" dirty="0" err="1"/>
                        <a:t>management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Project </a:t>
                      </a:r>
                      <a:r>
                        <a:rPr lang="de-DE" sz="1100" dirty="0" err="1"/>
                        <a:t>for</a:t>
                      </a:r>
                      <a:r>
                        <a:rPr lang="de-DE" sz="1100" dirty="0"/>
                        <a:t> digital </a:t>
                      </a:r>
                      <a:r>
                        <a:rPr lang="de-DE" sz="1100" dirty="0" err="1"/>
                        <a:t>inclusion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 err="1"/>
                        <a:t>Certification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system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with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once-only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principle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Options switch-off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1100" dirty="0"/>
                        <a:t>Incentives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1100" dirty="0" err="1"/>
                        <a:t>No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value</a:t>
                      </a:r>
                      <a:r>
                        <a:rPr lang="de-DE" sz="1100" dirty="0"/>
                        <a:t> in </a:t>
                      </a:r>
                      <a:r>
                        <a:rPr lang="de-DE" sz="1100" dirty="0" err="1"/>
                        <a:t>paper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User </a:t>
                      </a:r>
                      <a:r>
                        <a:rPr lang="de-DE" sz="1100" dirty="0" err="1"/>
                        <a:t>research</a:t>
                      </a:r>
                      <a:r>
                        <a:rPr lang="de-DE" sz="1100" dirty="0"/>
                        <a:t> and </a:t>
                      </a:r>
                      <a:r>
                        <a:rPr lang="de-DE" sz="1100" dirty="0" err="1"/>
                        <a:t>product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tests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 err="1"/>
                        <a:t>Compulsory</a:t>
                      </a:r>
                      <a:r>
                        <a:rPr lang="de-DE" sz="1100" dirty="0"/>
                        <a:t> digital </a:t>
                      </a:r>
                      <a:r>
                        <a:rPr lang="de-DE" sz="1100" dirty="0" err="1"/>
                        <a:t>identity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US" sz="1100" dirty="0"/>
                        <a:t>Automatic provision of digital identity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US" sz="1100" dirty="0"/>
                        <a:t>Cheap digital identity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651778"/>
                  </a:ext>
                </a:extLst>
              </a:tr>
              <a:tr h="884439">
                <a:tc>
                  <a:txBody>
                    <a:bodyPr/>
                    <a:lstStyle/>
                    <a:p>
                      <a:r>
                        <a:rPr lang="de-DE" sz="1100" b="1" dirty="0" err="1"/>
                        <a:t>Miscellanous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US" sz="1100" dirty="0"/>
                        <a:t>Development of a clear understanding of the need in digital transformation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US" sz="1100" dirty="0"/>
                        <a:t>Adjustment of regulations within PA and attraction of young employees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US" sz="1100" dirty="0"/>
                        <a:t>Guidelines for regulation of relationships between data providers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Easy </a:t>
                      </a:r>
                      <a:r>
                        <a:rPr lang="de-DE" sz="1100" dirty="0" err="1"/>
                        <a:t>services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Mobile </a:t>
                      </a:r>
                      <a:r>
                        <a:rPr lang="de-DE" sz="1100" dirty="0" err="1"/>
                        <a:t>app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Trainings on </a:t>
                      </a:r>
                      <a:r>
                        <a:rPr lang="de-DE" sz="1100" dirty="0" err="1"/>
                        <a:t>the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use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of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public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services</a:t>
                      </a:r>
                      <a:endParaRPr lang="en-US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Free Internet </a:t>
                      </a:r>
                      <a:r>
                        <a:rPr lang="de-DE" sz="1100" dirty="0" err="1"/>
                        <a:t>access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 err="1"/>
                        <a:t>Useful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services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US" sz="1100" dirty="0"/>
                        <a:t>Educational programs on digital literacy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Data </a:t>
                      </a:r>
                      <a:r>
                        <a:rPr lang="de-DE" sz="1100" dirty="0" err="1"/>
                        <a:t>privacy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laws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Transparency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 err="1"/>
                        <a:t>Once-only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principle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de-DE" sz="1100" dirty="0"/>
                        <a:t>Data </a:t>
                      </a:r>
                      <a:r>
                        <a:rPr lang="de-DE" sz="1100" dirty="0" err="1"/>
                        <a:t>tracker</a:t>
                      </a:r>
                      <a:endParaRPr lang="de-DE" sz="1100" dirty="0"/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US" sz="1100" dirty="0"/>
                        <a:t>Trainings on data security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US" sz="1100" dirty="0"/>
                        <a:t>Building security in design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221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61188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A6E7D-7D1F-3E22-C14E-F2769EA8B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Trees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03C309-9414-9865-F4AE-D28F88FB8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B8018A-8C86-59AB-5399-9BC3A60A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C9D4A8-077E-B3BF-B3E6-66B5869C2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034346-D448-FD9D-42D6-AAFB7EFAF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18" y="1555991"/>
            <a:ext cx="5727324" cy="37460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C3DB02-CCAB-27A4-82C0-16B30E7F6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470" y="1484784"/>
            <a:ext cx="5751958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956290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A6E7D-7D1F-3E22-C14E-F2769EA8B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Trees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03C309-9414-9865-F4AE-D28F88FB8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B8018A-8C86-59AB-5399-9BC3A60A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C9D4A8-077E-B3BF-B3E6-66B5869C2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EE0379-0CC0-804F-B6CA-1E3E1DFDAD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29" r="4840"/>
          <a:stretch/>
        </p:blipFill>
        <p:spPr>
          <a:xfrm>
            <a:off x="332903" y="1484784"/>
            <a:ext cx="5112568" cy="25423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68094A6-E8C5-6606-F520-7FEA57578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470" y="1314455"/>
            <a:ext cx="5786951" cy="517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48545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ECAB0A-B861-938E-A168-E8A4D1815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– </a:t>
            </a:r>
            <a:r>
              <a:rPr lang="de-DE" dirty="0" err="1"/>
              <a:t>GaaP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Promising Concept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2A6AE-5D98-6843-EF08-6A25BD602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D1259-ECA0-94F6-D6B0-62E15301D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198D05D-FD17-859A-31E3-0AB5A06CE47E}"/>
              </a:ext>
            </a:extLst>
          </p:cNvPr>
          <p:cNvGrpSpPr/>
          <p:nvPr/>
        </p:nvGrpSpPr>
        <p:grpSpPr>
          <a:xfrm>
            <a:off x="2873550" y="2564904"/>
            <a:ext cx="6444900" cy="2808312"/>
            <a:chOff x="2871626" y="2757025"/>
            <a:chExt cx="6444900" cy="2808312"/>
          </a:xfrm>
          <a:solidFill>
            <a:srgbClr val="A0B5E1">
              <a:alpha val="15000"/>
            </a:srgbClr>
          </a:solidFill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3739C73A-FAB5-4F25-E3F0-CA814EF301F1}"/>
                </a:ext>
              </a:extLst>
            </p:cNvPr>
            <p:cNvSpPr/>
            <p:nvPr/>
          </p:nvSpPr>
          <p:spPr bwMode="auto">
            <a:xfrm>
              <a:off x="2871626" y="2757025"/>
              <a:ext cx="6444900" cy="2808312"/>
            </a:xfrm>
            <a:prstGeom prst="roundRect">
              <a:avLst/>
            </a:prstGeom>
            <a:grpFill/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6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pic>
          <p:nvPicPr>
            <p:cNvPr id="8" name="Graphic 7" descr="Users outline">
              <a:extLst>
                <a:ext uri="{FF2B5EF4-FFF2-40B4-BE49-F238E27FC236}">
                  <a16:creationId xmlns:a16="http://schemas.microsoft.com/office/drawing/2014/main" id="{CCD248E9-0E6E-65C6-A6C3-DF53A565AB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950924" y="3310665"/>
              <a:ext cx="914400" cy="914400"/>
            </a:xfrm>
            <a:prstGeom prst="rect">
              <a:avLst/>
            </a:prstGeom>
          </p:spPr>
        </p:pic>
        <p:pic>
          <p:nvPicPr>
            <p:cNvPr id="10" name="Graphic 9" descr="Bank outline">
              <a:extLst>
                <a:ext uri="{FF2B5EF4-FFF2-40B4-BE49-F238E27FC236}">
                  <a16:creationId xmlns:a16="http://schemas.microsoft.com/office/drawing/2014/main" id="{07EE716B-2CFF-A646-445B-16E5468B4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176120" y="3310792"/>
              <a:ext cx="914400" cy="9144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FC480FF-922F-5D3C-99F6-BFC68522ACD3}"/>
                </a:ext>
              </a:extLst>
            </p:cNvPr>
            <p:cNvSpPr txBox="1"/>
            <p:nvPr/>
          </p:nvSpPr>
          <p:spPr>
            <a:xfrm>
              <a:off x="5380172" y="2892266"/>
              <a:ext cx="1287532" cy="33855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none" rtlCol="0">
              <a:spAutoFit/>
            </a:bodyPr>
            <a:lstStyle/>
            <a:p>
              <a:r>
                <a:rPr lang="de-DE" sz="1600" dirty="0">
                  <a:solidFill>
                    <a:srgbClr val="002060"/>
                  </a:solidFill>
                  <a:latin typeface="Arial" pitchFamily="34" charset="0"/>
                </a:rPr>
                <a:t>Public </a:t>
              </a:r>
              <a:r>
                <a:rPr lang="de-DE" sz="1600" dirty="0" err="1">
                  <a:solidFill>
                    <a:srgbClr val="002060"/>
                  </a:solidFill>
                  <a:latin typeface="Arial" pitchFamily="34" charset="0"/>
                </a:rPr>
                <a:t>value</a:t>
              </a:r>
              <a:endParaRPr lang="en-US" sz="1600" dirty="0">
                <a:solidFill>
                  <a:srgbClr val="002060"/>
                </a:solidFill>
                <a:latin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B892911-B799-7CE2-FA1B-C978C73BB74B}"/>
                </a:ext>
              </a:extLst>
            </p:cNvPr>
            <p:cNvSpPr txBox="1"/>
            <p:nvPr/>
          </p:nvSpPr>
          <p:spPr>
            <a:xfrm>
              <a:off x="3415284" y="4281548"/>
              <a:ext cx="2156360" cy="33855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itchFamily="34" charset="0"/>
                </a:rPr>
                <a:t>User-</a:t>
              </a:r>
              <a:r>
                <a:rPr lang="de-DE" sz="1600" dirty="0" err="1">
                  <a:latin typeface="Arial" pitchFamily="34" charset="0"/>
                </a:rPr>
                <a:t>friendly</a:t>
              </a:r>
              <a:r>
                <a:rPr lang="de-DE" sz="1600" dirty="0">
                  <a:latin typeface="Arial" pitchFamily="34" charset="0"/>
                </a:rPr>
                <a:t> </a:t>
              </a:r>
              <a:r>
                <a:rPr lang="de-DE" sz="1600" dirty="0" err="1">
                  <a:latin typeface="Arial" pitchFamily="34" charset="0"/>
                </a:rPr>
                <a:t>services</a:t>
              </a:r>
              <a:endParaRPr lang="en-US" sz="1600" dirty="0">
                <a:latin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722FFCA-495D-A032-9A04-5BF19355649D}"/>
                </a:ext>
              </a:extLst>
            </p:cNvPr>
            <p:cNvSpPr txBox="1"/>
            <p:nvPr/>
          </p:nvSpPr>
          <p:spPr>
            <a:xfrm>
              <a:off x="6936258" y="4293223"/>
              <a:ext cx="2380267" cy="33855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sz="1600" dirty="0" err="1">
                  <a:latin typeface="Arial" pitchFamily="34" charset="0"/>
                </a:rPr>
                <a:t>Efficient</a:t>
              </a:r>
              <a:r>
                <a:rPr lang="de-DE" sz="1600" dirty="0">
                  <a:latin typeface="Arial" pitchFamily="34" charset="0"/>
                </a:rPr>
                <a:t> </a:t>
              </a:r>
              <a:r>
                <a:rPr lang="de-DE" sz="1600" dirty="0" err="1">
                  <a:latin typeface="Arial" pitchFamily="34" charset="0"/>
                </a:rPr>
                <a:t>service</a:t>
              </a:r>
              <a:r>
                <a:rPr lang="de-DE" sz="1600" dirty="0">
                  <a:latin typeface="Arial" pitchFamily="34" charset="0"/>
                </a:rPr>
                <a:t> </a:t>
              </a:r>
              <a:r>
                <a:rPr lang="de-DE" sz="1600" dirty="0" err="1">
                  <a:latin typeface="Arial" pitchFamily="34" charset="0"/>
                </a:rPr>
                <a:t>delivery</a:t>
              </a:r>
              <a:endParaRPr lang="de-DE" sz="1600" dirty="0">
                <a:latin typeface="Arial" pitchFamily="34" charset="0"/>
              </a:endParaRPr>
            </a:p>
          </p:txBody>
        </p:sp>
        <p:pic>
          <p:nvPicPr>
            <p:cNvPr id="17" name="Graphic 16" descr="Checkmark with solid fill">
              <a:extLst>
                <a:ext uri="{FF2B5EF4-FFF2-40B4-BE49-F238E27FC236}">
                  <a16:creationId xmlns:a16="http://schemas.microsoft.com/office/drawing/2014/main" id="{B1E8D8E4-96BD-D2F1-2074-272358713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003268" y="4293096"/>
              <a:ext cx="363715" cy="363715"/>
            </a:xfrm>
            <a:prstGeom prst="rect">
              <a:avLst/>
            </a:prstGeom>
          </p:spPr>
        </p:pic>
        <p:pic>
          <p:nvPicPr>
            <p:cNvPr id="19" name="Graphic 18" descr="Checkmark with solid fill">
              <a:extLst>
                <a:ext uri="{FF2B5EF4-FFF2-40B4-BE49-F238E27FC236}">
                  <a16:creationId xmlns:a16="http://schemas.microsoft.com/office/drawing/2014/main" id="{D742D638-A85A-D8A3-C26C-7CEFAD222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610278" y="4685048"/>
              <a:ext cx="363715" cy="363715"/>
            </a:xfrm>
            <a:prstGeom prst="rect">
              <a:avLst/>
            </a:prstGeom>
          </p:spPr>
        </p:pic>
        <p:pic>
          <p:nvPicPr>
            <p:cNvPr id="21" name="Graphic 20" descr="Checkmark with solid fill">
              <a:extLst>
                <a:ext uri="{FF2B5EF4-FFF2-40B4-BE49-F238E27FC236}">
                  <a16:creationId xmlns:a16="http://schemas.microsoft.com/office/drawing/2014/main" id="{7DECFBC4-6177-1AA4-3087-77DE3F222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610278" y="4287292"/>
              <a:ext cx="363715" cy="36371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FBCE255-CC96-776F-F8A8-A50F1E353B9B}"/>
                </a:ext>
              </a:extLst>
            </p:cNvPr>
            <p:cNvSpPr txBox="1"/>
            <p:nvPr/>
          </p:nvSpPr>
          <p:spPr>
            <a:xfrm>
              <a:off x="6948855" y="4722299"/>
              <a:ext cx="1507144" cy="33855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sz="1600" dirty="0" err="1">
                  <a:latin typeface="Arial" pitchFamily="34" charset="0"/>
                </a:rPr>
                <a:t>Cost</a:t>
              </a:r>
              <a:r>
                <a:rPr lang="de-DE" sz="1600" dirty="0">
                  <a:latin typeface="Arial" pitchFamily="34" charset="0"/>
                </a:rPr>
                <a:t> </a:t>
              </a:r>
              <a:r>
                <a:rPr lang="de-DE" sz="1600" dirty="0" err="1">
                  <a:latin typeface="Arial" pitchFamily="34" charset="0"/>
                </a:rPr>
                <a:t>reduction</a:t>
              </a:r>
              <a:endParaRPr lang="de-DE" sz="1600" dirty="0">
                <a:latin typeface="Arial" pitchFamily="34" charset="0"/>
              </a:endParaRPr>
            </a:p>
          </p:txBody>
        </p:sp>
        <p:pic>
          <p:nvPicPr>
            <p:cNvPr id="27" name="Graphic 26" descr="Badge Follow outline">
              <a:extLst>
                <a:ext uri="{FF2B5EF4-FFF2-40B4-BE49-F238E27FC236}">
                  <a16:creationId xmlns:a16="http://schemas.microsoft.com/office/drawing/2014/main" id="{3E945993-A6A1-0EB9-01A4-AD500EBC2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818506" y="3588960"/>
              <a:ext cx="457200" cy="457200"/>
            </a:xfrm>
            <a:prstGeom prst="rect">
              <a:avLst/>
            </a:prstGeom>
          </p:spPr>
        </p:pic>
      </p:grp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2262ED9-966D-EDDF-276C-65B8CA142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5B7481-D883-6808-8F87-E742F802E410}"/>
              </a:ext>
            </a:extLst>
          </p:cNvPr>
          <p:cNvSpPr txBox="1"/>
          <p:nvPr/>
        </p:nvSpPr>
        <p:spPr>
          <a:xfrm>
            <a:off x="334433" y="1204775"/>
            <a:ext cx="11172587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Government </a:t>
            </a:r>
            <a:r>
              <a:rPr lang="de-DE" b="1" dirty="0" err="1"/>
              <a:t>as</a:t>
            </a:r>
            <a:r>
              <a:rPr lang="de-DE" b="1" dirty="0"/>
              <a:t> a </a:t>
            </a:r>
            <a:r>
              <a:rPr lang="de-DE" b="1" dirty="0" err="1"/>
              <a:t>Platform</a:t>
            </a:r>
            <a:r>
              <a:rPr lang="de-DE" b="1" dirty="0"/>
              <a:t> (</a:t>
            </a:r>
            <a:r>
              <a:rPr lang="de-DE" b="1" dirty="0" err="1"/>
              <a:t>GaaP</a:t>
            </a:r>
            <a:r>
              <a:rPr lang="de-DE" b="1" dirty="0"/>
              <a:t>)</a:t>
            </a:r>
            <a:r>
              <a:rPr lang="de-DE" dirty="0"/>
              <a:t>:</a:t>
            </a:r>
            <a:r>
              <a:rPr lang="de-DE" b="1" dirty="0"/>
              <a:t> </a:t>
            </a:r>
            <a:r>
              <a:rPr lang="de-DE" dirty="0"/>
              <a:t>an open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aiming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public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collaboration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citizens</a:t>
            </a:r>
            <a:r>
              <a:rPr lang="de-DE" dirty="0"/>
              <a:t> and </a:t>
            </a:r>
            <a:r>
              <a:rPr lang="de-DE" dirty="0" err="1"/>
              <a:t>government</a:t>
            </a:r>
            <a:r>
              <a:rPr lang="de-DE" dirty="0"/>
              <a:t> [1].</a:t>
            </a:r>
            <a:endParaRPr lang="en-US" dirty="0"/>
          </a:p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593637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A6E7D-7D1F-3E22-C14E-F2769EA8B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Trees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03C309-9414-9865-F4AE-D28F88FB8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B8018A-8C86-59AB-5399-9BC3A60A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C9D4A8-077E-B3BF-B3E6-66B5869C2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CB7244-EE08-9CE1-69F5-103BB27B1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48" y="1323791"/>
            <a:ext cx="5367611" cy="46487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2D48A3-2A1E-D053-7869-D89A2163A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470" y="1319599"/>
            <a:ext cx="5637393" cy="204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52745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6370B-BA61-3ED4-F340-6E63432C3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Trees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9F5EB8-ADDD-CCD1-B1E3-2E67756FF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72080B-4FC3-B1D1-218D-32E638744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171103 Matthes English Master Slide Deck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05328-3685-70C3-CD15-158E108F1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5EE1B4-8FEE-8EDB-D587-7BB13ADAA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02" y="1400869"/>
            <a:ext cx="5059235" cy="21083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86F584-B82F-BF84-3B58-8594CA0BF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952" y="1295714"/>
            <a:ext cx="5761567" cy="23186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41C38E-734D-0FCD-899A-0711E959EC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1" y="4005064"/>
            <a:ext cx="3384376" cy="171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64180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FB220F-ED28-B31B-AD89-CC8A31E61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– Design Patterns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E8D16-E2E6-B2A6-2331-0A5568713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EF9EF-A48B-AAED-22DA-0A8904E19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D4862A-6F45-6BDF-732A-9AB345FBB44E}"/>
              </a:ext>
            </a:extLst>
          </p:cNvPr>
          <p:cNvSpPr/>
          <p:nvPr/>
        </p:nvSpPr>
        <p:spPr bwMode="auto">
          <a:xfrm>
            <a:off x="418783" y="1646202"/>
            <a:ext cx="433891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78E319E-4D93-865C-026A-3484C0F5EF51}"/>
              </a:ext>
            </a:extLst>
          </p:cNvPr>
          <p:cNvSpPr/>
          <p:nvPr/>
        </p:nvSpPr>
        <p:spPr bwMode="auto">
          <a:xfrm>
            <a:off x="399766" y="3960882"/>
            <a:ext cx="450602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2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B2BAAC-9B0A-9E39-4EE0-97C1606153CA}"/>
              </a:ext>
            </a:extLst>
          </p:cNvPr>
          <p:cNvSpPr txBox="1"/>
          <p:nvPr/>
        </p:nvSpPr>
        <p:spPr>
          <a:xfrm>
            <a:off x="1141320" y="1677738"/>
            <a:ext cx="4032448" cy="374571"/>
          </a:xfrm>
          <a:prstGeom prst="roundRect">
            <a:avLst/>
          </a:prstGeom>
          <a:solidFill>
            <a:schemeClr val="accent5">
              <a:tint val="65000"/>
              <a:alpha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Identity, interoperability, and interface</a:t>
            </a:r>
            <a:endParaRPr lang="de-DE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2B0E19-581B-BC28-98DA-6B3FE1D00470}"/>
              </a:ext>
            </a:extLst>
          </p:cNvPr>
          <p:cNvSpPr txBox="1"/>
          <p:nvPr/>
        </p:nvSpPr>
        <p:spPr>
          <a:xfrm>
            <a:off x="1122303" y="3986467"/>
            <a:ext cx="4032448" cy="374571"/>
          </a:xfrm>
          <a:prstGeom prst="roundRect">
            <a:avLst/>
          </a:prstGeom>
          <a:solidFill>
            <a:schemeClr val="accent5">
              <a:tint val="65000"/>
              <a:alpha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Distributed architecture</a:t>
            </a:r>
            <a:endParaRPr lang="de-DE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28F83C-2166-454D-961A-F7668CCB42EF}"/>
              </a:ext>
            </a:extLst>
          </p:cNvPr>
          <p:cNvSpPr txBox="1"/>
          <p:nvPr/>
        </p:nvSpPr>
        <p:spPr>
          <a:xfrm>
            <a:off x="1069312" y="2222530"/>
            <a:ext cx="410445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Implement </a:t>
            </a:r>
            <a:r>
              <a:rPr lang="en-US" sz="1400" b="1" dirty="0">
                <a:latin typeface="Arial" pitchFamily="34" charset="0"/>
              </a:rPr>
              <a:t>three essential components </a:t>
            </a:r>
            <a:r>
              <a:rPr lang="en-US" sz="1400" dirty="0">
                <a:latin typeface="Arial" pitchFamily="34" charset="0"/>
              </a:rPr>
              <a:t>that form a good basis for </a:t>
            </a:r>
            <a:r>
              <a:rPr lang="en-US" sz="1400" dirty="0" err="1">
                <a:latin typeface="Arial" pitchFamily="34" charset="0"/>
              </a:rPr>
              <a:t>GaaP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465DBB-7E1C-834E-ABB3-09BBD7D1AF86}"/>
              </a:ext>
            </a:extLst>
          </p:cNvPr>
          <p:cNvSpPr txBox="1"/>
          <p:nvPr/>
        </p:nvSpPr>
        <p:spPr>
          <a:xfrm>
            <a:off x="978287" y="4581128"/>
            <a:ext cx="4176464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Implement </a:t>
            </a:r>
            <a:r>
              <a:rPr lang="en-US" sz="1400" b="1" dirty="0">
                <a:latin typeface="Arial" pitchFamily="34" charset="0"/>
              </a:rPr>
              <a:t>decentralized system </a:t>
            </a:r>
            <a:r>
              <a:rPr lang="en-US" sz="1400" dirty="0">
                <a:latin typeface="Arial" pitchFamily="34" charset="0"/>
              </a:rPr>
              <a:t>with </a:t>
            </a:r>
            <a:r>
              <a:rPr lang="en-US" sz="1400" b="1" dirty="0">
                <a:latin typeface="Arial" pitchFamily="34" charset="0"/>
              </a:rPr>
              <a:t>data distributed </a:t>
            </a:r>
            <a:r>
              <a:rPr lang="en-US" sz="1400" dirty="0">
                <a:latin typeface="Arial" pitchFamily="34" charset="0"/>
              </a:rPr>
              <a:t>across different databases</a:t>
            </a:r>
          </a:p>
        </p:txBody>
      </p:sp>
      <p:sp>
        <p:nvSpPr>
          <p:cNvPr id="20" name="Fußzeilenplatzhalter 4">
            <a:extLst>
              <a:ext uri="{FF2B5EF4-FFF2-40B4-BE49-F238E27FC236}">
                <a16:creationId xmlns:a16="http://schemas.microsoft.com/office/drawing/2014/main" id="{73B35D2F-DA96-5337-C717-699932394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6712997-4791-41EE-907D-C8DC2B2078EE}"/>
              </a:ext>
            </a:extLst>
          </p:cNvPr>
          <p:cNvSpPr/>
          <p:nvPr/>
        </p:nvSpPr>
        <p:spPr bwMode="auto">
          <a:xfrm>
            <a:off x="6184358" y="1643747"/>
            <a:ext cx="433891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43A118C-5B8E-20E3-7E5A-8B260088B450}"/>
              </a:ext>
            </a:extLst>
          </p:cNvPr>
          <p:cNvSpPr/>
          <p:nvPr/>
        </p:nvSpPr>
        <p:spPr bwMode="auto">
          <a:xfrm>
            <a:off x="6162863" y="3986467"/>
            <a:ext cx="450602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4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D75114F-8FB2-9AEF-56A3-2DACC68EB514}"/>
              </a:ext>
            </a:extLst>
          </p:cNvPr>
          <p:cNvSpPr txBox="1"/>
          <p:nvPr/>
        </p:nvSpPr>
        <p:spPr>
          <a:xfrm>
            <a:off x="6907105" y="1678906"/>
            <a:ext cx="4032448" cy="374571"/>
          </a:xfrm>
          <a:prstGeom prst="roundRect">
            <a:avLst/>
          </a:prstGeom>
          <a:solidFill>
            <a:schemeClr val="accent5">
              <a:tint val="65000"/>
              <a:alpha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/>
              <a:t>Transparent data management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11949C6-1AB6-3A44-DE4C-AB8100D65DC3}"/>
              </a:ext>
            </a:extLst>
          </p:cNvPr>
          <p:cNvSpPr txBox="1"/>
          <p:nvPr/>
        </p:nvSpPr>
        <p:spPr>
          <a:xfrm>
            <a:off x="6888088" y="4018003"/>
            <a:ext cx="4032448" cy="374571"/>
          </a:xfrm>
          <a:prstGeom prst="roundRect">
            <a:avLst/>
          </a:prstGeom>
          <a:solidFill>
            <a:schemeClr val="accent5">
              <a:tint val="65000"/>
              <a:alpha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/>
              <a:t>Public-private partnership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1717B9-81F6-A9FD-6026-82DA26C8478C}"/>
              </a:ext>
            </a:extLst>
          </p:cNvPr>
          <p:cNvSpPr txBox="1"/>
          <p:nvPr/>
        </p:nvSpPr>
        <p:spPr>
          <a:xfrm>
            <a:off x="6834888" y="2211830"/>
            <a:ext cx="4176464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Make </a:t>
            </a:r>
            <a:r>
              <a:rPr lang="en-US" sz="1400" b="1" dirty="0">
                <a:latin typeface="Arial" pitchFamily="34" charset="0"/>
              </a:rPr>
              <a:t>operations</a:t>
            </a:r>
            <a:r>
              <a:rPr lang="en-US" sz="1400" dirty="0">
                <a:latin typeface="Arial" pitchFamily="34" charset="0"/>
              </a:rPr>
              <a:t> with users' data </a:t>
            </a:r>
            <a:r>
              <a:rPr lang="en-US" sz="1400" b="1" dirty="0">
                <a:latin typeface="Arial" pitchFamily="34" charset="0"/>
              </a:rPr>
              <a:t>transparent </a:t>
            </a:r>
            <a:r>
              <a:rPr lang="en-US" sz="1400" dirty="0">
                <a:latin typeface="Arial" pitchFamily="34" charset="0"/>
              </a:rPr>
              <a:t>and guarantee citizens </a:t>
            </a:r>
            <a:r>
              <a:rPr lang="en-US" sz="1400" b="1" dirty="0">
                <a:latin typeface="Arial" pitchFamily="34" charset="0"/>
              </a:rPr>
              <a:t>freedom of information</a:t>
            </a:r>
            <a:endParaRPr lang="en-US" sz="1400" i="1" dirty="0">
              <a:latin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55C469-2271-AFE9-F560-8053C61467D5}"/>
              </a:ext>
            </a:extLst>
          </p:cNvPr>
          <p:cNvSpPr txBox="1"/>
          <p:nvPr/>
        </p:nvSpPr>
        <p:spPr>
          <a:xfrm>
            <a:off x="6888088" y="4581128"/>
            <a:ext cx="4176464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latin typeface="Arial" pitchFamily="34" charset="0"/>
              </a:rPr>
              <a:t>Collaborate</a:t>
            </a:r>
            <a:r>
              <a:rPr lang="en-US" sz="1400" dirty="0">
                <a:latin typeface="Arial" pitchFamily="34" charset="0"/>
              </a:rPr>
              <a:t> with private sector and use it as a </a:t>
            </a:r>
            <a:r>
              <a:rPr lang="en-US" sz="1400" b="1" dirty="0">
                <a:latin typeface="Arial" pitchFamily="34" charset="0"/>
              </a:rPr>
              <a:t>foundation to promote </a:t>
            </a:r>
            <a:r>
              <a:rPr lang="en-US" sz="1400" dirty="0">
                <a:latin typeface="Arial" pitchFamily="34" charset="0"/>
              </a:rPr>
              <a:t>digital public services</a:t>
            </a:r>
          </a:p>
        </p:txBody>
      </p:sp>
    </p:spTree>
    <p:extLst>
      <p:ext uri="{BB962C8B-B14F-4D97-AF65-F5344CB8AC3E}">
        <p14:creationId xmlns:p14="http://schemas.microsoft.com/office/powerpoint/2010/main" val="3230424112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FB220F-ED28-B31B-AD89-CC8A31E61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– Design Patterns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E8D16-E2E6-B2A6-2331-0A5568713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EF9EF-A48B-AAED-22DA-0A8904E19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33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7CAB9E16-92FB-5C8B-E631-CC0947615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88E69DF-2D95-16F9-5580-C987100ACE2B}"/>
              </a:ext>
            </a:extLst>
          </p:cNvPr>
          <p:cNvSpPr/>
          <p:nvPr/>
        </p:nvSpPr>
        <p:spPr bwMode="auto">
          <a:xfrm>
            <a:off x="424367" y="1616529"/>
            <a:ext cx="433891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5D29714-6ADA-5596-AA27-F0C4A0EB1014}"/>
              </a:ext>
            </a:extLst>
          </p:cNvPr>
          <p:cNvSpPr/>
          <p:nvPr/>
        </p:nvSpPr>
        <p:spPr bwMode="auto">
          <a:xfrm>
            <a:off x="429338" y="3882005"/>
            <a:ext cx="450602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6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FF3D4A-DBAD-CF2D-C0C7-65FCB4D216B6}"/>
              </a:ext>
            </a:extLst>
          </p:cNvPr>
          <p:cNvSpPr txBox="1"/>
          <p:nvPr/>
        </p:nvSpPr>
        <p:spPr>
          <a:xfrm>
            <a:off x="1146904" y="1648065"/>
            <a:ext cx="4032448" cy="374571"/>
          </a:xfrm>
          <a:prstGeom prst="roundRect">
            <a:avLst/>
          </a:prstGeom>
          <a:solidFill>
            <a:schemeClr val="accent5">
              <a:tint val="65000"/>
              <a:alpha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/>
              <a:t>User-centric services with incentives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B975CF-8D69-9FD7-2874-48EAD3D70D79}"/>
              </a:ext>
            </a:extLst>
          </p:cNvPr>
          <p:cNvSpPr txBox="1"/>
          <p:nvPr/>
        </p:nvSpPr>
        <p:spPr>
          <a:xfrm>
            <a:off x="1114836" y="3916536"/>
            <a:ext cx="4032448" cy="374571"/>
          </a:xfrm>
          <a:prstGeom prst="roundRect">
            <a:avLst/>
          </a:prstGeom>
          <a:solidFill>
            <a:schemeClr val="accent5">
              <a:tint val="65000"/>
              <a:alpha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/>
              <a:t>Educational programs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8AA4184-6F1C-5D46-7232-A8DA45C5C5CE}"/>
              </a:ext>
            </a:extLst>
          </p:cNvPr>
          <p:cNvSpPr/>
          <p:nvPr/>
        </p:nvSpPr>
        <p:spPr bwMode="auto">
          <a:xfrm>
            <a:off x="6327151" y="1616376"/>
            <a:ext cx="450602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7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AAAC6A-A7EB-3D76-E1E3-283B0E521D31}"/>
              </a:ext>
            </a:extLst>
          </p:cNvPr>
          <p:cNvSpPr txBox="1"/>
          <p:nvPr/>
        </p:nvSpPr>
        <p:spPr>
          <a:xfrm>
            <a:off x="7012649" y="1650907"/>
            <a:ext cx="4032448" cy="374571"/>
          </a:xfrm>
          <a:prstGeom prst="roundRect">
            <a:avLst/>
          </a:prstGeom>
          <a:solidFill>
            <a:schemeClr val="accent5">
              <a:tint val="65000"/>
              <a:alpha val="6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/>
              <a:t>Compulsory digital identity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BC16C7D-E6F8-2918-D9A6-97D73B2B9A5E}"/>
              </a:ext>
            </a:extLst>
          </p:cNvPr>
          <p:cNvSpPr txBox="1"/>
          <p:nvPr/>
        </p:nvSpPr>
        <p:spPr>
          <a:xfrm>
            <a:off x="1078832" y="4438173"/>
            <a:ext cx="410445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Organize </a:t>
            </a:r>
            <a:r>
              <a:rPr lang="en-US" sz="1400" b="1" dirty="0">
                <a:latin typeface="Arial" pitchFamily="34" charset="0"/>
              </a:rPr>
              <a:t>free educational programs </a:t>
            </a:r>
            <a:r>
              <a:rPr lang="en-US" sz="1400" dirty="0">
                <a:latin typeface="Arial" pitchFamily="34" charset="0"/>
              </a:rPr>
              <a:t>on the use of digital public services and general digital topics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85031EA-EE2B-B840-0916-AC9D33E767C0}"/>
              </a:ext>
            </a:extLst>
          </p:cNvPr>
          <p:cNvSpPr txBox="1"/>
          <p:nvPr/>
        </p:nvSpPr>
        <p:spPr>
          <a:xfrm>
            <a:off x="1074896" y="2169702"/>
            <a:ext cx="4104456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Make public services </a:t>
            </a:r>
            <a:r>
              <a:rPr lang="en-US" sz="1400" b="1" dirty="0">
                <a:latin typeface="Arial" pitchFamily="34" charset="0"/>
              </a:rPr>
              <a:t>useful and simple </a:t>
            </a:r>
            <a:r>
              <a:rPr lang="en-US" sz="1400" dirty="0">
                <a:latin typeface="Arial" pitchFamily="34" charset="0"/>
              </a:rPr>
              <a:t>for citizens, </a:t>
            </a:r>
            <a:r>
              <a:rPr lang="en-US" sz="1400" b="1" dirty="0">
                <a:latin typeface="Arial" pitchFamily="34" charset="0"/>
              </a:rPr>
              <a:t>engage users </a:t>
            </a:r>
            <a:r>
              <a:rPr lang="en-US" sz="1400" dirty="0">
                <a:latin typeface="Arial" pitchFamily="34" charset="0"/>
              </a:rPr>
              <a:t>in the designing process, and provide them </a:t>
            </a:r>
            <a:r>
              <a:rPr lang="en-US" sz="1400" b="1" dirty="0">
                <a:latin typeface="Arial" pitchFamily="34" charset="0"/>
              </a:rPr>
              <a:t>incentives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B9DA21-A16B-12C3-6CEC-9E6000FB1863}"/>
              </a:ext>
            </a:extLst>
          </p:cNvPr>
          <p:cNvSpPr txBox="1"/>
          <p:nvPr/>
        </p:nvSpPr>
        <p:spPr>
          <a:xfrm>
            <a:off x="7012649" y="2169702"/>
            <a:ext cx="410445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Make digital identity </a:t>
            </a:r>
            <a:r>
              <a:rPr lang="en-US" sz="1400" b="1" dirty="0">
                <a:latin typeface="Arial" pitchFamily="34" charset="0"/>
              </a:rPr>
              <a:t>compulsory for everyone</a:t>
            </a:r>
          </a:p>
        </p:txBody>
      </p:sp>
    </p:spTree>
    <p:extLst>
      <p:ext uri="{BB962C8B-B14F-4D97-AF65-F5344CB8AC3E}">
        <p14:creationId xmlns:p14="http://schemas.microsoft.com/office/powerpoint/2010/main" val="324332830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EB5294-A0E0-2455-BE5B-E445D81FF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– </a:t>
            </a:r>
            <a:r>
              <a:rPr lang="de-DE" dirty="0" err="1"/>
              <a:t>Towards</a:t>
            </a:r>
            <a:r>
              <a:rPr lang="de-DE" dirty="0"/>
              <a:t> </a:t>
            </a:r>
            <a:r>
              <a:rPr lang="de-DE" dirty="0" err="1"/>
              <a:t>Platform-oriented</a:t>
            </a:r>
            <a:r>
              <a:rPr lang="de-DE" dirty="0"/>
              <a:t> </a:t>
            </a:r>
            <a:r>
              <a:rPr lang="de-DE" dirty="0" err="1"/>
              <a:t>Infrastrucutre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FEA24-38A0-34D6-E2A9-1864A1B02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89961-EAFC-AD1F-5286-94C913C0E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grpSp>
        <p:nvGrpSpPr>
          <p:cNvPr id="1056" name="Group 1055">
            <a:extLst>
              <a:ext uri="{FF2B5EF4-FFF2-40B4-BE49-F238E27FC236}">
                <a16:creationId xmlns:a16="http://schemas.microsoft.com/office/drawing/2014/main" id="{2AFFB3F0-FB05-42A2-6380-80FA885305CF}"/>
              </a:ext>
            </a:extLst>
          </p:cNvPr>
          <p:cNvGrpSpPr/>
          <p:nvPr/>
        </p:nvGrpSpPr>
        <p:grpSpPr>
          <a:xfrm>
            <a:off x="1773677" y="1340768"/>
            <a:ext cx="8495744" cy="2848254"/>
            <a:chOff x="252720" y="2281773"/>
            <a:chExt cx="8681586" cy="313138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2B6B379-8C26-18D5-3279-F4DCBA15B1D2}"/>
                </a:ext>
              </a:extLst>
            </p:cNvPr>
            <p:cNvSpPr/>
            <p:nvPr/>
          </p:nvSpPr>
          <p:spPr bwMode="auto">
            <a:xfrm>
              <a:off x="5419153" y="3573320"/>
              <a:ext cx="3515153" cy="183983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96603C7-9048-41AE-56D0-24760440A9E3}"/>
                </a:ext>
              </a:extLst>
            </p:cNvPr>
            <p:cNvSpPr/>
            <p:nvPr/>
          </p:nvSpPr>
          <p:spPr bwMode="auto">
            <a:xfrm>
              <a:off x="5419153" y="2708920"/>
              <a:ext cx="1057671" cy="43591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Periphery Component 1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26D4384-7930-EDF0-46FA-6439AFA60917}"/>
                </a:ext>
              </a:extLst>
            </p:cNvPr>
            <p:cNvSpPr/>
            <p:nvPr/>
          </p:nvSpPr>
          <p:spPr bwMode="auto">
            <a:xfrm>
              <a:off x="6647894" y="2701498"/>
              <a:ext cx="1057671" cy="43591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Periphery Component 2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158A133-03FF-A0B6-94D9-11F4AD74C96A}"/>
                </a:ext>
              </a:extLst>
            </p:cNvPr>
            <p:cNvSpPr/>
            <p:nvPr/>
          </p:nvSpPr>
          <p:spPr bwMode="auto">
            <a:xfrm>
              <a:off x="7876635" y="2701497"/>
              <a:ext cx="1057671" cy="43591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Periphery Component 3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30CBBEE-62F8-C3FE-7947-17EA5C4CD127}"/>
                </a:ext>
              </a:extLst>
            </p:cNvPr>
            <p:cNvSpPr/>
            <p:nvPr/>
          </p:nvSpPr>
          <p:spPr bwMode="auto">
            <a:xfrm>
              <a:off x="6647895" y="3738057"/>
              <a:ext cx="1057671" cy="43591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Boundary Resources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CADC329-CCCA-BB37-9FB3-CA4E943839F1}"/>
                </a:ext>
              </a:extLst>
            </p:cNvPr>
            <p:cNvSpPr/>
            <p:nvPr/>
          </p:nvSpPr>
          <p:spPr bwMode="auto">
            <a:xfrm>
              <a:off x="5547064" y="4355340"/>
              <a:ext cx="3259330" cy="59057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F46FFE8-5771-A69A-1919-5B590FD7A9FC}"/>
                </a:ext>
              </a:extLst>
            </p:cNvPr>
            <p:cNvSpPr/>
            <p:nvPr/>
          </p:nvSpPr>
          <p:spPr bwMode="auto">
            <a:xfrm>
              <a:off x="6120749" y="4425491"/>
              <a:ext cx="1057671" cy="43591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Core Component 1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E65D241-8819-E098-9D94-A8E3035E2DD1}"/>
                </a:ext>
              </a:extLst>
            </p:cNvPr>
            <p:cNvSpPr/>
            <p:nvPr/>
          </p:nvSpPr>
          <p:spPr bwMode="auto">
            <a:xfrm>
              <a:off x="7262841" y="4432673"/>
              <a:ext cx="1057671" cy="43591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Core Component 2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2103583-3597-9037-4F43-FD025967C4FE}"/>
                </a:ext>
              </a:extLst>
            </p:cNvPr>
            <p:cNvCxnSpPr>
              <a:cxnSpLocks/>
              <a:stCxn id="16" idx="2"/>
              <a:endCxn id="22" idx="0"/>
            </p:cNvCxnSpPr>
            <p:nvPr/>
          </p:nvCxnSpPr>
          <p:spPr bwMode="auto">
            <a:xfrm>
              <a:off x="5947989" y="3144831"/>
              <a:ext cx="1228742" cy="59322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084D3CC6-8629-DEFF-F2AD-20F441B1FD6B}"/>
                </a:ext>
              </a:extLst>
            </p:cNvPr>
            <p:cNvCxnSpPr>
              <a:cxnSpLocks/>
              <a:stCxn id="18" idx="2"/>
              <a:endCxn id="22" idx="0"/>
            </p:cNvCxnSpPr>
            <p:nvPr/>
          </p:nvCxnSpPr>
          <p:spPr bwMode="auto">
            <a:xfrm>
              <a:off x="7176730" y="3137409"/>
              <a:ext cx="1" cy="60064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00ED14F-7E47-3E65-BC34-F2B52B0CCBF3}"/>
                </a:ext>
              </a:extLst>
            </p:cNvPr>
            <p:cNvCxnSpPr>
              <a:cxnSpLocks/>
              <a:stCxn id="20" idx="2"/>
              <a:endCxn id="22" idx="0"/>
            </p:cNvCxnSpPr>
            <p:nvPr/>
          </p:nvCxnSpPr>
          <p:spPr bwMode="auto">
            <a:xfrm flipH="1">
              <a:off x="7176731" y="3137408"/>
              <a:ext cx="1228740" cy="60064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CC77498-B7AA-1E8E-6BAA-E144DE23661B}"/>
                </a:ext>
              </a:extLst>
            </p:cNvPr>
            <p:cNvCxnSpPr>
              <a:cxnSpLocks/>
              <a:stCxn id="22" idx="2"/>
              <a:endCxn id="26" idx="0"/>
            </p:cNvCxnSpPr>
            <p:nvPr/>
          </p:nvCxnSpPr>
          <p:spPr bwMode="auto">
            <a:xfrm flipH="1">
              <a:off x="6649585" y="4173968"/>
              <a:ext cx="527146" cy="25152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F31412E-8E7C-8612-AA97-DE0A4629D4B4}"/>
                </a:ext>
              </a:extLst>
            </p:cNvPr>
            <p:cNvCxnSpPr>
              <a:cxnSpLocks/>
              <a:stCxn id="22" idx="2"/>
              <a:endCxn id="28" idx="0"/>
            </p:cNvCxnSpPr>
            <p:nvPr/>
          </p:nvCxnSpPr>
          <p:spPr bwMode="auto">
            <a:xfrm>
              <a:off x="7176731" y="4173968"/>
              <a:ext cx="614946" cy="25870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BD68F1B-A323-A1E5-B50E-37845E7896C5}"/>
                </a:ext>
              </a:extLst>
            </p:cNvPr>
            <p:cNvSpPr txBox="1"/>
            <p:nvPr/>
          </p:nvSpPr>
          <p:spPr>
            <a:xfrm>
              <a:off x="5547064" y="3815498"/>
              <a:ext cx="1261884" cy="3045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Arial" pitchFamily="34" charset="0"/>
                </a:rPr>
                <a:t>Boundary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95BD241-DC1E-984B-832C-BF3E10F89394}"/>
                </a:ext>
              </a:extLst>
            </p:cNvPr>
            <p:cNvSpPr txBox="1"/>
            <p:nvPr/>
          </p:nvSpPr>
          <p:spPr>
            <a:xfrm>
              <a:off x="5586574" y="4501161"/>
              <a:ext cx="710451" cy="3045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Arial" pitchFamily="34" charset="0"/>
                </a:rPr>
                <a:t>Core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85B77A3-DB63-6CAE-FF45-178E84CF09FC}"/>
                </a:ext>
              </a:extLst>
            </p:cNvPr>
            <p:cNvSpPr/>
            <p:nvPr/>
          </p:nvSpPr>
          <p:spPr bwMode="auto">
            <a:xfrm>
              <a:off x="252720" y="2698476"/>
              <a:ext cx="1311855" cy="271468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481A9A3-42CE-E70B-39F9-12068FF7AD2C}"/>
                </a:ext>
              </a:extLst>
            </p:cNvPr>
            <p:cNvSpPr/>
            <p:nvPr/>
          </p:nvSpPr>
          <p:spPr bwMode="auto">
            <a:xfrm>
              <a:off x="359395" y="2846495"/>
              <a:ext cx="1090932" cy="45695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Component A1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E314273-194E-D49E-56EA-1F44DB1BE580}"/>
                </a:ext>
              </a:extLst>
            </p:cNvPr>
            <p:cNvSpPr/>
            <p:nvPr/>
          </p:nvSpPr>
          <p:spPr bwMode="auto">
            <a:xfrm>
              <a:off x="364302" y="3822407"/>
              <a:ext cx="1090932" cy="45695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Component A2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9FDF80C-5804-6847-3A27-135385172F9F}"/>
                </a:ext>
              </a:extLst>
            </p:cNvPr>
            <p:cNvSpPr/>
            <p:nvPr/>
          </p:nvSpPr>
          <p:spPr bwMode="auto">
            <a:xfrm>
              <a:off x="359395" y="4807961"/>
              <a:ext cx="1090932" cy="45695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Component A3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A845E39-E0D3-0C0F-DAC0-2191ECD1F88B}"/>
                </a:ext>
              </a:extLst>
            </p:cNvPr>
            <p:cNvCxnSpPr>
              <a:cxnSpLocks/>
              <a:stCxn id="46" idx="2"/>
              <a:endCxn id="48" idx="0"/>
            </p:cNvCxnSpPr>
            <p:nvPr/>
          </p:nvCxnSpPr>
          <p:spPr bwMode="auto">
            <a:xfrm>
              <a:off x="904861" y="3303448"/>
              <a:ext cx="4907" cy="51895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2F5AA98D-E4E9-2C86-CD93-6D3AACC0D504}"/>
                </a:ext>
              </a:extLst>
            </p:cNvPr>
            <p:cNvCxnSpPr>
              <a:cxnSpLocks/>
              <a:stCxn id="48" idx="2"/>
              <a:endCxn id="50" idx="0"/>
            </p:cNvCxnSpPr>
            <p:nvPr/>
          </p:nvCxnSpPr>
          <p:spPr bwMode="auto">
            <a:xfrm flipH="1">
              <a:off x="904861" y="4279360"/>
              <a:ext cx="4907" cy="52860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E155F25-6CBB-9874-77C8-48F545DABBF9}"/>
                </a:ext>
              </a:extLst>
            </p:cNvPr>
            <p:cNvSpPr/>
            <p:nvPr/>
          </p:nvSpPr>
          <p:spPr bwMode="auto">
            <a:xfrm>
              <a:off x="2055063" y="2698476"/>
              <a:ext cx="1315172" cy="271468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5CDB24D-8800-A94B-8C00-8186E1FE8452}"/>
                </a:ext>
              </a:extLst>
            </p:cNvPr>
            <p:cNvSpPr/>
            <p:nvPr/>
          </p:nvSpPr>
          <p:spPr bwMode="auto">
            <a:xfrm>
              <a:off x="2166645" y="2846495"/>
              <a:ext cx="1090932" cy="45695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Component B1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315061E-2899-8CA9-6BAC-1675656F0BD9}"/>
                </a:ext>
              </a:extLst>
            </p:cNvPr>
            <p:cNvSpPr/>
            <p:nvPr/>
          </p:nvSpPr>
          <p:spPr bwMode="auto">
            <a:xfrm>
              <a:off x="2161738" y="3822407"/>
              <a:ext cx="1090932" cy="45695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Component B2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3236C17-F467-0B3D-7469-BCDC6D5CDEB0}"/>
                </a:ext>
              </a:extLst>
            </p:cNvPr>
            <p:cNvSpPr/>
            <p:nvPr/>
          </p:nvSpPr>
          <p:spPr bwMode="auto">
            <a:xfrm>
              <a:off x="2161738" y="4810251"/>
              <a:ext cx="1090932" cy="45695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050" dirty="0">
                  <a:solidFill>
                    <a:schemeClr val="tx1"/>
                  </a:solidFill>
                  <a:cs typeface="Arial" pitchFamily="34" charset="0"/>
                </a:rPr>
                <a:t>Component B3</a:t>
              </a:r>
            </a:p>
          </p:txBody>
        </p:sp>
        <p:cxnSp>
          <p:nvCxnSpPr>
            <p:cNvPr id="1024" name="Straight Arrow Connector 1023">
              <a:extLst>
                <a:ext uri="{FF2B5EF4-FFF2-40B4-BE49-F238E27FC236}">
                  <a16:creationId xmlns:a16="http://schemas.microsoft.com/office/drawing/2014/main" id="{3EE1C3F1-7E09-347E-36EF-58E828E7CC15}"/>
                </a:ext>
              </a:extLst>
            </p:cNvPr>
            <p:cNvCxnSpPr>
              <a:cxnSpLocks/>
              <a:stCxn id="58" idx="2"/>
              <a:endCxn id="60" idx="0"/>
            </p:cNvCxnSpPr>
            <p:nvPr/>
          </p:nvCxnSpPr>
          <p:spPr bwMode="auto">
            <a:xfrm flipH="1">
              <a:off x="2707204" y="3303448"/>
              <a:ext cx="4907" cy="51895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27" name="Straight Arrow Connector 1026">
              <a:extLst>
                <a:ext uri="{FF2B5EF4-FFF2-40B4-BE49-F238E27FC236}">
                  <a16:creationId xmlns:a16="http://schemas.microsoft.com/office/drawing/2014/main" id="{F18D7DD0-5856-BC86-2267-87D6E49BF4F5}"/>
                </a:ext>
              </a:extLst>
            </p:cNvPr>
            <p:cNvCxnSpPr>
              <a:cxnSpLocks/>
              <a:stCxn id="60" idx="2"/>
              <a:endCxn id="62" idx="0"/>
            </p:cNvCxnSpPr>
            <p:nvPr/>
          </p:nvCxnSpPr>
          <p:spPr bwMode="auto">
            <a:xfrm>
              <a:off x="2707204" y="4279360"/>
              <a:ext cx="0" cy="53089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29" name="Straight Arrow Connector 1028">
              <a:extLst>
                <a:ext uri="{FF2B5EF4-FFF2-40B4-BE49-F238E27FC236}">
                  <a16:creationId xmlns:a16="http://schemas.microsoft.com/office/drawing/2014/main" id="{5A411068-D6FE-AC21-1ACE-9F328D81BB36}"/>
                </a:ext>
              </a:extLst>
            </p:cNvPr>
            <p:cNvCxnSpPr>
              <a:cxnSpLocks/>
              <a:stCxn id="46" idx="3"/>
              <a:endCxn id="58" idx="1"/>
            </p:cNvCxnSpPr>
            <p:nvPr/>
          </p:nvCxnSpPr>
          <p:spPr bwMode="auto">
            <a:xfrm>
              <a:off x="1450327" y="3074972"/>
              <a:ext cx="716318" cy="0"/>
            </a:xfrm>
            <a:prstGeom prst="straightConnector1">
              <a:avLst/>
            </a:prstGeom>
            <a:ln>
              <a:prstDash val="sysDash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31" name="Straight Arrow Connector 1030">
              <a:extLst>
                <a:ext uri="{FF2B5EF4-FFF2-40B4-BE49-F238E27FC236}">
                  <a16:creationId xmlns:a16="http://schemas.microsoft.com/office/drawing/2014/main" id="{8CC9CF09-3375-EEE5-8467-78185FD6D4DB}"/>
                </a:ext>
              </a:extLst>
            </p:cNvPr>
            <p:cNvCxnSpPr>
              <a:cxnSpLocks/>
              <a:stCxn id="46" idx="3"/>
              <a:endCxn id="60" idx="1"/>
            </p:cNvCxnSpPr>
            <p:nvPr/>
          </p:nvCxnSpPr>
          <p:spPr bwMode="auto">
            <a:xfrm>
              <a:off x="1450327" y="3074972"/>
              <a:ext cx="711411" cy="975912"/>
            </a:xfrm>
            <a:prstGeom prst="straightConnector1">
              <a:avLst/>
            </a:prstGeom>
            <a:ln>
              <a:prstDash val="sysDash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33" name="Straight Arrow Connector 1032">
              <a:extLst>
                <a:ext uri="{FF2B5EF4-FFF2-40B4-BE49-F238E27FC236}">
                  <a16:creationId xmlns:a16="http://schemas.microsoft.com/office/drawing/2014/main" id="{B9A8BE23-F536-9D9F-0CC8-A3BE85B65C77}"/>
                </a:ext>
              </a:extLst>
            </p:cNvPr>
            <p:cNvCxnSpPr>
              <a:cxnSpLocks/>
              <a:stCxn id="46" idx="3"/>
              <a:endCxn id="62" idx="1"/>
            </p:cNvCxnSpPr>
            <p:nvPr/>
          </p:nvCxnSpPr>
          <p:spPr bwMode="auto">
            <a:xfrm>
              <a:off x="1450327" y="3074972"/>
              <a:ext cx="711411" cy="1963756"/>
            </a:xfrm>
            <a:prstGeom prst="straightConnector1">
              <a:avLst/>
            </a:prstGeom>
            <a:ln>
              <a:prstDash val="sysDash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35" name="Straight Arrow Connector 1034">
              <a:extLst>
                <a:ext uri="{FF2B5EF4-FFF2-40B4-BE49-F238E27FC236}">
                  <a16:creationId xmlns:a16="http://schemas.microsoft.com/office/drawing/2014/main" id="{EA78F0ED-4BCE-C2CF-02B4-BF283808A39E}"/>
                </a:ext>
              </a:extLst>
            </p:cNvPr>
            <p:cNvCxnSpPr>
              <a:cxnSpLocks/>
              <a:stCxn id="48" idx="3"/>
              <a:endCxn id="58" idx="1"/>
            </p:cNvCxnSpPr>
            <p:nvPr/>
          </p:nvCxnSpPr>
          <p:spPr bwMode="auto">
            <a:xfrm flipV="1">
              <a:off x="1455234" y="3074972"/>
              <a:ext cx="711411" cy="975912"/>
            </a:xfrm>
            <a:prstGeom prst="straightConnector1">
              <a:avLst/>
            </a:prstGeom>
            <a:ln>
              <a:prstDash val="sysDash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37" name="Straight Arrow Connector 1036">
              <a:extLst>
                <a:ext uri="{FF2B5EF4-FFF2-40B4-BE49-F238E27FC236}">
                  <a16:creationId xmlns:a16="http://schemas.microsoft.com/office/drawing/2014/main" id="{214A3353-951C-CC4F-9C37-7A01139990F1}"/>
                </a:ext>
              </a:extLst>
            </p:cNvPr>
            <p:cNvCxnSpPr>
              <a:cxnSpLocks/>
              <a:stCxn id="48" idx="3"/>
              <a:endCxn id="60" idx="1"/>
            </p:cNvCxnSpPr>
            <p:nvPr/>
          </p:nvCxnSpPr>
          <p:spPr bwMode="auto">
            <a:xfrm>
              <a:off x="1455234" y="4050884"/>
              <a:ext cx="706504" cy="0"/>
            </a:xfrm>
            <a:prstGeom prst="straightConnector1">
              <a:avLst/>
            </a:prstGeom>
            <a:ln>
              <a:prstDash val="sysDash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39" name="Straight Arrow Connector 1038">
              <a:extLst>
                <a:ext uri="{FF2B5EF4-FFF2-40B4-BE49-F238E27FC236}">
                  <a16:creationId xmlns:a16="http://schemas.microsoft.com/office/drawing/2014/main" id="{E265E5D2-DB44-CA4F-FE7E-E2195E9A6DA5}"/>
                </a:ext>
              </a:extLst>
            </p:cNvPr>
            <p:cNvCxnSpPr>
              <a:cxnSpLocks/>
              <a:stCxn id="48" idx="3"/>
              <a:endCxn id="62" idx="1"/>
            </p:cNvCxnSpPr>
            <p:nvPr/>
          </p:nvCxnSpPr>
          <p:spPr bwMode="auto">
            <a:xfrm>
              <a:off x="1455234" y="4050884"/>
              <a:ext cx="706504" cy="987844"/>
            </a:xfrm>
            <a:prstGeom prst="straightConnector1">
              <a:avLst/>
            </a:prstGeom>
            <a:ln>
              <a:prstDash val="sysDash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41" name="Straight Arrow Connector 1040">
              <a:extLst>
                <a:ext uri="{FF2B5EF4-FFF2-40B4-BE49-F238E27FC236}">
                  <a16:creationId xmlns:a16="http://schemas.microsoft.com/office/drawing/2014/main" id="{7B21ACF0-15C8-7CD0-F481-BB1CCE4074A4}"/>
                </a:ext>
              </a:extLst>
            </p:cNvPr>
            <p:cNvCxnSpPr>
              <a:cxnSpLocks/>
              <a:stCxn id="50" idx="3"/>
              <a:endCxn id="58" idx="1"/>
            </p:cNvCxnSpPr>
            <p:nvPr/>
          </p:nvCxnSpPr>
          <p:spPr bwMode="auto">
            <a:xfrm flipV="1">
              <a:off x="1450327" y="3074972"/>
              <a:ext cx="716318" cy="1961466"/>
            </a:xfrm>
            <a:prstGeom prst="straightConnector1">
              <a:avLst/>
            </a:prstGeom>
            <a:ln>
              <a:prstDash val="sysDash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43" name="Straight Arrow Connector 1042">
              <a:extLst>
                <a:ext uri="{FF2B5EF4-FFF2-40B4-BE49-F238E27FC236}">
                  <a16:creationId xmlns:a16="http://schemas.microsoft.com/office/drawing/2014/main" id="{C9645F66-A8BA-DE07-D53B-95A6F6E7CA66}"/>
                </a:ext>
              </a:extLst>
            </p:cNvPr>
            <p:cNvCxnSpPr>
              <a:cxnSpLocks/>
              <a:stCxn id="50" idx="3"/>
              <a:endCxn id="60" idx="1"/>
            </p:cNvCxnSpPr>
            <p:nvPr/>
          </p:nvCxnSpPr>
          <p:spPr bwMode="auto">
            <a:xfrm flipV="1">
              <a:off x="1450327" y="4050884"/>
              <a:ext cx="711411" cy="985554"/>
            </a:xfrm>
            <a:prstGeom prst="straightConnector1">
              <a:avLst/>
            </a:prstGeom>
            <a:ln>
              <a:prstDash val="sysDash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45" name="Straight Arrow Connector 1044">
              <a:extLst>
                <a:ext uri="{FF2B5EF4-FFF2-40B4-BE49-F238E27FC236}">
                  <a16:creationId xmlns:a16="http://schemas.microsoft.com/office/drawing/2014/main" id="{F54C515B-7F59-1907-810F-AE510B78C3F1}"/>
                </a:ext>
              </a:extLst>
            </p:cNvPr>
            <p:cNvCxnSpPr>
              <a:cxnSpLocks/>
              <a:stCxn id="50" idx="3"/>
              <a:endCxn id="62" idx="1"/>
            </p:cNvCxnSpPr>
            <p:nvPr/>
          </p:nvCxnSpPr>
          <p:spPr bwMode="auto">
            <a:xfrm>
              <a:off x="1450327" y="5036438"/>
              <a:ext cx="711411" cy="2290"/>
            </a:xfrm>
            <a:prstGeom prst="straightConnector1">
              <a:avLst/>
            </a:prstGeom>
            <a:ln>
              <a:prstDash val="sysDash"/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47" name="Arrow: Pentagon 1046">
              <a:extLst>
                <a:ext uri="{FF2B5EF4-FFF2-40B4-BE49-F238E27FC236}">
                  <a16:creationId xmlns:a16="http://schemas.microsoft.com/office/drawing/2014/main" id="{74543478-69E2-F8FB-FF96-CDB93C1BDB39}"/>
                </a:ext>
              </a:extLst>
            </p:cNvPr>
            <p:cNvSpPr/>
            <p:nvPr/>
          </p:nvSpPr>
          <p:spPr bwMode="auto">
            <a:xfrm>
              <a:off x="3582260" y="3815498"/>
              <a:ext cx="1707165" cy="463862"/>
            </a:xfrm>
            <a:prstGeom prst="homePlat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600" dirty="0">
                  <a:solidFill>
                    <a:schemeClr val="bg1"/>
                  </a:solidFill>
                  <a:cs typeface="Arial" pitchFamily="34" charset="0"/>
                </a:rPr>
                <a:t>Platformization</a:t>
              </a:r>
            </a:p>
          </p:txBody>
        </p:sp>
        <p:sp>
          <p:nvSpPr>
            <p:cNvPr id="1049" name="Lightning Bolt 1048">
              <a:extLst>
                <a:ext uri="{FF2B5EF4-FFF2-40B4-BE49-F238E27FC236}">
                  <a16:creationId xmlns:a16="http://schemas.microsoft.com/office/drawing/2014/main" id="{BBBE89E5-202B-A22B-9591-38C3D0658D81}"/>
                </a:ext>
              </a:extLst>
            </p:cNvPr>
            <p:cNvSpPr/>
            <p:nvPr/>
          </p:nvSpPr>
          <p:spPr bwMode="auto">
            <a:xfrm>
              <a:off x="4184132" y="4432717"/>
              <a:ext cx="434054" cy="441223"/>
            </a:xfrm>
            <a:prstGeom prst="lightningBol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051" name="TextBox 1050">
              <a:extLst>
                <a:ext uri="{FF2B5EF4-FFF2-40B4-BE49-F238E27FC236}">
                  <a16:creationId xmlns:a16="http://schemas.microsoft.com/office/drawing/2014/main" id="{BCE3B717-0DEA-C1B7-6E67-B93EA719ADD3}"/>
                </a:ext>
              </a:extLst>
            </p:cNvPr>
            <p:cNvSpPr txBox="1"/>
            <p:nvPr/>
          </p:nvSpPr>
          <p:spPr>
            <a:xfrm>
              <a:off x="3626013" y="4945953"/>
              <a:ext cx="1623862" cy="338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1400" b="1" dirty="0" err="1">
                  <a:latin typeface="Arial" pitchFamily="34" charset="0"/>
                </a:rPr>
                <a:t>How</a:t>
              </a:r>
              <a:r>
                <a:rPr lang="de-DE" sz="1400" b="1" dirty="0">
                  <a:latin typeface="Arial" pitchFamily="34" charset="0"/>
                </a:rPr>
                <a:t> </a:t>
              </a:r>
              <a:r>
                <a:rPr lang="de-DE" sz="1400" b="1" dirty="0" err="1">
                  <a:latin typeface="Arial" pitchFamily="34" charset="0"/>
                </a:rPr>
                <a:t>to</a:t>
              </a:r>
              <a:r>
                <a:rPr lang="de-DE" sz="1400" b="1" dirty="0">
                  <a:latin typeface="Arial" pitchFamily="34" charset="0"/>
                </a:rPr>
                <a:t> design?</a:t>
              </a:r>
            </a:p>
          </p:txBody>
        </p:sp>
        <p:sp>
          <p:nvSpPr>
            <p:cNvPr id="1053" name="TextBox 1052">
              <a:extLst>
                <a:ext uri="{FF2B5EF4-FFF2-40B4-BE49-F238E27FC236}">
                  <a16:creationId xmlns:a16="http://schemas.microsoft.com/office/drawing/2014/main" id="{AC8EB289-2A07-1CEE-8F3A-8C1EA9B44F3F}"/>
                </a:ext>
              </a:extLst>
            </p:cNvPr>
            <p:cNvSpPr txBox="1"/>
            <p:nvPr/>
          </p:nvSpPr>
          <p:spPr>
            <a:xfrm>
              <a:off x="836120" y="2281773"/>
              <a:ext cx="1694090" cy="3722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de-DE" sz="1600" b="1" dirty="0">
                  <a:solidFill>
                    <a:srgbClr val="002060"/>
                  </a:solidFill>
                </a:rPr>
                <a:t>IT </a:t>
              </a:r>
              <a:r>
                <a:rPr lang="de-DE" sz="1600" b="1" dirty="0" err="1">
                  <a:solidFill>
                    <a:srgbClr val="002060"/>
                  </a:solidFill>
                </a:rPr>
                <a:t>silo</a:t>
              </a:r>
              <a:r>
                <a:rPr lang="de-DE" sz="1600" b="1" dirty="0">
                  <a:solidFill>
                    <a:srgbClr val="002060"/>
                  </a:solidFill>
                </a:rPr>
                <a:t> </a:t>
              </a:r>
              <a:r>
                <a:rPr lang="de-DE" sz="1600" b="1" dirty="0" err="1">
                  <a:solidFill>
                    <a:srgbClr val="002060"/>
                  </a:solidFill>
                </a:rPr>
                <a:t>systems</a:t>
              </a:r>
              <a:endParaRPr lang="de-DE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1055" name="TextBox 1054">
              <a:extLst>
                <a:ext uri="{FF2B5EF4-FFF2-40B4-BE49-F238E27FC236}">
                  <a16:creationId xmlns:a16="http://schemas.microsoft.com/office/drawing/2014/main" id="{BD4AD9FF-9297-A384-6BB7-81052A1DF813}"/>
                </a:ext>
              </a:extLst>
            </p:cNvPr>
            <p:cNvSpPr txBox="1"/>
            <p:nvPr/>
          </p:nvSpPr>
          <p:spPr>
            <a:xfrm>
              <a:off x="5480731" y="2285502"/>
              <a:ext cx="3361644" cy="3722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de-DE" sz="1600" b="1" dirty="0" err="1">
                  <a:solidFill>
                    <a:srgbClr val="002060"/>
                  </a:solidFill>
                </a:rPr>
                <a:t>Platfrom-oriented</a:t>
              </a:r>
              <a:r>
                <a:rPr lang="de-DE" sz="1600" b="1" dirty="0">
                  <a:solidFill>
                    <a:srgbClr val="002060"/>
                  </a:solidFill>
                </a:rPr>
                <a:t> </a:t>
              </a:r>
              <a:r>
                <a:rPr lang="de-DE" sz="1600" b="1" dirty="0" err="1">
                  <a:solidFill>
                    <a:srgbClr val="002060"/>
                  </a:solidFill>
                </a:rPr>
                <a:t>infrastructure</a:t>
              </a:r>
              <a:endParaRPr lang="de-DE" sz="16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057" name="Content Placeholder 1">
            <a:extLst>
              <a:ext uri="{FF2B5EF4-FFF2-40B4-BE49-F238E27FC236}">
                <a16:creationId xmlns:a16="http://schemas.microsoft.com/office/drawing/2014/main" id="{6CAA1352-90E6-0536-5A00-B9F09B920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903" y="4547618"/>
            <a:ext cx="10012961" cy="174181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solidFill>
                  <a:srgbClr val="002060"/>
                </a:solidFill>
              </a:rPr>
              <a:t>Barriers</a:t>
            </a:r>
            <a:r>
              <a:rPr lang="en-US" dirty="0">
                <a:solidFill>
                  <a:srgbClr val="002060"/>
                </a:solidFill>
              </a:rPr>
              <a:t>:</a:t>
            </a:r>
            <a:endParaRPr lang="en-US" dirty="0">
              <a:solidFill>
                <a:srgbClr val="002060"/>
              </a:solidFill>
              <a:effectLst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Application of </a:t>
            </a:r>
            <a:r>
              <a:rPr lang="en-US" dirty="0" err="1">
                <a:solidFill>
                  <a:srgbClr val="000000"/>
                </a:solidFill>
              </a:rPr>
              <a:t>GaaP</a:t>
            </a:r>
            <a:r>
              <a:rPr lang="en-US" dirty="0">
                <a:solidFill>
                  <a:srgbClr val="000000"/>
                </a:solidFill>
              </a:rPr>
              <a:t> in practice can be challenging [3]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Not enough information about how to successfully design platform in the public sector</a:t>
            </a:r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F631FBE-E8F1-31BD-E774-7E90D1C6F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992422-3604-C151-ED02-0E93D04468BC}"/>
              </a:ext>
            </a:extLst>
          </p:cNvPr>
          <p:cNvSpPr txBox="1"/>
          <p:nvPr/>
        </p:nvSpPr>
        <p:spPr>
          <a:xfrm>
            <a:off x="9329239" y="4227037"/>
            <a:ext cx="1016625" cy="253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050" dirty="0">
                <a:latin typeface="Arial" pitchFamily="34" charset="0"/>
              </a:rPr>
              <a:t>(</a:t>
            </a:r>
            <a:r>
              <a:rPr lang="de-DE" sz="1050" dirty="0" err="1">
                <a:solidFill>
                  <a:srgbClr val="000000"/>
                </a:solidFill>
                <a:latin typeface="Arial" panose="020B0604020202020204" pitchFamily="34" charset="0"/>
              </a:rPr>
              <a:t>based</a:t>
            </a:r>
            <a:r>
              <a:rPr lang="de-DE" sz="1050" dirty="0">
                <a:solidFill>
                  <a:srgbClr val="000000"/>
                </a:solidFill>
                <a:latin typeface="Arial" panose="020B0604020202020204" pitchFamily="34" charset="0"/>
              </a:rPr>
              <a:t> on [2]</a:t>
            </a:r>
            <a:r>
              <a:rPr lang="de-DE" sz="1050" dirty="0">
                <a:latin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4488848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8330A3-CE0A-1466-0389-3198C398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Resolution – </a:t>
            </a:r>
            <a:r>
              <a:rPr lang="de-DE" dirty="0" err="1"/>
              <a:t>Learn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Successful</a:t>
            </a:r>
            <a:r>
              <a:rPr lang="de-DE" dirty="0"/>
              <a:t> Countries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0DE2-11D8-8C6C-930D-DA667C7A5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E5E1-8772-3B72-8058-7FFFF620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402FF3-B177-1B5E-F03A-37EB3241565C}"/>
              </a:ext>
            </a:extLst>
          </p:cNvPr>
          <p:cNvSpPr txBox="1"/>
          <p:nvPr/>
        </p:nvSpPr>
        <p:spPr>
          <a:xfrm>
            <a:off x="445894" y="4221328"/>
            <a:ext cx="619272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/>
              <a:t>Lead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[1] -&gt; </a:t>
            </a:r>
            <a:r>
              <a:rPr lang="de-DE" b="1" dirty="0" err="1"/>
              <a:t>Learn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/>
              <a:t>successful</a:t>
            </a:r>
            <a:r>
              <a:rPr lang="de-DE" b="1" dirty="0"/>
              <a:t> countries</a:t>
            </a:r>
            <a:endParaRPr lang="de-D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C909216-6B07-3FE1-51D6-D4D0E4C1449F}"/>
              </a:ext>
            </a:extLst>
          </p:cNvPr>
          <p:cNvSpPr/>
          <p:nvPr/>
        </p:nvSpPr>
        <p:spPr bwMode="auto">
          <a:xfrm>
            <a:off x="479376" y="1720397"/>
            <a:ext cx="1994400" cy="1276555"/>
          </a:xfrm>
          <a:prstGeom prst="roundRect">
            <a:avLst/>
          </a:prstGeom>
          <a:solidFill>
            <a:schemeClr val="accent5">
              <a:tint val="65000"/>
              <a:alpha val="7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X-Road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eID</a:t>
            </a: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eesti.ee	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27B0FE-2E68-F7F2-DD0B-AB8194815FC1}"/>
              </a:ext>
            </a:extLst>
          </p:cNvPr>
          <p:cNvSpPr txBox="1"/>
          <p:nvPr/>
        </p:nvSpPr>
        <p:spPr>
          <a:xfrm>
            <a:off x="836143" y="1228553"/>
            <a:ext cx="10182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2060"/>
                </a:solidFill>
                <a:latin typeface="Arial" pitchFamily="34" charset="0"/>
              </a:rPr>
              <a:t>Estonia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4AEF79F-C5FB-DFE0-D658-38332C587F33}"/>
              </a:ext>
            </a:extLst>
          </p:cNvPr>
          <p:cNvSpPr/>
          <p:nvPr/>
        </p:nvSpPr>
        <p:spPr bwMode="auto">
          <a:xfrm>
            <a:off x="8616280" y="1713598"/>
            <a:ext cx="1994400" cy="1276555"/>
          </a:xfrm>
          <a:prstGeom prst="roundRect">
            <a:avLst/>
          </a:prstGeom>
          <a:solidFill>
            <a:schemeClr val="accent5">
              <a:tint val="65000"/>
              <a:alpha val="7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SPID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PagoPA</a:t>
            </a:r>
            <a:endParaRPr lang="de-DE" sz="1600" dirty="0">
              <a:solidFill>
                <a:schemeClr val="tx1"/>
              </a:solidFill>
              <a:cs typeface="Arial" pitchFamily="34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ANRP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IO </a:t>
            </a: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app</a:t>
            </a: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	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9BB878-01E2-6CD3-25E5-0C69127C6BCD}"/>
              </a:ext>
            </a:extLst>
          </p:cNvPr>
          <p:cNvSpPr txBox="1"/>
          <p:nvPr/>
        </p:nvSpPr>
        <p:spPr>
          <a:xfrm>
            <a:off x="9290315" y="1204586"/>
            <a:ext cx="6463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002060"/>
                </a:solidFill>
                <a:latin typeface="Arial" pitchFamily="34" charset="0"/>
              </a:rPr>
              <a:t>Italy</a:t>
            </a:r>
            <a:endParaRPr lang="de-DE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D567376-140E-335D-A9A1-CAFEB53803E3}"/>
              </a:ext>
            </a:extLst>
          </p:cNvPr>
          <p:cNvSpPr/>
          <p:nvPr/>
        </p:nvSpPr>
        <p:spPr bwMode="auto">
          <a:xfrm>
            <a:off x="4369051" y="1630961"/>
            <a:ext cx="1995900" cy="1277818"/>
          </a:xfrm>
          <a:prstGeom prst="roundRect">
            <a:avLst/>
          </a:prstGeom>
          <a:solidFill>
            <a:schemeClr val="accent5">
              <a:tint val="65000"/>
              <a:alpha val="7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GOV.UK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GOV.UK Pay</a:t>
            </a: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GOV.UK </a:t>
            </a: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Verify</a:t>
            </a:r>
            <a:endParaRPr lang="de-DE" sz="1600" dirty="0">
              <a:solidFill>
                <a:schemeClr val="tx1"/>
              </a:solidFill>
              <a:cs typeface="Arial" pitchFamily="34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GOV.UK </a:t>
            </a:r>
            <a:r>
              <a:rPr lang="de-DE" sz="1600" dirty="0" err="1">
                <a:solidFill>
                  <a:schemeClr val="tx1"/>
                </a:solidFill>
                <a:cs typeface="Arial" pitchFamily="34" charset="0"/>
              </a:rPr>
              <a:t>Notify</a:t>
            </a:r>
            <a:endParaRPr lang="de-DE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2B3E45-F4F7-1863-2BC5-C2DC60B511C5}"/>
              </a:ext>
            </a:extLst>
          </p:cNvPr>
          <p:cNvSpPr txBox="1"/>
          <p:nvPr/>
        </p:nvSpPr>
        <p:spPr>
          <a:xfrm>
            <a:off x="4870711" y="1123381"/>
            <a:ext cx="99257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2060"/>
                </a:solidFill>
                <a:latin typeface="Arial" pitchFamily="34" charset="0"/>
              </a:rPr>
              <a:t>The UK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12B2D1-A063-2B96-9F36-FD28CA61E373}"/>
              </a:ext>
            </a:extLst>
          </p:cNvPr>
          <p:cNvSpPr txBox="1"/>
          <p:nvPr/>
        </p:nvSpPr>
        <p:spPr>
          <a:xfrm>
            <a:off x="424678" y="4930094"/>
            <a:ext cx="10047847" cy="715089"/>
          </a:xfrm>
          <a:prstGeom prst="roundRect">
            <a:avLst/>
          </a:prstGeom>
          <a:solidFill>
            <a:schemeClr val="accent5">
              <a:tint val="65000"/>
              <a:alpha val="34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Goal </a:t>
            </a:r>
            <a:r>
              <a:rPr lang="de-DE" b="1" dirty="0" err="1">
                <a:latin typeface="Arial" pitchFamily="34" charset="0"/>
              </a:rPr>
              <a:t>of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the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thesis</a:t>
            </a:r>
            <a:r>
              <a:rPr lang="de-DE" dirty="0">
                <a:latin typeface="Arial" pitchFamily="34" charset="0"/>
              </a:rPr>
              <a:t>: </a:t>
            </a:r>
            <a:r>
              <a:rPr lang="de-DE" dirty="0" err="1">
                <a:latin typeface="Arial" pitchFamily="34" charset="0"/>
              </a:rPr>
              <a:t>Develop</a:t>
            </a:r>
            <a:r>
              <a:rPr lang="de-DE" dirty="0">
                <a:latin typeface="Arial" pitchFamily="34" charset="0"/>
              </a:rPr>
              <a:t> design </a:t>
            </a:r>
            <a:r>
              <a:rPr lang="de-DE" dirty="0" err="1">
                <a:latin typeface="Arial" pitchFamily="34" charset="0"/>
              </a:rPr>
              <a:t>patterns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for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platform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engineering</a:t>
            </a:r>
            <a:r>
              <a:rPr lang="de-DE" dirty="0">
                <a:latin typeface="Arial" pitchFamily="34" charset="0"/>
              </a:rPr>
              <a:t> in </a:t>
            </a:r>
            <a:r>
              <a:rPr lang="de-DE" dirty="0" err="1">
                <a:latin typeface="Arial" pitchFamily="34" charset="0"/>
              </a:rPr>
              <a:t>the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public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sector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based</a:t>
            </a:r>
            <a:r>
              <a:rPr lang="de-DE" dirty="0">
                <a:latin typeface="Arial" pitchFamily="34" charset="0"/>
              </a:rPr>
              <a:t> on </a:t>
            </a:r>
            <a:r>
              <a:rPr lang="de-DE" dirty="0" err="1">
                <a:latin typeface="Arial" pitchFamily="34" charset="0"/>
              </a:rPr>
              <a:t>practical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experience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of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successful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GaaP</a:t>
            </a:r>
            <a:r>
              <a:rPr lang="de-DE" dirty="0">
                <a:latin typeface="Arial" pitchFamily="34" charset="0"/>
              </a:rPr>
              <a:t> countries.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7F5942-A882-5BC8-173D-B51FFC947904}"/>
              </a:ext>
            </a:extLst>
          </p:cNvPr>
          <p:cNvSpPr txBox="1"/>
          <p:nvPr/>
        </p:nvSpPr>
        <p:spPr>
          <a:xfrm>
            <a:off x="479375" y="3119464"/>
            <a:ext cx="3024337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/>
              <a:t>Top 5 in EGDI [4]</a:t>
            </a:r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/>
              <a:t>Leading</a:t>
            </a:r>
            <a:r>
              <a:rPr lang="de-DE" sz="1600" dirty="0"/>
              <a:t> </a:t>
            </a:r>
            <a:r>
              <a:rPr lang="de-DE" sz="1600" dirty="0" err="1"/>
              <a:t>example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E6E0A0-3D43-49F0-E3D3-369407EDE6E6}"/>
              </a:ext>
            </a:extLst>
          </p:cNvPr>
          <p:cNvSpPr txBox="1"/>
          <p:nvPr/>
        </p:nvSpPr>
        <p:spPr>
          <a:xfrm>
            <a:off x="4365197" y="3118119"/>
            <a:ext cx="216680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/>
              <a:t>Top 10 in EGDI [4]</a:t>
            </a:r>
          </a:p>
          <a:p>
            <a:r>
              <a:rPr lang="de-DE" sz="1600" dirty="0">
                <a:sym typeface="Wingdings" panose="05000000000000000000" pitchFamily="2" charset="2"/>
              </a:rPr>
              <a:t></a:t>
            </a:r>
            <a:r>
              <a:rPr lang="de-DE" sz="1600" dirty="0"/>
              <a:t> Early </a:t>
            </a:r>
            <a:r>
              <a:rPr lang="de-DE" sz="1600" dirty="0" err="1"/>
              <a:t>start</a:t>
            </a:r>
            <a:endParaRPr lang="en-U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6C7511A-C505-FC70-DC66-B2B3D075EF2C}"/>
              </a:ext>
            </a:extLst>
          </p:cNvPr>
          <p:cNvSpPr txBox="1"/>
          <p:nvPr/>
        </p:nvSpPr>
        <p:spPr>
          <a:xfrm>
            <a:off x="8616280" y="3119464"/>
            <a:ext cx="3384376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>
                <a:sym typeface="Wingdings" panose="05000000000000000000" pitchFamily="2" charset="2"/>
              </a:rPr>
              <a:t></a:t>
            </a:r>
            <a:r>
              <a:rPr lang="de-DE" sz="1600" dirty="0"/>
              <a:t> </a:t>
            </a:r>
            <a:r>
              <a:rPr lang="de-DE" sz="1600" dirty="0" err="1"/>
              <a:t>Significant</a:t>
            </a:r>
            <a:r>
              <a:rPr lang="de-DE" sz="1600" dirty="0"/>
              <a:t> </a:t>
            </a:r>
            <a:r>
              <a:rPr lang="de-DE" sz="1600" dirty="0" err="1"/>
              <a:t>progress</a:t>
            </a:r>
            <a:endParaRPr lang="de-DE" sz="1600" dirty="0"/>
          </a:p>
          <a:p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Three-Year Plan for DT in PA [5]</a:t>
            </a:r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85A821BC-E308-BA1E-E913-B823B7F2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772989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EE647F-6BB6-E529-A71F-AC4AF6120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Resolution - Research Questions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EF025-549B-52CE-B9C8-EDDAC59A4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7BDA7-ED98-4FE5-5FE4-C0130783E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CE6E61-0791-3C04-DEE0-E909A5829422}"/>
              </a:ext>
            </a:extLst>
          </p:cNvPr>
          <p:cNvSpPr txBox="1"/>
          <p:nvPr/>
        </p:nvSpPr>
        <p:spPr>
          <a:xfrm>
            <a:off x="1081798" y="1806432"/>
            <a:ext cx="7403346" cy="540000"/>
          </a:xfrm>
          <a:prstGeom prst="roundRect">
            <a:avLst/>
          </a:prstGeom>
          <a:solidFill>
            <a:schemeClr val="accent5">
              <a:tint val="65000"/>
              <a:alpha val="34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What are</a:t>
            </a:r>
            <a:r>
              <a:rPr lang="en-US" sz="1600" dirty="0">
                <a:solidFill>
                  <a:srgbClr val="FF99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the </a:t>
            </a:r>
            <a:r>
              <a:rPr lang="en-US" sz="1600" b="1" dirty="0">
                <a:solidFill>
                  <a:srgbClr val="000000"/>
                </a:solidFill>
              </a:rPr>
              <a:t>dimensions of design decisions </a:t>
            </a:r>
            <a:r>
              <a:rPr lang="en-US" sz="1600" dirty="0">
                <a:solidFill>
                  <a:srgbClr val="000000"/>
                </a:solidFill>
              </a:rPr>
              <a:t>in applying </a:t>
            </a:r>
            <a:r>
              <a:rPr lang="en-US" sz="1600" dirty="0" err="1">
                <a:solidFill>
                  <a:srgbClr val="000000"/>
                </a:solidFill>
              </a:rPr>
              <a:t>GaaP</a:t>
            </a:r>
            <a:r>
              <a:rPr lang="en-US" sz="1600" dirty="0">
                <a:solidFill>
                  <a:srgbClr val="000000"/>
                </a:solidFill>
              </a:rPr>
              <a:t> in practice?</a:t>
            </a:r>
            <a:endParaRPr lang="de-DE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9F4E61-9A8B-F836-351C-47B10384FBD8}"/>
              </a:ext>
            </a:extLst>
          </p:cNvPr>
          <p:cNvSpPr txBox="1"/>
          <p:nvPr/>
        </p:nvSpPr>
        <p:spPr>
          <a:xfrm>
            <a:off x="1081798" y="2927212"/>
            <a:ext cx="7403346" cy="540000"/>
          </a:xfrm>
          <a:prstGeom prst="roundRect">
            <a:avLst/>
          </a:prstGeom>
          <a:solidFill>
            <a:schemeClr val="accent5">
              <a:tint val="65000"/>
              <a:alpha val="34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What are </a:t>
            </a:r>
            <a:r>
              <a:rPr lang="en-US" sz="1600" b="1" dirty="0">
                <a:solidFill>
                  <a:srgbClr val="000000"/>
                </a:solidFill>
              </a:rPr>
              <a:t>design decisions </a:t>
            </a:r>
            <a:r>
              <a:rPr lang="en-US" sz="1600" dirty="0">
                <a:solidFill>
                  <a:srgbClr val="000000"/>
                </a:solidFill>
              </a:rPr>
              <a:t>of countries that successfully apply </a:t>
            </a:r>
            <a:r>
              <a:rPr lang="en-US" sz="1600" dirty="0" err="1">
                <a:solidFill>
                  <a:srgbClr val="000000"/>
                </a:solidFill>
              </a:rPr>
              <a:t>GaaP</a:t>
            </a:r>
            <a:r>
              <a:rPr lang="en-US" sz="1600" dirty="0">
                <a:solidFill>
                  <a:srgbClr val="000000"/>
                </a:solidFill>
              </a:rPr>
              <a:t>?</a:t>
            </a:r>
            <a:endParaRPr lang="de-DE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0DC902-53FA-6648-7B11-598F7D1DD140}"/>
              </a:ext>
            </a:extLst>
          </p:cNvPr>
          <p:cNvSpPr txBox="1"/>
          <p:nvPr/>
        </p:nvSpPr>
        <p:spPr>
          <a:xfrm>
            <a:off x="1081798" y="4171102"/>
            <a:ext cx="7403346" cy="540000"/>
          </a:xfrm>
          <a:prstGeom prst="roundRect">
            <a:avLst/>
          </a:prstGeom>
          <a:solidFill>
            <a:schemeClr val="accent5">
              <a:tint val="65000"/>
              <a:alpha val="34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Which </a:t>
            </a:r>
            <a:r>
              <a:rPr lang="en-US" sz="1600" b="1" dirty="0">
                <a:solidFill>
                  <a:srgbClr val="000000"/>
                </a:solidFill>
              </a:rPr>
              <a:t>design patterns </a:t>
            </a:r>
            <a:r>
              <a:rPr lang="en-US" sz="1600" dirty="0">
                <a:solidFill>
                  <a:srgbClr val="000000"/>
                </a:solidFill>
              </a:rPr>
              <a:t>can be derived from these decisions?</a:t>
            </a:r>
            <a:endParaRPr lang="de-DE" sz="14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A72C127-39D5-9BBF-ACD7-EA5C75777789}"/>
              </a:ext>
            </a:extLst>
          </p:cNvPr>
          <p:cNvSpPr/>
          <p:nvPr/>
        </p:nvSpPr>
        <p:spPr bwMode="auto">
          <a:xfrm>
            <a:off x="332903" y="1821442"/>
            <a:ext cx="433891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75D08FF-591F-19A7-901F-BFFA7DCDA6DC}"/>
              </a:ext>
            </a:extLst>
          </p:cNvPr>
          <p:cNvSpPr/>
          <p:nvPr/>
        </p:nvSpPr>
        <p:spPr bwMode="auto">
          <a:xfrm>
            <a:off x="360797" y="2953508"/>
            <a:ext cx="450602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2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6CB07D2-3AC7-0915-8265-0DBEA03E7294}"/>
              </a:ext>
            </a:extLst>
          </p:cNvPr>
          <p:cNvSpPr/>
          <p:nvPr/>
        </p:nvSpPr>
        <p:spPr bwMode="auto">
          <a:xfrm>
            <a:off x="360796" y="4195259"/>
            <a:ext cx="450602" cy="4376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3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C11D44A6-D752-B133-42FF-FA4D1F88558E}"/>
              </a:ext>
            </a:extLst>
          </p:cNvPr>
          <p:cNvSpPr/>
          <p:nvPr/>
        </p:nvSpPr>
        <p:spPr bwMode="auto">
          <a:xfrm>
            <a:off x="9060918" y="1843596"/>
            <a:ext cx="565244" cy="447954"/>
          </a:xfrm>
          <a:prstGeom prst="rightArrow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FC6A955-81C4-2DE3-DE97-8518ED97FFB8}"/>
              </a:ext>
            </a:extLst>
          </p:cNvPr>
          <p:cNvSpPr/>
          <p:nvPr/>
        </p:nvSpPr>
        <p:spPr bwMode="auto">
          <a:xfrm>
            <a:off x="10098297" y="1716069"/>
            <a:ext cx="1759270" cy="76381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0" name="Graphic 9" descr="Network diagram outline">
            <a:extLst>
              <a:ext uri="{FF2B5EF4-FFF2-40B4-BE49-F238E27FC236}">
                <a16:creationId xmlns:a16="http://schemas.microsoft.com/office/drawing/2014/main" id="{ECC6D314-189E-BF61-E742-3691589DBB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30442" y="1839764"/>
            <a:ext cx="504000" cy="504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A11A50D-CDDC-4884-D431-05CB5A62D60C}"/>
              </a:ext>
            </a:extLst>
          </p:cNvPr>
          <p:cNvSpPr txBox="1"/>
          <p:nvPr/>
        </p:nvSpPr>
        <p:spPr>
          <a:xfrm>
            <a:off x="10788770" y="1858517"/>
            <a:ext cx="93610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Coding </a:t>
            </a:r>
            <a:r>
              <a:rPr lang="de-DE" sz="1200" dirty="0" err="1">
                <a:solidFill>
                  <a:schemeClr val="accent4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concept</a:t>
            </a:r>
            <a:endParaRPr lang="de-DE" sz="1200" dirty="0">
              <a:solidFill>
                <a:schemeClr val="accent4">
                  <a:lumMod val="75000"/>
                  <a:lumOff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C02BE556-23F8-3D22-9E37-8E7A9AC4226F}"/>
              </a:ext>
            </a:extLst>
          </p:cNvPr>
          <p:cNvSpPr/>
          <p:nvPr/>
        </p:nvSpPr>
        <p:spPr bwMode="auto">
          <a:xfrm>
            <a:off x="9067685" y="4181245"/>
            <a:ext cx="565244" cy="447954"/>
          </a:xfrm>
          <a:prstGeom prst="rightArrow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D6898E62-6A20-D729-13AD-1D974E525AC6}"/>
              </a:ext>
            </a:extLst>
          </p:cNvPr>
          <p:cNvSpPr/>
          <p:nvPr/>
        </p:nvSpPr>
        <p:spPr bwMode="auto">
          <a:xfrm>
            <a:off x="9060918" y="2964376"/>
            <a:ext cx="565244" cy="447954"/>
          </a:xfrm>
          <a:prstGeom prst="rightArrow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B760B43-1CE0-BDBE-7EF6-BA90CFD5176E}"/>
              </a:ext>
            </a:extLst>
          </p:cNvPr>
          <p:cNvSpPr/>
          <p:nvPr/>
        </p:nvSpPr>
        <p:spPr bwMode="auto">
          <a:xfrm>
            <a:off x="10098297" y="2837764"/>
            <a:ext cx="1759270" cy="76381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6" name="Graphic 25" descr="Document outline">
            <a:extLst>
              <a:ext uri="{FF2B5EF4-FFF2-40B4-BE49-F238E27FC236}">
                <a16:creationId xmlns:a16="http://schemas.microsoft.com/office/drawing/2014/main" id="{85017224-F6AE-C216-46D6-EA393B76EA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52344" y="2918877"/>
            <a:ext cx="504000" cy="5040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E4052A9-4451-8D60-52C1-576FBD48F885}"/>
              </a:ext>
            </a:extLst>
          </p:cNvPr>
          <p:cNvSpPr txBox="1"/>
          <p:nvPr/>
        </p:nvSpPr>
        <p:spPr>
          <a:xfrm>
            <a:off x="10844660" y="2991513"/>
            <a:ext cx="93610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</a:rPr>
              <a:t>Design </a:t>
            </a:r>
            <a:r>
              <a:rPr lang="de-DE" sz="1200" dirty="0" err="1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</a:rPr>
              <a:t>decisions</a:t>
            </a:r>
            <a:endParaRPr lang="de-DE" sz="1200" dirty="0">
              <a:solidFill>
                <a:schemeClr val="accent4">
                  <a:lumMod val="75000"/>
                  <a:lumOff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28E74037-05D0-573E-472F-B647F174F0D8}"/>
              </a:ext>
            </a:extLst>
          </p:cNvPr>
          <p:cNvSpPr/>
          <p:nvPr/>
        </p:nvSpPr>
        <p:spPr bwMode="auto">
          <a:xfrm>
            <a:off x="10098297" y="4092102"/>
            <a:ext cx="1759270" cy="76381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32" name="Graphic 31" descr="List outline">
            <a:extLst>
              <a:ext uri="{FF2B5EF4-FFF2-40B4-BE49-F238E27FC236}">
                <a16:creationId xmlns:a16="http://schemas.microsoft.com/office/drawing/2014/main" id="{69CE2162-3432-A426-3FFE-BE91D29DA5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84043" y="4221023"/>
            <a:ext cx="504000" cy="5040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66F90DC3-7E93-4741-5830-A4B2B57942CF}"/>
              </a:ext>
            </a:extLst>
          </p:cNvPr>
          <p:cNvSpPr txBox="1"/>
          <p:nvPr/>
        </p:nvSpPr>
        <p:spPr>
          <a:xfrm>
            <a:off x="10828832" y="4242190"/>
            <a:ext cx="936104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Design </a:t>
            </a:r>
            <a:r>
              <a:rPr lang="de-DE" sz="1200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patterns</a:t>
            </a:r>
            <a:endParaRPr lang="de-DE" sz="12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4B7F405-B7FF-ABD1-95A7-5222A8DF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373548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2E3EF5-1EB1-3395-0F31-75F462046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Methodology</a:t>
            </a:r>
            <a:r>
              <a:rPr lang="de-DE" dirty="0"/>
              <a:t> – Data Analysis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8A1B5-47F1-A0AD-B196-8ED53AAD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03F7A-6B4D-03FD-B428-5A28C0865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BA7944-E159-004B-4522-FCA05197A1AE}"/>
              </a:ext>
            </a:extLst>
          </p:cNvPr>
          <p:cNvSpPr txBox="1"/>
          <p:nvPr/>
        </p:nvSpPr>
        <p:spPr>
          <a:xfrm>
            <a:off x="291908" y="4565449"/>
            <a:ext cx="5804092" cy="9079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b="1" dirty="0">
                <a:solidFill>
                  <a:srgbClr val="002060"/>
                </a:solidFill>
                <a:latin typeface="Arial" pitchFamily="34" charset="0"/>
              </a:rPr>
              <a:t>Rule </a:t>
            </a:r>
            <a:r>
              <a:rPr lang="de-DE" sz="1600" b="1" dirty="0" err="1">
                <a:solidFill>
                  <a:srgbClr val="002060"/>
                </a:solidFill>
                <a:latin typeface="Arial" pitchFamily="34" charset="0"/>
              </a:rPr>
              <a:t>of</a:t>
            </a:r>
            <a:r>
              <a:rPr lang="de-DE" sz="1600" b="1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Arial" pitchFamily="34" charset="0"/>
              </a:rPr>
              <a:t>two</a:t>
            </a:r>
            <a:r>
              <a:rPr lang="de-DE" sz="1600" dirty="0">
                <a:solidFill>
                  <a:srgbClr val="002060"/>
                </a:solidFill>
                <a:latin typeface="Arial" pitchFamily="34" charset="0"/>
              </a:rPr>
              <a:t>: </a:t>
            </a:r>
          </a:p>
          <a:p>
            <a:r>
              <a:rPr lang="de-DE" sz="1600" dirty="0">
                <a:latin typeface="Arial" pitchFamily="34" charset="0"/>
              </a:rPr>
              <a:t>Design </a:t>
            </a:r>
            <a:r>
              <a:rPr lang="de-DE" sz="1600" dirty="0" err="1">
                <a:latin typeface="Arial" pitchFamily="34" charset="0"/>
              </a:rPr>
              <a:t>decisions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made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by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i="1" dirty="0">
                <a:latin typeface="Arial" pitchFamily="34" charset="0"/>
              </a:rPr>
              <a:t>at least </a:t>
            </a:r>
            <a:r>
              <a:rPr lang="de-DE" sz="1600" i="1" dirty="0" err="1">
                <a:latin typeface="Arial" pitchFamily="34" charset="0"/>
              </a:rPr>
              <a:t>two</a:t>
            </a:r>
            <a:r>
              <a:rPr lang="de-DE" sz="1600" i="1" dirty="0">
                <a:latin typeface="Arial" pitchFamily="34" charset="0"/>
              </a:rPr>
              <a:t> </a:t>
            </a:r>
            <a:r>
              <a:rPr lang="de-DE" sz="1600" i="1" dirty="0" err="1">
                <a:latin typeface="Arial" pitchFamily="34" charset="0"/>
              </a:rPr>
              <a:t>of</a:t>
            </a:r>
            <a:r>
              <a:rPr lang="de-DE" sz="1600" i="1" dirty="0">
                <a:latin typeface="Arial" pitchFamily="34" charset="0"/>
              </a:rPr>
              <a:t> </a:t>
            </a:r>
            <a:r>
              <a:rPr lang="de-DE" sz="1600" i="1" dirty="0" err="1">
                <a:latin typeface="Arial" pitchFamily="34" charset="0"/>
              </a:rPr>
              <a:t>three</a:t>
            </a:r>
            <a:r>
              <a:rPr lang="de-DE" sz="1600" i="1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analyzed</a:t>
            </a:r>
            <a:r>
              <a:rPr lang="de-DE" sz="1600" dirty="0">
                <a:latin typeface="Arial" pitchFamily="34" charset="0"/>
              </a:rPr>
              <a:t> countries </a:t>
            </a:r>
            <a:r>
              <a:rPr lang="de-DE" sz="1600" dirty="0" err="1">
                <a:latin typeface="Arial" pitchFamily="34" charset="0"/>
              </a:rPr>
              <a:t>are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considered</a:t>
            </a:r>
            <a:r>
              <a:rPr lang="de-DE" sz="1600" dirty="0">
                <a:latin typeface="Arial" pitchFamily="34" charset="0"/>
              </a:rPr>
              <a:t> </a:t>
            </a:r>
            <a:r>
              <a:rPr lang="de-DE" sz="1600" dirty="0" err="1">
                <a:latin typeface="Arial" pitchFamily="34" charset="0"/>
              </a:rPr>
              <a:t>as</a:t>
            </a:r>
            <a:r>
              <a:rPr lang="de-DE" sz="1600" dirty="0">
                <a:latin typeface="Arial" pitchFamily="34" charset="0"/>
              </a:rPr>
              <a:t> valid design </a:t>
            </a:r>
            <a:r>
              <a:rPr lang="de-DE" sz="1600" dirty="0" err="1">
                <a:latin typeface="Arial" pitchFamily="34" charset="0"/>
              </a:rPr>
              <a:t>patterns</a:t>
            </a:r>
            <a:endParaRPr lang="de-DE" sz="1600" dirty="0">
              <a:latin typeface="Arial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7071AEC-1983-74E0-2411-9CA8C96D94EB}"/>
              </a:ext>
            </a:extLst>
          </p:cNvPr>
          <p:cNvGrpSpPr/>
          <p:nvPr/>
        </p:nvGrpSpPr>
        <p:grpSpPr>
          <a:xfrm>
            <a:off x="1703512" y="1433484"/>
            <a:ext cx="8444544" cy="2471515"/>
            <a:chOff x="1703512" y="1510459"/>
            <a:chExt cx="8444544" cy="2471515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F3B5E7B-1132-EF50-4636-03EC6EE986C5}"/>
                </a:ext>
              </a:extLst>
            </p:cNvPr>
            <p:cNvGrpSpPr/>
            <p:nvPr/>
          </p:nvGrpSpPr>
          <p:grpSpPr>
            <a:xfrm>
              <a:off x="1703512" y="1963578"/>
              <a:ext cx="8444544" cy="2018396"/>
              <a:chOff x="1773677" y="2420889"/>
              <a:chExt cx="8444544" cy="2018396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EF827C3-5A2B-B5DE-03B3-2EFEA8EDCC14}"/>
                  </a:ext>
                </a:extLst>
              </p:cNvPr>
              <p:cNvGrpSpPr/>
              <p:nvPr/>
            </p:nvGrpSpPr>
            <p:grpSpPr>
              <a:xfrm>
                <a:off x="1773677" y="2420889"/>
                <a:ext cx="8444544" cy="2018396"/>
                <a:chOff x="82460" y="2029450"/>
                <a:chExt cx="8444544" cy="2018396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A3E30FB8-D229-D16E-6C3A-728272505423}"/>
                    </a:ext>
                  </a:extLst>
                </p:cNvPr>
                <p:cNvGrpSpPr/>
                <p:nvPr/>
              </p:nvGrpSpPr>
              <p:grpSpPr>
                <a:xfrm>
                  <a:off x="82460" y="2170491"/>
                  <a:ext cx="8444544" cy="1877355"/>
                  <a:chOff x="343094" y="2258608"/>
                  <a:chExt cx="8444544" cy="1877355"/>
                </a:xfrm>
              </p:grpSpPr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C0690759-E33E-0A42-30B0-660E9D177DEC}"/>
                      </a:ext>
                    </a:extLst>
                  </p:cNvPr>
                  <p:cNvSpPr txBox="1"/>
                  <p:nvPr/>
                </p:nvSpPr>
                <p:spPr>
                  <a:xfrm>
                    <a:off x="355487" y="3674298"/>
                    <a:ext cx="936104" cy="46166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3"/>
                  </a:lnRef>
                  <a:fillRef idx="1">
                    <a:schemeClr val="lt1"/>
                  </a:fillRef>
                  <a:effectRef idx="0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sz="1200" dirty="0" err="1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Literature</a:t>
                    </a:r>
                    <a:endParaRPr lang="de-DE" sz="1200" dirty="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  <a:p>
                    <a:pPr algn="ctr"/>
                    <a:r>
                      <a:rPr lang="de-DE" sz="1200" dirty="0" err="1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research</a:t>
                    </a:r>
                    <a:endParaRPr lang="de-DE" sz="1200" dirty="0">
                      <a:latin typeface="Arial" pitchFamily="34" charset="0"/>
                    </a:endParaRPr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166E9A5F-837B-76B5-4EDD-BB25AE1178D0}"/>
                      </a:ext>
                    </a:extLst>
                  </p:cNvPr>
                  <p:cNvSpPr txBox="1"/>
                  <p:nvPr/>
                </p:nvSpPr>
                <p:spPr>
                  <a:xfrm>
                    <a:off x="343094" y="2258608"/>
                    <a:ext cx="936104" cy="46166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3"/>
                  </a:lnRef>
                  <a:fillRef idx="1">
                    <a:schemeClr val="lt1"/>
                  </a:fillRef>
                  <a:effectRef idx="0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sz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Interviews</a:t>
                    </a:r>
                  </a:p>
                  <a:p>
                    <a:pPr algn="ctr"/>
                    <a:r>
                      <a:rPr lang="de-DE" sz="1200" dirty="0" err="1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analysis</a:t>
                    </a:r>
                    <a:endParaRPr lang="de-DE" sz="1200" dirty="0">
                      <a:latin typeface="Arial" pitchFamily="34" charset="0"/>
                    </a:endParaRPr>
                  </a:p>
                </p:txBody>
              </p:sp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6590DC81-0547-8F68-1954-515AD99B897E}"/>
                      </a:ext>
                    </a:extLst>
                  </p:cNvPr>
                  <p:cNvGrpSpPr/>
                  <p:nvPr/>
                </p:nvGrpSpPr>
                <p:grpSpPr>
                  <a:xfrm>
                    <a:off x="1958670" y="2450647"/>
                    <a:ext cx="1677838" cy="870328"/>
                    <a:chOff x="1958670" y="2450647"/>
                    <a:chExt cx="1677838" cy="870328"/>
                  </a:xfrm>
                </p:grpSpPr>
                <p:sp>
                  <p:nvSpPr>
                    <p:cNvPr id="30" name="Rectangle: Rounded Corners 29">
                      <a:extLst>
                        <a:ext uri="{FF2B5EF4-FFF2-40B4-BE49-F238E27FC236}">
                          <a16:creationId xmlns:a16="http://schemas.microsoft.com/office/drawing/2014/main" id="{1B7FE0B9-1C8A-BF47-6B8C-38EE5BB28A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8670" y="2450647"/>
                      <a:ext cx="1677838" cy="870328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5"/>
                    </a:lnRef>
                    <a:fillRef idx="1">
                      <a:schemeClr val="lt1"/>
                    </a:fillRef>
                    <a:effectRef idx="0">
                      <a:schemeClr val="accent5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hangingPunct="0"/>
                      <a:endParaRPr lang="de-DE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1" name="TextBox 30">
                      <a:extLst>
                        <a:ext uri="{FF2B5EF4-FFF2-40B4-BE49-F238E27FC236}">
                          <a16:creationId xmlns:a16="http://schemas.microsoft.com/office/drawing/2014/main" id="{EDEE070C-D653-E893-D8E8-E1AD8E2F5F6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68857" y="2637282"/>
                      <a:ext cx="936104" cy="4616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de-DE" sz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</a:rPr>
                        <a:t>Coding </a:t>
                      </a:r>
                      <a:r>
                        <a:rPr lang="de-DE" sz="1200" dirty="0" err="1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</a:rPr>
                        <a:t>concept</a:t>
                      </a:r>
                      <a:endParaRPr lang="de-DE" sz="12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</a:endParaRPr>
                    </a:p>
                  </p:txBody>
                </p:sp>
              </p:grp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C0EA5A31-CA9F-119E-5CDC-EDD90EA47B76}"/>
                      </a:ext>
                    </a:extLst>
                  </p:cNvPr>
                  <p:cNvGrpSpPr/>
                  <p:nvPr/>
                </p:nvGrpSpPr>
                <p:grpSpPr>
                  <a:xfrm>
                    <a:off x="4534235" y="2450647"/>
                    <a:ext cx="1677838" cy="870328"/>
                    <a:chOff x="4526855" y="2589793"/>
                    <a:chExt cx="1677838" cy="870328"/>
                  </a:xfrm>
                </p:grpSpPr>
                <p:sp>
                  <p:nvSpPr>
                    <p:cNvPr id="28" name="Rectangle: Rounded Corners 27">
                      <a:extLst>
                        <a:ext uri="{FF2B5EF4-FFF2-40B4-BE49-F238E27FC236}">
                          <a16:creationId xmlns:a16="http://schemas.microsoft.com/office/drawing/2014/main" id="{473D5429-8A18-C080-7FD1-C803034E3C9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6855" y="2589793"/>
                      <a:ext cx="1677838" cy="870328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5"/>
                    </a:lnRef>
                    <a:fillRef idx="1">
                      <a:schemeClr val="lt1"/>
                    </a:fillRef>
                    <a:effectRef idx="0">
                      <a:schemeClr val="accent5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hangingPunct="0"/>
                      <a:endParaRPr lang="de-DE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9" name="TextBox 28">
                      <a:extLst>
                        <a:ext uri="{FF2B5EF4-FFF2-40B4-BE49-F238E27FC236}">
                          <a16:creationId xmlns:a16="http://schemas.microsoft.com/office/drawing/2014/main" id="{3D8D0B31-6FD6-B684-EF03-A6D248D45B1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30852" y="2786563"/>
                      <a:ext cx="936104" cy="4616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de-DE" sz="120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</a:rPr>
                        <a:t>Design </a:t>
                      </a:r>
                      <a:r>
                        <a:rPr lang="de-DE" sz="1200" dirty="0" err="1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</a:rPr>
                        <a:t>decisions</a:t>
                      </a:r>
                      <a:endParaRPr lang="de-DE" sz="12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</a:endParaRPr>
                    </a:p>
                  </p:txBody>
                </p:sp>
              </p:grpSp>
              <p:grpSp>
                <p:nvGrpSpPr>
                  <p:cNvPr id="19" name="Group 18">
                    <a:extLst>
                      <a:ext uri="{FF2B5EF4-FFF2-40B4-BE49-F238E27FC236}">
                        <a16:creationId xmlns:a16="http://schemas.microsoft.com/office/drawing/2014/main" id="{55870FF8-F55E-5E05-138E-4804DC9B61BE}"/>
                      </a:ext>
                    </a:extLst>
                  </p:cNvPr>
                  <p:cNvGrpSpPr/>
                  <p:nvPr/>
                </p:nvGrpSpPr>
                <p:grpSpPr>
                  <a:xfrm>
                    <a:off x="7109800" y="2436997"/>
                    <a:ext cx="1677838" cy="870328"/>
                    <a:chOff x="7085850" y="2530616"/>
                    <a:chExt cx="1677838" cy="870328"/>
                  </a:xfrm>
                </p:grpSpPr>
                <p:sp>
                  <p:nvSpPr>
                    <p:cNvPr id="26" name="Rectangle: Rounded Corners 25">
                      <a:extLst>
                        <a:ext uri="{FF2B5EF4-FFF2-40B4-BE49-F238E27FC236}">
                          <a16:creationId xmlns:a16="http://schemas.microsoft.com/office/drawing/2014/main" id="{822753C1-B9C7-0194-B51E-B9485E8301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085850" y="2530616"/>
                      <a:ext cx="1677838" cy="870328"/>
                    </a:xfrm>
                    <a:prstGeom prst="roundRect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hangingPunct="0"/>
                      <a:endParaRPr lang="de-DE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06DC7530-8BE9-58B3-6BD1-B2BA62EF56B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785786" y="2731665"/>
                      <a:ext cx="936104" cy="4616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accent1"/>
                    </a:fontRef>
                  </p:style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de-DE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</a:rPr>
                        <a:t>Design </a:t>
                      </a:r>
                      <a:r>
                        <a:rPr lang="de-DE" sz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</a:rPr>
                        <a:t>patterns</a:t>
                      </a:r>
                      <a:endParaRPr lang="de-DE" sz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0" name="Plus Sign 19">
                    <a:extLst>
                      <a:ext uri="{FF2B5EF4-FFF2-40B4-BE49-F238E27FC236}">
                        <a16:creationId xmlns:a16="http://schemas.microsoft.com/office/drawing/2014/main" id="{3208FEDB-EC6F-74ED-4D31-C2E81E1D34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1699" y="2807102"/>
                    <a:ext cx="275812" cy="269284"/>
                  </a:xfrm>
                  <a:prstGeom prst="mathPlus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eaLnBrk="0" hangingPunct="0"/>
                    <a:endParaRPr lang="de-DE" dirty="0">
                      <a:solidFill>
                        <a:schemeClr val="tx1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1" name="Arrow: Down 20">
                    <a:extLst>
                      <a:ext uri="{FF2B5EF4-FFF2-40B4-BE49-F238E27FC236}">
                        <a16:creationId xmlns:a16="http://schemas.microsoft.com/office/drawing/2014/main" id="{25DB89E9-D3C7-4811-4F95-739412C7299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1350581" y="2704059"/>
                    <a:ext cx="324735" cy="442715"/>
                  </a:xfrm>
                  <a:prstGeom prst="downArrow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eaLnBrk="0" hangingPunct="0"/>
                    <a:endParaRPr lang="de-DE" dirty="0">
                      <a:solidFill>
                        <a:schemeClr val="tx1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2" name="Arrow: Down 21">
                    <a:extLst>
                      <a:ext uri="{FF2B5EF4-FFF2-40B4-BE49-F238E27FC236}">
                        <a16:creationId xmlns:a16="http://schemas.microsoft.com/office/drawing/2014/main" id="{2CD2C227-23CF-C14B-2EED-85FD890552A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507102" y="2716590"/>
                    <a:ext cx="324735" cy="442715"/>
                  </a:xfrm>
                  <a:prstGeom prst="downArrow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eaLnBrk="0" hangingPunct="0"/>
                    <a:endParaRPr lang="de-DE" dirty="0">
                      <a:solidFill>
                        <a:schemeClr val="tx1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3" name="Arrow: Down 22">
                    <a:extLst>
                      <a:ext uri="{FF2B5EF4-FFF2-40B4-BE49-F238E27FC236}">
                        <a16:creationId xmlns:a16="http://schemas.microsoft.com/office/drawing/2014/main" id="{23092AF9-E6AA-1596-D632-124C05F49EB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931537" y="2704059"/>
                    <a:ext cx="324735" cy="442715"/>
                  </a:xfrm>
                  <a:prstGeom prst="downArrow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eaLnBrk="0" hangingPunct="0"/>
                    <a:endParaRPr lang="de-DE" dirty="0">
                      <a:solidFill>
                        <a:schemeClr val="tx1"/>
                      </a:solidFill>
                      <a:cs typeface="Arial" pitchFamily="34" charset="0"/>
                    </a:endParaRP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FC6F65E4-4C9A-7E28-2444-F22BCC48D863}"/>
                      </a:ext>
                    </a:extLst>
                  </p:cNvPr>
                  <p:cNvSpPr txBox="1"/>
                  <p:nvPr/>
                </p:nvSpPr>
                <p:spPr>
                  <a:xfrm>
                    <a:off x="3347998" y="3320975"/>
                    <a:ext cx="1458667" cy="64633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3"/>
                  </a:lnRef>
                  <a:fillRef idx="1">
                    <a:schemeClr val="lt1"/>
                  </a:fillRef>
                  <a:effectRef idx="0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sz="1200" dirty="0" err="1">
                        <a:latin typeface="Arial" pitchFamily="34" charset="0"/>
                      </a:rPr>
                      <a:t>Apply</a:t>
                    </a:r>
                    <a:r>
                      <a:rPr lang="de-DE" sz="1200" dirty="0">
                        <a:latin typeface="Arial" pitchFamily="34" charset="0"/>
                      </a:rPr>
                      <a:t> </a:t>
                    </a:r>
                    <a:r>
                      <a:rPr lang="de-DE" sz="1200" dirty="0" err="1">
                        <a:latin typeface="Arial" pitchFamily="34" charset="0"/>
                      </a:rPr>
                      <a:t>coding</a:t>
                    </a:r>
                    <a:r>
                      <a:rPr lang="de-DE" sz="1200" dirty="0">
                        <a:latin typeface="Arial" pitchFamily="34" charset="0"/>
                      </a:rPr>
                      <a:t> </a:t>
                    </a:r>
                    <a:r>
                      <a:rPr lang="de-DE" sz="1200" dirty="0" err="1">
                        <a:latin typeface="Arial" pitchFamily="34" charset="0"/>
                      </a:rPr>
                      <a:t>schema</a:t>
                    </a:r>
                    <a:r>
                      <a:rPr lang="de-DE" sz="1200" dirty="0">
                        <a:latin typeface="Arial" pitchFamily="34" charset="0"/>
                      </a:rPr>
                      <a:t> on </a:t>
                    </a:r>
                    <a:r>
                      <a:rPr lang="de-DE" sz="1200" dirty="0" err="1">
                        <a:latin typeface="Arial" pitchFamily="34" charset="0"/>
                      </a:rPr>
                      <a:t>interviews</a:t>
                    </a:r>
                    <a:endParaRPr lang="de-DE" sz="1200" dirty="0">
                      <a:latin typeface="Arial" pitchFamily="34" charset="0"/>
                    </a:endParaRPr>
                  </a:p>
                </p:txBody>
              </p: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201DA7AC-536F-722A-B3A6-88D53F6D41C8}"/>
                      </a:ext>
                    </a:extLst>
                  </p:cNvPr>
                  <p:cNvSpPr txBox="1"/>
                  <p:nvPr/>
                </p:nvSpPr>
                <p:spPr>
                  <a:xfrm>
                    <a:off x="6032872" y="3314494"/>
                    <a:ext cx="1273193" cy="64633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3"/>
                  </a:lnRef>
                  <a:fillRef idx="1">
                    <a:schemeClr val="lt1"/>
                  </a:fillRef>
                  <a:effectRef idx="0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sz="1200" dirty="0">
                        <a:latin typeface="Arial" pitchFamily="34" charset="0"/>
                      </a:rPr>
                      <a:t>Analyze and </a:t>
                    </a:r>
                    <a:r>
                      <a:rPr lang="de-DE" sz="1200" dirty="0" err="1">
                        <a:latin typeface="Arial" pitchFamily="34" charset="0"/>
                      </a:rPr>
                      <a:t>structure</a:t>
                    </a:r>
                    <a:r>
                      <a:rPr lang="de-DE" sz="1200" dirty="0">
                        <a:latin typeface="Arial" pitchFamily="34" charset="0"/>
                      </a:rPr>
                      <a:t> design </a:t>
                    </a:r>
                    <a:r>
                      <a:rPr lang="de-DE" sz="1200" dirty="0" err="1">
                        <a:latin typeface="Arial" pitchFamily="34" charset="0"/>
                      </a:rPr>
                      <a:t>decisions</a:t>
                    </a:r>
                    <a:endParaRPr lang="de-DE" sz="1200" dirty="0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AE56CA5F-9A01-491D-E40E-02B04DA63311}"/>
                    </a:ext>
                  </a:extLst>
                </p:cNvPr>
                <p:cNvSpPr txBox="1"/>
                <p:nvPr/>
              </p:nvSpPr>
              <p:spPr>
                <a:xfrm>
                  <a:off x="2051720" y="2031991"/>
                  <a:ext cx="936104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200" b="1" dirty="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RQ1</a:t>
                  </a:r>
                  <a:endParaRPr lang="de-DE" sz="1200" b="1" dirty="0">
                    <a:latin typeface="Arial" pitchFamily="34" charset="0"/>
                  </a:endParaRP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5CBC018-B15E-4E7F-1ED4-7A1977901CF0}"/>
                    </a:ext>
                  </a:extLst>
                </p:cNvPr>
                <p:cNvSpPr txBox="1"/>
                <p:nvPr/>
              </p:nvSpPr>
              <p:spPr>
                <a:xfrm>
                  <a:off x="4644468" y="2031990"/>
                  <a:ext cx="936104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200" b="1" dirty="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RQ2</a:t>
                  </a:r>
                  <a:endParaRPr lang="de-DE" sz="1200" b="1" dirty="0">
                    <a:latin typeface="Arial" pitchFamily="34" charset="0"/>
                  </a:endParaRP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D177D8E-7605-F6F4-4310-2ECDACC0D688}"/>
                    </a:ext>
                  </a:extLst>
                </p:cNvPr>
                <p:cNvSpPr txBox="1"/>
                <p:nvPr/>
              </p:nvSpPr>
              <p:spPr>
                <a:xfrm>
                  <a:off x="7219281" y="2029450"/>
                  <a:ext cx="936104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200" b="1" dirty="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RQ3</a:t>
                  </a:r>
                  <a:endParaRPr lang="de-DE" sz="1200" b="1" dirty="0">
                    <a:latin typeface="Arial" pitchFamily="34" charset="0"/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722A27E0-3241-553F-5AFD-2B4E4CFA7CAA}"/>
                    </a:ext>
                  </a:extLst>
                </p:cNvPr>
                <p:cNvSpPr/>
                <p:nvPr/>
              </p:nvSpPr>
              <p:spPr bwMode="auto">
                <a:xfrm>
                  <a:off x="4443131" y="2575055"/>
                  <a:ext cx="504056" cy="436539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eaLnBrk="0" hangingPunct="0"/>
                  <a:r>
                    <a:rPr lang="de-DE" dirty="0">
                      <a:solidFill>
                        <a:schemeClr val="tx1"/>
                      </a:solidFill>
                      <a:cs typeface="Arial" pitchFamily="34" charset="0"/>
                    </a:rPr>
                    <a:t>44</a:t>
                  </a:r>
                  <a:endParaRPr lang="en-US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E299A4E7-F50A-CE30-8DC0-66033C1C0F06}"/>
                    </a:ext>
                  </a:extLst>
                </p:cNvPr>
                <p:cNvSpPr/>
                <p:nvPr/>
              </p:nvSpPr>
              <p:spPr bwMode="auto">
                <a:xfrm>
                  <a:off x="7003248" y="2569359"/>
                  <a:ext cx="504056" cy="436539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eaLnBrk="0" hangingPunct="0"/>
                  <a:r>
                    <a:rPr lang="de-DE" dirty="0">
                      <a:solidFill>
                        <a:schemeClr val="tx1"/>
                      </a:solidFill>
                      <a:cs typeface="Arial" pitchFamily="34" charset="0"/>
                    </a:rPr>
                    <a:t>7</a:t>
                  </a:r>
                  <a:endParaRPr lang="en-US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DFE78446-EF56-0800-83A9-99938EA343BA}"/>
                    </a:ext>
                  </a:extLst>
                </p:cNvPr>
                <p:cNvSpPr/>
                <p:nvPr/>
              </p:nvSpPr>
              <p:spPr bwMode="auto">
                <a:xfrm>
                  <a:off x="1894397" y="2579424"/>
                  <a:ext cx="504056" cy="436539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eaLnBrk="0" hangingPunct="0"/>
                  <a:r>
                    <a:rPr lang="de-DE" dirty="0">
                      <a:solidFill>
                        <a:schemeClr val="tx1"/>
                      </a:solidFill>
                      <a:cs typeface="Arial" pitchFamily="34" charset="0"/>
                    </a:rPr>
                    <a:t>1</a:t>
                  </a:r>
                  <a:endParaRPr lang="en-US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0A72903-9B6E-0154-DD15-2201C5A0F961}"/>
                  </a:ext>
                </a:extLst>
              </p:cNvPr>
              <p:cNvSpPr txBox="1"/>
              <p:nvPr/>
            </p:nvSpPr>
            <p:spPr>
              <a:xfrm>
                <a:off x="7463456" y="2753968"/>
                <a:ext cx="1273193" cy="2616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100" i="1" dirty="0">
                    <a:latin typeface="Arial" pitchFamily="34" charset="0"/>
                  </a:rPr>
                  <a:t>Rule </a:t>
                </a:r>
                <a:r>
                  <a:rPr lang="de-DE" sz="1100" i="1" dirty="0" err="1">
                    <a:latin typeface="Arial" pitchFamily="34" charset="0"/>
                  </a:rPr>
                  <a:t>of</a:t>
                </a:r>
                <a:r>
                  <a:rPr lang="de-DE" sz="1100" i="1" dirty="0">
                    <a:latin typeface="Arial" pitchFamily="34" charset="0"/>
                  </a:rPr>
                  <a:t> </a:t>
                </a:r>
                <a:r>
                  <a:rPr lang="de-DE" sz="1100" i="1" dirty="0" err="1">
                    <a:latin typeface="Arial" pitchFamily="34" charset="0"/>
                  </a:rPr>
                  <a:t>two</a:t>
                </a:r>
                <a:endParaRPr lang="de-DE" sz="1100" i="1" dirty="0">
                  <a:latin typeface="Arial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9D9A2DD-2074-9BC4-BA39-3E7419906FC5}"/>
                  </a:ext>
                </a:extLst>
              </p:cNvPr>
              <p:cNvSpPr txBox="1"/>
              <p:nvPr/>
            </p:nvSpPr>
            <p:spPr>
              <a:xfrm>
                <a:off x="4864519" y="2753968"/>
                <a:ext cx="1273193" cy="2616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100" i="1" dirty="0">
                    <a:latin typeface="Arial" pitchFamily="34" charset="0"/>
                  </a:rPr>
                  <a:t>219 </a:t>
                </a:r>
                <a:r>
                  <a:rPr lang="de-DE" sz="1100" i="1" dirty="0" err="1">
                    <a:latin typeface="Arial" pitchFamily="34" charset="0"/>
                  </a:rPr>
                  <a:t>quotes</a:t>
                </a:r>
                <a:endParaRPr lang="de-DE" sz="1100" i="1" dirty="0">
                  <a:latin typeface="Arial" pitchFamily="34" charset="0"/>
                </a:endParaRPr>
              </a:p>
            </p:txBody>
          </p:sp>
        </p:grpSp>
        <p:pic>
          <p:nvPicPr>
            <p:cNvPr id="37" name="Graphic 36" descr="Open book outline">
              <a:extLst>
                <a:ext uri="{FF2B5EF4-FFF2-40B4-BE49-F238E27FC236}">
                  <a16:creationId xmlns:a16="http://schemas.microsoft.com/office/drawing/2014/main" id="{841BD575-2854-6435-72B4-609202C23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29343" y="2961575"/>
              <a:ext cx="504000" cy="504000"/>
            </a:xfrm>
            <a:prstGeom prst="rect">
              <a:avLst/>
            </a:prstGeom>
          </p:spPr>
        </p:pic>
        <p:pic>
          <p:nvPicPr>
            <p:cNvPr id="39" name="Graphic 38" descr="Clipboard outline">
              <a:extLst>
                <a:ext uri="{FF2B5EF4-FFF2-40B4-BE49-F238E27FC236}">
                  <a16:creationId xmlns:a16="http://schemas.microsoft.com/office/drawing/2014/main" id="{C70F017E-FB48-5C63-2C9D-839639BC1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918023" y="1510459"/>
              <a:ext cx="504000" cy="504000"/>
            </a:xfrm>
            <a:prstGeom prst="rect">
              <a:avLst/>
            </a:prstGeom>
          </p:spPr>
        </p:pic>
      </p:grp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61EDC26D-49F1-0F0F-28EA-3B704AA02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262335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2E3EF5-1EB1-3395-0F31-75F462046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Methodology</a:t>
            </a:r>
            <a:r>
              <a:rPr lang="de-DE" dirty="0"/>
              <a:t> – Multiple Case Study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8A1B5-47F1-A0AD-B196-8ED53AAD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03F7A-6B4D-03FD-B428-5A28C0865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CEFEB2-2A92-F913-7D78-B714E0A0A47C}"/>
              </a:ext>
            </a:extLst>
          </p:cNvPr>
          <p:cNvSpPr txBox="1"/>
          <p:nvPr/>
        </p:nvSpPr>
        <p:spPr>
          <a:xfrm>
            <a:off x="5068060" y="3789040"/>
            <a:ext cx="1715210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sz="1600" dirty="0">
                <a:solidFill>
                  <a:srgbClr val="000000"/>
                </a:solidFill>
                <a:latin typeface="Arial" pitchFamily="34" charset="0"/>
              </a:rPr>
              <a:t>semi-</a:t>
            </a:r>
            <a:r>
              <a:rPr lang="de-DE" sz="1600" dirty="0" err="1">
                <a:solidFill>
                  <a:srgbClr val="000000"/>
                </a:solidFill>
                <a:latin typeface="Arial" pitchFamily="34" charset="0"/>
              </a:rPr>
              <a:t>sctructured</a:t>
            </a:r>
            <a:r>
              <a:rPr lang="de-DE" sz="16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 pitchFamily="34" charset="0"/>
              </a:rPr>
              <a:t>interviews</a:t>
            </a:r>
            <a:endParaRPr lang="de-DE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500BE9-08D4-434F-285A-FE937D9D057A}"/>
              </a:ext>
            </a:extLst>
          </p:cNvPr>
          <p:cNvSpPr txBox="1"/>
          <p:nvPr/>
        </p:nvSpPr>
        <p:spPr>
          <a:xfrm>
            <a:off x="6783270" y="1705156"/>
            <a:ext cx="5289394" cy="1292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itchFamily="34" charset="0"/>
              </a:rPr>
              <a:t>GaaP</a:t>
            </a:r>
            <a:r>
              <a:rPr lang="en-US" sz="1600" dirty="0">
                <a:latin typeface="Arial" pitchFamily="34" charset="0"/>
              </a:rPr>
              <a:t> definition and main constitutive elements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itchFamily="34" charset="0"/>
              </a:rPr>
              <a:t>GaaP</a:t>
            </a:r>
            <a:r>
              <a:rPr lang="en-US" sz="1600" dirty="0">
                <a:latin typeface="Arial" pitchFamily="34" charset="0"/>
              </a:rPr>
              <a:t> strategy and governance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itchFamily="34" charset="0"/>
              </a:rPr>
              <a:t>GaaP</a:t>
            </a:r>
            <a:r>
              <a:rPr lang="en-US" sz="1600" dirty="0">
                <a:latin typeface="Arial" pitchFamily="34" charset="0"/>
              </a:rPr>
              <a:t> public values and possible negative aspects [6] 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DEC492DD-A67E-126B-6C88-9C4C26C3B279}"/>
              </a:ext>
            </a:extLst>
          </p:cNvPr>
          <p:cNvSpPr/>
          <p:nvPr/>
        </p:nvSpPr>
        <p:spPr bwMode="auto">
          <a:xfrm>
            <a:off x="4491996" y="1705156"/>
            <a:ext cx="576064" cy="4474800"/>
          </a:xfrm>
          <a:prstGeom prst="rightBrac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CD5583-C593-B365-29CF-33C787576989}"/>
              </a:ext>
            </a:extLst>
          </p:cNvPr>
          <p:cNvSpPr txBox="1"/>
          <p:nvPr/>
        </p:nvSpPr>
        <p:spPr>
          <a:xfrm>
            <a:off x="334433" y="1136992"/>
            <a:ext cx="216918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dirty="0">
                <a:solidFill>
                  <a:schemeClr val="accent4"/>
                </a:solidFill>
                <a:latin typeface="Arial" pitchFamily="34" charset="0"/>
              </a:rPr>
              <a:t>Interview </a:t>
            </a:r>
            <a:r>
              <a:rPr lang="de-DE" sz="1600" dirty="0" err="1">
                <a:solidFill>
                  <a:schemeClr val="accent4"/>
                </a:solidFill>
                <a:latin typeface="Arial" pitchFamily="34" charset="0"/>
              </a:rPr>
              <a:t>participants</a:t>
            </a:r>
            <a:r>
              <a:rPr lang="de-DE" sz="1600" dirty="0">
                <a:solidFill>
                  <a:schemeClr val="accent4"/>
                </a:solidFill>
                <a:latin typeface="Arial" pitchFamily="34" charset="0"/>
              </a:rPr>
              <a:t>:</a:t>
            </a:r>
            <a:endParaRPr lang="en-US" sz="1600" dirty="0">
              <a:solidFill>
                <a:schemeClr val="accent4"/>
              </a:solidFill>
              <a:latin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C8E3CE-72AC-21C4-D7B3-501D87FF0B39}"/>
              </a:ext>
            </a:extLst>
          </p:cNvPr>
          <p:cNvSpPr txBox="1"/>
          <p:nvPr/>
        </p:nvSpPr>
        <p:spPr>
          <a:xfrm>
            <a:off x="6778462" y="1132905"/>
            <a:ext cx="230400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4"/>
                </a:solidFill>
                <a:latin typeface="Arial" pitchFamily="34" charset="0"/>
              </a:rPr>
              <a:t>Interview </a:t>
            </a:r>
            <a:r>
              <a:rPr lang="de-DE" sz="1600" dirty="0" err="1">
                <a:solidFill>
                  <a:schemeClr val="accent4"/>
                </a:solidFill>
                <a:latin typeface="Arial" pitchFamily="34" charset="0"/>
              </a:rPr>
              <a:t>focus</a:t>
            </a:r>
            <a:r>
              <a:rPr lang="de-DE" sz="1600" dirty="0">
                <a:solidFill>
                  <a:schemeClr val="accent4"/>
                </a:solidFill>
                <a:latin typeface="Arial" pitchFamily="34" charset="0"/>
              </a:rPr>
              <a:t> </a:t>
            </a:r>
            <a:r>
              <a:rPr lang="de-DE" sz="1600" dirty="0" err="1">
                <a:solidFill>
                  <a:schemeClr val="accent4"/>
                </a:solidFill>
                <a:latin typeface="Arial" pitchFamily="34" charset="0"/>
              </a:rPr>
              <a:t>topics</a:t>
            </a:r>
            <a:r>
              <a:rPr lang="de-DE" sz="1600" dirty="0">
                <a:solidFill>
                  <a:schemeClr val="accent4"/>
                </a:solidFill>
                <a:latin typeface="Arial" pitchFamily="34" charset="0"/>
              </a:rPr>
              <a:t>:</a:t>
            </a:r>
            <a:endParaRPr lang="en-US" sz="1600" dirty="0">
              <a:solidFill>
                <a:schemeClr val="accent4"/>
              </a:solidFill>
              <a:latin typeface="Arial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6C1A856-E79C-27FC-DCC1-7B16CDAFC309}"/>
              </a:ext>
            </a:extLst>
          </p:cNvPr>
          <p:cNvSpPr/>
          <p:nvPr/>
        </p:nvSpPr>
        <p:spPr bwMode="auto">
          <a:xfrm>
            <a:off x="5526130" y="3100228"/>
            <a:ext cx="694058" cy="584775"/>
          </a:xfrm>
          <a:prstGeom prst="ellipse">
            <a:avLst/>
          </a:prstGeom>
          <a:solidFill>
            <a:schemeClr val="accent4">
              <a:tint val="65000"/>
              <a:alpha val="7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19</a:t>
            </a:r>
            <a:endParaRPr lang="en-US" sz="20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514D066E-0840-228F-6CC3-63079AA12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C71A724D-5F41-D0DF-C92C-96B2CCD27E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346104"/>
              </p:ext>
            </p:extLst>
          </p:nvPr>
        </p:nvGraphicFramePr>
        <p:xfrm>
          <a:off x="407368" y="1705156"/>
          <a:ext cx="4011349" cy="44748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009039">
                  <a:extLst>
                    <a:ext uri="{9D8B030D-6E8A-4147-A177-3AD203B41FA5}">
                      <a16:colId xmlns:a16="http://schemas.microsoft.com/office/drawing/2014/main" val="3965291971"/>
                    </a:ext>
                  </a:extLst>
                </a:gridCol>
                <a:gridCol w="3002310">
                  <a:extLst>
                    <a:ext uri="{9D8B030D-6E8A-4147-A177-3AD203B41FA5}">
                      <a16:colId xmlns:a16="http://schemas.microsoft.com/office/drawing/2014/main" val="281894063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lang="de-DE" sz="1200" dirty="0"/>
                        <a:t>Country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Organization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206663"/>
                  </a:ext>
                </a:extLst>
              </a:tr>
              <a:tr h="177190">
                <a:tc rowSpan="7">
                  <a:txBody>
                    <a:bodyPr/>
                    <a:lstStyle/>
                    <a:p>
                      <a:r>
                        <a:rPr lang="de-DE" sz="1200" b="1" dirty="0" err="1"/>
                        <a:t>Italy</a:t>
                      </a:r>
                      <a:r>
                        <a:rPr lang="en-US" sz="1200" dirty="0"/>
                        <a:t> (8)</a:t>
                      </a:r>
                      <a:endParaRPr lang="de-DE" sz="1200" dirty="0"/>
                    </a:p>
                  </a:txBody>
                  <a:tcPr anchor="ctr"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Digital Transformation Team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68029345"/>
                  </a:ext>
                </a:extLst>
              </a:tr>
              <a:tr h="12730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Department of Public Administration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4361876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Digital Transformation Ministry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7364606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AgID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773446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Private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80153660"/>
                  </a:ext>
                </a:extLst>
              </a:tr>
              <a:tr h="19049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Council of Minister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9168147"/>
                  </a:ext>
                </a:extLst>
              </a:tr>
              <a:tr h="132194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Advisory Group on Advanced Technology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58726820"/>
                  </a:ext>
                </a:extLst>
              </a:tr>
              <a:tr h="145906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Estonia</a:t>
                      </a:r>
                      <a:r>
                        <a:rPr lang="de-DE" sz="1200" dirty="0"/>
                        <a:t> (6)</a:t>
                      </a:r>
                      <a:endParaRPr lang="en-US" sz="1200" dirty="0"/>
                    </a:p>
                  </a:txBody>
                  <a:tcPr anchor="ctr"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E-Governance Academy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81950998"/>
                  </a:ext>
                </a:extLst>
              </a:tr>
              <a:tr h="15961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Cybernetica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2219352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Cyber4Dev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22479983"/>
                  </a:ext>
                </a:extLst>
              </a:tr>
              <a:tr h="187042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E-Estonia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82376599"/>
                  </a:ext>
                </a:extLst>
              </a:tr>
              <a:tr h="200754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Government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02384035"/>
                  </a:ext>
                </a:extLst>
              </a:tr>
              <a:tr h="142458">
                <a:tc rowSpan="3">
                  <a:txBody>
                    <a:bodyPr/>
                    <a:lstStyle/>
                    <a:p>
                      <a:r>
                        <a:rPr lang="de-DE" sz="1200" b="1" dirty="0"/>
                        <a:t>UK</a:t>
                      </a:r>
                      <a:r>
                        <a:rPr lang="de-DE" sz="1200" dirty="0"/>
                        <a:t> (5)</a:t>
                      </a:r>
                      <a:endParaRPr lang="en-US" sz="1200" dirty="0"/>
                    </a:p>
                  </a:txBody>
                  <a:tcPr anchor="ctr">
                    <a:lnR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Cabinet Office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7893872"/>
                  </a:ext>
                </a:extLst>
              </a:tr>
              <a:tr h="1561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Government Digital Service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67645143"/>
                  </a:ext>
                </a:extLst>
              </a:tr>
              <a:tr h="153405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Digital</a:t>
                      </a:r>
                      <a:endParaRPr lang="en-US" sz="1200" dirty="0"/>
                    </a:p>
                  </a:txBody>
                  <a:tcPr>
                    <a:lnL w="63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03989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78970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E0F7FC-87B7-4065-0B18-FB82C2DC9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– Coding Concept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4FAAF-248B-FCDB-9522-FC0ADC357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B54CE-5C27-FFBF-BE50-D1FBCD67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A1A443-8C9F-5F52-B1C8-0C3A4FCD8594}"/>
              </a:ext>
            </a:extLst>
          </p:cNvPr>
          <p:cNvSpPr txBox="1"/>
          <p:nvPr/>
        </p:nvSpPr>
        <p:spPr>
          <a:xfrm>
            <a:off x="332903" y="1340768"/>
            <a:ext cx="396289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</a:rPr>
              <a:t>Different </a:t>
            </a:r>
            <a:r>
              <a:rPr lang="de-DE" dirty="0" err="1">
                <a:latin typeface="Arial" pitchFamily="34" charset="0"/>
              </a:rPr>
              <a:t>perspectives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of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i="1" dirty="0" err="1">
                <a:latin typeface="Arial" pitchFamily="34" charset="0"/>
              </a:rPr>
              <a:t>GaaP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>
                <a:latin typeface="Arial" pitchFamily="34" charset="0"/>
                <a:sym typeface="Wingdings" panose="05000000000000000000" pitchFamily="2" charset="2"/>
              </a:rPr>
              <a:t> Content </a:t>
            </a:r>
            <a:r>
              <a:rPr lang="de-DE" dirty="0" err="1">
                <a:latin typeface="Arial" pitchFamily="34" charset="0"/>
                <a:sym typeface="Wingdings" panose="05000000000000000000" pitchFamily="2" charset="2"/>
              </a:rPr>
              <a:t>dimensions</a:t>
            </a:r>
            <a:r>
              <a:rPr lang="de-DE" dirty="0">
                <a:latin typeface="Arial" pitchFamily="34" charset="0"/>
                <a:sym typeface="Wingdings" panose="05000000000000000000" pitchFamily="2" charset="2"/>
              </a:rPr>
              <a:t> [3]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28F92E-A991-B3C6-4B94-0F60D22CEB21}"/>
              </a:ext>
            </a:extLst>
          </p:cNvPr>
          <p:cNvSpPr txBox="1"/>
          <p:nvPr/>
        </p:nvSpPr>
        <p:spPr>
          <a:xfrm>
            <a:off x="6312024" y="1268760"/>
            <a:ext cx="547260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>
                <a:latin typeface="Arial" pitchFamily="34" charset="0"/>
                <a:sym typeface="Wingdings" panose="05000000000000000000" pitchFamily="2" charset="2"/>
              </a:rPr>
              <a:t>Different </a:t>
            </a:r>
            <a:r>
              <a:rPr lang="de-DE" dirty="0" err="1">
                <a:latin typeface="Arial" pitchFamily="34" charset="0"/>
                <a:sym typeface="Wingdings" panose="05000000000000000000" pitchFamily="2" charset="2"/>
              </a:rPr>
              <a:t>perspectives</a:t>
            </a:r>
            <a:r>
              <a:rPr lang="de-DE" dirty="0">
                <a:latin typeface="Arial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Arial" pitchFamily="34" charset="0"/>
                <a:sym typeface="Wingdings" panose="05000000000000000000" pitchFamily="2" charset="2"/>
              </a:rPr>
              <a:t>of</a:t>
            </a:r>
            <a:r>
              <a:rPr lang="de-DE" dirty="0">
                <a:latin typeface="Arial" pitchFamily="34" charset="0"/>
                <a:sym typeface="Wingdings" panose="05000000000000000000" pitchFamily="2" charset="2"/>
              </a:rPr>
              <a:t> </a:t>
            </a:r>
            <a:r>
              <a:rPr lang="de-DE" i="1" dirty="0">
                <a:latin typeface="Arial" pitchFamily="34" charset="0"/>
                <a:sym typeface="Wingdings" panose="05000000000000000000" pitchFamily="2" charset="2"/>
              </a:rPr>
              <a:t>design </a:t>
            </a:r>
            <a:r>
              <a:rPr lang="de-DE" i="1" dirty="0" err="1">
                <a:latin typeface="Arial" pitchFamily="34" charset="0"/>
                <a:sym typeface="Wingdings" panose="05000000000000000000" pitchFamily="2" charset="2"/>
              </a:rPr>
              <a:t>decision</a:t>
            </a:r>
            <a:r>
              <a:rPr lang="de-DE" i="1" dirty="0">
                <a:latin typeface="Arial" pitchFamily="34" charset="0"/>
                <a:sym typeface="Wingdings" panose="05000000000000000000" pitchFamily="2" charset="2"/>
              </a:rPr>
              <a:t> </a:t>
            </a:r>
            <a:r>
              <a:rPr lang="de-DE" dirty="0">
                <a:latin typeface="Arial" pitchFamily="34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Arial" pitchFamily="34" charset="0"/>
              </a:rPr>
              <a:t>Structural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dimensions</a:t>
            </a:r>
            <a:r>
              <a:rPr lang="de-DE" dirty="0">
                <a:latin typeface="Arial" pitchFamily="34" charset="0"/>
              </a:rPr>
              <a:t> [7]</a:t>
            </a:r>
            <a:endParaRPr lang="en-US" dirty="0">
              <a:latin typeface="Arial" pitchFamily="34" charset="0"/>
            </a:endParaRPr>
          </a:p>
        </p:txBody>
      </p:sp>
      <p:graphicFrame>
        <p:nvGraphicFramePr>
          <p:cNvPr id="24" name="Table 7">
            <a:extLst>
              <a:ext uri="{FF2B5EF4-FFF2-40B4-BE49-F238E27FC236}">
                <a16:creationId xmlns:a16="http://schemas.microsoft.com/office/drawing/2014/main" id="{B30C0389-DDD6-B09B-090D-AC6F3063FC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6719843"/>
              </p:ext>
            </p:extLst>
          </p:nvPr>
        </p:nvGraphicFramePr>
        <p:xfrm>
          <a:off x="407368" y="2256358"/>
          <a:ext cx="5112568" cy="291026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681765">
                  <a:extLst>
                    <a:ext uri="{9D8B030D-6E8A-4147-A177-3AD203B41FA5}">
                      <a16:colId xmlns:a16="http://schemas.microsoft.com/office/drawing/2014/main" val="3197439729"/>
                    </a:ext>
                  </a:extLst>
                </a:gridCol>
                <a:gridCol w="3430803">
                  <a:extLst>
                    <a:ext uri="{9D8B030D-6E8A-4147-A177-3AD203B41FA5}">
                      <a16:colId xmlns:a16="http://schemas.microsoft.com/office/drawing/2014/main" val="2072169636"/>
                    </a:ext>
                  </a:extLst>
                </a:gridCol>
              </a:tblGrid>
              <a:tr h="348662">
                <a:tc>
                  <a:txBody>
                    <a:bodyPr/>
                    <a:lstStyle/>
                    <a:p>
                      <a:r>
                        <a:rPr lang="de-DE" sz="1400" dirty="0"/>
                        <a:t>Content Dimension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4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Characteristics</a:t>
                      </a:r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65233756"/>
                  </a:ext>
                </a:extLst>
              </a:tr>
              <a:tr h="464532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architecture</a:t>
                      </a:r>
                      <a:endParaRPr lang="de-DE" sz="1400" b="1" dirty="0"/>
                    </a:p>
                  </a:txBody>
                  <a:tcPr anchor="ctr">
                    <a:lnR w="12700" cap="flat" cmpd="sng" algn="ctr">
                      <a:solidFill>
                        <a:schemeClr val="accent4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Platform core, boundary resources, ecosystem, components' connection and interaction</a:t>
                      </a:r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2925828"/>
                  </a:ext>
                </a:extLst>
              </a:tr>
              <a:tr h="378960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roles</a:t>
                      </a:r>
                      <a:endParaRPr lang="de-DE" sz="1400" b="1" dirty="0"/>
                    </a:p>
                  </a:txBody>
                  <a:tcPr anchor="ctr">
                    <a:lnR w="12700" cap="flat" cmpd="sng" algn="ctr">
                      <a:solidFill>
                        <a:schemeClr val="accent4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Platform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owner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complementor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user</a:t>
                      </a:r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93156516"/>
                  </a:ext>
                </a:extLst>
              </a:tr>
              <a:tr h="550104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openness</a:t>
                      </a:r>
                      <a:endParaRPr lang="de-DE" sz="1400" b="1" dirty="0"/>
                    </a:p>
                  </a:txBody>
                  <a:tcPr anchor="ctr">
                    <a:lnR w="12700" cap="flat" cmpd="sng" algn="ctr">
                      <a:solidFill>
                        <a:schemeClr val="accent4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Openness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participation</a:t>
                      </a:r>
                      <a:r>
                        <a:rPr lang="de-DE" sz="1400" dirty="0"/>
                        <a:t>, </a:t>
                      </a:r>
                      <a:r>
                        <a:rPr lang="de-DE" sz="1400" dirty="0" err="1"/>
                        <a:t>co-creation</a:t>
                      </a:r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60273940"/>
                  </a:ext>
                </a:extLst>
              </a:tr>
              <a:tr h="640349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Platform</a:t>
                      </a:r>
                      <a:r>
                        <a:rPr lang="de-DE" sz="1400" b="1" dirty="0"/>
                        <a:t> </a:t>
                      </a:r>
                      <a:r>
                        <a:rPr lang="de-DE" sz="1400" b="1" dirty="0" err="1"/>
                        <a:t>management</a:t>
                      </a:r>
                      <a:endParaRPr lang="de-DE" sz="1400" b="1" dirty="0"/>
                    </a:p>
                  </a:txBody>
                  <a:tcPr anchor="ctr">
                    <a:lnR w="12700" cap="flat" cmpd="sng" algn="ctr">
                      <a:solidFill>
                        <a:schemeClr val="accent4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Facilitation and orchestration, provision of tools, management of assets, ensuring public value</a:t>
                      </a:r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04898068"/>
                  </a:ext>
                </a:extLst>
              </a:tr>
            </a:tbl>
          </a:graphicData>
        </a:graphic>
      </p:graphicFrame>
      <p:graphicFrame>
        <p:nvGraphicFramePr>
          <p:cNvPr id="25" name="Table 7">
            <a:extLst>
              <a:ext uri="{FF2B5EF4-FFF2-40B4-BE49-F238E27FC236}">
                <a16:creationId xmlns:a16="http://schemas.microsoft.com/office/drawing/2014/main" id="{3972E53E-2E71-773C-14F2-B7ADE99364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8066591"/>
              </p:ext>
            </p:extLst>
          </p:nvPr>
        </p:nvGraphicFramePr>
        <p:xfrm>
          <a:off x="6405369" y="2256357"/>
          <a:ext cx="5112568" cy="291026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898954">
                  <a:extLst>
                    <a:ext uri="{9D8B030D-6E8A-4147-A177-3AD203B41FA5}">
                      <a16:colId xmlns:a16="http://schemas.microsoft.com/office/drawing/2014/main" val="3197439729"/>
                    </a:ext>
                  </a:extLst>
                </a:gridCol>
                <a:gridCol w="3213614">
                  <a:extLst>
                    <a:ext uri="{9D8B030D-6E8A-4147-A177-3AD203B41FA5}">
                      <a16:colId xmlns:a16="http://schemas.microsoft.com/office/drawing/2014/main" val="2072169636"/>
                    </a:ext>
                  </a:extLst>
                </a:gridCol>
              </a:tblGrid>
              <a:tr h="618962">
                <a:tc>
                  <a:txBody>
                    <a:bodyPr/>
                    <a:lstStyle/>
                    <a:p>
                      <a:r>
                        <a:rPr lang="de-DE" sz="1400" dirty="0" err="1"/>
                        <a:t>Structural</a:t>
                      </a:r>
                      <a:r>
                        <a:rPr lang="de-DE" sz="1400" dirty="0"/>
                        <a:t> Dimension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Description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65233756"/>
                  </a:ext>
                </a:extLst>
              </a:tr>
              <a:tr h="674933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Issue</a:t>
                      </a:r>
                      <a:endParaRPr lang="de-DE" sz="1400" b="1" dirty="0"/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Problem to be solved</a:t>
                      </a:r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2925828"/>
                  </a:ext>
                </a:extLst>
              </a:tr>
              <a:tr h="759299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/>
                        <a:t>Alternative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One of several options to address the issue</a:t>
                      </a:r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93156516"/>
                  </a:ext>
                </a:extLst>
              </a:tr>
              <a:tr h="857069">
                <a:tc>
                  <a:txBody>
                    <a:bodyPr/>
                    <a:lstStyle/>
                    <a:p>
                      <a:pPr algn="l"/>
                      <a:r>
                        <a:rPr lang="de-DE" sz="1400" b="1" dirty="0" err="1"/>
                        <a:t>Justification</a:t>
                      </a:r>
                      <a:endParaRPr lang="de-DE" sz="1400" b="1" dirty="0"/>
                    </a:p>
                  </a:txBody>
                  <a:tcPr anchor="ctr"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Reason for the choice or rejection of the corresponding alternative</a:t>
                      </a:r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60273940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3E3582E6-53FE-7AC6-EA52-AA39A3593473}"/>
              </a:ext>
            </a:extLst>
          </p:cNvPr>
          <p:cNvSpPr txBox="1"/>
          <p:nvPr/>
        </p:nvSpPr>
        <p:spPr>
          <a:xfrm>
            <a:off x="4583832" y="6073050"/>
            <a:ext cx="273671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i="1" dirty="0" err="1">
                <a:latin typeface="Arial" pitchFamily="34" charset="0"/>
              </a:rPr>
              <a:t>Two-facets</a:t>
            </a:r>
            <a:r>
              <a:rPr lang="de-DE" i="1" dirty="0">
                <a:latin typeface="Arial" pitchFamily="34" charset="0"/>
              </a:rPr>
              <a:t> </a:t>
            </a:r>
            <a:r>
              <a:rPr lang="de-DE" i="1" dirty="0" err="1">
                <a:latin typeface="Arial" pitchFamily="34" charset="0"/>
              </a:rPr>
              <a:t>coding</a:t>
            </a:r>
            <a:r>
              <a:rPr lang="de-DE" i="1" dirty="0">
                <a:latin typeface="Arial" pitchFamily="34" charset="0"/>
              </a:rPr>
              <a:t> </a:t>
            </a:r>
            <a:r>
              <a:rPr lang="de-DE" i="1" dirty="0" err="1">
                <a:latin typeface="Arial" pitchFamily="34" charset="0"/>
              </a:rPr>
              <a:t>matrix</a:t>
            </a:r>
            <a:endParaRPr lang="de-DE" i="1" dirty="0">
              <a:latin typeface="Arial" pitchFamily="34" charset="0"/>
            </a:endParaRPr>
          </a:p>
        </p:txBody>
      </p:sp>
      <p:sp>
        <p:nvSpPr>
          <p:cNvPr id="43" name="Arrow: Down 42">
            <a:extLst>
              <a:ext uri="{FF2B5EF4-FFF2-40B4-BE49-F238E27FC236}">
                <a16:creationId xmlns:a16="http://schemas.microsoft.com/office/drawing/2014/main" id="{3F68DC24-5779-2EAE-BC7D-A86A71311D81}"/>
              </a:ext>
            </a:extLst>
          </p:cNvPr>
          <p:cNvSpPr/>
          <p:nvPr/>
        </p:nvSpPr>
        <p:spPr bwMode="auto">
          <a:xfrm>
            <a:off x="5376124" y="5347154"/>
            <a:ext cx="1151924" cy="591643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ADEEDD5A-893D-4D14-BEFC-6BECB40FA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78843"/>
            <a:ext cx="4321175" cy="288925"/>
          </a:xfrm>
        </p:spPr>
        <p:txBody>
          <a:bodyPr/>
          <a:lstStyle/>
          <a:p>
            <a:r>
              <a:rPr lang="en-US" dirty="0"/>
              <a:t>220913 Vasilisa Poliarus | Bachelor’s Thesis Final Presentation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827736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03 Matthes English Master Slide Deck.potx" id="{5CEA98E3-FCCF-4A77-984D-6660B29F00FA}" vid="{70782D42-C922-4C66-80DF-428FCD7C4483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72f988bf-86f1-41af-91ab-2d7cd011db47}" enabled="0" method="" siteId="{72f988bf-86f1-41af-91ab-2d7cd011db4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171103 Matthes English Master Slide Deck</Template>
  <TotalTime>0</TotalTime>
  <Words>2866</Words>
  <Application>Microsoft Office PowerPoint</Application>
  <PresentationFormat>Widescreen</PresentationFormat>
  <Paragraphs>705</Paragraphs>
  <Slides>33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Arial Unicode MS</vt:lpstr>
      <vt:lpstr>Calibri</vt:lpstr>
      <vt:lpstr>Helvetica Neue</vt:lpstr>
      <vt:lpstr>TUM Neue Helvetica 75 Bold</vt:lpstr>
      <vt:lpstr>Wingdings</vt:lpstr>
      <vt:lpstr>Slides sebis 2013 2</vt:lpstr>
      <vt:lpstr>Identification of Design Principles for Platform Engineering in the Public Sector</vt:lpstr>
      <vt:lpstr>Agenda</vt:lpstr>
      <vt:lpstr>Motivation – GaaP as Promising Concept</vt:lpstr>
      <vt:lpstr>Motivation – Towards Platform-oriented Infrastrucutre</vt:lpstr>
      <vt:lpstr>Resolution – Learn from Successful Countries</vt:lpstr>
      <vt:lpstr>Resolution - Research Questions</vt:lpstr>
      <vt:lpstr>Methodology – Data Analysis</vt:lpstr>
      <vt:lpstr>Methodology – Multiple Case Study</vt:lpstr>
      <vt:lpstr>Results – Coding Concept</vt:lpstr>
      <vt:lpstr>Results – Coding Concept</vt:lpstr>
      <vt:lpstr>Results – Coding Concept - Example</vt:lpstr>
      <vt:lpstr>Results – Design Decisions</vt:lpstr>
      <vt:lpstr>Results – Design Decisions</vt:lpstr>
      <vt:lpstr>Results – Towards Design Patterns</vt:lpstr>
      <vt:lpstr>Results – Design Patterns</vt:lpstr>
      <vt:lpstr>Results – Design Patterns - Example</vt:lpstr>
      <vt:lpstr>Discussion – Towards Design Principles</vt:lpstr>
      <vt:lpstr>Conclusion</vt:lpstr>
      <vt:lpstr>PowerPoint Presentation</vt:lpstr>
      <vt:lpstr>References</vt:lpstr>
      <vt:lpstr>Backup</vt:lpstr>
      <vt:lpstr>Interview Data</vt:lpstr>
      <vt:lpstr>Content Dimensions</vt:lpstr>
      <vt:lpstr>Structural Dimensions</vt:lpstr>
      <vt:lpstr>Results – Design Decisions</vt:lpstr>
      <vt:lpstr>Identified Issues</vt:lpstr>
      <vt:lpstr>Identified Design Decisions</vt:lpstr>
      <vt:lpstr>Design Decision Trees</vt:lpstr>
      <vt:lpstr>Design Decision Trees</vt:lpstr>
      <vt:lpstr>Design Decision Trees</vt:lpstr>
      <vt:lpstr>Design Decision Trees</vt:lpstr>
      <vt:lpstr>Results – Design Patterns</vt:lpstr>
      <vt:lpstr>Results – Design Patterns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Vasilisa Poliarus</dc:creator>
  <dc:description>Copyright sebis</dc:description>
  <cp:lastModifiedBy>Vasilisa Poliarus</cp:lastModifiedBy>
  <cp:revision>71</cp:revision>
  <dcterms:created xsi:type="dcterms:W3CDTF">2022-05-10T14:21:50Z</dcterms:created>
  <dcterms:modified xsi:type="dcterms:W3CDTF">2022-09-13T12:53:39Z</dcterms:modified>
</cp:coreProperties>
</file>