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7099300" cy="10234600"/>
  <p:embeddedFontLst>
    <p:embeddedFont>
      <p:font typeface="Arimo"/>
      <p:regular r:id="rId28"/>
      <p:bold r:id="rId29"/>
      <p:italic r:id="rId30"/>
      <p:boldItalic r:id="rId31"/>
    </p:embeddedFont>
    <p:embeddedFont>
      <p:font typeface="Helvetica Neue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7499">
          <p15:clr>
            <a:srgbClr val="A4A3A4"/>
          </p15:clr>
        </p15:guide>
        <p15:guide id="5" pos="21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36" roundtripDataSignature="AMtx7mgF9R2k7SB3YOIYuKvtrLXMNxNT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890B89E-403E-486F-B1A6-ABFBCBABFC44}">
  <a:tblStyle styleId="{D890B89E-403E-486F-B1A6-ABFBCBABFC4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618" orient="horz"/>
        <p:guide pos="4042" orient="horz"/>
        <p:guide pos="7499"/>
        <p:guide pos="211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24" orient="horz"/>
        <p:guide pos="2236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Arimo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Arim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Arimo-boldItalic.fntdata"/><Relationship Id="rId30" Type="http://schemas.openxmlformats.org/officeDocument/2006/relationships/font" Target="fonts/Arimo-italic.fntdata"/><Relationship Id="rId11" Type="http://schemas.openxmlformats.org/officeDocument/2006/relationships/slide" Target="slides/slide5.xml"/><Relationship Id="rId33" Type="http://schemas.openxmlformats.org/officeDocument/2006/relationships/font" Target="fonts/HelveticaNeue-bold.fntdata"/><Relationship Id="rId10" Type="http://schemas.openxmlformats.org/officeDocument/2006/relationships/slide" Target="slides/slide4.xml"/><Relationship Id="rId32" Type="http://schemas.openxmlformats.org/officeDocument/2006/relationships/font" Target="fonts/HelveticaNeue-regular.fntdata"/><Relationship Id="rId13" Type="http://schemas.openxmlformats.org/officeDocument/2006/relationships/slide" Target="slides/slide7.xml"/><Relationship Id="rId35" Type="http://schemas.openxmlformats.org/officeDocument/2006/relationships/font" Target="fonts/HelveticaNeue-boldItalic.fntdata"/><Relationship Id="rId12" Type="http://schemas.openxmlformats.org/officeDocument/2006/relationships/slide" Target="slides/slide6.xml"/><Relationship Id="rId34" Type="http://schemas.openxmlformats.org/officeDocument/2006/relationships/font" Target="fonts/HelveticaNeue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22163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ccc4cc4f48_0_2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9" name="Google Shape;229;gccc4cc4f48_0_2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0" name="Google Shape;230;gccc4cc4f48_0_2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cc789e82b5_0_2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8" name="Google Shape;248;gcc789e82b5_0_2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9" name="Google Shape;249;gcc789e82b5_0_2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cc789e82b5_0_86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3" name="Google Shape;263;gcc789e82b5_0_86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4" name="Google Shape;264;gcc789e82b5_0_86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cf7728d5cf_0_88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79" name="Google Shape;279;gcf7728d5cf_0_88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0" name="Google Shape;280;gcf7728d5cf_0_88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cf7728d5cf_0_22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5" name="Google Shape;295;gcf7728d5cf_0_22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6" name="Google Shape;296;gcf7728d5cf_0_22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cf79ac8466_0_0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2" name="Google Shape;312;gcf79ac8466_0_0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Advantages: Motivate people (burn-down charts)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Disadvantages, It’s just a number: You don’t see the severity of the bugs</a:t>
            </a:r>
            <a:endParaRPr/>
          </a:p>
        </p:txBody>
      </p:sp>
      <p:sp>
        <p:nvSpPr>
          <p:cNvPr id="313" name="Google Shape;313;gcf79ac8466_0_0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cf7728d5cf_0_114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0" name="Google Shape;330;gcf7728d5cf_0_114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1" name="Google Shape;331;gcf7728d5cf_0_114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94d24eb48a_3_35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8" name="Google Shape;338;g94d24eb48a_3_35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[3] Kim Dikert, Maria Paasivaara, Casper Lassenius, Challenges and success factors for large-scale agile transformations: A systematic literature review</a:t>
            </a:r>
            <a:r>
              <a:rPr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, Journal of Systems and Software, Volume 119, 2016, Pages 87-108, ISSN 0164-1212</a:t>
            </a:r>
            <a:endParaRPr/>
          </a:p>
        </p:txBody>
      </p:sp>
      <p:sp>
        <p:nvSpPr>
          <p:cNvPr id="339" name="Google Shape;339;g94d24eb48a_3_35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c7fbf114a4_0_18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46" name="Google Shape;346;gc7fbf114a4_0_18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[3] Kim Dikert, Maria Paasivaara, Casper Lassenius, Challenges and success factors for large-scale agile transformations: A systematic literature review</a:t>
            </a:r>
            <a:r>
              <a:rPr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, Journal of Systems and Software, Volume 119, 2016, Pages 87-108, ISSN 0164-1212</a:t>
            </a:r>
            <a:endParaRPr/>
          </a:p>
        </p:txBody>
      </p:sp>
      <p:sp>
        <p:nvSpPr>
          <p:cNvPr id="347" name="Google Shape;347;gc7fbf114a4_0_18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ae8510f777_0_41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8" name="Google Shape;358;gae8510f777_0_41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9" name="Google Shape;359;gae8510f777_0_41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d1cd4d59b_0_79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ad1cd4d59b_0_79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t/>
            </a:r>
            <a:endParaRPr/>
          </a:p>
        </p:txBody>
      </p:sp>
      <p:sp>
        <p:nvSpPr>
          <p:cNvPr id="97" name="Google Shape;97;gad1cd4d59b_0_79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94da19bbbc_1_1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6" name="Google Shape;366;g94da19bbbc_1_1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7" name="Google Shape;367;g94da19bbbc_1_1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:notes"/>
          <p:cNvSpPr/>
          <p:nvPr>
            <p:ph idx="2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3" name="Google Shape;373;p3:notes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4" name="Google Shape;374;p3:notes"/>
          <p:cNvSpPr txBox="1"/>
          <p:nvPr>
            <p:ph idx="12" type="sldNum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45e5e31bb_0_25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945e5e31bb_0_25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Since the introduction of the agile manifesto, agile principle gained a lot of popularity with frameworks such as Scrum for example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Over the last two decades, agile methods have transformed and brought unique changes to software development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inspired by the success of those methods, they are applied to a large-scale projects as well;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he success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of the agile methods in software development field has inspired or-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ganizations and practitioners to apply these at large-scale projects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945e5e31bb_0_25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eaac028c5_0_2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8" name="Google Shape;118;gceaac028c5_0_2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Since the introduction of the agile manifesto, agile principle gained a lot of popularity with frameworks such as Scrum for example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Over the last two decades, agile methods have transformed and brought unique changes to software development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inspired by the success of those methods, they are applied to a large-scale projects as well;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he success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of the agile methods in software development field has inspired or-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highlight>
                  <a:srgbClr val="E4E8EE"/>
                </a:highlight>
                <a:latin typeface="Arial"/>
                <a:ea typeface="Arial"/>
                <a:cs typeface="Arial"/>
                <a:sym typeface="Arial"/>
              </a:rPr>
              <a:t>ganizations and practitioners to apply these at large-scale projects</a:t>
            </a:r>
            <a:endParaRPr sz="1150">
              <a:highlight>
                <a:srgbClr val="E4E8EE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ceaac028c5_0_2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945e5e31bb_0_264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g945e5e31bb_0_264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g945e5e31bb_0_264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cd117ec12e_0_2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gcd117ec12e_0_2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gcd117ec12e_0_2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7e4a5ade9_0_4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9" name="Google Shape;159;gc7e4a5ade9_0_4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c7e4a5ade9_0_4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ce18044954_0_26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7" name="Google Shape;187;gce18044954_0_26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Semi structured interviews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open and closed </a:t>
            </a:r>
            <a:r>
              <a:rPr lang="en-US"/>
              <a:t>questions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glass open at the beginning, specific in the middle and open in the end</a:t>
            </a:r>
            <a:endParaRPr/>
          </a:p>
        </p:txBody>
      </p:sp>
      <p:sp>
        <p:nvSpPr>
          <p:cNvPr id="188" name="Google Shape;188;gce18044954_0_26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ce677942e8_0_0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0" name="Google Shape;220;gce677942e8_0_0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gce677942e8_0_0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3.png"/><Relationship Id="rId4" Type="http://schemas.openxmlformats.org/officeDocument/2006/relationships/image" Target="../media/image4.gif"/><Relationship Id="rId5" Type="http://schemas.openxmlformats.org/officeDocument/2006/relationships/hyperlink" Target="http://wwwmatthes.in.tum.de/" TargetMode="Externa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>
  <p:cSld name="Titelfoli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616" y="2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7"/>
          <p:cNvSpPr/>
          <p:nvPr/>
        </p:nvSpPr>
        <p:spPr>
          <a:xfrm>
            <a:off x="0" y="0"/>
            <a:ext cx="12192000" cy="419608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23000">
                <a:srgbClr val="FFFFFF">
                  <a:alpha val="83921"/>
                </a:srgbClr>
              </a:gs>
              <a:gs pos="93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7"/>
          <p:cNvSpPr txBox="1"/>
          <p:nvPr>
            <p:ph type="title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72000" lIns="90000" spcFirstLastPara="1" rIns="90000" wrap="square" tIns="144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  <a:defRPr b="0" sz="1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pic>
        <p:nvPicPr>
          <p:cNvPr id="21" name="Google Shape;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371" y="398812"/>
            <a:ext cx="997527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5861" y="398812"/>
            <a:ext cx="606858" cy="32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7"/>
          <p:cNvSpPr txBox="1"/>
          <p:nvPr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rgbClr val="EAF3FA"/>
          </a:solidFill>
          <a:ln>
            <a:noFill/>
          </a:ln>
        </p:spPr>
        <p:txBody>
          <a:bodyPr anchorCtr="0" anchor="t" bIns="180000" lIns="252000" spcFirstLastPara="1" rIns="180000" wrap="square" tIns="180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Lehrstuhl für Software Engineering betrieblicher Informationssysteme (sebis)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Fakultät für Informatik</a:t>
            </a:r>
            <a:endParaRPr b="0" i="0" sz="1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 b="0" i="0" sz="14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sng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wwwmatthes.in.tum.de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showMasterSp="0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mittig">
  <p:cSld name="Titel mittig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32903" y="116632"/>
            <a:ext cx="11525902" cy="6452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0000" spcFirstLastPara="1" rIns="9000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/>
        </p:nvSpPr>
        <p:spPr>
          <a:xfrm>
            <a:off x="334425" y="6691150"/>
            <a:ext cx="11523300" cy="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>
                <a:solidFill>
                  <a:srgbClr val="999999"/>
                </a:solidFill>
              </a:rPr>
              <a:t>12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800">
                <a:solidFill>
                  <a:srgbClr val="999999"/>
                </a:solidFill>
              </a:rPr>
              <a:t>04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.202</a:t>
            </a:r>
            <a:r>
              <a:rPr lang="en-US" sz="800">
                <a:solidFill>
                  <a:srgbClr val="999999"/>
                </a:solidFill>
              </a:rPr>
              <a:t>1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Evgeni Kiradzhiyski, </a:t>
            </a:r>
            <a:r>
              <a:rPr lang="en-US" sz="800">
                <a:solidFill>
                  <a:srgbClr val="999999"/>
                </a:solidFill>
              </a:rPr>
              <a:t>Final 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Presentation Guided Research                                                                                                                                                                                                                                                                               © sebis</a:t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e" showMasterSp="0">
  <p:cSld name="End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ebaeude_Fahne" id="30" name="Google Shape;3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0" cy="689369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9"/>
          <p:cNvSpPr/>
          <p:nvPr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127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9370" y="2024110"/>
            <a:ext cx="682753" cy="3596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bis-Logo.gif" id="33" name="Google Shape;3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8009" y="2514436"/>
            <a:ext cx="720000" cy="23088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9"/>
          <p:cNvSpPr txBox="1"/>
          <p:nvPr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Fakultät für Informatik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Lehrstuhl für Software Engineering betrieblicher Informationssysteme</a:t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Boltzmannstraße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85748 Garching bei München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	+49.89.289.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Fax	+49.89.289.17136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wwwmatthes.in.tum.de</a:t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sz="1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3" type="body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4" type="body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5" type="body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SzPts val="1400"/>
              <a:buNone/>
              <a:defRPr sz="105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liederung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idx="1" type="body"/>
          </p:nvPr>
        </p:nvSpPr>
        <p:spPr>
          <a:xfrm>
            <a:off x="334435" y="981076"/>
            <a:ext cx="11523135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/>
        </p:nvSpPr>
        <p:spPr>
          <a:xfrm>
            <a:off x="334425" y="6501525"/>
            <a:ext cx="117726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30.11.2020 Evgeni Kiradzhiyski, Kickoff Presentation Guided Research                                                                                                                                                                                                                                                                               © sebis</a:t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8"/>
          <p:cNvSpPr txBox="1"/>
          <p:nvPr/>
        </p:nvSpPr>
        <p:spPr>
          <a:xfrm>
            <a:off x="8253950" y="4572000"/>
            <a:ext cx="8433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 und Inhalt">
  <p:cSld name="Titel, Untertitel und Inhal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4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2" type="body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">
  <p:cSld name="Titel, Untertitel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4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65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34437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67" name="Google Shape;67;p14"/>
          <p:cNvSpPr txBox="1"/>
          <p:nvPr>
            <p:ph idx="2" type="body"/>
          </p:nvPr>
        </p:nvSpPr>
        <p:spPr>
          <a:xfrm>
            <a:off x="6197602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68" name="Google Shape;68;p14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4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>
  <p:cSld name="Vergleich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34437" y="981074"/>
            <a:ext cx="5662084" cy="661976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3" name="Google Shape;73;p15"/>
          <p:cNvSpPr txBox="1"/>
          <p:nvPr>
            <p:ph idx="2" type="body"/>
          </p:nvPr>
        </p:nvSpPr>
        <p:spPr>
          <a:xfrm>
            <a:off x="334437" y="1643050"/>
            <a:ext cx="5662084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4" name="Google Shape;74;p15"/>
          <p:cNvSpPr txBox="1"/>
          <p:nvPr>
            <p:ph idx="3" type="body"/>
          </p:nvPr>
        </p:nvSpPr>
        <p:spPr>
          <a:xfrm>
            <a:off x="6193367" y="981079"/>
            <a:ext cx="5664200" cy="661975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5" name="Google Shape;75;p15"/>
          <p:cNvSpPr txBox="1"/>
          <p:nvPr>
            <p:ph idx="4" type="body"/>
          </p:nvPr>
        </p:nvSpPr>
        <p:spPr>
          <a:xfrm>
            <a:off x="6193367" y="1643050"/>
            <a:ext cx="5664200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6" name="Google Shape;76;p15"/>
          <p:cNvSpPr txBox="1"/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255861" y="398812"/>
            <a:ext cx="606858" cy="32005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www.flaticon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8.png"/><Relationship Id="rId6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>
            <p:ph type="title"/>
          </p:nvPr>
        </p:nvSpPr>
        <p:spPr>
          <a:xfrm>
            <a:off x="431375" y="3348825"/>
            <a:ext cx="11432700" cy="95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72000" lIns="90000" spcFirstLastPara="1" rIns="90000" wrap="square" tIns="144000">
            <a:spAutoFit/>
          </a:bodyPr>
          <a:lstStyle/>
          <a:p>
            <a:pPr indent="0" lvl="0" marL="180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4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Investigating the Implementation of Metrics in Large-Scale Agile Development</a:t>
            </a:r>
            <a:endParaRPr b="1" sz="4400"/>
          </a:p>
        </p:txBody>
      </p:sp>
      <p:sp>
        <p:nvSpPr>
          <p:cNvPr id="92" name="Google Shape;92;p1"/>
          <p:cNvSpPr txBox="1"/>
          <p:nvPr>
            <p:ph idx="1" type="body"/>
          </p:nvPr>
        </p:nvSpPr>
        <p:spPr>
          <a:xfrm>
            <a:off x="431372" y="4211796"/>
            <a:ext cx="11432700" cy="338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8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</a:pPr>
            <a:r>
              <a:rPr lang="en-US"/>
              <a:t>Evgeni Kiradzhiyski, 12.04.2021, </a:t>
            </a:r>
            <a:r>
              <a:rPr lang="en-US"/>
              <a:t>Guided Research - </a:t>
            </a:r>
            <a:r>
              <a:rPr lang="en-US"/>
              <a:t>Final Presentation </a:t>
            </a:r>
            <a:endParaRPr/>
          </a:p>
        </p:txBody>
      </p:sp>
      <p:sp>
        <p:nvSpPr>
          <p:cNvPr id="93" name="Google Shape;93;p1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ccc4cc4f48_0_27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Results - Overview</a:t>
            </a:r>
            <a:endParaRPr b="1" sz="2200"/>
          </a:p>
        </p:txBody>
      </p:sp>
      <p:sp>
        <p:nvSpPr>
          <p:cNvPr id="233" name="Google Shape;233;gccc4cc4f48_0_2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34" name="Google Shape;234;gccc4cc4f48_0_27"/>
          <p:cNvGrpSpPr/>
          <p:nvPr/>
        </p:nvGrpSpPr>
        <p:grpSpPr>
          <a:xfrm>
            <a:off x="673775" y="1115199"/>
            <a:ext cx="4931083" cy="4948342"/>
            <a:chOff x="1109376" y="283725"/>
            <a:chExt cx="2099674" cy="4076400"/>
          </a:xfrm>
        </p:grpSpPr>
        <p:sp>
          <p:nvSpPr>
            <p:cNvPr id="235" name="Google Shape;235;gccc4cc4f48_0_27"/>
            <p:cNvSpPr/>
            <p:nvPr/>
          </p:nvSpPr>
          <p:spPr>
            <a:xfrm>
              <a:off x="1178650" y="283725"/>
              <a:ext cx="2030400" cy="4076400"/>
            </a:xfrm>
            <a:prstGeom prst="roundRect">
              <a:avLst>
                <a:gd fmla="val 16667" name="adj"/>
              </a:avLst>
            </a:prstGeom>
            <a:solidFill>
              <a:srgbClr val="C4DCF2"/>
            </a:solidFill>
            <a:ln>
              <a:noFill/>
            </a:ln>
            <a:effectLst>
              <a:outerShdw blurRad="34290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gccc4cc4f48_0_27"/>
            <p:cNvSpPr/>
            <p:nvPr/>
          </p:nvSpPr>
          <p:spPr>
            <a:xfrm>
              <a:off x="1118224" y="341749"/>
              <a:ext cx="2048100" cy="24906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 cap="flat" cmpd="sng" w="38100">
              <a:solidFill>
                <a:srgbClr val="C4DCF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4290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gccc4cc4f48_0_27"/>
            <p:cNvSpPr/>
            <p:nvPr/>
          </p:nvSpPr>
          <p:spPr>
            <a:xfrm>
              <a:off x="1109376" y="2730941"/>
              <a:ext cx="2065800" cy="10854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34290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595959"/>
                </a:solidFill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595959"/>
                </a:solidFill>
              </a:endParaRPr>
            </a:p>
            <a:p>
              <a:pPr indent="-38100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➭"/>
              </a:pPr>
              <a:r>
                <a:rPr lang="en-US" sz="1200">
                  <a:solidFill>
                    <a:srgbClr val="595959"/>
                  </a:solidFill>
                </a:rPr>
                <a:t>Around 50% apply agile practices to a program level</a:t>
              </a:r>
              <a:endParaRPr sz="1200">
                <a:solidFill>
                  <a:srgbClr val="595959"/>
                </a:solidFill>
              </a:endParaRPr>
            </a:p>
            <a:p>
              <a:pPr indent="-38100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➭"/>
              </a:pPr>
              <a:r>
                <a:rPr lang="en-US" sz="1200">
                  <a:solidFill>
                    <a:srgbClr val="595959"/>
                  </a:solidFill>
                </a:rPr>
                <a:t>Around 50% apply agile practices to a portfolio level</a:t>
              </a:r>
              <a:endParaRPr sz="1200">
                <a:solidFill>
                  <a:srgbClr val="595959"/>
                </a:solidFill>
              </a:endParaRPr>
            </a:p>
            <a:p>
              <a:pPr indent="-38100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➭"/>
              </a:pPr>
              <a:r>
                <a:rPr lang="en-US" sz="1200">
                  <a:solidFill>
                    <a:srgbClr val="595959"/>
                  </a:solidFill>
                </a:rPr>
                <a:t>Most influential scaling agile frameworks are SAFe and LeSS</a:t>
              </a:r>
              <a:endParaRPr sz="1200">
                <a:solidFill>
                  <a:srgbClr val="595959"/>
                </a:solidFill>
              </a:endParaRPr>
            </a:p>
          </p:txBody>
        </p:sp>
      </p:grpSp>
      <p:sp>
        <p:nvSpPr>
          <p:cNvPr id="238" name="Google Shape;238;gccc4cc4f48_0_27"/>
          <p:cNvSpPr/>
          <p:nvPr/>
        </p:nvSpPr>
        <p:spPr>
          <a:xfrm rot="5400000">
            <a:off x="2913604" y="3929575"/>
            <a:ext cx="472200" cy="653100"/>
          </a:xfrm>
          <a:prstGeom prst="rightArrow">
            <a:avLst>
              <a:gd fmla="val 34239" name="adj1"/>
              <a:gd fmla="val 57035" name="adj2"/>
            </a:avLst>
          </a:prstGeom>
          <a:solidFill>
            <a:srgbClr val="FFFFFF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9" name="Google Shape;239;gccc4cc4f48_0_27"/>
          <p:cNvGrpSpPr/>
          <p:nvPr/>
        </p:nvGrpSpPr>
        <p:grpSpPr>
          <a:xfrm>
            <a:off x="6346553" y="1115199"/>
            <a:ext cx="4931174" cy="4948342"/>
            <a:chOff x="1118224" y="283725"/>
            <a:chExt cx="2099712" cy="4076400"/>
          </a:xfrm>
        </p:grpSpPr>
        <p:sp>
          <p:nvSpPr>
            <p:cNvPr id="240" name="Google Shape;240;gccc4cc4f48_0_27"/>
            <p:cNvSpPr/>
            <p:nvPr/>
          </p:nvSpPr>
          <p:spPr>
            <a:xfrm>
              <a:off x="1178650" y="283725"/>
              <a:ext cx="2030400" cy="4076400"/>
            </a:xfrm>
            <a:prstGeom prst="roundRect">
              <a:avLst>
                <a:gd fmla="val 16667" name="adj"/>
              </a:avLst>
            </a:prstGeom>
            <a:solidFill>
              <a:srgbClr val="C4DCF2"/>
            </a:solidFill>
            <a:ln>
              <a:noFill/>
            </a:ln>
            <a:effectLst>
              <a:outerShdw blurRad="40005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gccc4cc4f48_0_27"/>
            <p:cNvSpPr/>
            <p:nvPr/>
          </p:nvSpPr>
          <p:spPr>
            <a:xfrm>
              <a:off x="1118224" y="341749"/>
              <a:ext cx="2048100" cy="24906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 cap="flat" cmpd="sng" w="38100">
              <a:solidFill>
                <a:srgbClr val="C4DCF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5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gccc4cc4f48_0_27"/>
            <p:cNvSpPr/>
            <p:nvPr/>
          </p:nvSpPr>
          <p:spPr>
            <a:xfrm>
              <a:off x="1145836" y="2998859"/>
              <a:ext cx="2072100" cy="10854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400050" rotWithShape="0" algn="bl" dir="5400000" dist="19050">
                <a:srgbClr val="434343">
                  <a:alpha val="50000"/>
                </a:srgbClr>
              </a:outerShdw>
            </a:effectLst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-38100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➭"/>
              </a:pPr>
              <a:r>
                <a:rPr lang="en-US" sz="1200">
                  <a:solidFill>
                    <a:srgbClr val="595959"/>
                  </a:solidFill>
                </a:rPr>
                <a:t>Most of the interview partners were quite experienced in Software Engineering</a:t>
              </a:r>
              <a:endParaRPr sz="1200">
                <a:solidFill>
                  <a:srgbClr val="595959"/>
                </a:solidFill>
              </a:endParaRPr>
            </a:p>
            <a:p>
              <a:pPr indent="-381000" lvl="0" marL="6096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➭"/>
              </a:pPr>
              <a:r>
                <a:rPr lang="en-US" sz="1200">
                  <a:solidFill>
                    <a:srgbClr val="595959"/>
                  </a:solidFill>
                </a:rPr>
                <a:t>The majority of the participants have 6 to 10 years experience with agile practices </a:t>
              </a:r>
              <a:endParaRPr sz="1200">
                <a:solidFill>
                  <a:srgbClr val="595959"/>
                </a:solidFill>
              </a:endParaRPr>
            </a:p>
          </p:txBody>
        </p:sp>
      </p:grpSp>
      <p:sp>
        <p:nvSpPr>
          <p:cNvPr id="243" name="Google Shape;243;gccc4cc4f48_0_27"/>
          <p:cNvSpPr/>
          <p:nvPr/>
        </p:nvSpPr>
        <p:spPr>
          <a:xfrm rot="5400000">
            <a:off x="8565604" y="3929575"/>
            <a:ext cx="472200" cy="653100"/>
          </a:xfrm>
          <a:prstGeom prst="rightArrow">
            <a:avLst>
              <a:gd fmla="val 34239" name="adj1"/>
              <a:gd fmla="val 57035" name="adj2"/>
            </a:avLst>
          </a:prstGeom>
          <a:solidFill>
            <a:srgbClr val="FFFFFF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4" name="Google Shape;244;gccc4cc4f48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9900" y="1390500"/>
            <a:ext cx="4309324" cy="25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gccc4cc4f48_0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4575" y="1390497"/>
            <a:ext cx="4170243" cy="257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cc789e82b5_0_2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gcc789e82b5_0_27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Results - Reasons for Using Metrics (1)</a:t>
            </a:r>
            <a:endParaRPr b="1" sz="2200"/>
          </a:p>
        </p:txBody>
      </p:sp>
      <p:sp>
        <p:nvSpPr>
          <p:cNvPr id="253" name="Google Shape;253;gcc789e82b5_0_27"/>
          <p:cNvSpPr txBox="1"/>
          <p:nvPr/>
        </p:nvSpPr>
        <p:spPr>
          <a:xfrm>
            <a:off x="7675313" y="5566050"/>
            <a:ext cx="1291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434343"/>
                </a:solidFill>
              </a:rPr>
              <a:t>No. of occurrences</a:t>
            </a:r>
            <a:endParaRPr sz="800">
              <a:solidFill>
                <a:srgbClr val="434343"/>
              </a:solidFill>
            </a:endParaRPr>
          </a:p>
        </p:txBody>
      </p:sp>
      <p:sp>
        <p:nvSpPr>
          <p:cNvPr id="254" name="Google Shape;254;gcc789e82b5_0_27"/>
          <p:cNvSpPr/>
          <p:nvPr/>
        </p:nvSpPr>
        <p:spPr>
          <a:xfrm>
            <a:off x="660175" y="1138050"/>
            <a:ext cx="3100800" cy="2011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cc789e82b5_0_27"/>
          <p:cNvSpPr txBox="1"/>
          <p:nvPr/>
        </p:nvSpPr>
        <p:spPr>
          <a:xfrm>
            <a:off x="660225" y="1166425"/>
            <a:ext cx="3100800" cy="24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>
                <a:solidFill>
                  <a:srgbClr val="434343"/>
                </a:solidFill>
              </a:rPr>
              <a:t> Most important reasons</a:t>
            </a:r>
            <a:endParaRPr b="1" i="1"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Transparency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Planning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Improvement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Control</a:t>
            </a:r>
            <a:endParaRPr sz="12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56" name="Google Shape;256;gcc789e82b5_0_27"/>
          <p:cNvSpPr/>
          <p:nvPr/>
        </p:nvSpPr>
        <p:spPr>
          <a:xfrm>
            <a:off x="1001625" y="3778213"/>
            <a:ext cx="859800" cy="603900"/>
          </a:xfrm>
          <a:prstGeom prst="rect">
            <a:avLst/>
          </a:prstGeom>
          <a:noFill/>
          <a:ln cap="flat" cmpd="sng" w="76200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17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57" name="Google Shape;257;gcc789e82b5_0_27"/>
          <p:cNvSpPr/>
          <p:nvPr/>
        </p:nvSpPr>
        <p:spPr>
          <a:xfrm>
            <a:off x="970925" y="4811725"/>
            <a:ext cx="859800" cy="603900"/>
          </a:xfrm>
          <a:prstGeom prst="rect">
            <a:avLst/>
          </a:prstGeom>
          <a:noFill/>
          <a:ln cap="flat" cmpd="sng" w="76200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10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58" name="Google Shape;258;gcc789e82b5_0_27"/>
          <p:cNvSpPr/>
          <p:nvPr/>
        </p:nvSpPr>
        <p:spPr>
          <a:xfrm>
            <a:off x="2461800" y="4811725"/>
            <a:ext cx="859800" cy="603900"/>
          </a:xfrm>
          <a:prstGeom prst="rect">
            <a:avLst/>
          </a:prstGeom>
          <a:noFill/>
          <a:ln cap="flat" cmpd="sng" w="76200">
            <a:solidFill>
              <a:srgbClr val="F4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9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59" name="Google Shape;259;gcc789e82b5_0_27"/>
          <p:cNvSpPr/>
          <p:nvPr/>
        </p:nvSpPr>
        <p:spPr>
          <a:xfrm>
            <a:off x="2477150" y="3778225"/>
            <a:ext cx="859800" cy="603900"/>
          </a:xfrm>
          <a:prstGeom prst="rect">
            <a:avLst/>
          </a:prstGeom>
          <a:noFill/>
          <a:ln cap="flat" cmpd="sng" w="76200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11</a:t>
            </a:r>
            <a:endParaRPr b="1" sz="1600">
              <a:solidFill>
                <a:srgbClr val="434343"/>
              </a:solidFill>
            </a:endParaRPr>
          </a:p>
        </p:txBody>
      </p:sp>
      <p:pic>
        <p:nvPicPr>
          <p:cNvPr id="260" name="Google Shape;260;gcc789e82b5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2513" y="981075"/>
            <a:ext cx="7422024" cy="458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cc789e82b5_0_86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gcc789e82b5_0_86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Results - Reasons for Using Metrics (2)</a:t>
            </a:r>
            <a:endParaRPr b="1" sz="2200"/>
          </a:p>
        </p:txBody>
      </p:sp>
      <p:sp>
        <p:nvSpPr>
          <p:cNvPr id="268" name="Google Shape;268;gcc789e82b5_0_86"/>
          <p:cNvSpPr/>
          <p:nvPr/>
        </p:nvSpPr>
        <p:spPr>
          <a:xfrm>
            <a:off x="811125" y="1188625"/>
            <a:ext cx="4848900" cy="1914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cc789e82b5_0_86"/>
          <p:cNvSpPr txBox="1"/>
          <p:nvPr/>
        </p:nvSpPr>
        <p:spPr>
          <a:xfrm>
            <a:off x="811125" y="1252075"/>
            <a:ext cx="4735800" cy="16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Transparency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I</a:t>
            </a:r>
            <a:r>
              <a:rPr lang="en-US" sz="1200">
                <a:solidFill>
                  <a:srgbClr val="434343"/>
                </a:solidFill>
              </a:rPr>
              <a:t>dentified as the most important reason for using metrics mentioned </a:t>
            </a:r>
            <a:r>
              <a:rPr lang="en-US" sz="1200">
                <a:solidFill>
                  <a:srgbClr val="434343"/>
                </a:solidFill>
              </a:rPr>
              <a:t>17 </a:t>
            </a:r>
            <a:r>
              <a:rPr lang="en-US" sz="1200">
                <a:solidFill>
                  <a:srgbClr val="434343"/>
                </a:solidFill>
              </a:rPr>
              <a:t>out of </a:t>
            </a:r>
            <a:r>
              <a:rPr lang="en-US" sz="1200">
                <a:solidFill>
                  <a:srgbClr val="434343"/>
                </a:solidFill>
              </a:rPr>
              <a:t>22 </a:t>
            </a:r>
            <a:r>
              <a:rPr lang="en-US" sz="1200">
                <a:solidFill>
                  <a:srgbClr val="434343"/>
                </a:solidFill>
              </a:rPr>
              <a:t>times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Visibility and understanding of the status of the project at any stage of development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Transparency about the health of the teams is also important</a:t>
            </a:r>
            <a:endParaRPr sz="1200"/>
          </a:p>
        </p:txBody>
      </p:sp>
      <p:sp>
        <p:nvSpPr>
          <p:cNvPr id="270" name="Google Shape;270;gcc789e82b5_0_86"/>
          <p:cNvSpPr/>
          <p:nvPr/>
        </p:nvSpPr>
        <p:spPr>
          <a:xfrm>
            <a:off x="6661250" y="1188625"/>
            <a:ext cx="4848900" cy="1914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cc789e82b5_0_86"/>
          <p:cNvSpPr txBox="1"/>
          <p:nvPr/>
        </p:nvSpPr>
        <p:spPr>
          <a:xfrm>
            <a:off x="6661250" y="1252075"/>
            <a:ext cx="4735800" cy="1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Planning</a:t>
            </a:r>
            <a:endParaRPr b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Identified </a:t>
            </a:r>
            <a:r>
              <a:rPr lang="en-US" sz="1200">
                <a:solidFill>
                  <a:srgbClr val="434343"/>
                </a:solidFill>
              </a:rPr>
              <a:t>as the second most important reason for using metrics, mentioned </a:t>
            </a:r>
            <a:r>
              <a:rPr lang="en-US" sz="1200">
                <a:solidFill>
                  <a:srgbClr val="434343"/>
                </a:solidFill>
              </a:rPr>
              <a:t>11 </a:t>
            </a:r>
            <a:r>
              <a:rPr lang="en-US" sz="1200">
                <a:solidFill>
                  <a:srgbClr val="434343"/>
                </a:solidFill>
              </a:rPr>
              <a:t>out of </a:t>
            </a:r>
            <a:r>
              <a:rPr lang="en-US" sz="1200">
                <a:solidFill>
                  <a:srgbClr val="434343"/>
                </a:solidFill>
              </a:rPr>
              <a:t>22 </a:t>
            </a:r>
            <a:r>
              <a:rPr lang="en-US" sz="1200">
                <a:solidFill>
                  <a:srgbClr val="434343"/>
                </a:solidFill>
              </a:rPr>
              <a:t>times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Capacity planning and predictability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Plays an important role to customer relationship as it helps with forecasting delivery dates</a:t>
            </a:r>
            <a:endParaRPr i="1">
              <a:solidFill>
                <a:srgbClr val="434343"/>
              </a:solidFill>
            </a:endParaRPr>
          </a:p>
        </p:txBody>
      </p:sp>
      <p:sp>
        <p:nvSpPr>
          <p:cNvPr id="272" name="Google Shape;272;gcc789e82b5_0_86"/>
          <p:cNvSpPr/>
          <p:nvPr/>
        </p:nvSpPr>
        <p:spPr>
          <a:xfrm>
            <a:off x="6798225" y="3813563"/>
            <a:ext cx="4848900" cy="1914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142875" rotWithShape="0" algn="bl" dir="19860000" dist="952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cc789e82b5_0_86"/>
          <p:cNvSpPr txBox="1"/>
          <p:nvPr/>
        </p:nvSpPr>
        <p:spPr>
          <a:xfrm>
            <a:off x="6798225" y="3877013"/>
            <a:ext cx="47358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600">
                <a:solidFill>
                  <a:srgbClr val="434343"/>
                </a:solidFill>
              </a:rPr>
              <a:t>  </a:t>
            </a:r>
            <a:r>
              <a:rPr b="1" lang="en-US">
                <a:solidFill>
                  <a:srgbClr val="434343"/>
                </a:solidFill>
              </a:rPr>
              <a:t>Control</a:t>
            </a:r>
            <a:endParaRPr b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</a:t>
            </a:r>
            <a:r>
              <a:rPr lang="en-US" sz="1200">
                <a:solidFill>
                  <a:srgbClr val="434343"/>
                </a:solidFill>
              </a:rPr>
              <a:t>ontrolling the development process → achievement or maintenance of a certain software quality level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Financial controlling 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Control people, get them do the right things 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274" name="Google Shape;274;gcc789e82b5_0_86"/>
          <p:cNvSpPr/>
          <p:nvPr/>
        </p:nvSpPr>
        <p:spPr>
          <a:xfrm>
            <a:off x="811125" y="3772325"/>
            <a:ext cx="4848900" cy="1914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142875" rotWithShape="0" algn="bl" dir="18660000" dist="571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cc789e82b5_0_86"/>
          <p:cNvSpPr txBox="1"/>
          <p:nvPr/>
        </p:nvSpPr>
        <p:spPr>
          <a:xfrm>
            <a:off x="872050" y="3877025"/>
            <a:ext cx="4788000" cy="12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 </a:t>
            </a:r>
            <a:r>
              <a:rPr b="1" lang="en-US">
                <a:solidFill>
                  <a:srgbClr val="434343"/>
                </a:solidFill>
              </a:rPr>
              <a:t>Improvement</a:t>
            </a:r>
            <a:endParaRPr b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S</a:t>
            </a:r>
            <a:r>
              <a:rPr lang="en-US" sz="1200">
                <a:solidFill>
                  <a:srgbClr val="434343"/>
                </a:solidFill>
              </a:rPr>
              <a:t>oftware quality improvement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Development flow improvement</a:t>
            </a:r>
            <a:endParaRPr sz="1200">
              <a:solidFill>
                <a:srgbClr val="434343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lang="en-US" sz="1200">
                <a:solidFill>
                  <a:srgbClr val="434343"/>
                </a:solidFill>
              </a:rPr>
              <a:t>F</a:t>
            </a:r>
            <a:r>
              <a:rPr lang="en-US" sz="1200">
                <a:solidFill>
                  <a:srgbClr val="434343"/>
                </a:solidFill>
              </a:rPr>
              <a:t>inding software problems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76" name="Google Shape;276;gcc789e82b5_0_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16950" y="5029513"/>
            <a:ext cx="217000" cy="21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f7728d5cf_0_88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3" name="Google Shape;283;gcf7728d5cf_0_88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Results - Challenges of Metrics (1)</a:t>
            </a:r>
            <a:endParaRPr b="1" sz="2200"/>
          </a:p>
        </p:txBody>
      </p:sp>
      <p:sp>
        <p:nvSpPr>
          <p:cNvPr id="284" name="Google Shape;284;gcf7728d5cf_0_88"/>
          <p:cNvSpPr txBox="1"/>
          <p:nvPr/>
        </p:nvSpPr>
        <p:spPr>
          <a:xfrm>
            <a:off x="7742825" y="5766450"/>
            <a:ext cx="1291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434343"/>
                </a:solidFill>
              </a:rPr>
              <a:t>No. of occurrences</a:t>
            </a:r>
            <a:endParaRPr sz="800">
              <a:solidFill>
                <a:srgbClr val="434343"/>
              </a:solidFill>
            </a:endParaRPr>
          </a:p>
        </p:txBody>
      </p:sp>
      <p:sp>
        <p:nvSpPr>
          <p:cNvPr id="285" name="Google Shape;285;gcf7728d5cf_0_88"/>
          <p:cNvSpPr/>
          <p:nvPr/>
        </p:nvSpPr>
        <p:spPr>
          <a:xfrm>
            <a:off x="660175" y="1138050"/>
            <a:ext cx="3350700" cy="2210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cf7728d5cf_0_88"/>
          <p:cNvSpPr txBox="1"/>
          <p:nvPr/>
        </p:nvSpPr>
        <p:spPr>
          <a:xfrm>
            <a:off x="660100" y="1138050"/>
            <a:ext cx="33507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 Identified Challenges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Getting accurate data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Dealing with imprecise data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Maintaining the data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Calculating the metric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Dealing with changing data</a:t>
            </a:r>
            <a:endParaRPr sz="12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87" name="Google Shape;287;gcf7728d5cf_0_88"/>
          <p:cNvSpPr/>
          <p:nvPr/>
        </p:nvSpPr>
        <p:spPr>
          <a:xfrm>
            <a:off x="690875" y="3787838"/>
            <a:ext cx="859800" cy="603900"/>
          </a:xfrm>
          <a:prstGeom prst="rect">
            <a:avLst/>
          </a:prstGeom>
          <a:noFill/>
          <a:ln cap="flat" cmpd="sng" w="76200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12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88" name="Google Shape;288;gcf7728d5cf_0_88"/>
          <p:cNvSpPr/>
          <p:nvPr/>
        </p:nvSpPr>
        <p:spPr>
          <a:xfrm>
            <a:off x="1275750" y="4830850"/>
            <a:ext cx="859800" cy="603900"/>
          </a:xfrm>
          <a:prstGeom prst="rect">
            <a:avLst/>
          </a:prstGeom>
          <a:noFill/>
          <a:ln cap="flat" cmpd="sng" w="76200">
            <a:solidFill>
              <a:srgbClr val="F4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3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89" name="Google Shape;289;gcf7728d5cf_0_88"/>
          <p:cNvSpPr/>
          <p:nvPr/>
        </p:nvSpPr>
        <p:spPr>
          <a:xfrm>
            <a:off x="2606600" y="4830850"/>
            <a:ext cx="859800" cy="603900"/>
          </a:xfrm>
          <a:prstGeom prst="rect">
            <a:avLst/>
          </a:prstGeom>
          <a:noFill/>
          <a:ln cap="flat" cmpd="sng" w="76200">
            <a:solidFill>
              <a:srgbClr val="FCE5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3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90" name="Google Shape;290;gcf7728d5cf_0_88"/>
          <p:cNvSpPr/>
          <p:nvPr/>
        </p:nvSpPr>
        <p:spPr>
          <a:xfrm>
            <a:off x="3151000" y="3787850"/>
            <a:ext cx="859800" cy="603900"/>
          </a:xfrm>
          <a:prstGeom prst="rect">
            <a:avLst/>
          </a:prstGeom>
          <a:noFill/>
          <a:ln cap="flat" cmpd="sng" w="76200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3</a:t>
            </a:r>
            <a:endParaRPr b="1" sz="1600">
              <a:solidFill>
                <a:srgbClr val="434343"/>
              </a:solidFill>
            </a:endParaRPr>
          </a:p>
        </p:txBody>
      </p:sp>
      <p:sp>
        <p:nvSpPr>
          <p:cNvPr id="291" name="Google Shape;291;gcf7728d5cf_0_88"/>
          <p:cNvSpPr/>
          <p:nvPr/>
        </p:nvSpPr>
        <p:spPr>
          <a:xfrm>
            <a:off x="1920925" y="3787850"/>
            <a:ext cx="859800" cy="603900"/>
          </a:xfrm>
          <a:prstGeom prst="rect">
            <a:avLst/>
          </a:prstGeom>
          <a:noFill/>
          <a:ln cap="flat" cmpd="sng" w="762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434343"/>
                </a:solidFill>
              </a:rPr>
              <a:t>5</a:t>
            </a:r>
            <a:endParaRPr b="1" sz="1600">
              <a:solidFill>
                <a:srgbClr val="434343"/>
              </a:solidFill>
            </a:endParaRPr>
          </a:p>
        </p:txBody>
      </p:sp>
      <p:pic>
        <p:nvPicPr>
          <p:cNvPr id="292" name="Google Shape;292;gcf7728d5cf_0_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9536" y="1138050"/>
            <a:ext cx="7474690" cy="462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cf7728d5cf_0_22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9" name="Google Shape;299;gcf7728d5cf_0_22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Results - Challenges of Metrics (2)</a:t>
            </a:r>
            <a:endParaRPr b="1" sz="2200"/>
          </a:p>
        </p:txBody>
      </p:sp>
      <p:sp>
        <p:nvSpPr>
          <p:cNvPr id="300" name="Google Shape;300;gcf7728d5cf_0_22"/>
          <p:cNvSpPr/>
          <p:nvPr/>
        </p:nvSpPr>
        <p:spPr>
          <a:xfrm>
            <a:off x="811125" y="1188625"/>
            <a:ext cx="4509300" cy="1249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cf7728d5cf_0_22"/>
          <p:cNvSpPr txBox="1"/>
          <p:nvPr/>
        </p:nvSpPr>
        <p:spPr>
          <a:xfrm>
            <a:off x="811125" y="1252075"/>
            <a:ext cx="4509300" cy="1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Getting accurate metric-related data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/>
              <a:t>Taking all the variables into account is challenging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/>
              <a:t>Deal with fluctuations</a:t>
            </a:r>
            <a:endParaRPr sz="12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02" name="Google Shape;302;gcf7728d5cf_0_22"/>
          <p:cNvSpPr/>
          <p:nvPr/>
        </p:nvSpPr>
        <p:spPr>
          <a:xfrm>
            <a:off x="811125" y="2983288"/>
            <a:ext cx="4509300" cy="1249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cf7728d5cf_0_22"/>
          <p:cNvSpPr txBox="1"/>
          <p:nvPr/>
        </p:nvSpPr>
        <p:spPr>
          <a:xfrm>
            <a:off x="811125" y="3046738"/>
            <a:ext cx="45093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Maintaining metric-related data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/>
              <a:t>Keeping the data up-to date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/>
              <a:t>Keeping the data well phrased</a:t>
            </a:r>
            <a:endParaRPr sz="1200"/>
          </a:p>
        </p:txBody>
      </p:sp>
      <p:sp>
        <p:nvSpPr>
          <p:cNvPr id="304" name="Google Shape;304;gcf7728d5cf_0_22"/>
          <p:cNvSpPr/>
          <p:nvPr/>
        </p:nvSpPr>
        <p:spPr>
          <a:xfrm>
            <a:off x="6661225" y="1252075"/>
            <a:ext cx="4509300" cy="1249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gcf7728d5cf_0_22"/>
          <p:cNvSpPr txBox="1"/>
          <p:nvPr/>
        </p:nvSpPr>
        <p:spPr>
          <a:xfrm>
            <a:off x="6661225" y="1315525"/>
            <a:ext cx="45093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Dealing with imprecise metric-related data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/>
              <a:t>Tracking on wrong tasks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/>
              <a:t>Missing requirements</a:t>
            </a:r>
            <a:endParaRPr sz="1200"/>
          </a:p>
        </p:txBody>
      </p:sp>
      <p:sp>
        <p:nvSpPr>
          <p:cNvPr id="306" name="Google Shape;306;gcf7728d5cf_0_22"/>
          <p:cNvSpPr/>
          <p:nvPr/>
        </p:nvSpPr>
        <p:spPr>
          <a:xfrm>
            <a:off x="6661225" y="2998063"/>
            <a:ext cx="4509300" cy="1249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cf7728d5cf_0_22"/>
          <p:cNvSpPr txBox="1"/>
          <p:nvPr/>
        </p:nvSpPr>
        <p:spPr>
          <a:xfrm>
            <a:off x="6661225" y="3061513"/>
            <a:ext cx="45093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Deal with changing metric-related data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/>
              <a:t>Adaptation of a metric value throughout the sprints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/>
              <a:t>Definition of a story point changes over time</a:t>
            </a:r>
            <a:endParaRPr sz="1200"/>
          </a:p>
        </p:txBody>
      </p:sp>
      <p:sp>
        <p:nvSpPr>
          <p:cNvPr id="308" name="Google Shape;308;gcf7728d5cf_0_22"/>
          <p:cNvSpPr/>
          <p:nvPr/>
        </p:nvSpPr>
        <p:spPr>
          <a:xfrm>
            <a:off x="3841350" y="4729275"/>
            <a:ext cx="4509300" cy="1249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cf7728d5cf_0_22"/>
          <p:cNvSpPr txBox="1"/>
          <p:nvPr/>
        </p:nvSpPr>
        <p:spPr>
          <a:xfrm>
            <a:off x="3841350" y="4792725"/>
            <a:ext cx="4509300" cy="1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Calculating the metric value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chemeClr val="dk1"/>
                </a:solidFill>
              </a:rPr>
              <a:t>Different ways of calculation on a lower (team) level</a:t>
            </a:r>
            <a:endParaRPr sz="12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chemeClr val="dk1"/>
                </a:solidFill>
              </a:rPr>
              <a:t>Challenging to calculate the metric on a higher level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cf79ac8466_0_0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6" name="Google Shape;316;gcf79ac8466_0_0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Results - Advantages and Disadvantages of Metrics</a:t>
            </a:r>
            <a:endParaRPr b="1" sz="2200"/>
          </a:p>
        </p:txBody>
      </p:sp>
      <p:sp>
        <p:nvSpPr>
          <p:cNvPr id="317" name="Google Shape;317;gcf79ac8466_0_0"/>
          <p:cNvSpPr/>
          <p:nvPr/>
        </p:nvSpPr>
        <p:spPr>
          <a:xfrm>
            <a:off x="669575" y="1805975"/>
            <a:ext cx="4499700" cy="1679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300038" rotWithShape="0" algn="bl" dir="19800000" dist="11430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cf79ac8466_0_0"/>
          <p:cNvSpPr/>
          <p:nvPr/>
        </p:nvSpPr>
        <p:spPr>
          <a:xfrm>
            <a:off x="6725750" y="1805975"/>
            <a:ext cx="4499700" cy="1679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r="18120000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cf79ac8466_0_0"/>
          <p:cNvSpPr/>
          <p:nvPr/>
        </p:nvSpPr>
        <p:spPr>
          <a:xfrm>
            <a:off x="763900" y="4090200"/>
            <a:ext cx="4405200" cy="1679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cf79ac8466_0_0"/>
          <p:cNvSpPr/>
          <p:nvPr/>
        </p:nvSpPr>
        <p:spPr>
          <a:xfrm>
            <a:off x="6725750" y="4069250"/>
            <a:ext cx="4499700" cy="1679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1" name="Google Shape;321;gcf79ac8466_0_0"/>
          <p:cNvCxnSpPr/>
          <p:nvPr/>
        </p:nvCxnSpPr>
        <p:spPr>
          <a:xfrm>
            <a:off x="5867500" y="1464275"/>
            <a:ext cx="9600" cy="4952400"/>
          </a:xfrm>
          <a:prstGeom prst="straightConnector1">
            <a:avLst/>
          </a:prstGeom>
          <a:noFill/>
          <a:ln cap="flat" cmpd="sng" w="3810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2" name="Google Shape;322;gcf79ac8466_0_0"/>
          <p:cNvSpPr/>
          <p:nvPr/>
        </p:nvSpPr>
        <p:spPr>
          <a:xfrm>
            <a:off x="2616575" y="1022400"/>
            <a:ext cx="605700" cy="526200"/>
          </a:xfrm>
          <a:prstGeom prst="mathPlus">
            <a:avLst>
              <a:gd fmla="val 23520" name="adj1"/>
            </a:avLst>
          </a:prstGeom>
          <a:solidFill>
            <a:srgbClr val="B6D7A8"/>
          </a:solidFill>
          <a:ln cap="flat" cmpd="sng" w="3810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gcf79ac8466_0_0"/>
          <p:cNvSpPr/>
          <p:nvPr/>
        </p:nvSpPr>
        <p:spPr>
          <a:xfrm>
            <a:off x="8672750" y="1026571"/>
            <a:ext cx="605700" cy="526200"/>
          </a:xfrm>
          <a:prstGeom prst="mathMinus">
            <a:avLst>
              <a:gd fmla="val 23520" name="adj1"/>
            </a:avLst>
          </a:prstGeom>
          <a:solidFill>
            <a:srgbClr val="EA9999"/>
          </a:solidFill>
          <a:ln cap="flat" cmpd="sng" w="38100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gcf79ac8466_0_0"/>
          <p:cNvSpPr txBox="1"/>
          <p:nvPr/>
        </p:nvSpPr>
        <p:spPr>
          <a:xfrm>
            <a:off x="716875" y="1805975"/>
            <a:ext cx="4452300" cy="1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   Easy to use</a:t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Easy to use and understand from everyone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Provide good visualization and lead to transparency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Provide visibility and understanding of the status of the project at any stage of development</a:t>
            </a:r>
            <a:endParaRPr/>
          </a:p>
        </p:txBody>
      </p:sp>
      <p:sp>
        <p:nvSpPr>
          <p:cNvPr id="325" name="Google Shape;325;gcf79ac8466_0_0"/>
          <p:cNvSpPr txBox="1"/>
          <p:nvPr/>
        </p:nvSpPr>
        <p:spPr>
          <a:xfrm>
            <a:off x="764000" y="4085425"/>
            <a:ext cx="4405200" cy="1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 Motivate people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Metrics motivate people if they see they are “on track”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Might lead to a good team health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326" name="Google Shape;326;gcf79ac8466_0_0"/>
          <p:cNvSpPr txBox="1"/>
          <p:nvPr/>
        </p:nvSpPr>
        <p:spPr>
          <a:xfrm>
            <a:off x="6725725" y="1814275"/>
            <a:ext cx="4499700" cy="1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It is just a number</a:t>
            </a:r>
            <a:endParaRPr sz="10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The metric value does </a:t>
            </a:r>
            <a:r>
              <a:rPr lang="en-US" sz="1200">
                <a:solidFill>
                  <a:srgbClr val="434343"/>
                </a:solidFill>
              </a:rPr>
              <a:t>not tell you what to do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It just </a:t>
            </a:r>
            <a:r>
              <a:rPr lang="en-US" sz="1200">
                <a:solidFill>
                  <a:srgbClr val="434343"/>
                </a:solidFill>
              </a:rPr>
              <a:t>indicates</a:t>
            </a:r>
            <a:r>
              <a:rPr lang="en-US" sz="1200">
                <a:solidFill>
                  <a:srgbClr val="434343"/>
                </a:solidFill>
              </a:rPr>
              <a:t> if you are slower/faster than planned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Lack of information about the cause of the problem → further investigation required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200">
              <a:solidFill>
                <a:srgbClr val="434343"/>
              </a:solidFill>
            </a:endParaRPr>
          </a:p>
        </p:txBody>
      </p:sp>
      <p:sp>
        <p:nvSpPr>
          <p:cNvPr id="327" name="Google Shape;327;gcf79ac8466_0_0"/>
          <p:cNvSpPr txBox="1"/>
          <p:nvPr/>
        </p:nvSpPr>
        <p:spPr>
          <a:xfrm>
            <a:off x="6725750" y="4069250"/>
            <a:ext cx="4499700" cy="17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Focus too much on the number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Try to look good, rather than be good → sacrifice quality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Might demotivate people if they are being compared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Мight cause pressure</a:t>
            </a:r>
            <a:endParaRPr sz="12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cf7728d5cf_0_114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Conclusion and Future work</a:t>
            </a:r>
            <a:endParaRPr b="1" sz="2200"/>
          </a:p>
        </p:txBody>
      </p:sp>
      <p:sp>
        <p:nvSpPr>
          <p:cNvPr id="334" name="Google Shape;334;gcf7728d5cf_0_114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5" name="Google Shape;335;gcf7728d5cf_0_114"/>
          <p:cNvSpPr txBox="1"/>
          <p:nvPr/>
        </p:nvSpPr>
        <p:spPr>
          <a:xfrm>
            <a:off x="334425" y="1194750"/>
            <a:ext cx="10540500" cy="51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b="1" lang="en-US" u="sng">
                <a:solidFill>
                  <a:srgbClr val="434343"/>
                </a:solidFill>
              </a:rPr>
              <a:t>Findings</a:t>
            </a:r>
            <a:endParaRPr b="1" u="sng"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Organizations do make use metrics in their LSAD environment</a:t>
            </a:r>
            <a:endParaRPr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However, finding the “right” way and what to measure is hard</a:t>
            </a:r>
            <a:endParaRPr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There is no exact combination of metrics that should be used</a:t>
            </a:r>
            <a:endParaRPr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Metrics do no have only </a:t>
            </a:r>
            <a:r>
              <a:rPr lang="en-US">
                <a:solidFill>
                  <a:srgbClr val="434343"/>
                </a:solidFill>
              </a:rPr>
              <a:t>positive</a:t>
            </a:r>
            <a:r>
              <a:rPr lang="en-US">
                <a:solidFill>
                  <a:srgbClr val="434343"/>
                </a:solidFill>
              </a:rPr>
              <a:t> aspects, there are downsides as well (</a:t>
            </a:r>
            <a:r>
              <a:rPr i="1" lang="en-US">
                <a:solidFill>
                  <a:srgbClr val="434343"/>
                </a:solidFill>
              </a:rPr>
              <a:t>Metrics are like a coin, there two sides</a:t>
            </a:r>
            <a:r>
              <a:rPr lang="en-US">
                <a:solidFill>
                  <a:srgbClr val="434343"/>
                </a:solidFill>
              </a:rPr>
              <a:t>)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b="1" lang="en-US" u="sng">
                <a:solidFill>
                  <a:srgbClr val="434343"/>
                </a:solidFill>
              </a:rPr>
              <a:t>Personal key learnings</a:t>
            </a:r>
            <a:endParaRPr b="1" u="sng"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lang="en-US">
                <a:solidFill>
                  <a:srgbClr val="434343"/>
                </a:solidFill>
              </a:rPr>
              <a:t>Experience conducting case study interviews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lang="en-US">
                <a:solidFill>
                  <a:srgbClr val="434343"/>
                </a:solidFill>
              </a:rPr>
              <a:t>Gain knowledge in the area from experienced practitioners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lang="en-US">
                <a:solidFill>
                  <a:srgbClr val="434343"/>
                </a:solidFill>
              </a:rPr>
              <a:t>Time management → key learning for further research work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b="1" lang="en-US" u="sng">
                <a:solidFill>
                  <a:srgbClr val="434343"/>
                </a:solidFill>
              </a:rPr>
              <a:t>Future work</a:t>
            </a:r>
            <a:r>
              <a:rPr lang="en-US">
                <a:solidFill>
                  <a:srgbClr val="434343"/>
                </a:solidFill>
              </a:rPr>
              <a:t> - </a:t>
            </a:r>
            <a:r>
              <a:rPr i="1" lang="en-US">
                <a:solidFill>
                  <a:srgbClr val="434343"/>
                </a:solidFill>
              </a:rPr>
              <a:t>How can research support the usage of metrics in the industry?</a:t>
            </a:r>
            <a:endParaRPr i="1"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➭"/>
            </a:pPr>
            <a:r>
              <a:rPr lang="en-US">
                <a:solidFill>
                  <a:srgbClr val="434343"/>
                </a:solidFill>
              </a:rPr>
              <a:t>Identification of additional challenges by studying other organizations within LSAD context</a:t>
            </a:r>
            <a:endParaRPr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Validation of the identified challenges</a:t>
            </a:r>
            <a:endParaRPr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94d24eb48a_3_35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Literature (1)</a:t>
            </a:r>
            <a:endParaRPr b="1" sz="2200"/>
          </a:p>
        </p:txBody>
      </p:sp>
      <p:sp>
        <p:nvSpPr>
          <p:cNvPr id="342" name="Google Shape;342;g94d24eb48a_3_35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3" name="Google Shape;343;g94d24eb48a_3_35"/>
          <p:cNvSpPr txBox="1"/>
          <p:nvPr/>
        </p:nvSpPr>
        <p:spPr>
          <a:xfrm>
            <a:off x="334425" y="981075"/>
            <a:ext cx="11570400" cy="57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[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1</a:t>
            </a:r>
            <a:r>
              <a:rPr b="1" i="1" lang="en-US" sz="120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] 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T. Dingsøy, S. Nerur, V. Balijepally, and N.B. Moe. 2012. "A Decade of Agile Methodologies: Towards Explaining Agile Software Development".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Journal of Systems and Software 85 (2012)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[2] N. Maiden and S. Jones. 2010. Agile Requirements Can We Have Our Cake and Eat It Too?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IEEE Software 27, 3 (2010), 87–88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</a:rPr>
              <a:t>[3] T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orgeir Dingsøy and Nils Moe. 2014. Towards Principles of Large-Scale Agile Development.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Springer, Berlin(2014), 1–8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[4] Mashal Alqudah and Rozilawati Razali. 2016. A Review of Scaling Agile Methods inLarge Software Development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.International Journal on Advanced Science, Engineering and Information Technology 6 (12 2016), 828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5] N. Fenton and J. Bieman. 2014.Software Metrics: A Rigorous and Practical Approach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,Third Edition. CRC Press.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6] H. Probst. 2012.Kennzahlen: Richtig anwenden und interpretieren. Alles, was Sie wissen müssen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.Redline Wirtschaft.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[7] Carol Dekkers and Patricia Mcquaid. 2002. The dangers of using software metrics to(Mis)manage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 IT Professional l4 (04 2002), 24 – 30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[8</a:t>
            </a: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] Norman E Fenton and Martin Neil. 1999.  Software metrics: successes, failures and new directions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 Journal of Systems and Software 47, 2 (1999), 149–157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[9] T. Gilb. 1976.Software Metrics.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 Chartwell-Bra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[10] Barbara Kitchenham. 2010. What’s up with software metrics?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– A preliminary mapping study.Journal of Systems and Software 83, 1 (2010), 37–51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[11] Carlo Bellini, Rita Pereira, and João Becker. 2008.   Measurement in software engineering: From the roadmap to the crossroads.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International Journal of Software Engineering and Knowledge Engineering 18 (02 2008), 37–64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[12] D. Hartmann and R. Dymond. 2006.  Appropriate agile measurement: using metric sand diagnostics to deliver business value.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 In AGILE 2006 (AGILE’06). 6 pp.–134.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[13] Eetu Kupiainen, Mika V. Mäntylä, and Juha Itkonen. 2015. Using metrics in Agile and Lean Software Development – A systematic literature review of industrial studies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 Information and Software Technology 62 (2015), 143–16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[14] Brocke, Jan vom; Simons, Alexander; Niehaves, Bjoern; Niehaves, Bjorn; Reimer, Kai; Plattfaut, Ralf; and Cleven, Anne, "RECONSTRUCTING THE GIANT: ON THE IMPORTANCE OF RIGOUR IN DOCUMENTING THE LITERATURE SEARCH PROCESS"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 (2009). ECIS 2009 Proceedings. 161.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0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c7fbf114a4_0_18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Literature (2)</a:t>
            </a:r>
            <a:endParaRPr b="1" sz="2200"/>
          </a:p>
        </p:txBody>
      </p:sp>
      <p:sp>
        <p:nvSpPr>
          <p:cNvPr id="350" name="Google Shape;350;gc7fbf114a4_0_18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1" name="Google Shape;351;gc7fbf114a4_0_18"/>
          <p:cNvSpPr txBox="1"/>
          <p:nvPr/>
        </p:nvSpPr>
        <p:spPr>
          <a:xfrm>
            <a:off x="334425" y="981075"/>
            <a:ext cx="11669400" cy="19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[15] Per Runeson and Martin Höst. 2009.  Guidelines for conducting and reporting case study research in software engineering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. Empirical software engineering (2009)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[16] Robert K. Yin and Martin Höst. 2009. Case Study Research: Design and Methods(Applied Social Research Methods). 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Empirical software engineering (2009).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[17] D. S. Cruzes and T. Dyba. 2011. Recommended Steps for Thematic Synthesis in Software Engineering.</a:t>
            </a:r>
            <a:r>
              <a:rPr i="1" lang="en-US" sz="1200">
                <a:solidFill>
                  <a:srgbClr val="333333"/>
                </a:solidFill>
                <a:highlight>
                  <a:srgbClr val="FCFCFC"/>
                </a:highlight>
              </a:rPr>
              <a:t> In 2011 International Symposium on Empirical Software Engineering and Measurement. 275–284</a:t>
            </a:r>
            <a:endParaRPr i="1" sz="1200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highlight>
                <a:srgbClr val="FCFCFC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2" name="Google Shape;352;gc7fbf114a4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2875" y="2718925"/>
            <a:ext cx="1926775" cy="2913525"/>
          </a:xfrm>
          <a:prstGeom prst="rect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  <a:effectLst>
            <a:outerShdw blurRad="628650" rotWithShape="0" algn="bl" dir="7740000" dist="209550">
              <a:srgbClr val="434343">
                <a:alpha val="23000"/>
              </a:srgbClr>
            </a:outerShdw>
          </a:effectLst>
        </p:spPr>
      </p:pic>
      <p:pic>
        <p:nvPicPr>
          <p:cNvPr id="353" name="Google Shape;353;gc7fbf114a4_0_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9050" y="2718925"/>
            <a:ext cx="1929384" cy="2913525"/>
          </a:xfrm>
          <a:prstGeom prst="rect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54" name="Google Shape;354;gc7fbf114a4_0_18"/>
          <p:cNvSpPr txBox="1"/>
          <p:nvPr/>
        </p:nvSpPr>
        <p:spPr>
          <a:xfrm>
            <a:off x="1664325" y="5813750"/>
            <a:ext cx="3903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800"/>
              <a:t>Forsgren, Nicole and Humble, Jez and Kim, Gene</a:t>
            </a:r>
            <a:r>
              <a:rPr i="1" lang="en-US" sz="800"/>
              <a:t>. Accelerate: The Science of Lean Software and DevOps Building and Scaling High Performing Technology Organizations</a:t>
            </a:r>
            <a:endParaRPr i="1" sz="800"/>
          </a:p>
        </p:txBody>
      </p:sp>
      <p:sp>
        <p:nvSpPr>
          <p:cNvPr id="355" name="Google Shape;355;gc7fbf114a4_0_18"/>
          <p:cNvSpPr txBox="1"/>
          <p:nvPr/>
        </p:nvSpPr>
        <p:spPr>
          <a:xfrm>
            <a:off x="6402075" y="5813750"/>
            <a:ext cx="312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800"/>
              <a:t>Reinertsen, D.G. </a:t>
            </a:r>
            <a:r>
              <a:rPr i="1" lang="en-US" sz="800"/>
              <a:t>The Principles of Product Development Flow: Second Generation Lean Product Development</a:t>
            </a:r>
            <a:endParaRPr i="1" sz="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ae8510f777_0_41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Sources</a:t>
            </a:r>
            <a:endParaRPr b="1" sz="2200"/>
          </a:p>
        </p:txBody>
      </p:sp>
      <p:sp>
        <p:nvSpPr>
          <p:cNvPr id="362" name="Google Shape;362;gae8510f777_0_41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3" name="Google Shape;363;gae8510f777_0_41"/>
          <p:cNvSpPr txBox="1"/>
          <p:nvPr/>
        </p:nvSpPr>
        <p:spPr>
          <a:xfrm>
            <a:off x="334425" y="1141350"/>
            <a:ext cx="10940400" cy="45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i="0" lang="en-US" sz="1200" u="none" cap="none" strike="noStrike">
                <a:solidFill>
                  <a:srgbClr val="333333"/>
                </a:solidFill>
              </a:rPr>
              <a:t>Flaticon (</a:t>
            </a:r>
            <a:r>
              <a:rPr i="0" lang="en-US" sz="1100" u="sng" cap="none" strike="noStrike">
                <a:solidFill>
                  <a:schemeClr val="hlink"/>
                </a:solidFill>
                <a:hlinkClick r:id="rId3"/>
              </a:rPr>
              <a:t>https://www.flaticon.com/</a:t>
            </a:r>
            <a:r>
              <a:rPr i="0" lang="en-US" sz="1200" u="none" cap="none" strike="noStrike">
                <a:solidFill>
                  <a:srgbClr val="333333"/>
                </a:solidFill>
              </a:rPr>
              <a:t>)</a:t>
            </a:r>
            <a:endParaRPr i="0" sz="1200" u="none" cap="none" strike="noStrike">
              <a:solidFill>
                <a:srgbClr val="33333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800">
              <a:solidFill>
                <a:srgbClr val="43434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ad1cd4d59b_0_79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Outline</a:t>
            </a:r>
            <a:endParaRPr b="1"/>
          </a:p>
        </p:txBody>
      </p:sp>
      <p:sp>
        <p:nvSpPr>
          <p:cNvPr id="100" name="Google Shape;100;gad1cd4d59b_0_79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gad1cd4d59b_0_79"/>
          <p:cNvSpPr txBox="1"/>
          <p:nvPr/>
        </p:nvSpPr>
        <p:spPr>
          <a:xfrm>
            <a:off x="334425" y="811250"/>
            <a:ext cx="10940400" cy="48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Arial"/>
              <a:buAutoNum type="arabicPeriod"/>
            </a:pPr>
            <a:r>
              <a:rPr lang="en-US" sz="1600">
                <a:solidFill>
                  <a:srgbClr val="434343"/>
                </a:solidFill>
              </a:rPr>
              <a:t>Kick-off recap (Background and Motivation)</a:t>
            </a:r>
            <a:endParaRPr b="0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Arial"/>
              <a:buAutoNum type="arabicPeriod"/>
            </a:pPr>
            <a:r>
              <a:rPr lang="en-US" sz="1600">
                <a:solidFill>
                  <a:srgbClr val="434343"/>
                </a:solidFill>
              </a:rPr>
              <a:t>Research Methodology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</a:pPr>
            <a:r>
              <a:rPr lang="en-US" sz="1600">
                <a:solidFill>
                  <a:srgbClr val="434343"/>
                </a:solidFill>
              </a:rPr>
              <a:t>Results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</a:pPr>
            <a:r>
              <a:rPr lang="en-US" sz="1600">
                <a:solidFill>
                  <a:srgbClr val="434343"/>
                </a:solidFill>
              </a:rPr>
              <a:t>Reasons for Using Metrics in Large-Scale Agile Development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</a:pPr>
            <a:r>
              <a:rPr lang="en-US" sz="1600">
                <a:solidFill>
                  <a:srgbClr val="434343"/>
                </a:solidFill>
              </a:rPr>
              <a:t>Challenges of Metrics </a:t>
            </a:r>
            <a:r>
              <a:rPr lang="en-US" sz="1600">
                <a:solidFill>
                  <a:srgbClr val="434343"/>
                </a:solidFill>
              </a:rPr>
              <a:t>Large-Scale Agile Development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</a:pPr>
            <a:r>
              <a:rPr lang="en-US" sz="1600">
                <a:solidFill>
                  <a:srgbClr val="434343"/>
                </a:solidFill>
              </a:rPr>
              <a:t>Advantages and Disadvantages of Metrics in </a:t>
            </a:r>
            <a:r>
              <a:rPr lang="en-US" sz="1600">
                <a:solidFill>
                  <a:srgbClr val="434343"/>
                </a:solidFill>
              </a:rPr>
              <a:t>Large-Scale Agile Development</a:t>
            </a:r>
            <a:endParaRPr b="0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</a:pPr>
            <a:r>
              <a:rPr lang="en-US" sz="1600">
                <a:solidFill>
                  <a:srgbClr val="434343"/>
                </a:solidFill>
              </a:rPr>
              <a:t>Conclusion and Future Work</a:t>
            </a:r>
            <a:endParaRPr sz="16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94da19bbbc_1_1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0" name="Google Shape;370;g94da19bbbc_1_17"/>
          <p:cNvSpPr txBox="1"/>
          <p:nvPr/>
        </p:nvSpPr>
        <p:spPr>
          <a:xfrm>
            <a:off x="334975" y="2453275"/>
            <a:ext cx="10940400" cy="16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rPr>
              <a:t>Thank you for your attention!</a:t>
            </a:r>
            <a:endParaRPr b="1" i="0" sz="4800" u="none" cap="none" strike="noStrike">
              <a:solidFill>
                <a:srgbClr val="0065B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"/>
          <p:cNvSpPr txBox="1"/>
          <p:nvPr>
            <p:ph idx="1" type="body"/>
          </p:nvPr>
        </p:nvSpPr>
        <p:spPr>
          <a:xfrm>
            <a:off x="1160429" y="3486197"/>
            <a:ext cx="24852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Evgeni Kiradzhiyski</a:t>
            </a:r>
            <a:endParaRPr/>
          </a:p>
        </p:txBody>
      </p:sp>
      <p:sp>
        <p:nvSpPr>
          <p:cNvPr id="377" name="Google Shape;377;p3"/>
          <p:cNvSpPr txBox="1"/>
          <p:nvPr>
            <p:ph idx="3" type="body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17132</a:t>
            </a:r>
            <a:endParaRPr/>
          </a:p>
        </p:txBody>
      </p:sp>
      <p:sp>
        <p:nvSpPr>
          <p:cNvPr id="378" name="Google Shape;378;p3"/>
          <p:cNvSpPr txBox="1"/>
          <p:nvPr>
            <p:ph idx="4" type="body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matthes@in.tum.de</a:t>
            </a:r>
            <a:endParaRPr/>
          </a:p>
        </p:txBody>
      </p:sp>
      <p:sp>
        <p:nvSpPr>
          <p:cNvPr id="379" name="Google Shape;379;p3"/>
          <p:cNvSpPr txBox="1"/>
          <p:nvPr>
            <p:ph idx="5" type="body"/>
          </p:nvPr>
        </p:nvSpPr>
        <p:spPr>
          <a:xfrm>
            <a:off x="1161091" y="3704994"/>
            <a:ext cx="2502000" cy="2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587" lvl="0" marL="15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evgeni.kiradzhiyski@tum.de</a:t>
            </a:r>
            <a:endParaRPr/>
          </a:p>
        </p:txBody>
      </p:sp>
      <p:sp>
        <p:nvSpPr>
          <p:cNvPr id="380" name="Google Shape;380;p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81" name="Google Shape;38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1098" y="1954525"/>
            <a:ext cx="1146800" cy="147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45e5e31bb_0_257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Background - Large-Scale Agile Software Development</a:t>
            </a:r>
            <a:endParaRPr b="1" sz="2200"/>
          </a:p>
        </p:txBody>
      </p:sp>
      <p:sp>
        <p:nvSpPr>
          <p:cNvPr id="108" name="Google Shape;108;g945e5e31bb_0_25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g945e5e31bb_0_257"/>
          <p:cNvSpPr/>
          <p:nvPr/>
        </p:nvSpPr>
        <p:spPr>
          <a:xfrm>
            <a:off x="1330403" y="2014975"/>
            <a:ext cx="3495600" cy="3200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1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945e5e31bb_0_257"/>
          <p:cNvSpPr/>
          <p:nvPr/>
        </p:nvSpPr>
        <p:spPr>
          <a:xfrm>
            <a:off x="1330403" y="2024575"/>
            <a:ext cx="3495600" cy="7623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Agile Software Development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945e5e31bb_0_257"/>
          <p:cNvSpPr/>
          <p:nvPr/>
        </p:nvSpPr>
        <p:spPr>
          <a:xfrm>
            <a:off x="7304489" y="2014974"/>
            <a:ext cx="3483900" cy="3200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1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945e5e31bb_0_257"/>
          <p:cNvSpPr/>
          <p:nvPr/>
        </p:nvSpPr>
        <p:spPr>
          <a:xfrm>
            <a:off x="7304489" y="2024215"/>
            <a:ext cx="3483900" cy="7335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Large-Scale Agile Software Development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945e5e31bb_0_257"/>
          <p:cNvSpPr txBox="1"/>
          <p:nvPr/>
        </p:nvSpPr>
        <p:spPr>
          <a:xfrm>
            <a:off x="1232400" y="3038475"/>
            <a:ext cx="3495600" cy="17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Received great acceptance over the past decades </a:t>
            </a:r>
            <a:r>
              <a:rPr i="1" lang="en-US">
                <a:solidFill>
                  <a:srgbClr val="434343"/>
                </a:solidFill>
              </a:rPr>
              <a:t>[1, 2]</a:t>
            </a:r>
            <a:endParaRPr i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Encourages team collaboration and active customer involvement </a:t>
            </a:r>
            <a:r>
              <a:rPr i="1" lang="en-US">
                <a:solidFill>
                  <a:srgbClr val="434343"/>
                </a:solidFill>
              </a:rPr>
              <a:t>[1, 3]</a:t>
            </a:r>
            <a:endParaRPr i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Originally designed for small, co-located teams </a:t>
            </a:r>
            <a:r>
              <a:rPr i="1" lang="en-US">
                <a:solidFill>
                  <a:srgbClr val="434343"/>
                </a:solidFill>
              </a:rPr>
              <a:t>[1, 3]</a:t>
            </a:r>
            <a:endParaRPr i="1">
              <a:solidFill>
                <a:srgbClr val="434343"/>
              </a:solidFill>
            </a:endParaRPr>
          </a:p>
        </p:txBody>
      </p:sp>
      <p:sp>
        <p:nvSpPr>
          <p:cNvPr id="114" name="Google Shape;114;g945e5e31bb_0_257"/>
          <p:cNvSpPr/>
          <p:nvPr/>
        </p:nvSpPr>
        <p:spPr>
          <a:xfrm>
            <a:off x="5576538" y="3361231"/>
            <a:ext cx="977400" cy="507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945e5e31bb_0_257"/>
          <p:cNvSpPr txBox="1"/>
          <p:nvPr/>
        </p:nvSpPr>
        <p:spPr>
          <a:xfrm>
            <a:off x="7247800" y="3313425"/>
            <a:ext cx="3597300" cy="1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The success of the agile methods has inspired organizations to apply these at large-scale projects </a:t>
            </a:r>
            <a:r>
              <a:rPr i="1" lang="en-US">
                <a:solidFill>
                  <a:srgbClr val="434343"/>
                </a:solidFill>
              </a:rPr>
              <a:t>[3, 4]</a:t>
            </a:r>
            <a:endParaRPr i="1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000">
              <a:solidFill>
                <a:srgbClr val="43434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ceaac028c5_0_2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Motivation</a:t>
            </a:r>
            <a:r>
              <a:rPr b="1" lang="en-US" sz="2200"/>
              <a:t> - Metrics</a:t>
            </a:r>
            <a:endParaRPr b="1" sz="2200"/>
          </a:p>
        </p:txBody>
      </p:sp>
      <p:sp>
        <p:nvSpPr>
          <p:cNvPr id="122" name="Google Shape;122;gceaac028c5_0_2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gceaac028c5_0_2"/>
          <p:cNvSpPr/>
          <p:nvPr/>
        </p:nvSpPr>
        <p:spPr>
          <a:xfrm>
            <a:off x="1061001" y="2937825"/>
            <a:ext cx="3530400" cy="3277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ceaac028c5_0_2"/>
          <p:cNvSpPr/>
          <p:nvPr/>
        </p:nvSpPr>
        <p:spPr>
          <a:xfrm>
            <a:off x="1061001" y="2947106"/>
            <a:ext cx="3530400" cy="7371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1800">
                <a:solidFill>
                  <a:srgbClr val="434343"/>
                </a:solidFill>
              </a:rPr>
              <a:t>Software Metrics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ceaac028c5_0_2"/>
          <p:cNvSpPr/>
          <p:nvPr/>
        </p:nvSpPr>
        <p:spPr>
          <a:xfrm>
            <a:off x="6923253" y="2939930"/>
            <a:ext cx="3477300" cy="32736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ceaac028c5_0_2"/>
          <p:cNvSpPr/>
          <p:nvPr/>
        </p:nvSpPr>
        <p:spPr>
          <a:xfrm>
            <a:off x="6923253" y="2949200"/>
            <a:ext cx="3477300" cy="7365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1800">
                <a:solidFill>
                  <a:srgbClr val="434343"/>
                </a:solidFill>
              </a:rPr>
              <a:t>Agile Metrics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ceaac028c5_0_2"/>
          <p:cNvSpPr/>
          <p:nvPr/>
        </p:nvSpPr>
        <p:spPr>
          <a:xfrm>
            <a:off x="5521983" y="4387566"/>
            <a:ext cx="516600" cy="37830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ceaac028c5_0_2"/>
          <p:cNvSpPr txBox="1"/>
          <p:nvPr/>
        </p:nvSpPr>
        <p:spPr>
          <a:xfrm>
            <a:off x="972500" y="3685688"/>
            <a:ext cx="3707400" cy="23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➭"/>
            </a:pPr>
            <a:r>
              <a:rPr lang="en-US">
                <a:solidFill>
                  <a:srgbClr val="434343"/>
                </a:solidFill>
              </a:rPr>
              <a:t>Research field ever since 1970 </a:t>
            </a:r>
            <a:r>
              <a:rPr i="1" lang="en-US">
                <a:solidFill>
                  <a:srgbClr val="434343"/>
                </a:solidFill>
              </a:rPr>
              <a:t>[9]</a:t>
            </a:r>
            <a:endParaRPr i="1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➭"/>
            </a:pPr>
            <a:r>
              <a:rPr lang="en-US">
                <a:solidFill>
                  <a:srgbClr val="434343"/>
                </a:solidFill>
              </a:rPr>
              <a:t>Multiple studies investigating the </a:t>
            </a:r>
            <a:endParaRPr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434343"/>
                </a:solidFill>
              </a:rPr>
              <a:t>use of software metrics exist </a:t>
            </a:r>
            <a:r>
              <a:rPr i="1" lang="en-US">
                <a:solidFill>
                  <a:srgbClr val="434343"/>
                </a:solidFill>
              </a:rPr>
              <a:t>[10, 11]</a:t>
            </a:r>
            <a:endParaRPr i="1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➭"/>
            </a:pPr>
            <a:r>
              <a:rPr lang="en-US">
                <a:solidFill>
                  <a:srgbClr val="434343"/>
                </a:solidFill>
              </a:rPr>
              <a:t>Metrics, their use, benefits and implications have to be studied in context </a:t>
            </a:r>
            <a:r>
              <a:rPr i="1" lang="en-US">
                <a:solidFill>
                  <a:srgbClr val="434343"/>
                </a:solidFill>
              </a:rPr>
              <a:t>[10]</a:t>
            </a:r>
            <a:endParaRPr i="1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34343"/>
              </a:solidFill>
            </a:endParaRPr>
          </a:p>
        </p:txBody>
      </p:sp>
      <p:sp>
        <p:nvSpPr>
          <p:cNvPr id="129" name="Google Shape;129;gceaac028c5_0_2"/>
          <p:cNvSpPr txBox="1"/>
          <p:nvPr/>
        </p:nvSpPr>
        <p:spPr>
          <a:xfrm>
            <a:off x="6880650" y="3818300"/>
            <a:ext cx="3590400" cy="22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➭"/>
            </a:pPr>
            <a:r>
              <a:rPr lang="en-US">
                <a:solidFill>
                  <a:srgbClr val="434343"/>
                </a:solidFill>
              </a:rPr>
              <a:t>M</a:t>
            </a:r>
            <a:r>
              <a:rPr lang="en-US">
                <a:solidFill>
                  <a:srgbClr val="434343"/>
                </a:solidFill>
              </a:rPr>
              <a:t>etrics in an agile environment should not harm the agility of the development process </a:t>
            </a:r>
            <a:r>
              <a:rPr i="1" lang="en-US">
                <a:solidFill>
                  <a:srgbClr val="434343"/>
                </a:solidFill>
              </a:rPr>
              <a:t>[12]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➭"/>
            </a:pPr>
            <a:r>
              <a:rPr lang="en-US">
                <a:solidFill>
                  <a:srgbClr val="434343"/>
                </a:solidFill>
              </a:rPr>
              <a:t>Agile creates conflicts to Traditional measurement approaches </a:t>
            </a:r>
            <a:r>
              <a:rPr i="1" lang="en-US">
                <a:solidFill>
                  <a:srgbClr val="434343"/>
                </a:solidFill>
              </a:rPr>
              <a:t>[13]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34343"/>
              </a:solidFill>
            </a:endParaRPr>
          </a:p>
        </p:txBody>
      </p:sp>
      <p:sp>
        <p:nvSpPr>
          <p:cNvPr id="130" name="Google Shape;130;gceaac028c5_0_2"/>
          <p:cNvSpPr/>
          <p:nvPr/>
        </p:nvSpPr>
        <p:spPr>
          <a:xfrm>
            <a:off x="1222275" y="1055450"/>
            <a:ext cx="8810400" cy="13200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ceaac028c5_0_2"/>
          <p:cNvSpPr txBox="1"/>
          <p:nvPr/>
        </p:nvSpPr>
        <p:spPr>
          <a:xfrm>
            <a:off x="1222275" y="981075"/>
            <a:ext cx="8810400" cy="13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Metrics are used every day to understand, control and improve what and how we do something </a:t>
            </a:r>
            <a:r>
              <a:rPr i="1" lang="en-US">
                <a:solidFill>
                  <a:srgbClr val="434343"/>
                </a:solidFill>
              </a:rPr>
              <a:t>[5, 6]</a:t>
            </a:r>
            <a:endParaRPr i="1">
              <a:solidFill>
                <a:srgbClr val="FF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Support management to act based on facts, not on feeling</a:t>
            </a:r>
            <a:r>
              <a:rPr b="1" i="1" lang="en-US">
                <a:solidFill>
                  <a:srgbClr val="434343"/>
                </a:solidFill>
              </a:rPr>
              <a:t> </a:t>
            </a:r>
            <a:r>
              <a:rPr i="1" lang="en-US">
                <a:solidFill>
                  <a:srgbClr val="434343"/>
                </a:solidFill>
              </a:rPr>
              <a:t>[7]</a:t>
            </a:r>
            <a:endParaRPr i="1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>
                <a:solidFill>
                  <a:srgbClr val="434343"/>
                </a:solidFill>
              </a:rPr>
              <a:t>Used as a backing for managerial decisions during software development and testing </a:t>
            </a:r>
            <a:r>
              <a:rPr i="1" lang="en-US">
                <a:solidFill>
                  <a:srgbClr val="434343"/>
                </a:solidFill>
              </a:rPr>
              <a:t>[8]</a:t>
            </a:r>
            <a:endParaRPr i="1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16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43434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945e5e31bb_0_264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Research Questions</a:t>
            </a:r>
            <a:endParaRPr b="1" sz="2200"/>
          </a:p>
        </p:txBody>
      </p:sp>
      <p:sp>
        <p:nvSpPr>
          <p:cNvPr id="138" name="Google Shape;138;g945e5e31bb_0_264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945e5e31bb_0_264"/>
          <p:cNvSpPr/>
          <p:nvPr/>
        </p:nvSpPr>
        <p:spPr>
          <a:xfrm>
            <a:off x="1698000" y="1313275"/>
            <a:ext cx="8010000" cy="945000"/>
          </a:xfrm>
          <a:prstGeom prst="rect">
            <a:avLst/>
          </a:prstGeom>
          <a:solidFill>
            <a:srgbClr val="C4DCF2"/>
          </a:solidFill>
          <a:ln>
            <a:noFill/>
          </a:ln>
          <a:effectLst>
            <a:outerShdw blurRad="214313" rotWithShape="0" algn="bl" dir="18900000" dist="152400">
              <a:srgbClr val="666666">
                <a:alpha val="35686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945e5e31bb_0_264"/>
          <p:cNvSpPr/>
          <p:nvPr/>
        </p:nvSpPr>
        <p:spPr>
          <a:xfrm>
            <a:off x="2751659" y="1313275"/>
            <a:ext cx="6956400" cy="945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595959"/>
                </a:solidFill>
              </a:rPr>
              <a:t>What reasons have been reported for using metrics in large-scale agile development?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945e5e31bb_0_264"/>
          <p:cNvSpPr txBox="1"/>
          <p:nvPr/>
        </p:nvSpPr>
        <p:spPr>
          <a:xfrm>
            <a:off x="1813700" y="1531425"/>
            <a:ext cx="8559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RQ1</a:t>
            </a:r>
            <a:endParaRPr b="1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945e5e31bb_0_264"/>
          <p:cNvSpPr/>
          <p:nvPr/>
        </p:nvSpPr>
        <p:spPr>
          <a:xfrm>
            <a:off x="1722606" y="3007621"/>
            <a:ext cx="8010000" cy="945000"/>
          </a:xfrm>
          <a:prstGeom prst="rect">
            <a:avLst/>
          </a:prstGeom>
          <a:solidFill>
            <a:srgbClr val="C4DCF2"/>
          </a:solidFill>
          <a:ln>
            <a:noFill/>
          </a:ln>
          <a:effectLst>
            <a:outerShdw blurRad="214313" rotWithShape="0" algn="bl" dir="18900000" dist="152400">
              <a:srgbClr val="666666">
                <a:alpha val="35686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945e5e31bb_0_264"/>
          <p:cNvSpPr txBox="1"/>
          <p:nvPr/>
        </p:nvSpPr>
        <p:spPr>
          <a:xfrm>
            <a:off x="1698000" y="3190367"/>
            <a:ext cx="10782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RQ2</a:t>
            </a:r>
            <a:endParaRPr b="1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945e5e31bb_0_264"/>
          <p:cNvSpPr/>
          <p:nvPr/>
        </p:nvSpPr>
        <p:spPr>
          <a:xfrm>
            <a:off x="2776265" y="3007621"/>
            <a:ext cx="6956400" cy="945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595959"/>
                </a:solidFill>
              </a:rPr>
              <a:t>What </a:t>
            </a:r>
            <a:r>
              <a:rPr b="1" i="0" lang="en-US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challenges</a:t>
            </a:r>
            <a:r>
              <a:rPr b="1" lang="en-US" sz="2000">
                <a:solidFill>
                  <a:srgbClr val="595959"/>
                </a:solidFill>
              </a:rPr>
              <a:t> have been reported for using metrics in large-scale agile development</a:t>
            </a:r>
            <a:r>
              <a:rPr b="1" i="0" lang="en-US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150" u="none" cap="none" strike="noStrike">
              <a:solidFill>
                <a:srgbClr val="1D1C1D"/>
              </a:solidFill>
              <a:highlight>
                <a:srgbClr val="F8F8F8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945e5e31bb_0_2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20525" y="5197475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blurRad="428625" rotWithShape="0" algn="bl" dir="18420000" dist="104775">
              <a:srgbClr val="434343">
                <a:alpha val="40000"/>
              </a:srgbClr>
            </a:outerShdw>
          </a:effectLst>
        </p:spPr>
      </p:pic>
      <p:sp>
        <p:nvSpPr>
          <p:cNvPr id="146" name="Google Shape;146;g945e5e31bb_0_264"/>
          <p:cNvSpPr/>
          <p:nvPr/>
        </p:nvSpPr>
        <p:spPr>
          <a:xfrm>
            <a:off x="1734909" y="4479217"/>
            <a:ext cx="8010000" cy="945000"/>
          </a:xfrm>
          <a:prstGeom prst="rect">
            <a:avLst/>
          </a:prstGeom>
          <a:solidFill>
            <a:srgbClr val="C4DCF2"/>
          </a:solidFill>
          <a:ln>
            <a:noFill/>
          </a:ln>
          <a:effectLst>
            <a:outerShdw blurRad="214313" rotWithShape="0" algn="bl" dir="18900000" dist="152400">
              <a:srgbClr val="666666">
                <a:alpha val="3569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945e5e31bb_0_264"/>
          <p:cNvSpPr txBox="1"/>
          <p:nvPr/>
        </p:nvSpPr>
        <p:spPr>
          <a:xfrm>
            <a:off x="1710303" y="4661964"/>
            <a:ext cx="10782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RQ</a:t>
            </a:r>
            <a:r>
              <a:rPr b="1" lang="en-US" sz="2400">
                <a:solidFill>
                  <a:srgbClr val="595959"/>
                </a:solidFill>
              </a:rPr>
              <a:t>3</a:t>
            </a:r>
            <a:endParaRPr b="1" i="0" sz="2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945e5e31bb_0_264"/>
          <p:cNvSpPr/>
          <p:nvPr/>
        </p:nvSpPr>
        <p:spPr>
          <a:xfrm>
            <a:off x="2788568" y="4479217"/>
            <a:ext cx="6956400" cy="945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595959"/>
                </a:solidFill>
              </a:rPr>
              <a:t>What advantages and disadvantages have been reported for using metrics in large-scale agile development?</a:t>
            </a:r>
            <a:endParaRPr b="1"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cd117ec12e_0_2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Research Methodology</a:t>
            </a:r>
            <a:endParaRPr b="1" sz="2200"/>
          </a:p>
        </p:txBody>
      </p:sp>
      <p:sp>
        <p:nvSpPr>
          <p:cNvPr id="155" name="Google Shape;155;gcd117ec12e_0_2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6" name="Google Shape;156;gcd117ec12e_0_2"/>
          <p:cNvSpPr txBox="1"/>
          <p:nvPr/>
        </p:nvSpPr>
        <p:spPr>
          <a:xfrm>
            <a:off x="334975" y="1256600"/>
            <a:ext cx="6768000" cy="46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</a:pPr>
            <a:r>
              <a:rPr b="1" lang="en-US" sz="1600">
                <a:solidFill>
                  <a:srgbClr val="434343"/>
                </a:solidFill>
              </a:rPr>
              <a:t>Literature Review</a:t>
            </a:r>
            <a:r>
              <a:rPr lang="en-US" sz="1600">
                <a:solidFill>
                  <a:srgbClr val="434343"/>
                </a:solidFill>
              </a:rPr>
              <a:t> </a:t>
            </a:r>
            <a:r>
              <a:rPr i="1" lang="en-US" sz="1600">
                <a:solidFill>
                  <a:srgbClr val="434343"/>
                </a:solidFill>
              </a:rPr>
              <a:t>[14]</a:t>
            </a:r>
            <a:endParaRPr i="1" sz="1600"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Definition of review scope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Conceptualisation of topic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Literature search</a:t>
            </a:r>
            <a:endParaRPr sz="1600">
              <a:solidFill>
                <a:srgbClr val="434343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</a:pPr>
            <a:r>
              <a:rPr b="1" lang="en-US" sz="1600">
                <a:solidFill>
                  <a:srgbClr val="434343"/>
                </a:solidFill>
              </a:rPr>
              <a:t>Case Study</a:t>
            </a:r>
            <a:r>
              <a:rPr lang="en-US" sz="1600">
                <a:solidFill>
                  <a:srgbClr val="434343"/>
                </a:solidFill>
              </a:rPr>
              <a:t> </a:t>
            </a:r>
            <a:r>
              <a:rPr i="1" lang="en-US" sz="1600">
                <a:solidFill>
                  <a:srgbClr val="434343"/>
                </a:solidFill>
              </a:rPr>
              <a:t>[15, 16]</a:t>
            </a:r>
            <a:endParaRPr i="1"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Case study design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Case study preparation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Data collection</a:t>
            </a:r>
            <a:endParaRPr sz="1600">
              <a:solidFill>
                <a:srgbClr val="434343"/>
              </a:solidFill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600">
                <a:solidFill>
                  <a:srgbClr val="434343"/>
                </a:solidFill>
              </a:rPr>
              <a:t>Data analysis</a:t>
            </a:r>
            <a:endParaRPr sz="16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c7e4a5ade9_0_4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Research Methodology - Case Study (1)</a:t>
            </a:r>
            <a:endParaRPr b="1" sz="2200"/>
          </a:p>
        </p:txBody>
      </p:sp>
      <p:sp>
        <p:nvSpPr>
          <p:cNvPr id="163" name="Google Shape;163;gc7e4a5ade9_0_4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gc7e4a5ade9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6450" y="1673865"/>
            <a:ext cx="1684444" cy="1840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c7e4a5ade9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74707" y="2133025"/>
            <a:ext cx="1684442" cy="92217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c7e4a5ade9_0_4"/>
          <p:cNvSpPr/>
          <p:nvPr/>
        </p:nvSpPr>
        <p:spPr>
          <a:xfrm>
            <a:off x="5703286" y="2319962"/>
            <a:ext cx="515100" cy="54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gc7e4a5ade9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70576" y="1428688"/>
            <a:ext cx="1684442" cy="2330826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c7e4a5ade9_0_4"/>
          <p:cNvSpPr/>
          <p:nvPr/>
        </p:nvSpPr>
        <p:spPr>
          <a:xfrm>
            <a:off x="8238430" y="2319962"/>
            <a:ext cx="515100" cy="54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c7e4a5ade9_0_4"/>
          <p:cNvSpPr/>
          <p:nvPr/>
        </p:nvSpPr>
        <p:spPr>
          <a:xfrm>
            <a:off x="3448888" y="4495287"/>
            <a:ext cx="2086800" cy="1067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c7e4a5ade9_0_4"/>
          <p:cNvSpPr/>
          <p:nvPr/>
        </p:nvSpPr>
        <p:spPr>
          <a:xfrm>
            <a:off x="6263025" y="4495287"/>
            <a:ext cx="2086800" cy="1067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c7e4a5ade9_0_4"/>
          <p:cNvSpPr/>
          <p:nvPr/>
        </p:nvSpPr>
        <p:spPr>
          <a:xfrm>
            <a:off x="9077188" y="4495287"/>
            <a:ext cx="2086800" cy="1067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c7e4a5ade9_0_4"/>
          <p:cNvSpPr/>
          <p:nvPr/>
        </p:nvSpPr>
        <p:spPr>
          <a:xfrm>
            <a:off x="634738" y="4495287"/>
            <a:ext cx="2086800" cy="1067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c7e4a5ade9_0_4"/>
          <p:cNvSpPr/>
          <p:nvPr/>
        </p:nvSpPr>
        <p:spPr>
          <a:xfrm>
            <a:off x="634738" y="4495288"/>
            <a:ext cx="2086800" cy="2889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1200">
                <a:solidFill>
                  <a:srgbClr val="595959"/>
                </a:solidFill>
              </a:rPr>
              <a:t>1. </a:t>
            </a:r>
            <a:r>
              <a:rPr b="1" lang="en-US" sz="1200">
                <a:solidFill>
                  <a:srgbClr val="595959"/>
                </a:solidFill>
              </a:rPr>
              <a:t>Case study design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c7e4a5ade9_0_4"/>
          <p:cNvSpPr/>
          <p:nvPr/>
        </p:nvSpPr>
        <p:spPr>
          <a:xfrm>
            <a:off x="3448888" y="4495288"/>
            <a:ext cx="2086800" cy="2889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1200">
                <a:solidFill>
                  <a:srgbClr val="595959"/>
                </a:solidFill>
              </a:rPr>
              <a:t>2.Case study preparation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c7e4a5ade9_0_4"/>
          <p:cNvSpPr/>
          <p:nvPr/>
        </p:nvSpPr>
        <p:spPr>
          <a:xfrm>
            <a:off x="6263038" y="4495288"/>
            <a:ext cx="2086800" cy="2889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1200">
                <a:solidFill>
                  <a:srgbClr val="595959"/>
                </a:solidFill>
              </a:rPr>
              <a:t>3</a:t>
            </a:r>
            <a:r>
              <a:rPr b="1" lang="en-US" sz="1200">
                <a:solidFill>
                  <a:srgbClr val="595959"/>
                </a:solidFill>
              </a:rPr>
              <a:t>. Data collection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c7e4a5ade9_0_4"/>
          <p:cNvSpPr/>
          <p:nvPr/>
        </p:nvSpPr>
        <p:spPr>
          <a:xfrm>
            <a:off x="9077188" y="4495288"/>
            <a:ext cx="2086800" cy="2889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1200">
                <a:solidFill>
                  <a:srgbClr val="595959"/>
                </a:solidFill>
              </a:rPr>
              <a:t>4</a:t>
            </a:r>
            <a:r>
              <a:rPr b="1" lang="en-US" sz="1200">
                <a:solidFill>
                  <a:srgbClr val="595959"/>
                </a:solidFill>
              </a:rPr>
              <a:t>. Data analysis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c7e4a5ade9_0_4"/>
          <p:cNvSpPr/>
          <p:nvPr/>
        </p:nvSpPr>
        <p:spPr>
          <a:xfrm>
            <a:off x="2981086" y="2320062"/>
            <a:ext cx="515100" cy="54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gc7e4a5ade9_0_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5175" y="1673861"/>
            <a:ext cx="1840501" cy="1840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gc7e4a5ade9_0_4"/>
          <p:cNvSpPr txBox="1"/>
          <p:nvPr/>
        </p:nvSpPr>
        <p:spPr>
          <a:xfrm>
            <a:off x="707488" y="4784188"/>
            <a:ext cx="1941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000">
                <a:solidFill>
                  <a:srgbClr val="434343"/>
                </a:solidFill>
              </a:rPr>
              <a:t>Deliverable:</a:t>
            </a:r>
            <a:r>
              <a:rPr lang="en-US" sz="1000">
                <a:solidFill>
                  <a:srgbClr val="434343"/>
                </a:solidFill>
              </a:rPr>
              <a:t> Embedded case study on the implementation of metrics in LSAD</a:t>
            </a:r>
            <a:endParaRPr sz="1000">
              <a:solidFill>
                <a:srgbClr val="434343"/>
              </a:solidFill>
            </a:endParaRPr>
          </a:p>
        </p:txBody>
      </p:sp>
      <p:sp>
        <p:nvSpPr>
          <p:cNvPr id="180" name="Google Shape;180;gc7e4a5ade9_0_4"/>
          <p:cNvSpPr txBox="1"/>
          <p:nvPr/>
        </p:nvSpPr>
        <p:spPr>
          <a:xfrm>
            <a:off x="3471525" y="4784200"/>
            <a:ext cx="2064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434343"/>
                </a:solidFill>
              </a:rPr>
              <a:t>Deliverable:</a:t>
            </a:r>
            <a:r>
              <a:rPr lang="en-US" sz="1000">
                <a:solidFill>
                  <a:srgbClr val="434343"/>
                </a:solidFill>
              </a:rPr>
              <a:t> Interview guidelines to investigate the </a:t>
            </a:r>
            <a:r>
              <a:rPr lang="en-US" sz="1000">
                <a:solidFill>
                  <a:srgbClr val="434343"/>
                </a:solidFill>
              </a:rPr>
              <a:t>implementation</a:t>
            </a:r>
            <a:r>
              <a:rPr lang="en-US" sz="1000">
                <a:solidFill>
                  <a:srgbClr val="434343"/>
                </a:solidFill>
              </a:rPr>
              <a:t> of metrics in LSAD</a:t>
            </a:r>
            <a:endParaRPr sz="1000">
              <a:solidFill>
                <a:srgbClr val="434343"/>
              </a:solidFill>
            </a:endParaRPr>
          </a:p>
        </p:txBody>
      </p:sp>
      <p:sp>
        <p:nvSpPr>
          <p:cNvPr id="181" name="Google Shape;181;gc7e4a5ade9_0_4"/>
          <p:cNvSpPr txBox="1"/>
          <p:nvPr/>
        </p:nvSpPr>
        <p:spPr>
          <a:xfrm>
            <a:off x="6335788" y="4784188"/>
            <a:ext cx="1941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434343"/>
                </a:solidFill>
              </a:rPr>
              <a:t>Deliverable:</a:t>
            </a:r>
            <a:r>
              <a:rPr lang="en-US" sz="1000">
                <a:solidFill>
                  <a:srgbClr val="434343"/>
                </a:solidFill>
              </a:rPr>
              <a:t> Data collected from </a:t>
            </a:r>
            <a:r>
              <a:rPr b="1" lang="en-US" sz="1000">
                <a:solidFill>
                  <a:srgbClr val="434343"/>
                </a:solidFill>
              </a:rPr>
              <a:t>24 </a:t>
            </a:r>
            <a:r>
              <a:rPr lang="en-US" sz="1000">
                <a:solidFill>
                  <a:srgbClr val="434343"/>
                </a:solidFill>
              </a:rPr>
              <a:t>semi-structured interviews</a:t>
            </a:r>
            <a:endParaRPr sz="1000">
              <a:solidFill>
                <a:srgbClr val="434343"/>
              </a:solidFill>
            </a:endParaRPr>
          </a:p>
        </p:txBody>
      </p:sp>
      <p:sp>
        <p:nvSpPr>
          <p:cNvPr id="182" name="Google Shape;182;gc7e4a5ade9_0_4"/>
          <p:cNvSpPr txBox="1"/>
          <p:nvPr/>
        </p:nvSpPr>
        <p:spPr>
          <a:xfrm>
            <a:off x="9127413" y="4743250"/>
            <a:ext cx="20367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434343"/>
                </a:solidFill>
              </a:rPr>
              <a:t>Deliverable:</a:t>
            </a:r>
            <a:r>
              <a:rPr lang="en-US" sz="1000">
                <a:solidFill>
                  <a:srgbClr val="434343"/>
                </a:solidFill>
              </a:rPr>
              <a:t> Findings on reasons, challenges, advantages and disadvantages for using metrics in LSAD</a:t>
            </a:r>
            <a:endParaRPr sz="1000">
              <a:solidFill>
                <a:srgbClr val="434343"/>
              </a:solidFill>
            </a:endParaRPr>
          </a:p>
        </p:txBody>
      </p:sp>
      <p:sp>
        <p:nvSpPr>
          <p:cNvPr id="183" name="Google Shape;183;gc7e4a5ade9_0_4"/>
          <p:cNvSpPr txBox="1"/>
          <p:nvPr/>
        </p:nvSpPr>
        <p:spPr>
          <a:xfrm>
            <a:off x="971375" y="3514363"/>
            <a:ext cx="150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434343"/>
                </a:solidFill>
              </a:rPr>
              <a:t>UA </a:t>
            </a:r>
            <a:r>
              <a:rPr lang="en-US" sz="1000">
                <a:solidFill>
                  <a:srgbClr val="434343"/>
                </a:solidFill>
              </a:rPr>
              <a:t>= Unit of Analysis</a:t>
            </a:r>
            <a:endParaRPr sz="1000">
              <a:solidFill>
                <a:srgbClr val="434343"/>
              </a:solidFill>
            </a:endParaRPr>
          </a:p>
        </p:txBody>
      </p:sp>
      <p:sp>
        <p:nvSpPr>
          <p:cNvPr id="184" name="Google Shape;184;gc7e4a5ade9_0_4"/>
          <p:cNvSpPr txBox="1"/>
          <p:nvPr/>
        </p:nvSpPr>
        <p:spPr>
          <a:xfrm>
            <a:off x="4969650" y="6140125"/>
            <a:ext cx="6888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800">
                <a:solidFill>
                  <a:srgbClr val="43434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Source:</a:t>
            </a:r>
            <a:r>
              <a:rPr i="1" lang="en-US" sz="800">
                <a:solidFill>
                  <a:srgbClr val="43434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i="1" lang="en-US" sz="800">
                <a:solidFill>
                  <a:srgbClr val="43434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Per Runeson and Martin Höst. 2009. Guidelines for conducting and reporting case study research in software engineering;</a:t>
            </a:r>
            <a:endParaRPr i="1" sz="800">
              <a:solidFill>
                <a:srgbClr val="43434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800">
                <a:solidFill>
                  <a:srgbClr val="43434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Robert K. Yin and Martin Höst. 2009. Case Study Research: Design and Methods (Applied Social Research Methods)</a:t>
            </a:r>
            <a:endParaRPr i="1" sz="800">
              <a:solidFill>
                <a:srgbClr val="43434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800">
              <a:solidFill>
                <a:srgbClr val="43434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e18044954_0_26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Research Methodology - Case Study (2)</a:t>
            </a:r>
            <a:endParaRPr b="1" sz="2200"/>
          </a:p>
        </p:txBody>
      </p:sp>
      <p:sp>
        <p:nvSpPr>
          <p:cNvPr id="191" name="Google Shape;191;gce18044954_0_26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gce18044954_0_26"/>
          <p:cNvSpPr/>
          <p:nvPr/>
        </p:nvSpPr>
        <p:spPr>
          <a:xfrm>
            <a:off x="1219875" y="1051025"/>
            <a:ext cx="8815200" cy="30693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41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ce18044954_0_26"/>
          <p:cNvSpPr txBox="1"/>
          <p:nvPr/>
        </p:nvSpPr>
        <p:spPr>
          <a:xfrm>
            <a:off x="1538150" y="1117075"/>
            <a:ext cx="55161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b="1" lang="en-US" sz="1200">
                <a:solidFill>
                  <a:srgbClr val="434343"/>
                </a:solidFill>
              </a:rPr>
              <a:t>24 </a:t>
            </a:r>
            <a:r>
              <a:rPr lang="en-US" sz="1200">
                <a:solidFill>
                  <a:srgbClr val="434343"/>
                </a:solidFill>
              </a:rPr>
              <a:t>Semi-structured interviews between January and March 2021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b="1" lang="en-US" sz="1200">
                <a:solidFill>
                  <a:srgbClr val="434343"/>
                </a:solidFill>
              </a:rPr>
              <a:t>22 </a:t>
            </a:r>
            <a:r>
              <a:rPr lang="en-US" sz="1200">
                <a:solidFill>
                  <a:srgbClr val="434343"/>
                </a:solidFill>
              </a:rPr>
              <a:t>Practitioners with different agile roles and experience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e.g. </a:t>
            </a:r>
            <a:r>
              <a:rPr i="1" lang="en-US" sz="1200">
                <a:solidFill>
                  <a:srgbClr val="434343"/>
                </a:solidFill>
              </a:rPr>
              <a:t>Agile Coach</a:t>
            </a:r>
            <a:r>
              <a:rPr lang="en-US" sz="1200">
                <a:solidFill>
                  <a:srgbClr val="434343"/>
                </a:solidFill>
              </a:rPr>
              <a:t>, </a:t>
            </a:r>
            <a:r>
              <a:rPr i="1" lang="en-US" sz="1200">
                <a:solidFill>
                  <a:srgbClr val="434343"/>
                </a:solidFill>
              </a:rPr>
              <a:t>Scrum Master</a:t>
            </a:r>
            <a:r>
              <a:rPr lang="en-US" sz="1200">
                <a:solidFill>
                  <a:srgbClr val="434343"/>
                </a:solidFill>
              </a:rPr>
              <a:t>, </a:t>
            </a:r>
            <a:r>
              <a:rPr i="1" lang="en-US" sz="1200">
                <a:solidFill>
                  <a:srgbClr val="434343"/>
                </a:solidFill>
              </a:rPr>
              <a:t>Manager</a:t>
            </a:r>
            <a:r>
              <a:rPr lang="en-US" sz="1200">
                <a:solidFill>
                  <a:srgbClr val="434343"/>
                </a:solidFill>
              </a:rPr>
              <a:t>, etc. (see next slide)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Interview duration: </a:t>
            </a:r>
            <a:r>
              <a:rPr b="1" lang="en-US" sz="1200">
                <a:solidFill>
                  <a:srgbClr val="434343"/>
                </a:solidFill>
              </a:rPr>
              <a:t>90</a:t>
            </a:r>
            <a:r>
              <a:rPr lang="en-US" sz="1200">
                <a:solidFill>
                  <a:srgbClr val="434343"/>
                </a:solidFill>
              </a:rPr>
              <a:t> Minutes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b="1" lang="en-US" sz="1200">
                <a:solidFill>
                  <a:srgbClr val="434343"/>
                </a:solidFill>
              </a:rPr>
              <a:t>42</a:t>
            </a:r>
            <a:r>
              <a:rPr lang="en-US" sz="1200">
                <a:solidFill>
                  <a:srgbClr val="434343"/>
                </a:solidFill>
              </a:rPr>
              <a:t> questions (open/closed) in total divided into </a:t>
            </a:r>
            <a:r>
              <a:rPr b="1" lang="en-US" sz="1200">
                <a:solidFill>
                  <a:srgbClr val="434343"/>
                </a:solidFill>
              </a:rPr>
              <a:t>5</a:t>
            </a:r>
            <a:r>
              <a:rPr lang="en-US" sz="1200">
                <a:solidFill>
                  <a:srgbClr val="434343"/>
                </a:solidFill>
              </a:rPr>
              <a:t> phases/parts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Transcribing</a:t>
            </a:r>
            <a:endParaRPr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Coding </a:t>
            </a:r>
            <a:r>
              <a:rPr i="1" lang="en-US" sz="1200">
                <a:solidFill>
                  <a:srgbClr val="434343"/>
                </a:solidFill>
              </a:rPr>
              <a:t>[17]</a:t>
            </a:r>
            <a:endParaRPr i="1" sz="12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➭"/>
            </a:pPr>
            <a:r>
              <a:rPr lang="en-US" sz="1200">
                <a:solidFill>
                  <a:srgbClr val="434343"/>
                </a:solidFill>
              </a:rPr>
              <a:t>Analysis</a:t>
            </a:r>
            <a:endParaRPr sz="1200">
              <a:solidFill>
                <a:srgbClr val="434343"/>
              </a:solidFill>
            </a:endParaRPr>
          </a:p>
        </p:txBody>
      </p:sp>
      <p:pic>
        <p:nvPicPr>
          <p:cNvPr id="194" name="Google Shape;194;gce18044954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70727" y="1702000"/>
            <a:ext cx="992501" cy="1288038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0" rotWithShape="0" algn="bl" dir="2760000" dist="238125">
              <a:srgbClr val="666666">
                <a:alpha val="75000"/>
              </a:srgbClr>
            </a:outerShdw>
          </a:effectLst>
        </p:spPr>
      </p:pic>
      <p:pic>
        <p:nvPicPr>
          <p:cNvPr id="195" name="Google Shape;195;gce18044954_0_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6875" y="2013949"/>
            <a:ext cx="992501" cy="1284922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6" name="Google Shape;196;gce18044954_0_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3499" y="1867579"/>
            <a:ext cx="992501" cy="1284945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7" name="Google Shape;197;gce18044954_0_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2850" y="2146573"/>
            <a:ext cx="992502" cy="1290701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8" name="Google Shape;198;gce18044954_0_26"/>
          <p:cNvSpPr/>
          <p:nvPr/>
        </p:nvSpPr>
        <p:spPr>
          <a:xfrm>
            <a:off x="1219938" y="4884925"/>
            <a:ext cx="1273500" cy="480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Introduction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199" name="Google Shape;199;gce18044954_0_26"/>
          <p:cNvSpPr/>
          <p:nvPr/>
        </p:nvSpPr>
        <p:spPr>
          <a:xfrm>
            <a:off x="3093900" y="4884925"/>
            <a:ext cx="1273500" cy="480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Describe I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00" name="Google Shape;200;gce18044954_0_26"/>
          <p:cNvSpPr/>
          <p:nvPr/>
        </p:nvSpPr>
        <p:spPr>
          <a:xfrm>
            <a:off x="4941925" y="4884925"/>
            <a:ext cx="1273500" cy="480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Identify I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01" name="Google Shape;201;gce18044954_0_26"/>
          <p:cNvSpPr/>
          <p:nvPr/>
        </p:nvSpPr>
        <p:spPr>
          <a:xfrm>
            <a:off x="6851788" y="4884925"/>
            <a:ext cx="1273500" cy="480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Describe II</a:t>
            </a:r>
            <a:endParaRPr b="1"/>
          </a:p>
        </p:txBody>
      </p:sp>
      <p:sp>
        <p:nvSpPr>
          <p:cNvPr id="202" name="Google Shape;202;gce18044954_0_26"/>
          <p:cNvSpPr/>
          <p:nvPr/>
        </p:nvSpPr>
        <p:spPr>
          <a:xfrm>
            <a:off x="8761638" y="4884925"/>
            <a:ext cx="1273500" cy="4809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Describe III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03" name="Google Shape;203;gce18044954_0_26"/>
          <p:cNvSpPr/>
          <p:nvPr/>
        </p:nvSpPr>
        <p:spPr>
          <a:xfrm>
            <a:off x="2627473" y="4942975"/>
            <a:ext cx="332400" cy="36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ce18044954_0_26"/>
          <p:cNvSpPr/>
          <p:nvPr/>
        </p:nvSpPr>
        <p:spPr>
          <a:xfrm>
            <a:off x="4488486" y="4942975"/>
            <a:ext cx="332400" cy="36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ce18044954_0_26"/>
          <p:cNvSpPr/>
          <p:nvPr/>
        </p:nvSpPr>
        <p:spPr>
          <a:xfrm>
            <a:off x="6367423" y="4942975"/>
            <a:ext cx="332400" cy="36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ce18044954_0_26"/>
          <p:cNvSpPr/>
          <p:nvPr/>
        </p:nvSpPr>
        <p:spPr>
          <a:xfrm>
            <a:off x="8277273" y="4942975"/>
            <a:ext cx="332400" cy="36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ce18044954_0_26"/>
          <p:cNvSpPr txBox="1"/>
          <p:nvPr/>
        </p:nvSpPr>
        <p:spPr>
          <a:xfrm>
            <a:off x="4752575" y="4302525"/>
            <a:ext cx="188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434343"/>
                </a:solidFill>
              </a:rPr>
              <a:t>Interview phases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08" name="Google Shape;208;gce18044954_0_26"/>
          <p:cNvSpPr/>
          <p:nvPr/>
        </p:nvSpPr>
        <p:spPr>
          <a:xfrm rot="5400000">
            <a:off x="1673863" y="5071225"/>
            <a:ext cx="332400" cy="12405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09" name="Google Shape;209;gce18044954_0_26"/>
          <p:cNvSpPr/>
          <p:nvPr/>
        </p:nvSpPr>
        <p:spPr>
          <a:xfrm rot="5400000">
            <a:off x="3564463" y="5167025"/>
            <a:ext cx="332400" cy="12405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0" name="Google Shape;210;gce18044954_0_26"/>
          <p:cNvSpPr/>
          <p:nvPr/>
        </p:nvSpPr>
        <p:spPr>
          <a:xfrm rot="5400000">
            <a:off x="5412488" y="5167025"/>
            <a:ext cx="332400" cy="12405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1" name="Google Shape;211;gce18044954_0_26"/>
          <p:cNvSpPr/>
          <p:nvPr/>
        </p:nvSpPr>
        <p:spPr>
          <a:xfrm rot="5400000">
            <a:off x="7322338" y="5167025"/>
            <a:ext cx="332400" cy="12405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2" name="Google Shape;212;gce18044954_0_26"/>
          <p:cNvSpPr/>
          <p:nvPr/>
        </p:nvSpPr>
        <p:spPr>
          <a:xfrm rot="5400000">
            <a:off x="9232188" y="5167025"/>
            <a:ext cx="332400" cy="12405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3" name="Google Shape;213;gce18044954_0_26"/>
          <p:cNvSpPr txBox="1"/>
          <p:nvPr/>
        </p:nvSpPr>
        <p:spPr>
          <a:xfrm>
            <a:off x="690625" y="5953475"/>
            <a:ext cx="2298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10 </a:t>
            </a:r>
            <a:r>
              <a:rPr lang="en-US" sz="1000"/>
              <a:t>minutes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14" name="Google Shape;214;gce18044954_0_26"/>
          <p:cNvSpPr txBox="1"/>
          <p:nvPr/>
        </p:nvSpPr>
        <p:spPr>
          <a:xfrm>
            <a:off x="3282450" y="5953475"/>
            <a:ext cx="89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10</a:t>
            </a:r>
            <a:r>
              <a:rPr b="1" lang="en-US" sz="1000"/>
              <a:t> </a:t>
            </a:r>
            <a:r>
              <a:rPr lang="en-US" sz="1000"/>
              <a:t>minutes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15" name="Google Shape;215;gce18044954_0_26"/>
          <p:cNvSpPr txBox="1"/>
          <p:nvPr/>
        </p:nvSpPr>
        <p:spPr>
          <a:xfrm>
            <a:off x="5130475" y="6002100"/>
            <a:ext cx="89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10 </a:t>
            </a:r>
            <a:r>
              <a:rPr lang="en-US" sz="1000"/>
              <a:t>minutes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16" name="Google Shape;216;gce18044954_0_26"/>
          <p:cNvSpPr txBox="1"/>
          <p:nvPr/>
        </p:nvSpPr>
        <p:spPr>
          <a:xfrm>
            <a:off x="7040350" y="6002100"/>
            <a:ext cx="89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5</a:t>
            </a:r>
            <a:r>
              <a:rPr b="1" lang="en-US" sz="1000"/>
              <a:t>0 </a:t>
            </a:r>
            <a:r>
              <a:rPr lang="en-US" sz="1000"/>
              <a:t>minutes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17" name="Google Shape;217;gce18044954_0_26"/>
          <p:cNvSpPr txBox="1"/>
          <p:nvPr/>
        </p:nvSpPr>
        <p:spPr>
          <a:xfrm>
            <a:off x="8950225" y="6002100"/>
            <a:ext cx="89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10 </a:t>
            </a:r>
            <a:r>
              <a:rPr lang="en-US" sz="1000"/>
              <a:t>minutes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ce677942e8_0_0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200"/>
              <a:t>Research Methodology - Case Study (3)</a:t>
            </a:r>
            <a:endParaRPr b="1" sz="2200"/>
          </a:p>
        </p:txBody>
      </p:sp>
      <p:sp>
        <p:nvSpPr>
          <p:cNvPr id="224" name="Google Shape;224;gce677942e8_0_0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25" name="Google Shape;225;gce677942e8_0_0"/>
          <p:cNvGraphicFramePr/>
          <p:nvPr/>
        </p:nvGraphicFramePr>
        <p:xfrm>
          <a:off x="643588" y="1098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{D890B89E-403E-486F-B1A6-ABFBCBABFC44}</a:tableStyleId>
              </a:tblPr>
              <a:tblGrid>
                <a:gridCol w="524225"/>
                <a:gridCol w="1392175"/>
                <a:gridCol w="1932225"/>
                <a:gridCol w="1028350"/>
              </a:tblGrid>
              <a:tr h="51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ID</a:t>
                      </a:r>
                      <a:endParaRPr b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Organization</a:t>
                      </a:r>
                      <a:endParaRPr sz="10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Role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Duration (h:m)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CarCo 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2:01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BankCo 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Manager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1:52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3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HealthCareCo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Manager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1:12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4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Scrum Master, Agile Coach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0:44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5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HealthCareCo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Manager, Agile Coach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1:11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6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Scrum Master, Developer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1:25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51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7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Product Owner, Business Analyst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1:17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51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8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1</a:t>
                      </a:r>
                      <a:endParaRPr i="1" sz="10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Solution Architect</a:t>
                      </a: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, Software Architect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1:21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51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9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Telecommunications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Coach, Developer, Scrum Master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1:19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</a:tr>
              <a:tr h="413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10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HealthCareCo</a:t>
                      </a:r>
                      <a:endParaRPr i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Software Architect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1:37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6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1</a:t>
                      </a:r>
                      <a:endParaRPr i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Manager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1:29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6" name="Google Shape;226;gce677942e8_0_0"/>
          <p:cNvGraphicFramePr/>
          <p:nvPr/>
        </p:nvGraphicFramePr>
        <p:xfrm>
          <a:off x="6276713" y="1098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{D890B89E-403E-486F-B1A6-ABFBCBABFC44}</a:tableStyleId>
              </a:tblPr>
              <a:tblGrid>
                <a:gridCol w="524225"/>
                <a:gridCol w="1392175"/>
                <a:gridCol w="1932225"/>
                <a:gridCol w="1028350"/>
              </a:tblGrid>
              <a:tr h="47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ID</a:t>
                      </a:r>
                      <a:endParaRPr b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Organization</a:t>
                      </a:r>
                      <a:endParaRPr sz="10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Role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595959"/>
                          </a:solidFill>
                        </a:rPr>
                        <a:t>Duration (h:m)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47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Product owner, Manager, Scrum Master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</a:t>
                      </a: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:28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623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13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ConsultingCo 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Product Owner, Solution &amp; Software Architect, Scrum Master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1:22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14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CarCo 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Scrum Master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0:56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3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15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RetailCo 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</a:t>
                      </a: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:19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16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InsuranceCo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Coach, Scrum Master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1:52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3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17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InsuranceCo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Release Train Engineer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1:21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3F3F3"/>
                    </a:solidFill>
                  </a:tcPr>
                </a:tc>
              </a:tr>
              <a:tr h="3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18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InsuranceCo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Coach, Scrum Master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2</a:t>
                      </a: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:21</a:t>
                      </a:r>
                      <a:endParaRPr i="1" sz="1000">
                        <a:solidFill>
                          <a:srgbClr val="595959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4DCF2"/>
                    </a:solidFill>
                  </a:tcPr>
                </a:tc>
              </a:tr>
              <a:tr h="47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19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InsuranceCo</a:t>
                      </a:r>
                      <a:endParaRPr i="1" sz="10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Enterprise Architect, Manager, Agile Coach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1:27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47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20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BankCo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0</a:t>
                      </a: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:45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</a:tr>
              <a:tr h="384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21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RetailCo 2</a:t>
                      </a:r>
                      <a:endParaRPr i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Agile Coach, Scrum Master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1:18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47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22</a:t>
                      </a:r>
                      <a:endParaRPr i="1" sz="1000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434343"/>
                          </a:solidFill>
                        </a:rPr>
                        <a:t>TransportCo </a:t>
                      </a:r>
                      <a:endParaRPr i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Release Train Engineer, Scrum Master</a:t>
                      </a:r>
                      <a:endParaRPr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000">
                          <a:solidFill>
                            <a:srgbClr val="595959"/>
                          </a:solidFill>
                        </a:rPr>
                        <a:t>1:35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DC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2018-03-16T10:28:48Z</dcterms:created>
  <dc:creator>Microsoft Office User</dc:creator>
</cp:coreProperties>
</file>