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19"/>
  </p:notesMasterIdLst>
  <p:handoutMasterIdLst>
    <p:handoutMasterId r:id="rId20"/>
  </p:handoutMasterIdLst>
  <p:sldIdLst>
    <p:sldId id="647" r:id="rId2"/>
    <p:sldId id="753" r:id="rId3"/>
    <p:sldId id="764" r:id="rId4"/>
    <p:sldId id="763" r:id="rId5"/>
    <p:sldId id="765" r:id="rId6"/>
    <p:sldId id="754" r:id="rId7"/>
    <p:sldId id="758" r:id="rId8"/>
    <p:sldId id="772" r:id="rId9"/>
    <p:sldId id="759" r:id="rId10"/>
    <p:sldId id="761" r:id="rId11"/>
    <p:sldId id="775" r:id="rId12"/>
    <p:sldId id="760" r:id="rId13"/>
    <p:sldId id="673" r:id="rId14"/>
    <p:sldId id="777" r:id="rId15"/>
    <p:sldId id="774" r:id="rId16"/>
    <p:sldId id="767" r:id="rId17"/>
    <p:sldId id="776" r:id="rId1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5624">
          <p15:clr>
            <a:srgbClr val="A4A3A4"/>
          </p15:clr>
        </p15:guide>
        <p15:guide id="5" pos="158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489ADA"/>
    <a:srgbClr val="FF8000"/>
    <a:srgbClr val="000000"/>
    <a:srgbClr val="C0C0C0"/>
    <a:srgbClr val="0065BD"/>
    <a:srgbClr val="41BEFF"/>
    <a:srgbClr val="CB6C1D"/>
    <a:srgbClr val="ECE8C2"/>
    <a:srgbClr val="91A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BD327F-C6A2-4A16-A791-7AB7E01833BB}" v="726" dt="2017-05-21T18:01:26.2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2" autoAdjust="0"/>
    <p:restoredTop sz="95662" autoAdjust="0"/>
  </p:normalViewPr>
  <p:slideViewPr>
    <p:cSldViewPr>
      <p:cViewPr varScale="1">
        <p:scale>
          <a:sx n="116" d="100"/>
          <a:sy n="116" d="100"/>
        </p:scale>
        <p:origin x="1332" y="120"/>
      </p:cViewPr>
      <p:guideLst>
        <p:guide orient="horz" pos="2160"/>
        <p:guide orient="horz" pos="618"/>
        <p:guide orient="horz" pos="4042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892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12" y="1"/>
            <a:ext cx="9144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9144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323528" y="3538641"/>
            <a:ext cx="8574632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211796"/>
            <a:ext cx="857463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8812"/>
            <a:ext cx="999170" cy="3204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319090" y="4643381"/>
            <a:ext cx="857906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61261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170522 Schäfer, Patrick - Master's Thesis kickoff presentation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6" y="981076"/>
            <a:ext cx="8642351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79445" y="1743185"/>
            <a:ext cx="2924386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27" y="2024110"/>
            <a:ext cx="751997" cy="396142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505" y="2514435"/>
            <a:ext cx="715519" cy="229443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698706" y="4123820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796606" y="3486196"/>
            <a:ext cx="2242942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796630" y="3277000"/>
            <a:ext cx="2242394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54989" y="5454244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96606" y="5932082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796606" y="3704993"/>
            <a:ext cx="2258073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170522 Schäfer, Patrick - Master's Thesis kickoff presentation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760" y="398569"/>
            <a:ext cx="608400" cy="320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574632" cy="1603104"/>
          </a:xfrm>
        </p:spPr>
        <p:txBody>
          <a:bodyPr/>
          <a:lstStyle/>
          <a:p>
            <a:r>
              <a:rPr lang="en-US" dirty="0"/>
              <a:t>A prototypical tool to discover architecture changes based on multiple monitoring data sources for a distributed system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>
          <a:xfrm>
            <a:off x="323528" y="3933056"/>
            <a:ext cx="8574631" cy="584775"/>
          </a:xfrm>
        </p:spPr>
        <p:txBody>
          <a:bodyPr/>
          <a:lstStyle/>
          <a:p>
            <a:r>
              <a:rPr lang="en-AU" dirty="0"/>
              <a:t>Patrick </a:t>
            </a:r>
            <a:r>
              <a:rPr lang="en-AU" dirty="0" err="1"/>
              <a:t>Schäfer</a:t>
            </a:r>
            <a:r>
              <a:rPr lang="en-AU" dirty="0"/>
              <a:t>, 22.05.2017, Munich</a:t>
            </a:r>
            <a:br>
              <a:rPr lang="en-AU" dirty="0"/>
            </a:br>
            <a:r>
              <a:rPr lang="en-US" dirty="0"/>
              <a:t>Advisor: Martin </a:t>
            </a:r>
            <a:r>
              <a:rPr lang="en-US" dirty="0" err="1"/>
              <a:t>Kleehaus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User Interface Mockup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6" y="1261738"/>
            <a:ext cx="8279112" cy="48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00076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User Interface Mockup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27" y="1259979"/>
            <a:ext cx="8275320" cy="482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4807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49677" y="1659195"/>
            <a:ext cx="1514011" cy="20582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1816264" y="126876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May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299365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June</a:t>
            </a:r>
          </a:p>
        </p:txBody>
      </p:sp>
      <p:sp>
        <p:nvSpPr>
          <p:cNvPr id="15" name="Rechteck 14"/>
          <p:cNvSpPr/>
          <p:nvPr/>
        </p:nvSpPr>
        <p:spPr bwMode="auto">
          <a:xfrm>
            <a:off x="417104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July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34843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August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652582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September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7703215" y="126876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October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816264" y="1659196"/>
            <a:ext cx="1152000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2982098" y="1659196"/>
            <a:ext cx="1176334" cy="3615108"/>
          </a:xfrm>
          <a:prstGeom prst="rect">
            <a:avLst/>
          </a:prstGeom>
          <a:solidFill>
            <a:srgbClr val="D9D9D9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361744" y="1659196"/>
            <a:ext cx="116408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4176856" y="1659196"/>
            <a:ext cx="117157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6543572" y="1659196"/>
            <a:ext cx="114386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7703215" y="1659196"/>
            <a:ext cx="115200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23528" y="2133306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Literature</a:t>
            </a: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 / Research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1819220" y="2225107"/>
            <a:ext cx="2968804" cy="2457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25194" y="2637362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Prototype Concept</a:t>
            </a:r>
          </a:p>
        </p:txBody>
      </p:sp>
      <p:sp>
        <p:nvSpPr>
          <p:cNvPr id="33" name="Rechteck 32"/>
          <p:cNvSpPr/>
          <p:nvPr/>
        </p:nvSpPr>
        <p:spPr bwMode="auto">
          <a:xfrm>
            <a:off x="4171044" y="4302859"/>
            <a:ext cx="3353284" cy="2457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56028" y="1741207"/>
            <a:ext cx="95090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>
                <a:latin typeface="Arial" pitchFamily="34" charset="0"/>
              </a:rPr>
              <a:t>Approach</a:t>
            </a:r>
          </a:p>
        </p:txBody>
      </p:sp>
      <p:sp>
        <p:nvSpPr>
          <p:cNvPr id="35" name="Rechteck 34"/>
          <p:cNvSpPr/>
          <p:nvPr/>
        </p:nvSpPr>
        <p:spPr bwMode="auto">
          <a:xfrm>
            <a:off x="236709" y="3789490"/>
            <a:ext cx="1514011" cy="14591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11560" y="3849646"/>
            <a:ext cx="71205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Thesis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323528" y="4209686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38" name="Rechteck 37"/>
          <p:cNvSpPr/>
          <p:nvPr/>
        </p:nvSpPr>
        <p:spPr bwMode="auto">
          <a:xfrm>
            <a:off x="323528" y="4713742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Review / Print</a:t>
            </a:r>
          </a:p>
        </p:txBody>
      </p:sp>
      <p:sp>
        <p:nvSpPr>
          <p:cNvPr id="39" name="Rechteck 38"/>
          <p:cNvSpPr/>
          <p:nvPr/>
        </p:nvSpPr>
        <p:spPr bwMode="auto">
          <a:xfrm>
            <a:off x="322606" y="3138739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Prototype Implementation</a:t>
            </a:r>
          </a:p>
        </p:txBody>
      </p:sp>
      <p:sp>
        <p:nvSpPr>
          <p:cNvPr id="40" name="Rechteck 39"/>
          <p:cNvSpPr/>
          <p:nvPr/>
        </p:nvSpPr>
        <p:spPr bwMode="auto">
          <a:xfrm>
            <a:off x="7524328" y="4806915"/>
            <a:ext cx="754887" cy="2457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2406048" y="2688338"/>
            <a:ext cx="575526" cy="2457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2981574" y="3235963"/>
            <a:ext cx="4167121" cy="2457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790940" y="5517232"/>
            <a:ext cx="97654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Thesis </a:t>
            </a:r>
            <a:br>
              <a:rPr lang="de-DE" sz="1200" dirty="0">
                <a:latin typeface="Arial" pitchFamily="34" charset="0"/>
              </a:rPr>
            </a:br>
            <a:r>
              <a:rPr lang="de-DE" sz="1200" dirty="0">
                <a:latin typeface="Arial" pitchFamily="34" charset="0"/>
              </a:rPr>
              <a:t>Submission</a:t>
            </a:r>
          </a:p>
        </p:txBody>
      </p:sp>
      <p:cxnSp>
        <p:nvCxnSpPr>
          <p:cNvPr id="10" name="Gerader Verbinder 9"/>
          <p:cNvCxnSpPr>
            <a:cxnSpLocks/>
            <a:endCxn id="8" idx="0"/>
          </p:cNvCxnSpPr>
          <p:nvPr/>
        </p:nvCxnSpPr>
        <p:spPr bwMode="auto">
          <a:xfrm>
            <a:off x="8279215" y="1659196"/>
            <a:ext cx="0" cy="3858036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Gerader Verbinder 43"/>
          <p:cNvCxnSpPr>
            <a:cxnSpLocks/>
          </p:cNvCxnSpPr>
          <p:nvPr/>
        </p:nvCxnSpPr>
        <p:spPr bwMode="auto">
          <a:xfrm>
            <a:off x="3569654" y="1659196"/>
            <a:ext cx="0" cy="3786028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3024473" y="5517232"/>
            <a:ext cx="109036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Infrastructure</a:t>
            </a:r>
          </a:p>
        </p:txBody>
      </p:sp>
      <p:cxnSp>
        <p:nvCxnSpPr>
          <p:cNvPr id="46" name="Gerader Verbinder 45"/>
          <p:cNvCxnSpPr>
            <a:cxnSpLocks/>
            <a:endCxn id="47" idx="0"/>
          </p:cNvCxnSpPr>
          <p:nvPr/>
        </p:nvCxnSpPr>
        <p:spPr bwMode="auto">
          <a:xfrm>
            <a:off x="2627784" y="1659196"/>
            <a:ext cx="7369" cy="4373125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2338148" y="6032321"/>
            <a:ext cx="59401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Today</a:t>
            </a:r>
          </a:p>
        </p:txBody>
      </p:sp>
      <p:cxnSp>
        <p:nvCxnSpPr>
          <p:cNvPr id="48" name="Gerader Verbinder 47"/>
          <p:cNvCxnSpPr>
            <a:cxnSpLocks/>
            <a:stCxn id="22" idx="0"/>
            <a:endCxn id="49" idx="0"/>
          </p:cNvCxnSpPr>
          <p:nvPr/>
        </p:nvCxnSpPr>
        <p:spPr bwMode="auto">
          <a:xfrm>
            <a:off x="4762645" y="1659196"/>
            <a:ext cx="43280" cy="4373125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4201433" y="6032321"/>
            <a:ext cx="120898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 err="1">
                <a:latin typeface="Arial" pitchFamily="34" charset="0"/>
              </a:rPr>
              <a:t>Semantic</a:t>
            </a:r>
            <a:r>
              <a:rPr lang="de-DE" sz="1200" dirty="0">
                <a:latin typeface="Arial" pitchFamily="34" charset="0"/>
              </a:rPr>
              <a:t> Input</a:t>
            </a:r>
          </a:p>
        </p:txBody>
      </p:sp>
      <p:cxnSp>
        <p:nvCxnSpPr>
          <p:cNvPr id="50" name="Gerader Verbinder 49"/>
          <p:cNvCxnSpPr>
            <a:cxnSpLocks/>
            <a:endCxn id="51" idx="0"/>
          </p:cNvCxnSpPr>
          <p:nvPr/>
        </p:nvCxnSpPr>
        <p:spPr bwMode="auto">
          <a:xfrm>
            <a:off x="6520940" y="1650596"/>
            <a:ext cx="11" cy="3866636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5839514" y="5517232"/>
            <a:ext cx="136287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Architecture</a:t>
            </a:r>
            <a:br>
              <a:rPr lang="de-DE" sz="1200" dirty="0">
                <a:latin typeface="Arial" pitchFamily="34" charset="0"/>
              </a:rPr>
            </a:br>
            <a:r>
              <a:rPr lang="de-DE" sz="1200" dirty="0" err="1">
                <a:latin typeface="Arial" pitchFamily="34" charset="0"/>
              </a:rPr>
              <a:t>discovery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system</a:t>
            </a:r>
            <a:endParaRPr lang="de-DE" sz="1200" dirty="0">
              <a:latin typeface="Arial" pitchFamily="34" charset="0"/>
            </a:endParaRPr>
          </a:p>
        </p:txBody>
      </p:sp>
      <p:cxnSp>
        <p:nvCxnSpPr>
          <p:cNvPr id="52" name="Gerader Verbinder 51"/>
          <p:cNvCxnSpPr>
            <a:cxnSpLocks/>
            <a:endCxn id="53" idx="0"/>
          </p:cNvCxnSpPr>
          <p:nvPr/>
        </p:nvCxnSpPr>
        <p:spPr bwMode="auto">
          <a:xfrm>
            <a:off x="7148695" y="1643841"/>
            <a:ext cx="13" cy="4388480"/>
          </a:xfrm>
          <a:prstGeom prst="line">
            <a:avLst/>
          </a:prstGeom>
          <a:ln w="6350"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407960" y="6032321"/>
            <a:ext cx="148149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itchFamily="34" charset="0"/>
              </a:rPr>
              <a:t>Architecture </a:t>
            </a:r>
            <a:br>
              <a:rPr lang="de-DE" sz="1200" dirty="0">
                <a:latin typeface="Arial" pitchFamily="34" charset="0"/>
              </a:rPr>
            </a:br>
            <a:r>
              <a:rPr lang="de-DE" sz="1200" dirty="0" err="1">
                <a:latin typeface="Arial" pitchFamily="34" charset="0"/>
              </a:rPr>
              <a:t>discovery</a:t>
            </a:r>
            <a:r>
              <a:rPr lang="de-DE" sz="1200" dirty="0">
                <a:latin typeface="Arial" pitchFamily="34" charset="0"/>
              </a:rPr>
              <a:t> </a:t>
            </a:r>
            <a:r>
              <a:rPr lang="de-DE" sz="1200" dirty="0" err="1">
                <a:latin typeface="Arial" pitchFamily="34" charset="0"/>
              </a:rPr>
              <a:t>frontend</a:t>
            </a:r>
            <a:r>
              <a:rPr lang="de-DE" sz="1200" dirty="0"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932508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Patrick Schäfer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patrick.schaefer@tum.de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683568" y="5373216"/>
            <a:ext cx="244827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0302100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395536" y="1124744"/>
            <a:ext cx="4533900" cy="352955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 err="1">
                <a:solidFill>
                  <a:schemeClr val="accent6"/>
                </a:solidFill>
              </a:rPr>
              <a:t>Resulting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datastructure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2"/>
          <a:srcRect l="424" t="847" r="629" b="1268"/>
          <a:stretch/>
        </p:blipFill>
        <p:spPr>
          <a:xfrm>
            <a:off x="395536" y="1325315"/>
            <a:ext cx="4533900" cy="3328988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0291" y="1090057"/>
            <a:ext cx="251703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Dependency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Structure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Matrix (t)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612630" y="1268760"/>
            <a:ext cx="2991818" cy="218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b="1" dirty="0" err="1"/>
              <a:t>Foundation</a:t>
            </a:r>
            <a:r>
              <a:rPr lang="de-DE" sz="1400" b="1" dirty="0"/>
              <a:t> </a:t>
            </a:r>
            <a:r>
              <a:rPr lang="de-DE" sz="1400" b="1" dirty="0" err="1"/>
              <a:t>for</a:t>
            </a:r>
            <a:r>
              <a:rPr lang="de-DE" sz="1400" b="1" dirty="0"/>
              <a:t> </a:t>
            </a:r>
            <a:r>
              <a:rPr lang="de-DE" sz="1400" b="1" dirty="0" err="1"/>
              <a:t>automated</a:t>
            </a:r>
            <a:endParaRPr lang="de-DE" sz="1400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/>
              <a:t>detection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r>
              <a:rPr lang="de-DE" sz="1400" dirty="0"/>
              <a:t> </a:t>
            </a:r>
            <a:r>
              <a:rPr lang="de-DE" sz="1400" dirty="0" err="1"/>
              <a:t>changes</a:t>
            </a:r>
            <a:endParaRPr lang="de-DE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comparison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modeled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br>
              <a:rPr lang="de-DE" sz="14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and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runtime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architecture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root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cause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analysis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impact</a:t>
            </a:r>
            <a:r>
              <a:rPr lang="de-DE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bg1">
                    <a:lumMod val="65000"/>
                  </a:schemeClr>
                </a:solidFill>
              </a:rPr>
              <a:t>analysis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>
              <a:latin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555556" y="1411609"/>
            <a:ext cx="4533900" cy="352955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/>
          <a:srcRect l="424" t="847" r="629" b="1268"/>
          <a:stretch/>
        </p:blipFill>
        <p:spPr>
          <a:xfrm>
            <a:off x="555556" y="1612180"/>
            <a:ext cx="4533900" cy="3328988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20311" y="1376922"/>
            <a:ext cx="269176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Dependency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Structure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Matrix (t+1)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715576" y="1699641"/>
            <a:ext cx="4533900" cy="352955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/>
          <a:srcRect l="424" t="847" r="629" b="1268"/>
          <a:stretch/>
        </p:blipFill>
        <p:spPr>
          <a:xfrm>
            <a:off x="715576" y="1900212"/>
            <a:ext cx="4533900" cy="3328988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680331" y="1664954"/>
            <a:ext cx="269176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Dependency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de-DE" sz="1200" b="1" dirty="0" err="1">
                <a:solidFill>
                  <a:schemeClr val="bg1"/>
                </a:solidFill>
                <a:latin typeface="Arial" pitchFamily="34" charset="0"/>
              </a:rPr>
              <a:t>Structure</a:t>
            </a:r>
            <a:r>
              <a:rPr lang="de-DE" sz="1200" b="1" dirty="0">
                <a:solidFill>
                  <a:schemeClr val="bg1"/>
                </a:solidFill>
                <a:latin typeface="Arial" pitchFamily="34" charset="0"/>
              </a:rPr>
              <a:t> Matrix (t+2)</a:t>
            </a:r>
          </a:p>
        </p:txBody>
      </p:sp>
    </p:spTree>
    <p:extLst>
      <p:ext uri="{BB962C8B-B14F-4D97-AF65-F5344CB8AC3E}">
        <p14:creationId xmlns:p14="http://schemas.microsoft.com/office/powerpoint/2010/main" val="157817808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Discovery </a:t>
            </a:r>
            <a:r>
              <a:rPr lang="de-DE" dirty="0" err="1">
                <a:solidFill>
                  <a:schemeClr val="accent6"/>
                </a:solidFill>
              </a:rPr>
              <a:t>data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source</a:t>
            </a:r>
            <a:r>
              <a:rPr lang="de-DE" dirty="0">
                <a:solidFill>
                  <a:schemeClr val="accent6"/>
                </a:solidFill>
              </a:rPr>
              <a:t>: Server </a:t>
            </a:r>
            <a:r>
              <a:rPr lang="de-DE" dirty="0" err="1">
                <a:solidFill>
                  <a:schemeClr val="accent6"/>
                </a:solidFill>
              </a:rPr>
              <a:t>logs</a:t>
            </a:r>
            <a:r>
              <a:rPr lang="de-DE" dirty="0">
                <a:solidFill>
                  <a:schemeClr val="accent6"/>
                </a:solidFill>
              </a:rPr>
              <a:t> / </a:t>
            </a:r>
            <a:r>
              <a:rPr lang="de-DE" dirty="0" err="1">
                <a:solidFill>
                  <a:schemeClr val="accent6"/>
                </a:solidFill>
              </a:rPr>
              <a:t>configurations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37388" y="6561181"/>
            <a:ext cx="1606550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 bwMode="auto">
          <a:xfrm>
            <a:off x="1356791" y="1436852"/>
            <a:ext cx="93610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Load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balancer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3770207" y="1436852"/>
            <a:ext cx="93610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Eureka </a:t>
            </a:r>
            <a:br>
              <a:rPr lang="de-DE" sz="1400" dirty="0">
                <a:solidFill>
                  <a:schemeClr val="tx1"/>
                </a:solidFill>
                <a:cs typeface="Arial" pitchFamily="34" charset="0"/>
              </a:rPr>
            </a:b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Service Registry</a:t>
            </a:r>
          </a:p>
        </p:txBody>
      </p:sp>
      <p:cxnSp>
        <p:nvCxnSpPr>
          <p:cNvPr id="38" name="Gerader Verbinder 37"/>
          <p:cNvCxnSpPr>
            <a:stCxn id="35" idx="3"/>
            <a:endCxn id="36" idx="1"/>
          </p:cNvCxnSpPr>
          <p:nvPr/>
        </p:nvCxnSpPr>
        <p:spPr bwMode="auto">
          <a:xfrm>
            <a:off x="2292895" y="1796892"/>
            <a:ext cx="1477312" cy="0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endCxn id="35" idx="0"/>
          </p:cNvCxnSpPr>
          <p:nvPr/>
        </p:nvCxnSpPr>
        <p:spPr bwMode="auto">
          <a:xfrm>
            <a:off x="1824843" y="1076576"/>
            <a:ext cx="0" cy="36027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Rechteck 48"/>
          <p:cNvSpPr/>
          <p:nvPr/>
        </p:nvSpPr>
        <p:spPr bwMode="auto">
          <a:xfrm>
            <a:off x="2923328" y="2786119"/>
            <a:ext cx="1693757" cy="84478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Microservice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0" name="Rechteck: abgerundete Ecken 49"/>
          <p:cNvSpPr/>
          <p:nvPr/>
        </p:nvSpPr>
        <p:spPr bwMode="auto">
          <a:xfrm>
            <a:off x="3813293" y="2651571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Registry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Client</a:t>
            </a:r>
          </a:p>
        </p:txBody>
      </p:sp>
      <p:sp>
        <p:nvSpPr>
          <p:cNvPr id="51" name="Rechteck: abgerundete Ecken 50"/>
          <p:cNvSpPr/>
          <p:nvPr/>
        </p:nvSpPr>
        <p:spPr bwMode="auto">
          <a:xfrm>
            <a:off x="3406274" y="3450881"/>
            <a:ext cx="793804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err="1">
                <a:solidFill>
                  <a:schemeClr val="tx1"/>
                </a:solidFill>
                <a:cs typeface="Arial" pitchFamily="34" charset="0"/>
              </a:rPr>
              <a:t>Logstash</a:t>
            </a: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Arial" pitchFamily="34" charset="0"/>
              </a:rPr>
              <a:t>server</a:t>
            </a:r>
            <a:endParaRPr lang="de-DE" sz="1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Rechteck: abgerundete Ecken 51"/>
          <p:cNvSpPr/>
          <p:nvPr/>
        </p:nvSpPr>
        <p:spPr bwMode="auto">
          <a:xfrm>
            <a:off x="3003574" y="2636912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cxnSp>
        <p:nvCxnSpPr>
          <p:cNvPr id="55" name="Gerade Verbindung mit Pfeil 54"/>
          <p:cNvCxnSpPr>
            <a:cxnSpLocks/>
            <a:stCxn id="35" idx="2"/>
            <a:endCxn id="52" idx="0"/>
          </p:cNvCxnSpPr>
          <p:nvPr/>
        </p:nvCxnSpPr>
        <p:spPr bwMode="auto">
          <a:xfrm rot="16200000" flipH="1">
            <a:off x="2354525" y="1627249"/>
            <a:ext cx="479980" cy="1539345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8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mit Pfeil 54"/>
          <p:cNvCxnSpPr>
            <a:cxnSpLocks/>
            <a:stCxn id="50" idx="0"/>
            <a:endCxn id="36" idx="2"/>
          </p:cNvCxnSpPr>
          <p:nvPr/>
        </p:nvCxnSpPr>
        <p:spPr bwMode="auto">
          <a:xfrm rot="5400000" flipH="1" flipV="1">
            <a:off x="3958764" y="2372076"/>
            <a:ext cx="494639" cy="64352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8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Rechteck 74"/>
          <p:cNvSpPr/>
          <p:nvPr/>
        </p:nvSpPr>
        <p:spPr bwMode="auto">
          <a:xfrm>
            <a:off x="978389" y="2803571"/>
            <a:ext cx="1693757" cy="84478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Microservice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6" name="Rechteck: abgerundete Ecken 75"/>
          <p:cNvSpPr/>
          <p:nvPr/>
        </p:nvSpPr>
        <p:spPr bwMode="auto">
          <a:xfrm>
            <a:off x="1868354" y="2669023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Registry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Client</a:t>
            </a:r>
          </a:p>
        </p:txBody>
      </p:sp>
      <p:sp>
        <p:nvSpPr>
          <p:cNvPr id="77" name="Rechteck: abgerundete Ecken 76"/>
          <p:cNvSpPr/>
          <p:nvPr/>
        </p:nvSpPr>
        <p:spPr bwMode="auto">
          <a:xfrm>
            <a:off x="1381068" y="3468333"/>
            <a:ext cx="801495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 err="1">
                <a:solidFill>
                  <a:schemeClr val="tx1"/>
                </a:solidFill>
                <a:cs typeface="Arial" pitchFamily="34" charset="0"/>
              </a:rPr>
              <a:t>Logstash</a:t>
            </a: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 </a:t>
            </a:r>
            <a:br>
              <a:rPr lang="de-DE" sz="1000" dirty="0">
                <a:solidFill>
                  <a:schemeClr val="tx1"/>
                </a:solidFill>
                <a:cs typeface="Arial" pitchFamily="34" charset="0"/>
              </a:rPr>
            </a:b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Server</a:t>
            </a:r>
          </a:p>
        </p:txBody>
      </p:sp>
      <p:sp>
        <p:nvSpPr>
          <p:cNvPr id="78" name="Rechteck: abgerundete Ecken 77"/>
          <p:cNvSpPr/>
          <p:nvPr/>
        </p:nvSpPr>
        <p:spPr bwMode="auto">
          <a:xfrm>
            <a:off x="1058635" y="2654364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cxnSp>
        <p:nvCxnSpPr>
          <p:cNvPr id="79" name="Gerade Verbindung mit Pfeil 54"/>
          <p:cNvCxnSpPr>
            <a:cxnSpLocks/>
            <a:stCxn id="35" idx="2"/>
            <a:endCxn id="78" idx="0"/>
          </p:cNvCxnSpPr>
          <p:nvPr/>
        </p:nvCxnSpPr>
        <p:spPr bwMode="auto">
          <a:xfrm rot="5400000">
            <a:off x="1373330" y="2202851"/>
            <a:ext cx="497432" cy="405594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Gerade Verbindung mit Pfeil 54"/>
          <p:cNvCxnSpPr>
            <a:cxnSpLocks/>
            <a:stCxn id="76" idx="0"/>
            <a:endCxn id="36" idx="2"/>
          </p:cNvCxnSpPr>
          <p:nvPr/>
        </p:nvCxnSpPr>
        <p:spPr bwMode="auto">
          <a:xfrm rot="5400000" flipH="1" flipV="1">
            <a:off x="2977568" y="1408333"/>
            <a:ext cx="512091" cy="2009291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Rechteck 108"/>
          <p:cNvSpPr/>
          <p:nvPr/>
        </p:nvSpPr>
        <p:spPr bwMode="auto">
          <a:xfrm>
            <a:off x="5211202" y="2930877"/>
            <a:ext cx="161905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System</a:t>
            </a:r>
          </a:p>
        </p:txBody>
      </p:sp>
      <p:cxnSp>
        <p:nvCxnSpPr>
          <p:cNvPr id="117" name="Gerade Verbindung mit Pfeil 54"/>
          <p:cNvCxnSpPr>
            <a:cxnSpLocks/>
            <a:stCxn id="109" idx="1"/>
            <a:endCxn id="37" idx="3"/>
          </p:cNvCxnSpPr>
          <p:nvPr/>
        </p:nvCxnSpPr>
        <p:spPr bwMode="auto">
          <a:xfrm rot="10800000" flipV="1">
            <a:off x="4204980" y="3290917"/>
            <a:ext cx="1006223" cy="1318380"/>
          </a:xfrm>
          <a:prstGeom prst="bentConnector3">
            <a:avLst>
              <a:gd name="adj1" fmla="val 28796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3" name="Ellipse 122"/>
          <p:cNvSpPr/>
          <p:nvPr/>
        </p:nvSpPr>
        <p:spPr bwMode="auto">
          <a:xfrm>
            <a:off x="7078262" y="3001095"/>
            <a:ext cx="1226398" cy="5662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Storage</a:t>
            </a:r>
          </a:p>
        </p:txBody>
      </p:sp>
      <p:cxnSp>
        <p:nvCxnSpPr>
          <p:cNvPr id="125" name="Gerade Verbindung mit Pfeil 54"/>
          <p:cNvCxnSpPr>
            <a:cxnSpLocks/>
            <a:stCxn id="109" idx="3"/>
            <a:endCxn id="123" idx="2"/>
          </p:cNvCxnSpPr>
          <p:nvPr/>
        </p:nvCxnSpPr>
        <p:spPr bwMode="auto">
          <a:xfrm flipV="1">
            <a:off x="6830256" y="3284217"/>
            <a:ext cx="248006" cy="67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0" name="Rechteck: abgerundete Ecken 129"/>
          <p:cNvSpPr/>
          <p:nvPr/>
        </p:nvSpPr>
        <p:spPr bwMode="auto">
          <a:xfrm>
            <a:off x="5664924" y="2705615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sp>
        <p:nvSpPr>
          <p:cNvPr id="131" name="Rechteck 130"/>
          <p:cNvSpPr/>
          <p:nvPr/>
        </p:nvSpPr>
        <p:spPr bwMode="auto">
          <a:xfrm>
            <a:off x="5219591" y="1700808"/>
            <a:ext cx="161905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FE</a:t>
            </a:r>
          </a:p>
        </p:txBody>
      </p:sp>
      <p:cxnSp>
        <p:nvCxnSpPr>
          <p:cNvPr id="139" name="Gerade Verbindung mit Pfeil 54"/>
          <p:cNvCxnSpPr>
            <a:cxnSpLocks/>
            <a:stCxn id="131" idx="2"/>
            <a:endCxn id="130" idx="0"/>
          </p:cNvCxnSpPr>
          <p:nvPr/>
        </p:nvCxnSpPr>
        <p:spPr bwMode="auto">
          <a:xfrm flipH="1">
            <a:off x="6025538" y="2420888"/>
            <a:ext cx="3580" cy="28472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 bwMode="auto">
          <a:xfrm>
            <a:off x="1834541" y="4326175"/>
            <a:ext cx="1944939" cy="56624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ElasticSearch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5" name="Gerade Verbindung mit Pfeil 4"/>
          <p:cNvCxnSpPr>
            <a:stCxn id="77" idx="2"/>
            <a:endCxn id="29" idx="0"/>
          </p:cNvCxnSpPr>
          <p:nvPr/>
        </p:nvCxnSpPr>
        <p:spPr bwMode="auto">
          <a:xfrm rot="16200000" flipH="1">
            <a:off x="2045512" y="3564676"/>
            <a:ext cx="497802" cy="1025195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51" idx="2"/>
            <a:endCxn id="29" idx="0"/>
          </p:cNvCxnSpPr>
          <p:nvPr/>
        </p:nvCxnSpPr>
        <p:spPr bwMode="auto">
          <a:xfrm rot="5400000">
            <a:off x="3047467" y="3570466"/>
            <a:ext cx="515254" cy="996165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hteck: abgerundete Ecken 36"/>
          <p:cNvSpPr/>
          <p:nvPr/>
        </p:nvSpPr>
        <p:spPr bwMode="auto">
          <a:xfrm>
            <a:off x="3483751" y="4429277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</p:spTree>
    <p:extLst>
      <p:ext uri="{BB962C8B-B14F-4D97-AF65-F5344CB8AC3E}">
        <p14:creationId xmlns:p14="http://schemas.microsoft.com/office/powerpoint/2010/main" val="347776650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User </a:t>
            </a:r>
            <a:r>
              <a:rPr lang="de-DE" dirty="0" err="1">
                <a:solidFill>
                  <a:schemeClr val="accent6"/>
                </a:solidFill>
              </a:rPr>
              <a:t>interface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mockup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6" y="1266184"/>
            <a:ext cx="8244408" cy="480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281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196677"/>
            <a:ext cx="8353625" cy="4968627"/>
          </a:xfrm>
        </p:spPr>
        <p:txBody>
          <a:bodyPr/>
          <a:lstStyle/>
          <a:p>
            <a:pPr marL="0" indent="0" defTabSz="444500">
              <a:lnSpc>
                <a:spcPct val="120000"/>
              </a:lnSpc>
              <a:spcBef>
                <a:spcPts val="1600"/>
              </a:spcBef>
            </a:pPr>
            <a:r>
              <a:rPr lang="en-US" dirty="0"/>
              <a:t>Motivation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Modeled &amp; Runtime Architecture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Problem Statement</a:t>
            </a:r>
          </a:p>
          <a:p>
            <a:pPr marL="0" indent="0" defTabSz="444500">
              <a:lnSpc>
                <a:spcPct val="120000"/>
              </a:lnSpc>
              <a:spcBef>
                <a:spcPts val="1600"/>
              </a:spcBef>
            </a:pPr>
            <a:r>
              <a:rPr lang="en-US" dirty="0"/>
              <a:t>Research Questions</a:t>
            </a:r>
          </a:p>
          <a:p>
            <a:pPr marL="0" indent="0" defTabSz="444500">
              <a:lnSpc>
                <a:spcPct val="120000"/>
              </a:lnSpc>
              <a:spcBef>
                <a:spcPts val="1600"/>
              </a:spcBef>
            </a:pPr>
            <a:r>
              <a:rPr lang="en-US" dirty="0"/>
              <a:t>Approach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Architecture Discovery Idea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Discovery System Environment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User Interface Mockups</a:t>
            </a:r>
          </a:p>
          <a:p>
            <a:pPr marL="285750" indent="-285750" defTabSz="4445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Limitations</a:t>
            </a:r>
          </a:p>
          <a:p>
            <a:pPr marL="0" indent="0" defTabSz="444500">
              <a:lnSpc>
                <a:spcPct val="120000"/>
              </a:lnSpc>
              <a:spcBef>
                <a:spcPts val="1600"/>
              </a:spcBef>
            </a:pPr>
            <a:r>
              <a:rPr lang="en-US" dirty="0"/>
              <a:t>Timeline </a:t>
            </a:r>
          </a:p>
          <a:p>
            <a:pPr marL="0" indent="0" defTabSz="444500">
              <a:spcBef>
                <a:spcPts val="0"/>
              </a:spcBef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170522 </a:t>
            </a:r>
            <a:r>
              <a:rPr lang="en-US" dirty="0" err="1"/>
              <a:t>Schäfer</a:t>
            </a:r>
            <a:r>
              <a:rPr lang="en-US" dirty="0"/>
              <a:t>, Patrick - Master's Thesis kickoff presentation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1028" name="Picture 4" descr="ndsa 0303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 trans="60000" pressure="27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975"/>
          <a:stretch/>
        </p:blipFill>
        <p:spPr bwMode="auto">
          <a:xfrm rot="6162385">
            <a:off x="4507338" y="2472728"/>
            <a:ext cx="3869380" cy="3858338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 bwMode="auto">
          <a:xfrm>
            <a:off x="4299924" y="2204864"/>
            <a:ext cx="4344013" cy="410445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91164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 bwMode="auto">
          <a:xfrm>
            <a:off x="1291176" y="4293096"/>
            <a:ext cx="6826456" cy="1820404"/>
          </a:xfrm>
          <a:prstGeom prst="rect">
            <a:avLst/>
          </a:prstGeom>
          <a:solidFill>
            <a:schemeClr val="tx2">
              <a:lumMod val="90000"/>
              <a:lumOff val="10000"/>
              <a:alpha val="70000"/>
            </a:schemeClr>
          </a:solidFill>
          <a:ln>
            <a:headEnd type="none" w="med" len="med"/>
            <a:tailEnd type="none" w="med" len="med"/>
          </a:ln>
          <a:scene3d>
            <a:camera prst="perspectiveRelaxedModerately"/>
            <a:lightRig rig="soft" dir="t"/>
          </a:scene3d>
          <a:sp3d extrusionH="38100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0" name="Textfeld 109"/>
          <p:cNvSpPr txBox="1"/>
          <p:nvPr/>
        </p:nvSpPr>
        <p:spPr>
          <a:xfrm>
            <a:off x="1259632" y="5783489"/>
            <a:ext cx="5059743" cy="61272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perspectiveBelow">
              <a:rot lat="2400000" lon="0" rev="0"/>
            </a:camera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/>
            <a:r>
              <a:rPr lang="de-DE" sz="1400" b="1" dirty="0">
                <a:solidFill>
                  <a:schemeClr val="bg1"/>
                </a:solidFill>
              </a:rPr>
              <a:t>Infrastructure Model</a:t>
            </a:r>
          </a:p>
        </p:txBody>
      </p:sp>
      <p:pic>
        <p:nvPicPr>
          <p:cNvPr id="130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4276688" y="4787703"/>
            <a:ext cx="924763" cy="101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hteck 43"/>
          <p:cNvSpPr/>
          <p:nvPr/>
        </p:nvSpPr>
        <p:spPr bwMode="auto">
          <a:xfrm>
            <a:off x="1290387" y="2636912"/>
            <a:ext cx="6827246" cy="18135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  <a:effectLst>
            <a:outerShdw blurRad="50800" dist="254000" dir="5400000" algn="t" rotWithShape="0">
              <a:prstClr val="black">
                <a:alpha val="10000"/>
              </a:prstClr>
            </a:outerShdw>
          </a:effectLst>
          <a:scene3d>
            <a:camera prst="perspectiveRelaxedModerately"/>
            <a:lightRig rig="soft" dir="t"/>
          </a:scene3d>
          <a:sp3d extrusionH="44450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7" name="Flussdiagramm: Vorbereitung 66"/>
          <p:cNvSpPr/>
          <p:nvPr/>
        </p:nvSpPr>
        <p:spPr bwMode="auto">
          <a:xfrm>
            <a:off x="2231254" y="3346347"/>
            <a:ext cx="604776" cy="416499"/>
          </a:xfrm>
          <a:prstGeom prst="flowChartPreparation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1</a:t>
            </a:r>
          </a:p>
        </p:txBody>
      </p:sp>
      <p:sp>
        <p:nvSpPr>
          <p:cNvPr id="68" name="Flussdiagramm: Vorbereitung 67"/>
          <p:cNvSpPr/>
          <p:nvPr/>
        </p:nvSpPr>
        <p:spPr bwMode="auto">
          <a:xfrm>
            <a:off x="2951840" y="3038759"/>
            <a:ext cx="604776" cy="416499"/>
          </a:xfrm>
          <a:prstGeom prst="flowChartPreparation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4</a:t>
            </a:r>
          </a:p>
        </p:txBody>
      </p:sp>
      <p:sp>
        <p:nvSpPr>
          <p:cNvPr id="70" name="Flussdiagramm: Vorbereitung 69"/>
          <p:cNvSpPr/>
          <p:nvPr/>
        </p:nvSpPr>
        <p:spPr bwMode="auto">
          <a:xfrm>
            <a:off x="4384029" y="3705291"/>
            <a:ext cx="604776" cy="416499"/>
          </a:xfrm>
          <a:prstGeom prst="flowChartPreparation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5</a:t>
            </a:r>
          </a:p>
        </p:txBody>
      </p:sp>
      <p:sp>
        <p:nvSpPr>
          <p:cNvPr id="71" name="Flussdiagramm: Vorbereitung 70"/>
          <p:cNvSpPr/>
          <p:nvPr/>
        </p:nvSpPr>
        <p:spPr bwMode="auto">
          <a:xfrm>
            <a:off x="5081997" y="3389325"/>
            <a:ext cx="604776" cy="416499"/>
          </a:xfrm>
          <a:prstGeom prst="flowChartPreparation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6</a:t>
            </a:r>
          </a:p>
        </p:txBody>
      </p:sp>
      <p:sp>
        <p:nvSpPr>
          <p:cNvPr id="72" name="Flussdiagramm: Vorbereitung 71"/>
          <p:cNvSpPr/>
          <p:nvPr/>
        </p:nvSpPr>
        <p:spPr bwMode="auto">
          <a:xfrm>
            <a:off x="3677487" y="3346347"/>
            <a:ext cx="604776" cy="416499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3</a:t>
            </a:r>
          </a:p>
        </p:txBody>
      </p:sp>
      <p:sp>
        <p:nvSpPr>
          <p:cNvPr id="74" name="Flussdiagramm: Vorbereitung 73"/>
          <p:cNvSpPr/>
          <p:nvPr/>
        </p:nvSpPr>
        <p:spPr bwMode="auto">
          <a:xfrm>
            <a:off x="6465777" y="3399588"/>
            <a:ext cx="604776" cy="416499"/>
          </a:xfrm>
          <a:prstGeom prst="flowChartPreparation">
            <a:avLst/>
          </a:prstGeom>
          <a:solidFill>
            <a:schemeClr val="accent6">
              <a:lumMod val="75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9</a:t>
            </a:r>
          </a:p>
        </p:txBody>
      </p:sp>
      <p:sp>
        <p:nvSpPr>
          <p:cNvPr id="75" name="Flussdiagramm: Vorbereitung 74"/>
          <p:cNvSpPr/>
          <p:nvPr/>
        </p:nvSpPr>
        <p:spPr bwMode="auto">
          <a:xfrm>
            <a:off x="5769460" y="3055280"/>
            <a:ext cx="604776" cy="416499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8</a:t>
            </a:r>
          </a:p>
        </p:txBody>
      </p:sp>
      <p:cxnSp>
        <p:nvCxnSpPr>
          <p:cNvPr id="76" name="Gerade Verbindung mit Pfeil 75"/>
          <p:cNvCxnSpPr/>
          <p:nvPr/>
        </p:nvCxnSpPr>
        <p:spPr bwMode="auto">
          <a:xfrm>
            <a:off x="2778546" y="3664206"/>
            <a:ext cx="245765" cy="94474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 bwMode="auto">
          <a:xfrm flipV="1">
            <a:off x="3510136" y="3676849"/>
            <a:ext cx="219774" cy="106358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 bwMode="auto">
          <a:xfrm>
            <a:off x="3517946" y="3361870"/>
            <a:ext cx="204332" cy="83758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 bwMode="auto">
          <a:xfrm>
            <a:off x="5633974" y="3705291"/>
            <a:ext cx="191145" cy="73077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 bwMode="auto">
          <a:xfrm flipV="1">
            <a:off x="5630857" y="3382614"/>
            <a:ext cx="194262" cy="97624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 bwMode="auto">
          <a:xfrm flipH="1" flipV="1">
            <a:off x="6319976" y="3370059"/>
            <a:ext cx="192864" cy="110179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 bwMode="auto">
          <a:xfrm flipH="1">
            <a:off x="6335948" y="3728860"/>
            <a:ext cx="180231" cy="68555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/>
          <p:nvPr/>
        </p:nvCxnSpPr>
        <p:spPr bwMode="auto">
          <a:xfrm flipV="1">
            <a:off x="4945233" y="3718277"/>
            <a:ext cx="205144" cy="92007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1259633" y="4126506"/>
            <a:ext cx="5060328" cy="61042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perspectiveBelow">
              <a:rot lat="2400000" lon="0" rev="0"/>
            </a:camera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/>
            <a:r>
              <a:rPr lang="de-DE" sz="1600" b="1" dirty="0" err="1">
                <a:solidFill>
                  <a:schemeClr val="bg1"/>
                </a:solidFill>
              </a:rPr>
              <a:t>Component</a:t>
            </a:r>
            <a:r>
              <a:rPr lang="de-DE" sz="1600" b="1" dirty="0">
                <a:solidFill>
                  <a:schemeClr val="bg1"/>
                </a:solidFill>
              </a:rPr>
              <a:t> Model</a:t>
            </a:r>
          </a:p>
        </p:txBody>
      </p:sp>
      <p:sp>
        <p:nvSpPr>
          <p:cNvPr id="5" name="Rechteck 4"/>
          <p:cNvSpPr/>
          <p:nvPr/>
        </p:nvSpPr>
        <p:spPr bwMode="auto">
          <a:xfrm>
            <a:off x="1291177" y="980728"/>
            <a:ext cx="6826456" cy="18047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>
            <a:outerShdw blurRad="50800" dist="254000" dir="5400000" algn="t" rotWithShape="0">
              <a:prstClr val="black">
                <a:alpha val="18000"/>
              </a:prstClr>
            </a:outerShdw>
          </a:effectLst>
          <a:scene3d>
            <a:camera prst="perspectiveRelaxedModerately"/>
            <a:lightRig rig="soft" dir="t"/>
          </a:scene3d>
          <a:sp3d extrusionH="50800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1559171" y="1805514"/>
            <a:ext cx="840403" cy="319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175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b="1" dirty="0">
                <a:solidFill>
                  <a:schemeClr val="bg1"/>
                </a:solidFill>
                <a:cs typeface="Arial" pitchFamily="34" charset="0"/>
              </a:rPr>
              <a:t>A1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3464644" y="1805514"/>
            <a:ext cx="840403" cy="319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175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b="1" dirty="0">
                <a:solidFill>
                  <a:schemeClr val="bg1"/>
                </a:solidFill>
                <a:cs typeface="Arial" pitchFamily="34" charset="0"/>
              </a:rPr>
              <a:t>A2</a:t>
            </a:r>
          </a:p>
        </p:txBody>
      </p:sp>
      <p:cxnSp>
        <p:nvCxnSpPr>
          <p:cNvPr id="18" name="Gerader Verbinder 17"/>
          <p:cNvCxnSpPr>
            <a:cxnSpLocks/>
            <a:stCxn id="16" idx="3"/>
            <a:endCxn id="19" idx="3"/>
          </p:cNvCxnSpPr>
          <p:nvPr/>
        </p:nvCxnSpPr>
        <p:spPr bwMode="auto">
          <a:xfrm>
            <a:off x="2399574" y="1965018"/>
            <a:ext cx="234749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Sechseck 18"/>
          <p:cNvSpPr/>
          <p:nvPr/>
        </p:nvSpPr>
        <p:spPr bwMode="auto">
          <a:xfrm>
            <a:off x="2634323" y="1846551"/>
            <a:ext cx="497762" cy="236933"/>
          </a:xfrm>
          <a:prstGeom prst="hexagon">
            <a:avLst/>
          </a:prstGeom>
          <a:solidFill>
            <a:schemeClr val="bg1">
              <a:lumMod val="50000"/>
            </a:schemeClr>
          </a:solidFill>
          <a:ln w="6350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4456461" y="1816935"/>
            <a:ext cx="414802" cy="296167"/>
          </a:xfrm>
          <a:prstGeom prst="ellipse">
            <a:avLst/>
          </a:prstGeom>
          <a:solidFill>
            <a:srgbClr val="C0C0C0"/>
          </a:solidFill>
          <a:ln w="6350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tx1"/>
                </a:solidFill>
                <a:cs typeface="Arial" pitchFamily="34" charset="0"/>
              </a:rPr>
              <a:t>V</a:t>
            </a:r>
          </a:p>
        </p:txBody>
      </p:sp>
      <p:sp>
        <p:nvSpPr>
          <p:cNvPr id="21" name="Rechteck 20"/>
          <p:cNvSpPr/>
          <p:nvPr/>
        </p:nvSpPr>
        <p:spPr bwMode="auto">
          <a:xfrm>
            <a:off x="5235986" y="1502889"/>
            <a:ext cx="840403" cy="319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175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b="1" dirty="0">
                <a:solidFill>
                  <a:schemeClr val="bg1"/>
                </a:solidFill>
                <a:cs typeface="Arial" pitchFamily="34" charset="0"/>
              </a:rPr>
              <a:t>A3</a:t>
            </a:r>
          </a:p>
        </p:txBody>
      </p:sp>
      <p:sp>
        <p:nvSpPr>
          <p:cNvPr id="23" name="Sechseck 22"/>
          <p:cNvSpPr/>
          <p:nvPr/>
        </p:nvSpPr>
        <p:spPr bwMode="auto">
          <a:xfrm>
            <a:off x="6302775" y="1543927"/>
            <a:ext cx="497762" cy="236933"/>
          </a:xfrm>
          <a:prstGeom prst="hexagon">
            <a:avLst/>
          </a:prstGeom>
          <a:solidFill>
            <a:schemeClr val="bg1">
              <a:lumMod val="50000"/>
            </a:schemeClr>
          </a:solidFill>
          <a:ln w="6350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Sechseck 23"/>
          <p:cNvSpPr/>
          <p:nvPr/>
        </p:nvSpPr>
        <p:spPr bwMode="auto">
          <a:xfrm>
            <a:off x="6302775" y="2077074"/>
            <a:ext cx="497762" cy="236933"/>
          </a:xfrm>
          <a:prstGeom prst="hexagon">
            <a:avLst/>
          </a:prstGeom>
          <a:solidFill>
            <a:schemeClr val="bg1">
              <a:lumMod val="50000"/>
            </a:schemeClr>
          </a:solidFill>
          <a:ln w="6350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7035286" y="2036037"/>
            <a:ext cx="840403" cy="319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175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b="1" dirty="0">
                <a:solidFill>
                  <a:schemeClr val="bg1"/>
                </a:solidFill>
                <a:cs typeface="Arial" pitchFamily="34" charset="0"/>
              </a:rPr>
              <a:t>A5</a:t>
            </a:r>
          </a:p>
        </p:txBody>
      </p:sp>
      <p:cxnSp>
        <p:nvCxnSpPr>
          <p:cNvPr id="26" name="Gerader Verbinder 25"/>
          <p:cNvCxnSpPr>
            <a:cxnSpLocks/>
            <a:stCxn id="19" idx="0"/>
            <a:endCxn id="17" idx="1"/>
          </p:cNvCxnSpPr>
          <p:nvPr/>
        </p:nvCxnSpPr>
        <p:spPr bwMode="auto">
          <a:xfrm>
            <a:off x="3132086" y="1965018"/>
            <a:ext cx="332558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>
            <a:cxnSpLocks/>
            <a:stCxn id="17" idx="3"/>
            <a:endCxn id="20" idx="2"/>
          </p:cNvCxnSpPr>
          <p:nvPr/>
        </p:nvCxnSpPr>
        <p:spPr bwMode="auto">
          <a:xfrm>
            <a:off x="4305047" y="1965018"/>
            <a:ext cx="151413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cxnSpLocks/>
            <a:stCxn id="20" idx="6"/>
            <a:endCxn id="21" idx="1"/>
          </p:cNvCxnSpPr>
          <p:nvPr/>
        </p:nvCxnSpPr>
        <p:spPr bwMode="auto">
          <a:xfrm flipV="1">
            <a:off x="4871263" y="1662393"/>
            <a:ext cx="364723" cy="302625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cxnSpLocks/>
            <a:stCxn id="20" idx="6"/>
            <a:endCxn id="22" idx="1"/>
          </p:cNvCxnSpPr>
          <p:nvPr/>
        </p:nvCxnSpPr>
        <p:spPr bwMode="auto">
          <a:xfrm>
            <a:off x="4871263" y="1965018"/>
            <a:ext cx="379606" cy="23052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r Verbinder 29"/>
          <p:cNvCxnSpPr>
            <a:cxnSpLocks/>
            <a:stCxn id="21" idx="3"/>
            <a:endCxn id="23" idx="3"/>
          </p:cNvCxnSpPr>
          <p:nvPr/>
        </p:nvCxnSpPr>
        <p:spPr bwMode="auto">
          <a:xfrm>
            <a:off x="6076389" y="1662393"/>
            <a:ext cx="226386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Gerader Verbinder 30"/>
          <p:cNvCxnSpPr>
            <a:cxnSpLocks/>
            <a:stCxn id="22" idx="3"/>
            <a:endCxn id="24" idx="3"/>
          </p:cNvCxnSpPr>
          <p:nvPr/>
        </p:nvCxnSpPr>
        <p:spPr bwMode="auto">
          <a:xfrm>
            <a:off x="6091271" y="2195541"/>
            <a:ext cx="211503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/>
          <p:cNvCxnSpPr>
            <a:cxnSpLocks/>
            <a:stCxn id="24" idx="0"/>
            <a:endCxn id="25" idx="1"/>
          </p:cNvCxnSpPr>
          <p:nvPr/>
        </p:nvCxnSpPr>
        <p:spPr bwMode="auto">
          <a:xfrm>
            <a:off x="6800537" y="2195541"/>
            <a:ext cx="234749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5" name="Gerade Verbindung mit Pfeil 134"/>
          <p:cNvCxnSpPr>
            <a:cxnSpLocks/>
            <a:stCxn id="70" idx="2"/>
            <a:endCxn id="130" idx="0"/>
          </p:cNvCxnSpPr>
          <p:nvPr/>
        </p:nvCxnSpPr>
        <p:spPr bwMode="auto">
          <a:xfrm>
            <a:off x="4686417" y="4121792"/>
            <a:ext cx="52653" cy="66591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8" name="Gerade Verbindung mit Pfeil 137"/>
          <p:cNvCxnSpPr>
            <a:cxnSpLocks/>
            <a:stCxn id="71" idx="2"/>
            <a:endCxn id="130" idx="0"/>
          </p:cNvCxnSpPr>
          <p:nvPr/>
        </p:nvCxnSpPr>
        <p:spPr bwMode="auto">
          <a:xfrm flipH="1">
            <a:off x="4739070" y="3805824"/>
            <a:ext cx="645315" cy="98187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1" name="Gerade Verbindung mit Pfeil 140"/>
          <p:cNvCxnSpPr>
            <a:cxnSpLocks/>
            <a:stCxn id="75" idx="2"/>
            <a:endCxn id="112" idx="0"/>
          </p:cNvCxnSpPr>
          <p:nvPr/>
        </p:nvCxnSpPr>
        <p:spPr bwMode="auto">
          <a:xfrm flipH="1">
            <a:off x="5977057" y="3471779"/>
            <a:ext cx="94791" cy="1641745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>
            <a:cxnSpLocks/>
            <a:stCxn id="21" idx="2"/>
            <a:endCxn id="70" idx="0"/>
          </p:cNvCxnSpPr>
          <p:nvPr/>
        </p:nvCxnSpPr>
        <p:spPr bwMode="auto">
          <a:xfrm flipH="1">
            <a:off x="4686417" y="1821897"/>
            <a:ext cx="969771" cy="188339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4" name="Gerade Verbindung mit Pfeil 143"/>
          <p:cNvCxnSpPr>
            <a:cxnSpLocks/>
            <a:stCxn id="73" idx="2"/>
            <a:endCxn id="112" idx="0"/>
          </p:cNvCxnSpPr>
          <p:nvPr/>
        </p:nvCxnSpPr>
        <p:spPr bwMode="auto">
          <a:xfrm flipH="1">
            <a:off x="5977057" y="4110293"/>
            <a:ext cx="97345" cy="100323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7" name="Gerade Verbindung mit Pfeil 146"/>
          <p:cNvCxnSpPr>
            <a:cxnSpLocks/>
            <a:stCxn id="74" idx="2"/>
            <a:endCxn id="115" idx="0"/>
          </p:cNvCxnSpPr>
          <p:nvPr/>
        </p:nvCxnSpPr>
        <p:spPr bwMode="auto">
          <a:xfrm>
            <a:off x="6768165" y="3816087"/>
            <a:ext cx="496770" cy="128066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  <a:br>
              <a:rPr lang="de-DE" dirty="0"/>
            </a:br>
            <a:r>
              <a:rPr lang="de-DE" dirty="0" err="1">
                <a:solidFill>
                  <a:schemeClr val="accent6"/>
                </a:solidFill>
              </a:rPr>
              <a:t>Modeled</a:t>
            </a:r>
            <a:r>
              <a:rPr lang="de-DE" dirty="0">
                <a:solidFill>
                  <a:schemeClr val="accent6"/>
                </a:solidFill>
              </a:rPr>
              <a:t> Enterprise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cxnSp>
        <p:nvCxnSpPr>
          <p:cNvPr id="95" name="Gerade Verbindung mit Pfeil 94"/>
          <p:cNvCxnSpPr>
            <a:cxnSpLocks/>
            <a:stCxn id="17" idx="2"/>
            <a:endCxn id="68" idx="0"/>
          </p:cNvCxnSpPr>
          <p:nvPr/>
        </p:nvCxnSpPr>
        <p:spPr bwMode="auto">
          <a:xfrm flipH="1">
            <a:off x="3254228" y="2124522"/>
            <a:ext cx="630618" cy="914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>
            <a:cxnSpLocks/>
            <a:stCxn id="22" idx="2"/>
            <a:endCxn id="71" idx="0"/>
          </p:cNvCxnSpPr>
          <p:nvPr/>
        </p:nvCxnSpPr>
        <p:spPr bwMode="auto">
          <a:xfrm flipH="1">
            <a:off x="5384385" y="2355045"/>
            <a:ext cx="286685" cy="103428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cxnSpLocks/>
            <a:stCxn id="25" idx="2"/>
            <a:endCxn id="74" idx="0"/>
          </p:cNvCxnSpPr>
          <p:nvPr/>
        </p:nvCxnSpPr>
        <p:spPr bwMode="auto">
          <a:xfrm flipH="1">
            <a:off x="6768165" y="2355045"/>
            <a:ext cx="687323" cy="104454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3" name="Gerade Verbindung mit Pfeil 92"/>
          <p:cNvCxnSpPr>
            <a:cxnSpLocks/>
            <a:stCxn id="16" idx="2"/>
            <a:endCxn id="67" idx="0"/>
          </p:cNvCxnSpPr>
          <p:nvPr/>
        </p:nvCxnSpPr>
        <p:spPr bwMode="auto">
          <a:xfrm>
            <a:off x="1979373" y="2124522"/>
            <a:ext cx="554269" cy="122182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 bwMode="auto">
          <a:xfrm>
            <a:off x="5250868" y="2036037"/>
            <a:ext cx="840403" cy="31900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175"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b="1" dirty="0">
                <a:solidFill>
                  <a:schemeClr val="bg1"/>
                </a:solidFill>
                <a:cs typeface="Arial" pitchFamily="34" charset="0"/>
              </a:rPr>
              <a:t>A4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259633" y="2476160"/>
            <a:ext cx="5059743" cy="60768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perspectiveBelow">
              <a:rot lat="2400000" lon="0" rev="0"/>
            </a:camera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/>
            <a:r>
              <a:rPr lang="de-DE" b="1" dirty="0">
                <a:solidFill>
                  <a:schemeClr val="bg1"/>
                </a:solidFill>
              </a:rPr>
              <a:t>Business </a:t>
            </a:r>
            <a:r>
              <a:rPr lang="de-DE" b="1" dirty="0" err="1">
                <a:solidFill>
                  <a:schemeClr val="bg1"/>
                </a:solidFill>
              </a:rPr>
              <a:t>Process</a:t>
            </a:r>
            <a:r>
              <a:rPr lang="de-DE" b="1" dirty="0">
                <a:solidFill>
                  <a:schemeClr val="bg1"/>
                </a:solidFill>
              </a:rPr>
              <a:t> Model</a:t>
            </a:r>
          </a:p>
        </p:txBody>
      </p:sp>
      <p:sp>
        <p:nvSpPr>
          <p:cNvPr id="73" name="Flussdiagramm: Vorbereitung 72"/>
          <p:cNvSpPr/>
          <p:nvPr/>
        </p:nvSpPr>
        <p:spPr bwMode="auto">
          <a:xfrm>
            <a:off x="5772014" y="3693794"/>
            <a:ext cx="604776" cy="416499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7</a:t>
            </a:r>
          </a:p>
        </p:txBody>
      </p:sp>
      <p:cxnSp>
        <p:nvCxnSpPr>
          <p:cNvPr id="120" name="Gerade Verbindung mit Pfeil 119"/>
          <p:cNvCxnSpPr>
            <a:cxnSpLocks/>
            <a:stCxn id="67" idx="2"/>
            <a:endCxn id="87" idx="0"/>
          </p:cNvCxnSpPr>
          <p:nvPr/>
        </p:nvCxnSpPr>
        <p:spPr bwMode="auto">
          <a:xfrm flipH="1">
            <a:off x="2125638" y="3762846"/>
            <a:ext cx="408004" cy="1395012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>
            <a:cxnSpLocks/>
            <a:stCxn id="68" idx="2"/>
            <a:endCxn id="86" idx="0"/>
          </p:cNvCxnSpPr>
          <p:nvPr/>
        </p:nvCxnSpPr>
        <p:spPr bwMode="auto">
          <a:xfrm>
            <a:off x="3254228" y="3455258"/>
            <a:ext cx="189565" cy="1675484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2" name="Gerade Verbindung mit Pfeil 131"/>
          <p:cNvCxnSpPr>
            <a:cxnSpLocks/>
            <a:stCxn id="72" idx="2"/>
            <a:endCxn id="88" idx="0"/>
          </p:cNvCxnSpPr>
          <p:nvPr/>
        </p:nvCxnSpPr>
        <p:spPr bwMode="auto">
          <a:xfrm flipH="1">
            <a:off x="3413516" y="3762846"/>
            <a:ext cx="566359" cy="1378236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>
            <a:cxnSpLocks/>
            <a:stCxn id="87" idx="2"/>
            <a:endCxn id="88" idx="2"/>
          </p:cNvCxnSpPr>
          <p:nvPr/>
        </p:nvCxnSpPr>
        <p:spPr bwMode="auto">
          <a:xfrm flipV="1">
            <a:off x="2125638" y="5371914"/>
            <a:ext cx="1287878" cy="16776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8" name="Gruppieren 37"/>
          <p:cNvGrpSpPr/>
          <p:nvPr/>
        </p:nvGrpSpPr>
        <p:grpSpPr>
          <a:xfrm>
            <a:off x="1708921" y="5129518"/>
            <a:ext cx="924763" cy="386490"/>
            <a:chOff x="1945663" y="5054628"/>
            <a:chExt cx="924763" cy="386490"/>
          </a:xfrm>
        </p:grpSpPr>
        <p:pic>
          <p:nvPicPr>
            <p:cNvPr id="84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1945663" y="5054628"/>
              <a:ext cx="924763" cy="386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7" name="Textfeld 86"/>
            <p:cNvSpPr txBox="1"/>
            <p:nvPr/>
          </p:nvSpPr>
          <p:spPr>
            <a:xfrm>
              <a:off x="2183485" y="5082968"/>
              <a:ext cx="357790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900" dirty="0">
                  <a:latin typeface="Arial" pitchFamily="34" charset="0"/>
                </a:rPr>
                <a:t>VM</a:t>
              </a: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2981411" y="5130742"/>
            <a:ext cx="924763" cy="386490"/>
            <a:chOff x="2820154" y="5055852"/>
            <a:chExt cx="924763" cy="386490"/>
          </a:xfrm>
        </p:grpSpPr>
        <p:pic>
          <p:nvPicPr>
            <p:cNvPr id="86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2820154" y="5055852"/>
              <a:ext cx="924763" cy="386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Textfeld 87"/>
            <p:cNvSpPr txBox="1"/>
            <p:nvPr/>
          </p:nvSpPr>
          <p:spPr>
            <a:xfrm>
              <a:off x="3073364" y="5066192"/>
              <a:ext cx="357790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900" dirty="0">
                  <a:latin typeface="Arial" pitchFamily="34" charset="0"/>
                </a:rPr>
                <a:t>VM</a:t>
              </a:r>
            </a:p>
          </p:txBody>
        </p:sp>
      </p:grpSp>
      <p:cxnSp>
        <p:nvCxnSpPr>
          <p:cNvPr id="106" name="Gerade Verbindung mit Pfeil 105"/>
          <p:cNvCxnSpPr>
            <a:cxnSpLocks/>
            <a:stCxn id="112" idx="2"/>
            <a:endCxn id="115" idx="2"/>
          </p:cNvCxnSpPr>
          <p:nvPr/>
        </p:nvCxnSpPr>
        <p:spPr bwMode="auto">
          <a:xfrm flipV="1">
            <a:off x="5977057" y="5327580"/>
            <a:ext cx="1287878" cy="16776"/>
          </a:xfrm>
          <a:prstGeom prst="straightConnector1">
            <a:avLst/>
          </a:prstGeom>
          <a:ln w="12700">
            <a:solidFill>
              <a:schemeClr val="dk1">
                <a:shade val="95000"/>
                <a:satMod val="150000"/>
              </a:schemeClr>
            </a:solidFill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8" name="Gruppieren 107"/>
          <p:cNvGrpSpPr/>
          <p:nvPr/>
        </p:nvGrpSpPr>
        <p:grpSpPr>
          <a:xfrm>
            <a:off x="5560340" y="5085184"/>
            <a:ext cx="924763" cy="386490"/>
            <a:chOff x="1945663" y="5054628"/>
            <a:chExt cx="924763" cy="386490"/>
          </a:xfrm>
        </p:grpSpPr>
        <p:pic>
          <p:nvPicPr>
            <p:cNvPr id="111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1945663" y="5054628"/>
              <a:ext cx="924763" cy="386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" name="Textfeld 111"/>
            <p:cNvSpPr txBox="1"/>
            <p:nvPr/>
          </p:nvSpPr>
          <p:spPr>
            <a:xfrm>
              <a:off x="2183485" y="5082968"/>
              <a:ext cx="357790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900" dirty="0">
                  <a:latin typeface="Arial" pitchFamily="34" charset="0"/>
                </a:rPr>
                <a:t>VM</a:t>
              </a:r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6832830" y="5086408"/>
            <a:ext cx="924763" cy="386490"/>
            <a:chOff x="2820154" y="5055852"/>
            <a:chExt cx="924763" cy="386490"/>
          </a:xfrm>
        </p:grpSpPr>
        <p:pic>
          <p:nvPicPr>
            <p:cNvPr id="114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2820154" y="5055852"/>
              <a:ext cx="924763" cy="386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" name="Textfeld 114"/>
            <p:cNvSpPr txBox="1"/>
            <p:nvPr/>
          </p:nvSpPr>
          <p:spPr>
            <a:xfrm>
              <a:off x="3073364" y="5066192"/>
              <a:ext cx="357790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900" dirty="0">
                  <a:latin typeface="Arial" pitchFamily="34" charset="0"/>
                </a:rPr>
                <a:t>VM</a:t>
              </a:r>
            </a:p>
          </p:txBody>
        </p:sp>
      </p:grp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48" y="1596472"/>
            <a:ext cx="725773" cy="725773"/>
          </a:xfrm>
          <a:prstGeom prst="rect">
            <a:avLst/>
          </a:prstGeom>
        </p:spPr>
      </p:pic>
      <p:cxnSp>
        <p:nvCxnSpPr>
          <p:cNvPr id="85" name="Gerade Verbindung mit Pfeil 84"/>
          <p:cNvCxnSpPr>
            <a:cxnSpLocks/>
            <a:stCxn id="8" idx="3"/>
            <a:endCxn id="16" idx="1"/>
          </p:cNvCxnSpPr>
          <p:nvPr/>
        </p:nvCxnSpPr>
        <p:spPr bwMode="auto">
          <a:xfrm>
            <a:off x="1072821" y="1959359"/>
            <a:ext cx="486350" cy="565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9" name="Flussdiagramm: Vorbereitung 68"/>
          <p:cNvSpPr/>
          <p:nvPr/>
        </p:nvSpPr>
        <p:spPr bwMode="auto">
          <a:xfrm>
            <a:off x="2951840" y="3676847"/>
            <a:ext cx="604776" cy="416499"/>
          </a:xfrm>
          <a:prstGeom prst="flowChartPreparati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scene3d>
            <a:camera prst="perspectiveAbove"/>
            <a:lightRig rig="threePt" dir="t">
              <a:rot lat="0" lon="0" rev="5400000"/>
            </a:lightRig>
          </a:scene3d>
          <a:sp3d extrusionH="571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2</a:t>
            </a:r>
          </a:p>
        </p:txBody>
      </p:sp>
    </p:spTree>
    <p:extLst>
      <p:ext uri="{BB962C8B-B14F-4D97-AF65-F5344CB8AC3E}">
        <p14:creationId xmlns:p14="http://schemas.microsoft.com/office/powerpoint/2010/main" val="42621622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0" grpId="0"/>
      <p:bldP spid="44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4" grpId="0" animBg="1"/>
      <p:bldP spid="75" grpId="0" animBg="1"/>
      <p:bldP spid="109" grpId="0"/>
      <p:bldP spid="73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  <a:br>
              <a:rPr lang="de-DE" dirty="0"/>
            </a:br>
            <a:r>
              <a:rPr lang="de-DE" dirty="0" err="1">
                <a:solidFill>
                  <a:schemeClr val="accent6"/>
                </a:solidFill>
              </a:rPr>
              <a:t>Runtime</a:t>
            </a:r>
            <a:r>
              <a:rPr lang="de-DE" dirty="0">
                <a:solidFill>
                  <a:schemeClr val="accent6"/>
                </a:solidFill>
              </a:rPr>
              <a:t> </a:t>
            </a:r>
            <a:r>
              <a:rPr lang="de-DE" dirty="0" err="1">
                <a:solidFill>
                  <a:schemeClr val="accent6"/>
                </a:solidFill>
              </a:rPr>
              <a:t>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43" name="Textfeld 42"/>
          <p:cNvSpPr txBox="1"/>
          <p:nvPr/>
        </p:nvSpPr>
        <p:spPr>
          <a:xfrm>
            <a:off x="484020" y="1139645"/>
            <a:ext cx="7530492" cy="229012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orthographicFront"/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de-DE" sz="1400" b="1" dirty="0" err="1"/>
              <a:t>Necessity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knowledge</a:t>
            </a:r>
            <a:r>
              <a:rPr lang="de-DE" sz="1400" b="1" dirty="0"/>
              <a:t> </a:t>
            </a:r>
            <a:r>
              <a:rPr lang="de-DE" sz="1400" b="1" dirty="0" err="1"/>
              <a:t>about</a:t>
            </a:r>
            <a:r>
              <a:rPr lang="de-DE" sz="1400" b="1" dirty="0"/>
              <a:t> </a:t>
            </a:r>
            <a:r>
              <a:rPr lang="de-DE" sz="1400" b="1" dirty="0" err="1"/>
              <a:t>runtime</a:t>
            </a:r>
            <a:r>
              <a:rPr lang="de-DE" sz="1400" b="1" dirty="0"/>
              <a:t> </a:t>
            </a:r>
            <a:r>
              <a:rPr lang="de-DE" sz="1400" b="1" dirty="0" err="1"/>
              <a:t>architecture</a:t>
            </a:r>
            <a:endParaRPr lang="de-DE" sz="1400" b="1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/>
              <a:t>Detecting</a:t>
            </a:r>
            <a:r>
              <a:rPr lang="de-DE" sz="1400" dirty="0"/>
              <a:t> </a:t>
            </a:r>
            <a:r>
              <a:rPr lang="de-DE" sz="1400" dirty="0" err="1"/>
              <a:t>deviations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modeled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Compliance </a:t>
            </a:r>
            <a:r>
              <a:rPr lang="de-DE" sz="1400" dirty="0" err="1"/>
              <a:t>violations</a:t>
            </a:r>
            <a:r>
              <a:rPr lang="de-DE" sz="1400" dirty="0"/>
              <a:t> / SLA </a:t>
            </a:r>
            <a:r>
              <a:rPr lang="de-DE" sz="1400" dirty="0" err="1"/>
              <a:t>violations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Semi-</a:t>
            </a:r>
            <a:r>
              <a:rPr lang="de-DE" sz="1400" dirty="0" err="1"/>
              <a:t>automated</a:t>
            </a:r>
            <a:r>
              <a:rPr lang="de-DE" sz="1400" dirty="0"/>
              <a:t> </a:t>
            </a:r>
            <a:r>
              <a:rPr lang="de-DE" sz="1400" dirty="0" err="1"/>
              <a:t>root</a:t>
            </a:r>
            <a:r>
              <a:rPr lang="de-DE" sz="1400" dirty="0"/>
              <a:t> </a:t>
            </a:r>
            <a:r>
              <a:rPr lang="de-DE" sz="1400" dirty="0" err="1"/>
              <a:t>cause</a:t>
            </a:r>
            <a:r>
              <a:rPr lang="de-DE" sz="1400" dirty="0"/>
              <a:t> </a:t>
            </a:r>
            <a:r>
              <a:rPr lang="de-DE" sz="1400" dirty="0" err="1"/>
              <a:t>analysis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Semi-</a:t>
            </a:r>
            <a:r>
              <a:rPr lang="de-DE" sz="1400" dirty="0" err="1"/>
              <a:t>automated</a:t>
            </a:r>
            <a:r>
              <a:rPr lang="de-DE" sz="1400" dirty="0"/>
              <a:t> Impact </a:t>
            </a:r>
            <a:r>
              <a:rPr lang="de-DE" sz="1400" dirty="0" err="1"/>
              <a:t>analysis</a:t>
            </a:r>
            <a:endParaRPr lang="de-DE" sz="1400" dirty="0"/>
          </a:p>
          <a:p>
            <a:pPr algn="l">
              <a:spcBef>
                <a:spcPts val="600"/>
              </a:spcBef>
            </a:pPr>
            <a:endParaRPr lang="de-DE" sz="1400" dirty="0"/>
          </a:p>
          <a:p>
            <a:pPr algn="l">
              <a:spcBef>
                <a:spcPts val="600"/>
              </a:spcBef>
            </a:pPr>
            <a:r>
              <a:rPr lang="de-DE" sz="1400" b="1" dirty="0"/>
              <a:t>State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art</a:t>
            </a:r>
            <a:r>
              <a:rPr lang="de-DE" sz="1400" b="1" dirty="0"/>
              <a:t> </a:t>
            </a:r>
            <a:r>
              <a:rPr lang="de-DE" sz="1400" b="1" dirty="0" err="1"/>
              <a:t>solution</a:t>
            </a:r>
            <a:endParaRPr lang="de-DE" sz="1400" b="1" dirty="0"/>
          </a:p>
          <a:p>
            <a:pPr algn="l">
              <a:spcBef>
                <a:spcPts val="600"/>
              </a:spcBef>
            </a:pPr>
            <a:r>
              <a:rPr lang="de-DE" sz="1400" dirty="0" err="1"/>
              <a:t>Application</a:t>
            </a:r>
            <a:r>
              <a:rPr lang="de-DE" sz="1400" dirty="0"/>
              <a:t> </a:t>
            </a:r>
            <a:r>
              <a:rPr lang="de-DE" sz="1400" dirty="0" err="1"/>
              <a:t>Runtime</a:t>
            </a:r>
            <a:r>
              <a:rPr lang="de-DE" sz="1400" dirty="0"/>
              <a:t> Architecture Discovery</a:t>
            </a:r>
            <a:endParaRPr lang="de-DE" sz="1400" b="1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grpSp>
        <p:nvGrpSpPr>
          <p:cNvPr id="102" name="Gruppieren 101"/>
          <p:cNvGrpSpPr/>
          <p:nvPr/>
        </p:nvGrpSpPr>
        <p:grpSpPr>
          <a:xfrm>
            <a:off x="611560" y="3573016"/>
            <a:ext cx="2666840" cy="2744541"/>
            <a:chOff x="467544" y="2107062"/>
            <a:chExt cx="3674501" cy="3781561"/>
          </a:xfrm>
        </p:grpSpPr>
        <p:sp>
          <p:nvSpPr>
            <p:cNvPr id="107" name="Rechteck 106"/>
            <p:cNvSpPr/>
            <p:nvPr/>
          </p:nvSpPr>
          <p:spPr bwMode="auto">
            <a:xfrm>
              <a:off x="484445" y="4609580"/>
              <a:ext cx="3657600" cy="1097280"/>
            </a:xfrm>
            <a:prstGeom prst="rect">
              <a:avLst/>
            </a:prstGeom>
            <a:solidFill>
              <a:schemeClr val="tx2">
                <a:lumMod val="90000"/>
                <a:lumOff val="10000"/>
                <a:alpha val="70000"/>
              </a:scheme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120" name="Gerade Verbindung mit Pfeil 119"/>
            <p:cNvCxnSpPr>
              <a:cxnSpLocks/>
              <a:stCxn id="67" idx="2"/>
              <a:endCxn id="237" idx="0"/>
            </p:cNvCxnSpPr>
            <p:nvPr/>
          </p:nvCxnSpPr>
          <p:spPr bwMode="auto">
            <a:xfrm flipH="1">
              <a:off x="862719" y="4018341"/>
              <a:ext cx="287357" cy="1038519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4" name="Gerade Verbindung mit Pfeil 123"/>
            <p:cNvCxnSpPr>
              <a:cxnSpLocks/>
              <a:stCxn id="68" idx="2"/>
              <a:endCxn id="240" idx="0"/>
            </p:cNvCxnSpPr>
            <p:nvPr/>
          </p:nvCxnSpPr>
          <p:spPr bwMode="auto">
            <a:xfrm>
              <a:off x="1536120" y="3832237"/>
              <a:ext cx="36266" cy="122530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2" name="Gerade Verbindung mit Pfeil 131"/>
            <p:cNvCxnSpPr>
              <a:cxnSpLocks/>
              <a:stCxn id="72" idx="2"/>
              <a:endCxn id="240" idx="0"/>
            </p:cNvCxnSpPr>
            <p:nvPr/>
          </p:nvCxnSpPr>
          <p:spPr bwMode="auto">
            <a:xfrm flipH="1">
              <a:off x="1572387" y="4018341"/>
              <a:ext cx="352489" cy="103920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5" name="Gerade Verbindung mit Pfeil 134"/>
            <p:cNvCxnSpPr>
              <a:cxnSpLocks/>
              <a:stCxn id="70" idx="2"/>
              <a:endCxn id="130" idx="0"/>
            </p:cNvCxnSpPr>
            <p:nvPr/>
          </p:nvCxnSpPr>
          <p:spPr bwMode="auto">
            <a:xfrm>
              <a:off x="2303395" y="4235517"/>
              <a:ext cx="28424" cy="672196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8" name="Gerade Verbindung mit Pfeil 137"/>
            <p:cNvCxnSpPr>
              <a:cxnSpLocks/>
              <a:stCxn id="71" idx="2"/>
            </p:cNvCxnSpPr>
            <p:nvPr/>
          </p:nvCxnSpPr>
          <p:spPr bwMode="auto">
            <a:xfrm flipH="1">
              <a:off x="2324030" y="4044344"/>
              <a:ext cx="353291" cy="859494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1" name="Gerade Verbindung mit Pfeil 140"/>
            <p:cNvCxnSpPr>
              <a:cxnSpLocks/>
              <a:stCxn id="75" idx="2"/>
              <a:endCxn id="244" idx="0"/>
            </p:cNvCxnSpPr>
            <p:nvPr/>
          </p:nvCxnSpPr>
          <p:spPr bwMode="auto">
            <a:xfrm flipH="1">
              <a:off x="3010658" y="3842233"/>
              <a:ext cx="34963" cy="118990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4" name="Gerade Verbindung mit Pfeil 143"/>
            <p:cNvCxnSpPr>
              <a:cxnSpLocks/>
              <a:stCxn id="73" idx="2"/>
              <a:endCxn id="244" idx="0"/>
            </p:cNvCxnSpPr>
            <p:nvPr/>
          </p:nvCxnSpPr>
          <p:spPr bwMode="auto">
            <a:xfrm flipH="1">
              <a:off x="3010658" y="4228562"/>
              <a:ext cx="36331" cy="80357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7" name="Gerade Verbindung mit Pfeil 146"/>
            <p:cNvCxnSpPr>
              <a:cxnSpLocks/>
              <a:stCxn id="74" idx="2"/>
              <a:endCxn id="247" idx="0"/>
            </p:cNvCxnSpPr>
            <p:nvPr/>
          </p:nvCxnSpPr>
          <p:spPr bwMode="auto">
            <a:xfrm>
              <a:off x="3418664" y="4050554"/>
              <a:ext cx="301662" cy="982264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5" name="Gerade Verbindung mit Pfeil 94"/>
            <p:cNvCxnSpPr>
              <a:cxnSpLocks/>
              <a:stCxn id="17" idx="2"/>
              <a:endCxn id="68" idx="0"/>
            </p:cNvCxnSpPr>
            <p:nvPr/>
          </p:nvCxnSpPr>
          <p:spPr bwMode="auto">
            <a:xfrm flipH="1">
              <a:off x="1536120" y="2802221"/>
              <a:ext cx="338007" cy="77801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Gerade Verbindung mit Pfeil 97"/>
            <p:cNvCxnSpPr>
              <a:cxnSpLocks/>
              <a:stCxn id="21" idx="2"/>
              <a:endCxn id="70" idx="0"/>
            </p:cNvCxnSpPr>
            <p:nvPr/>
          </p:nvCxnSpPr>
          <p:spPr bwMode="auto">
            <a:xfrm flipH="1">
              <a:off x="2303395" y="2618296"/>
              <a:ext cx="519813" cy="136522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1" name="Gerade Verbindung mit Pfeil 100"/>
            <p:cNvCxnSpPr>
              <a:cxnSpLocks/>
              <a:stCxn id="22" idx="2"/>
              <a:endCxn id="71" idx="0"/>
            </p:cNvCxnSpPr>
            <p:nvPr/>
          </p:nvCxnSpPr>
          <p:spPr bwMode="auto">
            <a:xfrm flipH="1">
              <a:off x="2677321" y="2942325"/>
              <a:ext cx="153861" cy="850019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Gerade Verbindung mit Pfeil 103"/>
            <p:cNvCxnSpPr>
              <a:cxnSpLocks/>
              <a:stCxn id="25" idx="2"/>
              <a:endCxn id="74" idx="0"/>
            </p:cNvCxnSpPr>
            <p:nvPr/>
          </p:nvCxnSpPr>
          <p:spPr bwMode="auto">
            <a:xfrm flipH="1">
              <a:off x="3418662" y="2942325"/>
              <a:ext cx="368607" cy="856228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3" name="Gerade Verbindung mit Pfeil 92"/>
            <p:cNvCxnSpPr>
              <a:stCxn id="16" idx="2"/>
              <a:endCxn id="67" idx="0"/>
            </p:cNvCxnSpPr>
            <p:nvPr/>
          </p:nvCxnSpPr>
          <p:spPr bwMode="auto">
            <a:xfrm>
              <a:off x="853179" y="2802221"/>
              <a:ext cx="296897" cy="964119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5" name="Rechteck 4"/>
            <p:cNvSpPr/>
            <p:nvPr/>
          </p:nvSpPr>
          <p:spPr bwMode="auto">
            <a:xfrm>
              <a:off x="484445" y="2107062"/>
              <a:ext cx="3657600" cy="1096842"/>
            </a:xfrm>
            <a:prstGeom prst="rect">
              <a:avLst/>
            </a:prstGeom>
            <a:solidFill>
              <a:srgbClr val="0070C0">
                <a:alpha val="65000"/>
              </a:srgb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628036" y="2608339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A1</a:t>
              </a: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1648984" y="2608339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A2</a:t>
              </a:r>
            </a:p>
          </p:txBody>
        </p:sp>
        <p:cxnSp>
          <p:nvCxnSpPr>
            <p:cNvPr id="18" name="Gerader Verbinder 17"/>
            <p:cNvCxnSpPr>
              <a:cxnSpLocks/>
              <a:stCxn id="16" idx="3"/>
              <a:endCxn id="19" idx="3"/>
            </p:cNvCxnSpPr>
            <p:nvPr/>
          </p:nvCxnSpPr>
          <p:spPr bwMode="auto">
            <a:xfrm>
              <a:off x="1078322" y="2705280"/>
              <a:ext cx="125778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Sechseck 18"/>
            <p:cNvSpPr/>
            <p:nvPr/>
          </p:nvSpPr>
          <p:spPr bwMode="auto">
            <a:xfrm>
              <a:off x="1204100" y="2633280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0" name="Ellipse 19"/>
            <p:cNvSpPr/>
            <p:nvPr/>
          </p:nvSpPr>
          <p:spPr bwMode="auto">
            <a:xfrm>
              <a:off x="2180397" y="2615280"/>
              <a:ext cx="222250" cy="180000"/>
            </a:xfrm>
            <a:prstGeom prst="ellipse">
              <a:avLst/>
            </a:prstGeom>
            <a:solidFill>
              <a:srgbClr val="C0C0C0"/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>
                  <a:solidFill>
                    <a:schemeClr val="tx1"/>
                  </a:solidFill>
                  <a:cs typeface="Arial" pitchFamily="34" charset="0"/>
                </a:rPr>
                <a:t>V</a:t>
              </a: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2598065" y="2424414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A3</a:t>
              </a: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2606039" y="2748443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A4</a:t>
              </a:r>
            </a:p>
          </p:txBody>
        </p:sp>
        <p:sp>
          <p:nvSpPr>
            <p:cNvPr id="23" name="Sechseck 22"/>
            <p:cNvSpPr/>
            <p:nvPr/>
          </p:nvSpPr>
          <p:spPr bwMode="auto">
            <a:xfrm>
              <a:off x="3169648" y="2449355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4" name="Sechseck 23"/>
            <p:cNvSpPr/>
            <p:nvPr/>
          </p:nvSpPr>
          <p:spPr bwMode="auto">
            <a:xfrm>
              <a:off x="3169648" y="2773384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3562126" y="2748443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A5</a:t>
              </a:r>
            </a:p>
          </p:txBody>
        </p:sp>
        <p:cxnSp>
          <p:nvCxnSpPr>
            <p:cNvPr id="26" name="Gerader Verbinder 25"/>
            <p:cNvCxnSpPr>
              <a:cxnSpLocks/>
              <a:stCxn id="19" idx="0"/>
              <a:endCxn id="17" idx="1"/>
            </p:cNvCxnSpPr>
            <p:nvPr/>
          </p:nvCxnSpPr>
          <p:spPr bwMode="auto">
            <a:xfrm>
              <a:off x="1470800" y="2705280"/>
              <a:ext cx="178184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>
              <a:cxnSpLocks/>
              <a:stCxn id="17" idx="3"/>
              <a:endCxn id="20" idx="2"/>
            </p:cNvCxnSpPr>
            <p:nvPr/>
          </p:nvCxnSpPr>
          <p:spPr bwMode="auto">
            <a:xfrm>
              <a:off x="2099270" y="2705280"/>
              <a:ext cx="81127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>
              <a:cxnSpLocks/>
              <a:stCxn id="20" idx="6"/>
              <a:endCxn id="21" idx="1"/>
            </p:cNvCxnSpPr>
            <p:nvPr/>
          </p:nvCxnSpPr>
          <p:spPr bwMode="auto">
            <a:xfrm flipV="1">
              <a:off x="2402647" y="2521355"/>
              <a:ext cx="195418" cy="183925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>
              <a:cxnSpLocks/>
              <a:stCxn id="20" idx="6"/>
              <a:endCxn id="22" idx="1"/>
            </p:cNvCxnSpPr>
            <p:nvPr/>
          </p:nvCxnSpPr>
          <p:spPr bwMode="auto">
            <a:xfrm>
              <a:off x="2402647" y="2705280"/>
              <a:ext cx="203392" cy="140104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>
              <a:cxnSpLocks/>
              <a:stCxn id="21" idx="3"/>
              <a:endCxn id="23" idx="3"/>
            </p:cNvCxnSpPr>
            <p:nvPr/>
          </p:nvCxnSpPr>
          <p:spPr bwMode="auto">
            <a:xfrm>
              <a:off x="3048351" y="2521355"/>
              <a:ext cx="121297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>
              <a:cxnSpLocks/>
              <a:stCxn id="22" idx="3"/>
              <a:endCxn id="24" idx="3"/>
            </p:cNvCxnSpPr>
            <p:nvPr/>
          </p:nvCxnSpPr>
          <p:spPr bwMode="auto">
            <a:xfrm>
              <a:off x="3056325" y="2845384"/>
              <a:ext cx="113323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>
              <a:cxnSpLocks/>
              <a:stCxn id="24" idx="0"/>
              <a:endCxn id="25" idx="1"/>
            </p:cNvCxnSpPr>
            <p:nvPr/>
          </p:nvCxnSpPr>
          <p:spPr bwMode="auto">
            <a:xfrm>
              <a:off x="3436348" y="2845384"/>
              <a:ext cx="125778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feld 36"/>
            <p:cNvSpPr txBox="1"/>
            <p:nvPr/>
          </p:nvSpPr>
          <p:spPr>
            <a:xfrm>
              <a:off x="467544" y="3027539"/>
              <a:ext cx="2710999" cy="3693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>
                  <a:solidFill>
                    <a:schemeClr val="bg1"/>
                  </a:solidFill>
                </a:rPr>
                <a:t>Business </a:t>
              </a:r>
              <a:r>
                <a:rPr lang="de-DE" sz="1000" b="1" dirty="0" err="1">
                  <a:solidFill>
                    <a:schemeClr val="bg1"/>
                  </a:solidFill>
                </a:rPr>
                <a:t>Process</a:t>
              </a:r>
              <a:r>
                <a:rPr lang="de-DE" sz="1000" b="1" dirty="0">
                  <a:solidFill>
                    <a:schemeClr val="bg1"/>
                  </a:solidFill>
                </a:rPr>
                <a:t> Model</a:t>
              </a:r>
            </a:p>
          </p:txBody>
        </p:sp>
        <p:grpSp>
          <p:nvGrpSpPr>
            <p:cNvPr id="1033" name="Gruppieren 1032"/>
            <p:cNvGrpSpPr/>
            <p:nvPr/>
          </p:nvGrpSpPr>
          <p:grpSpPr>
            <a:xfrm>
              <a:off x="467544" y="3337101"/>
              <a:ext cx="3674076" cy="1276643"/>
              <a:chOff x="595084" y="2804593"/>
              <a:chExt cx="3674076" cy="1276643"/>
            </a:xfrm>
          </p:grpSpPr>
          <p:sp>
            <p:nvSpPr>
              <p:cNvPr id="44" name="Rechteck 43"/>
              <p:cNvSpPr/>
              <p:nvPr/>
            </p:nvSpPr>
            <p:spPr bwMode="auto">
              <a:xfrm>
                <a:off x="611560" y="2804593"/>
                <a:ext cx="3657600" cy="1097280"/>
              </a:xfrm>
              <a:prstGeom prst="rect">
                <a:avLst/>
              </a:prstGeom>
              <a:solidFill>
                <a:srgbClr val="002060">
                  <a:alpha val="65000"/>
                </a:srgbClr>
              </a:solidFill>
              <a:ln>
                <a:headEnd type="none" w="med" len="med"/>
                <a:tailEnd type="none" w="med" len="med"/>
              </a:ln>
              <a:scene3d>
                <a:camera prst="perspectiveRelaxedModerately"/>
                <a:lightRig rig="soft" dir="t"/>
              </a:scene3d>
              <a:sp3d extrusionH="25400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grpSp>
            <p:nvGrpSpPr>
              <p:cNvPr id="1032" name="Gruppieren 1031"/>
              <p:cNvGrpSpPr/>
              <p:nvPr/>
            </p:nvGrpSpPr>
            <p:grpSpPr>
              <a:xfrm>
                <a:off x="595084" y="3047728"/>
                <a:ext cx="3113118" cy="1033508"/>
                <a:chOff x="595084" y="3006903"/>
                <a:chExt cx="3113118" cy="1033508"/>
              </a:xfrm>
            </p:grpSpPr>
            <p:grpSp>
              <p:nvGrpSpPr>
                <p:cNvPr id="64" name="Gruppieren 63"/>
                <p:cNvGrpSpPr/>
                <p:nvPr/>
              </p:nvGrpSpPr>
              <p:grpSpPr>
                <a:xfrm>
                  <a:off x="1115616" y="3006903"/>
                  <a:ext cx="2592586" cy="655281"/>
                  <a:chOff x="883645" y="3911832"/>
                  <a:chExt cx="2592586" cy="655281"/>
                </a:xfrm>
                <a:scene3d>
                  <a:camera prst="perspectiveAbove"/>
                  <a:lightRig rig="threePt" dir="t">
                    <a:rot lat="0" lon="0" rev="5400000"/>
                  </a:lightRig>
                </a:scene3d>
              </p:grpSpPr>
              <p:sp>
                <p:nvSpPr>
                  <p:cNvPr id="67" name="Flussdiagramm: Vorbereitung 66"/>
                  <p:cNvSpPr/>
                  <p:nvPr/>
                </p:nvSpPr>
                <p:spPr bwMode="auto">
                  <a:xfrm>
                    <a:off x="883645" y="4097936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1</a:t>
                    </a:r>
                  </a:p>
                </p:txBody>
              </p:sp>
              <p:sp>
                <p:nvSpPr>
                  <p:cNvPr id="68" name="Flussdiagramm: Vorbereitung 67"/>
                  <p:cNvSpPr/>
                  <p:nvPr/>
                </p:nvSpPr>
                <p:spPr bwMode="auto">
                  <a:xfrm>
                    <a:off x="1269689" y="3911832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4</a:t>
                    </a:r>
                  </a:p>
                </p:txBody>
              </p:sp>
              <p:sp>
                <p:nvSpPr>
                  <p:cNvPr id="69" name="Flussdiagramm: Vorbereitung 68"/>
                  <p:cNvSpPr/>
                  <p:nvPr/>
                </p:nvSpPr>
                <p:spPr bwMode="auto">
                  <a:xfrm>
                    <a:off x="1269689" y="429790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2</a:t>
                    </a:r>
                  </a:p>
                </p:txBody>
              </p:sp>
              <p:sp>
                <p:nvSpPr>
                  <p:cNvPr id="70" name="Flussdiagramm: Vorbereitung 69"/>
                  <p:cNvSpPr/>
                  <p:nvPr/>
                </p:nvSpPr>
                <p:spPr bwMode="auto">
                  <a:xfrm>
                    <a:off x="2036964" y="431511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5</a:t>
                    </a:r>
                  </a:p>
                </p:txBody>
              </p:sp>
              <p:sp>
                <p:nvSpPr>
                  <p:cNvPr id="71" name="Flussdiagramm: Vorbereitung 70"/>
                  <p:cNvSpPr/>
                  <p:nvPr/>
                </p:nvSpPr>
                <p:spPr bwMode="auto">
                  <a:xfrm>
                    <a:off x="2410890" y="4123940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6</a:t>
                    </a:r>
                  </a:p>
                </p:txBody>
              </p:sp>
              <p:sp>
                <p:nvSpPr>
                  <p:cNvPr id="72" name="Flussdiagramm: Vorbereitung 71"/>
                  <p:cNvSpPr/>
                  <p:nvPr/>
                </p:nvSpPr>
                <p:spPr bwMode="auto">
                  <a:xfrm>
                    <a:off x="1658444" y="4097936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3</a:t>
                    </a:r>
                  </a:p>
                </p:txBody>
              </p:sp>
              <p:sp>
                <p:nvSpPr>
                  <p:cNvPr id="73" name="Flussdiagramm: Vorbereitung 72"/>
                  <p:cNvSpPr/>
                  <p:nvPr/>
                </p:nvSpPr>
                <p:spPr bwMode="auto">
                  <a:xfrm>
                    <a:off x="2780557" y="4308157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7</a:t>
                    </a:r>
                  </a:p>
                </p:txBody>
              </p:sp>
              <p:sp>
                <p:nvSpPr>
                  <p:cNvPr id="74" name="Flussdiagramm: Vorbereitung 73"/>
                  <p:cNvSpPr/>
                  <p:nvPr/>
                </p:nvSpPr>
                <p:spPr bwMode="auto">
                  <a:xfrm>
                    <a:off x="3152231" y="4130149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9</a:t>
                    </a:r>
                  </a:p>
                </p:txBody>
              </p:sp>
              <p:sp>
                <p:nvSpPr>
                  <p:cNvPr id="75" name="Flussdiagramm: Vorbereitung 74"/>
                  <p:cNvSpPr/>
                  <p:nvPr/>
                </p:nvSpPr>
                <p:spPr bwMode="auto">
                  <a:xfrm>
                    <a:off x="2779189" y="3921828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8</a:t>
                    </a:r>
                  </a:p>
                </p:txBody>
              </p:sp>
              <p:cxnSp>
                <p:nvCxnSpPr>
                  <p:cNvPr id="76" name="Gerade Verbindung mit Pfeil 75"/>
                  <p:cNvCxnSpPr/>
                  <p:nvPr/>
                </p:nvCxnSpPr>
                <p:spPr bwMode="auto">
                  <a:xfrm>
                    <a:off x="1176849" y="4290255"/>
                    <a:ext cx="131665" cy="5716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Gerade Verbindung mit Pfeil 76"/>
                  <p:cNvCxnSpPr/>
                  <p:nvPr/>
                </p:nvCxnSpPr>
                <p:spPr bwMode="auto">
                  <a:xfrm flipV="1">
                    <a:off x="1568788" y="4297904"/>
                    <a:ext cx="117741" cy="6435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Gerade Verbindung mit Pfeil 77"/>
                  <p:cNvCxnSpPr/>
                  <p:nvPr/>
                </p:nvCxnSpPr>
                <p:spPr bwMode="auto">
                  <a:xfrm>
                    <a:off x="1572972" y="4107328"/>
                    <a:ext cx="109468" cy="5067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rade Verbindung mit Pfeil 78"/>
                  <p:cNvCxnSpPr/>
                  <p:nvPr/>
                </p:nvCxnSpPr>
                <p:spPr bwMode="auto">
                  <a:xfrm>
                    <a:off x="2706604" y="4315113"/>
                    <a:ext cx="102403" cy="44215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Gerade Verbindung mit Pfeil 79"/>
                  <p:cNvCxnSpPr/>
                  <p:nvPr/>
                </p:nvCxnSpPr>
                <p:spPr bwMode="auto">
                  <a:xfrm flipV="1">
                    <a:off x="2704934" y="4119879"/>
                    <a:ext cx="104073" cy="5906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Gerade Verbindung mit Pfeil 80"/>
                  <p:cNvCxnSpPr/>
                  <p:nvPr/>
                </p:nvCxnSpPr>
                <p:spPr bwMode="auto">
                  <a:xfrm flipH="1" flipV="1">
                    <a:off x="3074120" y="4112283"/>
                    <a:ext cx="103324" cy="66663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Gerade Verbindung mit Pfeil 81"/>
                  <p:cNvCxnSpPr/>
                  <p:nvPr/>
                </p:nvCxnSpPr>
                <p:spPr bwMode="auto">
                  <a:xfrm flipH="1">
                    <a:off x="3082677" y="4329373"/>
                    <a:ext cx="96556" cy="41479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Gerade Verbindung mit Pfeil 82"/>
                  <p:cNvCxnSpPr/>
                  <p:nvPr/>
                </p:nvCxnSpPr>
                <p:spPr bwMode="auto">
                  <a:xfrm flipV="1">
                    <a:off x="2337621" y="4322970"/>
                    <a:ext cx="109903" cy="55668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9" name="Textfeld 108"/>
                <p:cNvSpPr txBox="1"/>
                <p:nvPr/>
              </p:nvSpPr>
              <p:spPr>
                <a:xfrm>
                  <a:off x="595084" y="3671079"/>
                  <a:ext cx="2710999" cy="369332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none" w="med" len="med"/>
                </a:ln>
                <a:scene3d>
                  <a:camera prst="perspectiveAbove"/>
                  <a:lightRig rig="soft" dir="t"/>
                </a:scene3d>
                <a:sp3d extrusionH="57150">
                  <a:bevelT w="0" h="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marL="0" marR="0" indent="0" algn="ctr" defTabSz="914400" eaLnBrk="0" latinLnBrk="0" hangingPunct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  <a:defRPr>
                      <a:solidFill>
                        <a:schemeClr val="tx1"/>
                      </a:solidFill>
                      <a:cs typeface="Arial" pitchFamily="34" charset="0"/>
                    </a:defRPr>
                  </a:lvl1pPr>
                </a:lstStyle>
                <a:p>
                  <a:pPr algn="l"/>
                  <a:r>
                    <a:rPr lang="de-DE" sz="1000" b="1" dirty="0" err="1">
                      <a:solidFill>
                        <a:schemeClr val="bg1"/>
                      </a:solidFill>
                    </a:rPr>
                    <a:t>Component</a:t>
                  </a:r>
                  <a:r>
                    <a:rPr lang="de-DE" sz="1000" b="1" dirty="0">
                      <a:solidFill>
                        <a:schemeClr val="bg1"/>
                      </a:solidFill>
                    </a:rPr>
                    <a:t> Model</a:t>
                  </a:r>
                </a:p>
              </p:txBody>
            </p:sp>
          </p:grpSp>
        </p:grpSp>
        <p:sp>
          <p:nvSpPr>
            <p:cNvPr id="110" name="Textfeld 109"/>
            <p:cNvSpPr txBox="1"/>
            <p:nvPr/>
          </p:nvSpPr>
          <p:spPr>
            <a:xfrm>
              <a:off x="467544" y="5519291"/>
              <a:ext cx="2710999" cy="3693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>
                  <a:solidFill>
                    <a:schemeClr val="bg1"/>
                  </a:solidFill>
                </a:rPr>
                <a:t>Infrastructure Model</a:t>
              </a:r>
            </a:p>
          </p:txBody>
        </p:sp>
        <p:pic>
          <p:nvPicPr>
            <p:cNvPr id="130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2084076" y="4907713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3" name="Pfeil: nach rechts 102"/>
          <p:cNvSpPr/>
          <p:nvPr/>
        </p:nvSpPr>
        <p:spPr bwMode="auto">
          <a:xfrm>
            <a:off x="3583626" y="4538457"/>
            <a:ext cx="1725063" cy="685555"/>
          </a:xfrm>
          <a:prstGeom prst="rightArrow">
            <a:avLst>
              <a:gd name="adj1" fmla="val 100000"/>
              <a:gd name="adj2" fmla="val 5671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5" name="Textfeld 154"/>
          <p:cNvSpPr txBox="1"/>
          <p:nvPr/>
        </p:nvSpPr>
        <p:spPr>
          <a:xfrm>
            <a:off x="3637029" y="4671279"/>
            <a:ext cx="1635359" cy="38529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orthographicFront"/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/>
            <a:r>
              <a:rPr lang="de-DE" sz="1200" dirty="0"/>
              <a:t>Architecture </a:t>
            </a:r>
            <a:r>
              <a:rPr lang="de-DE" sz="1200" dirty="0" err="1"/>
              <a:t>discovery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distributed</a:t>
            </a:r>
            <a:r>
              <a:rPr lang="de-DE" sz="1200" dirty="0"/>
              <a:t> </a:t>
            </a:r>
            <a:r>
              <a:rPr lang="de-DE" sz="1200" dirty="0" err="1"/>
              <a:t>tracing</a:t>
            </a:r>
            <a:endParaRPr lang="de-DE" sz="1200" dirty="0"/>
          </a:p>
        </p:txBody>
      </p:sp>
      <p:sp>
        <p:nvSpPr>
          <p:cNvPr id="159" name="Rechteck 158"/>
          <p:cNvSpPr/>
          <p:nvPr/>
        </p:nvSpPr>
        <p:spPr bwMode="auto">
          <a:xfrm>
            <a:off x="5767372" y="5389268"/>
            <a:ext cx="2654574" cy="796372"/>
          </a:xfrm>
          <a:prstGeom prst="rect">
            <a:avLst/>
          </a:prstGeom>
          <a:solidFill>
            <a:schemeClr val="accent2">
              <a:lumMod val="75000"/>
              <a:alpha val="70000"/>
            </a:schemeClr>
          </a:solidFill>
          <a:ln>
            <a:headEnd type="none" w="med" len="med"/>
            <a:tailEnd type="none" w="med" len="med"/>
          </a:ln>
          <a:scene3d>
            <a:camera prst="perspectiveRelaxedModerately"/>
            <a:lightRig rig="soft" dir="t"/>
          </a:scene3d>
          <a:sp3d extrusionH="25400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60" name="Gerade Verbindung mit Pfeil 159"/>
          <p:cNvCxnSpPr>
            <a:cxnSpLocks/>
            <a:stCxn id="201" idx="2"/>
            <a:endCxn id="220" idx="0"/>
          </p:cNvCxnSpPr>
          <p:nvPr/>
        </p:nvCxnSpPr>
        <p:spPr bwMode="auto">
          <a:xfrm flipH="1">
            <a:off x="6192396" y="4960164"/>
            <a:ext cx="58071" cy="68818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1" name="Gerade Verbindung mit Pfeil 160"/>
          <p:cNvCxnSpPr>
            <a:cxnSpLocks/>
            <a:stCxn id="202" idx="2"/>
            <a:endCxn id="194" idx="0"/>
          </p:cNvCxnSpPr>
          <p:nvPr/>
        </p:nvCxnSpPr>
        <p:spPr bwMode="auto">
          <a:xfrm>
            <a:off x="6530646" y="4825095"/>
            <a:ext cx="94153" cy="82325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2" name="Gerade Verbindung mit Pfeil 161"/>
          <p:cNvCxnSpPr>
            <a:cxnSpLocks/>
            <a:stCxn id="206" idx="2"/>
            <a:endCxn id="194" idx="0"/>
          </p:cNvCxnSpPr>
          <p:nvPr/>
        </p:nvCxnSpPr>
        <p:spPr bwMode="auto">
          <a:xfrm flipH="1">
            <a:off x="6624799" y="4960164"/>
            <a:ext cx="187994" cy="68818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>
            <a:cxnSpLocks/>
            <a:stCxn id="204" idx="2"/>
            <a:endCxn id="195" idx="0"/>
          </p:cNvCxnSpPr>
          <p:nvPr/>
        </p:nvCxnSpPr>
        <p:spPr bwMode="auto">
          <a:xfrm>
            <a:off x="7087511" y="5117784"/>
            <a:ext cx="40989" cy="53056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Gerade Verbindung mit Pfeil 163"/>
          <p:cNvCxnSpPr>
            <a:cxnSpLocks/>
            <a:stCxn id="205" idx="2"/>
          </p:cNvCxnSpPr>
          <p:nvPr/>
        </p:nvCxnSpPr>
        <p:spPr bwMode="auto">
          <a:xfrm flipH="1">
            <a:off x="7102487" y="4979037"/>
            <a:ext cx="256408" cy="623794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5" name="Gerade Verbindung mit Pfeil 164"/>
          <p:cNvCxnSpPr>
            <a:cxnSpLocks/>
            <a:stCxn id="209" idx="2"/>
            <a:endCxn id="196" idx="0"/>
          </p:cNvCxnSpPr>
          <p:nvPr/>
        </p:nvCxnSpPr>
        <p:spPr bwMode="auto">
          <a:xfrm flipH="1">
            <a:off x="7601475" y="4832350"/>
            <a:ext cx="24720" cy="81714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6" name="Gerade Verbindung mit Pfeil 165"/>
          <p:cNvCxnSpPr>
            <a:cxnSpLocks/>
            <a:stCxn id="207" idx="2"/>
            <a:endCxn id="196" idx="0"/>
          </p:cNvCxnSpPr>
          <p:nvPr/>
        </p:nvCxnSpPr>
        <p:spPr bwMode="auto">
          <a:xfrm flipH="1">
            <a:off x="7601475" y="5112736"/>
            <a:ext cx="25713" cy="536763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7" name="Gerade Verbindung mit Pfeil 166"/>
          <p:cNvCxnSpPr>
            <a:cxnSpLocks/>
            <a:stCxn id="208" idx="2"/>
            <a:endCxn id="228" idx="0"/>
          </p:cNvCxnSpPr>
          <p:nvPr/>
        </p:nvCxnSpPr>
        <p:spPr bwMode="auto">
          <a:xfrm>
            <a:off x="7896938" y="4983543"/>
            <a:ext cx="166097" cy="66615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92" name="Gruppieren 191"/>
          <p:cNvGrpSpPr/>
          <p:nvPr/>
        </p:nvGrpSpPr>
        <p:grpSpPr>
          <a:xfrm>
            <a:off x="5755106" y="4465741"/>
            <a:ext cx="2666532" cy="926548"/>
            <a:chOff x="595084" y="2804593"/>
            <a:chExt cx="3674076" cy="1276643"/>
          </a:xfrm>
        </p:grpSpPr>
        <p:sp>
          <p:nvSpPr>
            <p:cNvPr id="197" name="Rechteck 196"/>
            <p:cNvSpPr/>
            <p:nvPr/>
          </p:nvSpPr>
          <p:spPr bwMode="auto">
            <a:xfrm>
              <a:off x="611560" y="2804593"/>
              <a:ext cx="3657600" cy="1097280"/>
            </a:xfrm>
            <a:prstGeom prst="rect">
              <a:avLst/>
            </a:prstGeom>
            <a:solidFill>
              <a:schemeClr val="bg1">
                <a:lumMod val="50000"/>
                <a:alpha val="65000"/>
              </a:scheme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grpSp>
          <p:nvGrpSpPr>
            <p:cNvPr id="198" name="Gruppieren 197"/>
            <p:cNvGrpSpPr/>
            <p:nvPr/>
          </p:nvGrpSpPr>
          <p:grpSpPr>
            <a:xfrm>
              <a:off x="595084" y="3047728"/>
              <a:ext cx="3113118" cy="1033508"/>
              <a:chOff x="595084" y="3006903"/>
              <a:chExt cx="3113118" cy="1033508"/>
            </a:xfrm>
          </p:grpSpPr>
          <p:grpSp>
            <p:nvGrpSpPr>
              <p:cNvPr id="199" name="Gruppieren 198"/>
              <p:cNvGrpSpPr/>
              <p:nvPr/>
            </p:nvGrpSpPr>
            <p:grpSpPr>
              <a:xfrm>
                <a:off x="1115616" y="3006903"/>
                <a:ext cx="2592586" cy="655281"/>
                <a:chOff x="883645" y="3911832"/>
                <a:chExt cx="2592586" cy="655281"/>
              </a:xfrm>
              <a:scene3d>
                <a:camera prst="perspectiveAbove"/>
                <a:lightRig rig="threePt" dir="t">
                  <a:rot lat="0" lon="0" rev="5400000"/>
                </a:lightRig>
              </a:scene3d>
            </p:grpSpPr>
            <p:sp>
              <p:nvSpPr>
                <p:cNvPr id="201" name="Flussdiagramm: Vorbereitung 200"/>
                <p:cNvSpPr/>
                <p:nvPr/>
              </p:nvSpPr>
              <p:spPr bwMode="auto">
                <a:xfrm>
                  <a:off x="883645" y="4097936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 1</a:t>
                  </a:r>
                </a:p>
              </p:txBody>
            </p:sp>
            <p:sp>
              <p:nvSpPr>
                <p:cNvPr id="202" name="Flussdiagramm: Vorbereitung 201"/>
                <p:cNvSpPr/>
                <p:nvPr/>
              </p:nvSpPr>
              <p:spPr bwMode="auto">
                <a:xfrm>
                  <a:off x="1269689" y="3911832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 4</a:t>
                  </a:r>
                </a:p>
              </p:txBody>
            </p:sp>
            <p:sp>
              <p:nvSpPr>
                <p:cNvPr id="203" name="Flussdiagramm: Vorbereitung 202"/>
                <p:cNvSpPr/>
                <p:nvPr/>
              </p:nvSpPr>
              <p:spPr bwMode="auto">
                <a:xfrm>
                  <a:off x="1269689" y="4297903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S 2</a:t>
                  </a:r>
                </a:p>
              </p:txBody>
            </p:sp>
            <p:sp>
              <p:nvSpPr>
                <p:cNvPr id="204" name="Flussdiagramm: Vorbereitung 203"/>
                <p:cNvSpPr/>
                <p:nvPr/>
              </p:nvSpPr>
              <p:spPr bwMode="auto">
                <a:xfrm>
                  <a:off x="2036964" y="4315113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 5</a:t>
                  </a:r>
                </a:p>
              </p:txBody>
            </p:sp>
            <p:sp>
              <p:nvSpPr>
                <p:cNvPr id="205" name="Flussdiagramm: Vorbereitung 204"/>
                <p:cNvSpPr/>
                <p:nvPr/>
              </p:nvSpPr>
              <p:spPr bwMode="auto">
                <a:xfrm>
                  <a:off x="2410890" y="4123940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 6</a:t>
                  </a:r>
                </a:p>
              </p:txBody>
            </p:sp>
            <p:sp>
              <p:nvSpPr>
                <p:cNvPr id="206" name="Flussdiagramm: Vorbereitung 205"/>
                <p:cNvSpPr/>
                <p:nvPr/>
              </p:nvSpPr>
              <p:spPr bwMode="auto">
                <a:xfrm>
                  <a:off x="1658444" y="4097936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S 3</a:t>
                  </a:r>
                </a:p>
              </p:txBody>
            </p:sp>
            <p:sp>
              <p:nvSpPr>
                <p:cNvPr id="207" name="Flussdiagramm: Vorbereitung 206"/>
                <p:cNvSpPr/>
                <p:nvPr/>
              </p:nvSpPr>
              <p:spPr bwMode="auto">
                <a:xfrm>
                  <a:off x="2780557" y="4308157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S 7</a:t>
                  </a:r>
                </a:p>
              </p:txBody>
            </p:sp>
            <p:sp>
              <p:nvSpPr>
                <p:cNvPr id="208" name="Flussdiagramm: Vorbereitung 207"/>
                <p:cNvSpPr/>
                <p:nvPr/>
              </p:nvSpPr>
              <p:spPr bwMode="auto">
                <a:xfrm>
                  <a:off x="3152231" y="4130149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S 9</a:t>
                  </a:r>
                </a:p>
              </p:txBody>
            </p:sp>
            <p:sp>
              <p:nvSpPr>
                <p:cNvPr id="209" name="Flussdiagramm: Vorbereitung 208"/>
                <p:cNvSpPr/>
                <p:nvPr/>
              </p:nvSpPr>
              <p:spPr bwMode="auto">
                <a:xfrm>
                  <a:off x="2779189" y="3921828"/>
                  <a:ext cx="324000" cy="252000"/>
                </a:xfrm>
                <a:prstGeom prst="flowChartPreparation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sp3d extrusionH="5715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6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S 8</a:t>
                  </a:r>
                </a:p>
              </p:txBody>
            </p:sp>
            <p:cxnSp>
              <p:nvCxnSpPr>
                <p:cNvPr id="210" name="Gerade Verbindung mit Pfeil 209"/>
                <p:cNvCxnSpPr/>
                <p:nvPr/>
              </p:nvCxnSpPr>
              <p:spPr bwMode="auto">
                <a:xfrm>
                  <a:off x="1176849" y="4290255"/>
                  <a:ext cx="131665" cy="57161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Gerade Verbindung mit Pfeil 210"/>
                <p:cNvCxnSpPr/>
                <p:nvPr/>
              </p:nvCxnSpPr>
              <p:spPr bwMode="auto">
                <a:xfrm flipV="1">
                  <a:off x="1568788" y="4297904"/>
                  <a:ext cx="117741" cy="64351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Gerade Verbindung mit Pfeil 211"/>
                <p:cNvCxnSpPr/>
                <p:nvPr/>
              </p:nvCxnSpPr>
              <p:spPr bwMode="auto">
                <a:xfrm>
                  <a:off x="1572972" y="4107328"/>
                  <a:ext cx="109468" cy="50677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Gerade Verbindung mit Pfeil 212"/>
                <p:cNvCxnSpPr/>
                <p:nvPr/>
              </p:nvCxnSpPr>
              <p:spPr bwMode="auto">
                <a:xfrm>
                  <a:off x="2706604" y="4315113"/>
                  <a:ext cx="102403" cy="44215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Gerade Verbindung mit Pfeil 213"/>
                <p:cNvCxnSpPr/>
                <p:nvPr/>
              </p:nvCxnSpPr>
              <p:spPr bwMode="auto">
                <a:xfrm flipV="1">
                  <a:off x="2704934" y="4119879"/>
                  <a:ext cx="104073" cy="59067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Gerade Verbindung mit Pfeil 214"/>
                <p:cNvCxnSpPr/>
                <p:nvPr/>
              </p:nvCxnSpPr>
              <p:spPr bwMode="auto">
                <a:xfrm flipH="1" flipV="1">
                  <a:off x="3074120" y="4112283"/>
                  <a:ext cx="103324" cy="66663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Gerade Verbindung mit Pfeil 215"/>
                <p:cNvCxnSpPr/>
                <p:nvPr/>
              </p:nvCxnSpPr>
              <p:spPr bwMode="auto">
                <a:xfrm flipH="1">
                  <a:off x="3082677" y="4329373"/>
                  <a:ext cx="96556" cy="41479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Gerade Verbindung mit Pfeil 216"/>
                <p:cNvCxnSpPr/>
                <p:nvPr/>
              </p:nvCxnSpPr>
              <p:spPr bwMode="auto">
                <a:xfrm flipV="1">
                  <a:off x="2337621" y="4322970"/>
                  <a:ext cx="109903" cy="55668"/>
                </a:xfrm>
                <a:prstGeom prst="straightConnector1">
                  <a:avLst/>
                </a:prstGeom>
                <a:ln w="12700">
                  <a:solidFill>
                    <a:schemeClr val="dk1">
                      <a:shade val="95000"/>
                      <a:satMod val="150000"/>
                    </a:schemeClr>
                  </a:solidFill>
                  <a:headEnd type="none" w="med" len="med"/>
                  <a:tailEnd type="triangle"/>
                </a:ln>
                <a:sp3d extrusionH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Textfeld 199"/>
              <p:cNvSpPr txBox="1"/>
              <p:nvPr/>
            </p:nvSpPr>
            <p:spPr>
              <a:xfrm>
                <a:off x="595084" y="3671079"/>
                <a:ext cx="2710999" cy="369332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soft" dir="t"/>
              </a:scene3d>
              <a:sp3d extrusionH="5715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marR="0" indent="0" algn="ctr" defTabSz="914400" eaLnBrk="0" latinLnBrk="0" hangingPunct="0">
                  <a:lnSpc>
                    <a:spcPct val="100000"/>
                  </a:lnSpc>
                  <a:buClrTx/>
                  <a:buSzTx/>
                  <a:buFontTx/>
                  <a:buNone/>
                  <a:tabLst/>
                  <a:defRPr>
                    <a:solidFill>
                      <a:schemeClr val="tx1"/>
                    </a:solidFill>
                    <a:cs typeface="Arial" pitchFamily="34" charset="0"/>
                  </a:defRPr>
                </a:lvl1pPr>
              </a:lstStyle>
              <a:p>
                <a:pPr algn="l"/>
                <a:r>
                  <a:rPr lang="de-DE" sz="1000" b="1" dirty="0" err="1">
                    <a:solidFill>
                      <a:schemeClr val="bg1"/>
                    </a:solidFill>
                  </a:rPr>
                  <a:t>Discovered</a:t>
                </a:r>
                <a:r>
                  <a:rPr lang="de-DE" sz="1000" b="1" dirty="0">
                    <a:solidFill>
                      <a:schemeClr val="bg1"/>
                    </a:solidFill>
                  </a:rPr>
                  <a:t> Components</a:t>
                </a:r>
              </a:p>
            </p:txBody>
          </p:sp>
        </p:grpSp>
      </p:grpSp>
      <p:sp>
        <p:nvSpPr>
          <p:cNvPr id="193" name="Textfeld 192"/>
          <p:cNvSpPr txBox="1"/>
          <p:nvPr/>
        </p:nvSpPr>
        <p:spPr>
          <a:xfrm>
            <a:off x="5755106" y="6049508"/>
            <a:ext cx="1967560" cy="26805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perspectiveAbove"/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/>
            <a:r>
              <a:rPr lang="de-DE" sz="1000" b="1" dirty="0" err="1">
                <a:solidFill>
                  <a:schemeClr val="bg1"/>
                </a:solidFill>
              </a:rPr>
              <a:t>Discovered</a:t>
            </a:r>
            <a:r>
              <a:rPr lang="de-DE" sz="1000" b="1" dirty="0">
                <a:solidFill>
                  <a:schemeClr val="bg1"/>
                </a:solidFill>
              </a:rPr>
              <a:t> Infrastructure</a:t>
            </a:r>
          </a:p>
        </p:txBody>
      </p:sp>
      <p:pic>
        <p:nvPicPr>
          <p:cNvPr id="194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6444994" y="5648345"/>
            <a:ext cx="359609" cy="44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6948695" y="5648345"/>
            <a:ext cx="359609" cy="44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7421670" y="5649499"/>
            <a:ext cx="359609" cy="44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6012591" y="5648345"/>
            <a:ext cx="359609" cy="44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" name="Picture 14" descr="File:Server-multiple.sv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3"/>
          <a:stretch/>
        </p:blipFill>
        <p:spPr bwMode="auto">
          <a:xfrm>
            <a:off x="7883230" y="5649702"/>
            <a:ext cx="359609" cy="44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1" name="Gruppieren 120"/>
          <p:cNvGrpSpPr/>
          <p:nvPr/>
        </p:nvGrpSpPr>
        <p:grpSpPr>
          <a:xfrm>
            <a:off x="711211" y="5656488"/>
            <a:ext cx="2448272" cy="214334"/>
            <a:chOff x="1547664" y="4987703"/>
            <a:chExt cx="6048672" cy="529529"/>
          </a:xfrm>
        </p:grpSpPr>
        <p:cxnSp>
          <p:nvCxnSpPr>
            <p:cNvPr id="235" name="Gerade Verbindung mit Pfeil 234"/>
            <p:cNvCxnSpPr>
              <a:cxnSpLocks/>
              <a:stCxn id="238" idx="2"/>
              <a:endCxn id="241" idx="2"/>
            </p:cNvCxnSpPr>
            <p:nvPr/>
          </p:nvCxnSpPr>
          <p:spPr bwMode="auto">
            <a:xfrm>
              <a:off x="2010089" y="5254797"/>
              <a:ext cx="1267607" cy="14925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236" name="Gruppieren 235"/>
            <p:cNvGrpSpPr/>
            <p:nvPr/>
          </p:nvGrpSpPr>
          <p:grpSpPr>
            <a:xfrm>
              <a:off x="1547664" y="5028886"/>
              <a:ext cx="924763" cy="487122"/>
              <a:chOff x="1945663" y="4953996"/>
              <a:chExt cx="924763" cy="487122"/>
            </a:xfrm>
          </p:grpSpPr>
          <p:pic>
            <p:nvPicPr>
              <p:cNvPr id="237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1945663" y="5054628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8" name="Textfeld 237"/>
              <p:cNvSpPr txBox="1"/>
              <p:nvPr/>
            </p:nvSpPr>
            <p:spPr>
              <a:xfrm>
                <a:off x="2021154" y="4953996"/>
                <a:ext cx="773867" cy="2259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  <p:grpSp>
          <p:nvGrpSpPr>
            <p:cNvPr id="239" name="Gruppieren 238"/>
            <p:cNvGrpSpPr/>
            <p:nvPr/>
          </p:nvGrpSpPr>
          <p:grpSpPr>
            <a:xfrm>
              <a:off x="2820154" y="5043811"/>
              <a:ext cx="924763" cy="473421"/>
              <a:chOff x="2820154" y="4968921"/>
              <a:chExt cx="924763" cy="473421"/>
            </a:xfrm>
          </p:grpSpPr>
          <p:pic>
            <p:nvPicPr>
              <p:cNvPr id="240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2820154" y="5055852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1" name="Textfeld 240"/>
              <p:cNvSpPr txBox="1"/>
              <p:nvPr/>
            </p:nvSpPr>
            <p:spPr>
              <a:xfrm>
                <a:off x="2902588" y="4968921"/>
                <a:ext cx="750216" cy="2259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  <p:cxnSp>
          <p:nvCxnSpPr>
            <p:cNvPr id="242" name="Gerade Verbindung mit Pfeil 241"/>
            <p:cNvCxnSpPr>
              <a:cxnSpLocks/>
              <a:stCxn id="245" idx="2"/>
              <a:endCxn id="248" idx="2"/>
            </p:cNvCxnSpPr>
            <p:nvPr/>
          </p:nvCxnSpPr>
          <p:spPr bwMode="auto">
            <a:xfrm flipV="1">
              <a:off x="5841527" y="5213613"/>
              <a:ext cx="1287878" cy="16790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243" name="Gruppieren 242"/>
            <p:cNvGrpSpPr/>
            <p:nvPr/>
          </p:nvGrpSpPr>
          <p:grpSpPr>
            <a:xfrm>
              <a:off x="5399083" y="5004491"/>
              <a:ext cx="924763" cy="467183"/>
              <a:chOff x="1945663" y="4973935"/>
              <a:chExt cx="924763" cy="467183"/>
            </a:xfrm>
          </p:grpSpPr>
          <p:pic>
            <p:nvPicPr>
              <p:cNvPr id="244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1945663" y="5054628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5" name="Textfeld 244"/>
              <p:cNvSpPr txBox="1"/>
              <p:nvPr/>
            </p:nvSpPr>
            <p:spPr>
              <a:xfrm>
                <a:off x="2012996" y="4973935"/>
                <a:ext cx="750216" cy="2259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  <p:grpSp>
          <p:nvGrpSpPr>
            <p:cNvPr id="246" name="Gruppieren 245"/>
            <p:cNvGrpSpPr/>
            <p:nvPr/>
          </p:nvGrpSpPr>
          <p:grpSpPr>
            <a:xfrm>
              <a:off x="6671573" y="4987703"/>
              <a:ext cx="924763" cy="485195"/>
              <a:chOff x="2820154" y="4957147"/>
              <a:chExt cx="924763" cy="485195"/>
            </a:xfrm>
          </p:grpSpPr>
          <p:pic>
            <p:nvPicPr>
              <p:cNvPr id="247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2820154" y="5055852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8" name="Textfeld 247"/>
              <p:cNvSpPr txBox="1"/>
              <p:nvPr/>
            </p:nvSpPr>
            <p:spPr>
              <a:xfrm>
                <a:off x="2902877" y="4957147"/>
                <a:ext cx="750216" cy="2259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944667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Problem </a:t>
            </a:r>
            <a:r>
              <a:rPr lang="de-DE" dirty="0" err="1">
                <a:solidFill>
                  <a:schemeClr val="accent6"/>
                </a:solidFill>
              </a:rPr>
              <a:t>statement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5" name="Textfeld 84"/>
          <p:cNvSpPr txBox="1"/>
          <p:nvPr/>
        </p:nvSpPr>
        <p:spPr>
          <a:xfrm>
            <a:off x="283383" y="1124744"/>
            <a:ext cx="8186637" cy="5328591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scene3d>
            <a:camera prst="orthographicFront"/>
            <a:lightRig rig="soft" dir="t"/>
          </a:scene3d>
          <a:sp3d extrusionH="57150">
            <a:bevelT w="0" h="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 algn="l">
              <a:spcBef>
                <a:spcPts val="600"/>
              </a:spcBef>
            </a:pPr>
            <a:r>
              <a:rPr lang="de-DE" sz="1400" b="1" dirty="0"/>
              <a:t>Problem: </a:t>
            </a:r>
            <a:r>
              <a:rPr lang="de-DE" sz="1400" b="1" dirty="0" err="1"/>
              <a:t>Current</a:t>
            </a:r>
            <a:r>
              <a:rPr lang="de-DE" sz="1400" b="1" dirty="0"/>
              <a:t> </a:t>
            </a:r>
            <a:r>
              <a:rPr lang="de-DE" sz="1400" b="1" dirty="0" err="1"/>
              <a:t>discovery</a:t>
            </a:r>
            <a:r>
              <a:rPr lang="de-DE" sz="1400" b="1" dirty="0"/>
              <a:t> </a:t>
            </a:r>
            <a:r>
              <a:rPr lang="de-DE" sz="1400" b="1" dirty="0" err="1"/>
              <a:t>solutions</a:t>
            </a:r>
            <a:r>
              <a:rPr lang="de-DE" sz="1400" b="1" dirty="0"/>
              <a:t> </a:t>
            </a:r>
            <a:r>
              <a:rPr lang="de-DE" sz="1400" b="1" dirty="0" err="1"/>
              <a:t>don‘t</a:t>
            </a:r>
            <a:r>
              <a:rPr lang="de-DE" sz="1400" b="1" dirty="0"/>
              <a:t> own </a:t>
            </a:r>
            <a:r>
              <a:rPr lang="de-DE" sz="1400" b="1" dirty="0" err="1"/>
              <a:t>knowledge</a:t>
            </a:r>
            <a:r>
              <a:rPr lang="de-DE" sz="1400" b="1" dirty="0"/>
              <a:t> </a:t>
            </a:r>
            <a:r>
              <a:rPr lang="de-DE" sz="1400" b="1" dirty="0" err="1"/>
              <a:t>about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entire</a:t>
            </a:r>
            <a:r>
              <a:rPr lang="de-DE" sz="1400" b="1" dirty="0"/>
              <a:t> </a:t>
            </a:r>
            <a:r>
              <a:rPr lang="de-DE" sz="1400" b="1" dirty="0" err="1"/>
              <a:t>architecture</a:t>
            </a:r>
            <a:r>
              <a:rPr lang="de-DE" sz="1400" b="1" dirty="0"/>
              <a:t> </a:t>
            </a:r>
            <a:r>
              <a:rPr lang="de-DE" sz="1400" b="1" dirty="0" err="1"/>
              <a:t>including</a:t>
            </a:r>
            <a:r>
              <a:rPr lang="de-DE" sz="1400" b="1" dirty="0"/>
              <a:t> </a:t>
            </a:r>
            <a:r>
              <a:rPr lang="de-DE" sz="1400" b="1" dirty="0" err="1"/>
              <a:t>dependencies</a:t>
            </a:r>
            <a:r>
              <a:rPr lang="de-DE" sz="1400" b="1" dirty="0"/>
              <a:t> </a:t>
            </a:r>
            <a:r>
              <a:rPr lang="de-DE" sz="1400" b="1" dirty="0" err="1"/>
              <a:t>between</a:t>
            </a:r>
            <a:r>
              <a:rPr lang="de-DE" sz="1400" b="1" dirty="0"/>
              <a:t> </a:t>
            </a:r>
            <a:r>
              <a:rPr lang="de-DE" sz="1400" b="1" dirty="0" err="1"/>
              <a:t>and</a:t>
            </a:r>
            <a:r>
              <a:rPr lang="de-DE" sz="1400" b="1" dirty="0"/>
              <a:t> </a:t>
            </a:r>
            <a:r>
              <a:rPr lang="de-DE" sz="1400" b="1" dirty="0" err="1"/>
              <a:t>within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architectual</a:t>
            </a:r>
            <a:r>
              <a:rPr lang="de-DE" sz="1400" b="1" dirty="0"/>
              <a:t> </a:t>
            </a:r>
            <a:r>
              <a:rPr lang="de-DE" sz="1400" b="1" dirty="0" err="1"/>
              <a:t>layers</a:t>
            </a:r>
            <a:endParaRPr lang="de-DE" sz="1400" b="1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 err="1"/>
              <a:t>Interlayer</a:t>
            </a:r>
            <a:r>
              <a:rPr lang="de-DE" sz="1400" dirty="0"/>
              <a:t> </a:t>
            </a:r>
            <a:r>
              <a:rPr lang="de-DE" sz="1400" dirty="0" err="1"/>
              <a:t>dependencies</a:t>
            </a:r>
            <a:r>
              <a:rPr lang="de-DE" sz="1400" dirty="0"/>
              <a:t> </a:t>
            </a:r>
            <a:r>
              <a:rPr lang="de-DE" sz="1400" dirty="0" err="1"/>
              <a:t>between</a:t>
            </a:r>
            <a:r>
              <a:rPr lang="de-DE" sz="1400" dirty="0"/>
              <a:t> </a:t>
            </a:r>
            <a:r>
              <a:rPr lang="de-DE" sz="1400" dirty="0" err="1"/>
              <a:t>components</a:t>
            </a:r>
            <a:r>
              <a:rPr lang="de-DE" sz="1400" dirty="0"/>
              <a:t> </a:t>
            </a:r>
            <a:br>
              <a:rPr lang="de-DE" sz="1400" dirty="0"/>
            </a:b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business</a:t>
            </a:r>
            <a:r>
              <a:rPr lang="de-DE" sz="1400" dirty="0"/>
              <a:t> </a:t>
            </a:r>
            <a:r>
              <a:rPr lang="de-DE" sz="1400" dirty="0" err="1"/>
              <a:t>activities</a:t>
            </a:r>
            <a:r>
              <a:rPr lang="de-DE" sz="1400" dirty="0"/>
              <a:t> </a:t>
            </a:r>
            <a:r>
              <a:rPr lang="de-DE" sz="1400" dirty="0" err="1"/>
              <a:t>unknown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 err="1"/>
              <a:t>Intralayer</a:t>
            </a:r>
            <a:r>
              <a:rPr lang="de-DE" sz="1400" dirty="0"/>
              <a:t> </a:t>
            </a:r>
            <a:r>
              <a:rPr lang="de-DE" sz="1400" dirty="0" err="1"/>
              <a:t>dependencies</a:t>
            </a:r>
            <a:r>
              <a:rPr lang="de-DE" sz="1400" dirty="0"/>
              <a:t> on </a:t>
            </a:r>
            <a:r>
              <a:rPr lang="de-DE" sz="1400" dirty="0" err="1"/>
              <a:t>infrastructure</a:t>
            </a:r>
            <a:r>
              <a:rPr lang="de-DE" sz="1400" dirty="0"/>
              <a:t> </a:t>
            </a:r>
            <a:r>
              <a:rPr lang="de-DE" sz="1400" dirty="0" err="1"/>
              <a:t>layer</a:t>
            </a:r>
            <a:r>
              <a:rPr lang="de-DE" sz="1400" dirty="0"/>
              <a:t> </a:t>
            </a:r>
            <a:r>
              <a:rPr lang="de-DE" sz="1400" dirty="0" err="1"/>
              <a:t>unknown</a:t>
            </a:r>
            <a:endParaRPr lang="de-DE" sz="1400" dirty="0"/>
          </a:p>
          <a:p>
            <a:pPr algn="l">
              <a:spcBef>
                <a:spcPts val="600"/>
              </a:spcBef>
            </a:pPr>
            <a:endParaRPr lang="de-DE" sz="1400" b="1" dirty="0"/>
          </a:p>
          <a:p>
            <a:pPr algn="l">
              <a:spcBef>
                <a:spcPts val="600"/>
              </a:spcBef>
            </a:pPr>
            <a:endParaRPr lang="de-DE" sz="1400" b="1" dirty="0"/>
          </a:p>
          <a:p>
            <a:pPr algn="l">
              <a:spcBef>
                <a:spcPts val="600"/>
              </a:spcBef>
            </a:pPr>
            <a:r>
              <a:rPr lang="de-DE" sz="1400" b="1" dirty="0" err="1"/>
              <a:t>Consequences</a:t>
            </a:r>
            <a:endParaRPr lang="de-DE" sz="1400" b="1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 err="1"/>
              <a:t>comparison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modeled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runtime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r>
              <a:rPr lang="de-DE" sz="1400" dirty="0"/>
              <a:t> </a:t>
            </a:r>
            <a:br>
              <a:rPr lang="de-DE" sz="1400" dirty="0"/>
            </a:br>
            <a:r>
              <a:rPr lang="de-DE" sz="1400" dirty="0"/>
              <a:t>not </a:t>
            </a:r>
            <a:r>
              <a:rPr lang="de-DE" sz="1400" dirty="0" err="1"/>
              <a:t>possible</a:t>
            </a:r>
            <a:r>
              <a:rPr lang="de-DE" sz="1400" dirty="0"/>
              <a:t> </a:t>
            </a:r>
            <a:r>
              <a:rPr lang="de-DE" sz="1400" dirty="0" err="1"/>
              <a:t>across</a:t>
            </a:r>
            <a:r>
              <a:rPr lang="de-DE" sz="1400" dirty="0"/>
              <a:t> all </a:t>
            </a:r>
            <a:r>
              <a:rPr lang="de-DE" sz="1400" dirty="0" err="1"/>
              <a:t>layers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 err="1"/>
              <a:t>root</a:t>
            </a:r>
            <a:r>
              <a:rPr lang="de-DE" sz="1400" dirty="0"/>
              <a:t> </a:t>
            </a:r>
            <a:r>
              <a:rPr lang="de-DE" sz="1400" dirty="0" err="1"/>
              <a:t>cause</a:t>
            </a:r>
            <a:r>
              <a:rPr lang="de-DE" sz="1400" dirty="0"/>
              <a:t> </a:t>
            </a:r>
            <a:r>
              <a:rPr lang="de-DE" sz="1400" dirty="0" err="1"/>
              <a:t>analysis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challenging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time </a:t>
            </a:r>
            <a:r>
              <a:rPr lang="de-DE" sz="1400" dirty="0" err="1"/>
              <a:t>consuming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 err="1"/>
              <a:t>Incomplete</a:t>
            </a:r>
            <a:r>
              <a:rPr lang="de-DE" sz="1400" dirty="0"/>
              <a:t> </a:t>
            </a:r>
            <a:r>
              <a:rPr lang="de-DE" sz="1400" dirty="0" err="1"/>
              <a:t>impact</a:t>
            </a:r>
            <a:r>
              <a:rPr lang="de-DE" sz="1400" dirty="0"/>
              <a:t> </a:t>
            </a:r>
            <a:r>
              <a:rPr lang="de-DE" sz="1400" dirty="0" err="1"/>
              <a:t>analysis</a:t>
            </a: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Symbol" panose="05050102010706020507" pitchFamily="18" charset="2"/>
              <a:buChar char="Þ"/>
            </a:pPr>
            <a:endParaRPr lang="de-DE" sz="1400" dirty="0"/>
          </a:p>
          <a:p>
            <a:pPr marL="285750" indent="-285750" algn="l">
              <a:spcBef>
                <a:spcPts val="600"/>
              </a:spcBef>
              <a:buFont typeface="Symbol" panose="05050102010706020507" pitchFamily="18" charset="2"/>
              <a:buChar char="Þ"/>
            </a:pPr>
            <a:endParaRPr lang="de-DE" sz="1400" dirty="0"/>
          </a:p>
          <a:p>
            <a:pPr algn="l">
              <a:spcBef>
                <a:spcPts val="600"/>
              </a:spcBef>
            </a:pPr>
            <a:r>
              <a:rPr lang="de-DE" sz="1400" b="1" dirty="0" err="1"/>
              <a:t>Objective</a:t>
            </a:r>
            <a:endParaRPr lang="de-DE" sz="1400" b="1" dirty="0"/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de-DE" sz="1400" dirty="0"/>
              <a:t>a </a:t>
            </a:r>
            <a:r>
              <a:rPr lang="de-DE" sz="1400" dirty="0" err="1"/>
              <a:t>system</a:t>
            </a:r>
            <a:r>
              <a:rPr lang="de-DE" sz="1400" dirty="0"/>
              <a:t>,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owns</a:t>
            </a:r>
            <a:r>
              <a:rPr lang="de-DE" sz="1400" dirty="0"/>
              <a:t> </a:t>
            </a:r>
            <a:r>
              <a:rPr lang="de-DE" sz="1400" dirty="0" err="1"/>
              <a:t>knowledge</a:t>
            </a:r>
            <a:r>
              <a:rPr lang="de-DE" sz="1400" dirty="0"/>
              <a:t> </a:t>
            </a:r>
            <a:r>
              <a:rPr lang="de-DE" sz="1400" dirty="0" err="1"/>
              <a:t>about</a:t>
            </a:r>
            <a:r>
              <a:rPr lang="de-DE" sz="1400" dirty="0"/>
              <a:t> all</a:t>
            </a:r>
            <a:br>
              <a:rPr lang="de-DE" sz="1400" dirty="0"/>
            </a:br>
            <a:r>
              <a:rPr lang="de-DE" sz="1400" dirty="0" err="1"/>
              <a:t>realtime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r>
              <a:rPr lang="de-DE" sz="1400" dirty="0"/>
              <a:t> </a:t>
            </a:r>
            <a:r>
              <a:rPr lang="de-DE" sz="1400" dirty="0" err="1"/>
              <a:t>components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well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br>
              <a:rPr lang="de-DE" sz="1400" dirty="0"/>
            </a:br>
            <a:r>
              <a:rPr lang="de-DE" sz="1400" dirty="0" err="1"/>
              <a:t>their</a:t>
            </a:r>
            <a:r>
              <a:rPr lang="de-DE" sz="1400" dirty="0"/>
              <a:t> inter-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intralayer</a:t>
            </a:r>
            <a:r>
              <a:rPr lang="de-DE" sz="1400" dirty="0"/>
              <a:t> </a:t>
            </a:r>
            <a:r>
              <a:rPr lang="de-DE" sz="1400" dirty="0" err="1"/>
              <a:t>dependencies</a:t>
            </a:r>
            <a:endParaRPr lang="de-DE" sz="1400" b="1" dirty="0"/>
          </a:p>
        </p:txBody>
      </p:sp>
      <p:grpSp>
        <p:nvGrpSpPr>
          <p:cNvPr id="49" name="Gruppieren 48"/>
          <p:cNvGrpSpPr/>
          <p:nvPr/>
        </p:nvGrpSpPr>
        <p:grpSpPr>
          <a:xfrm>
            <a:off x="5323082" y="2204864"/>
            <a:ext cx="3425382" cy="3960440"/>
            <a:chOff x="467544" y="1628800"/>
            <a:chExt cx="3674501" cy="4248472"/>
          </a:xfrm>
        </p:grpSpPr>
        <p:sp>
          <p:nvSpPr>
            <p:cNvPr id="107" name="Rechteck 106"/>
            <p:cNvSpPr/>
            <p:nvPr/>
          </p:nvSpPr>
          <p:spPr bwMode="auto">
            <a:xfrm>
              <a:off x="484445" y="4609580"/>
              <a:ext cx="3657600" cy="1097280"/>
            </a:xfrm>
            <a:prstGeom prst="rect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120" name="Gerade Verbindung mit Pfeil 119"/>
            <p:cNvCxnSpPr>
              <a:cxnSpLocks/>
              <a:stCxn id="67" idx="2"/>
              <a:endCxn id="114" idx="0"/>
            </p:cNvCxnSpPr>
            <p:nvPr/>
          </p:nvCxnSpPr>
          <p:spPr bwMode="auto">
            <a:xfrm flipH="1">
              <a:off x="1147335" y="4018340"/>
              <a:ext cx="2741" cy="89836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4" name="Gerade Verbindung mit Pfeil 123"/>
            <p:cNvCxnSpPr>
              <a:cxnSpLocks/>
              <a:stCxn id="68" idx="2"/>
              <a:endCxn id="1039" idx="0"/>
            </p:cNvCxnSpPr>
            <p:nvPr/>
          </p:nvCxnSpPr>
          <p:spPr bwMode="auto">
            <a:xfrm>
              <a:off x="1536120" y="3832236"/>
              <a:ext cx="178893" cy="109678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2" name="Gerade Verbindung mit Pfeil 131"/>
            <p:cNvCxnSpPr>
              <a:cxnSpLocks/>
              <a:stCxn id="72" idx="2"/>
              <a:endCxn id="1039" idx="0"/>
            </p:cNvCxnSpPr>
            <p:nvPr/>
          </p:nvCxnSpPr>
          <p:spPr bwMode="auto">
            <a:xfrm flipH="1">
              <a:off x="1715013" y="4018340"/>
              <a:ext cx="209862" cy="910679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5" name="Gerade Verbindung mit Pfeil 134"/>
            <p:cNvCxnSpPr>
              <a:cxnSpLocks/>
              <a:stCxn id="70" idx="2"/>
              <a:endCxn id="130" idx="0"/>
            </p:cNvCxnSpPr>
            <p:nvPr/>
          </p:nvCxnSpPr>
          <p:spPr bwMode="auto">
            <a:xfrm>
              <a:off x="2303395" y="4235517"/>
              <a:ext cx="28424" cy="672196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8" name="Gerade Verbindung mit Pfeil 137"/>
            <p:cNvCxnSpPr>
              <a:cxnSpLocks/>
              <a:stCxn id="71" idx="2"/>
            </p:cNvCxnSpPr>
            <p:nvPr/>
          </p:nvCxnSpPr>
          <p:spPr bwMode="auto">
            <a:xfrm flipH="1">
              <a:off x="2324030" y="4044344"/>
              <a:ext cx="353291" cy="859494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1" name="Gerade Verbindung mit Pfeil 140"/>
            <p:cNvCxnSpPr>
              <a:cxnSpLocks/>
              <a:stCxn id="75" idx="2"/>
              <a:endCxn id="131" idx="0"/>
            </p:cNvCxnSpPr>
            <p:nvPr/>
          </p:nvCxnSpPr>
          <p:spPr bwMode="auto">
            <a:xfrm flipH="1">
              <a:off x="3044589" y="3842232"/>
              <a:ext cx="1031" cy="110017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4" name="Gerade Verbindung mit Pfeil 143"/>
            <p:cNvCxnSpPr>
              <a:cxnSpLocks/>
              <a:stCxn id="73" idx="2"/>
              <a:endCxn id="131" idx="0"/>
            </p:cNvCxnSpPr>
            <p:nvPr/>
          </p:nvCxnSpPr>
          <p:spPr bwMode="auto">
            <a:xfrm flipH="1">
              <a:off x="3044589" y="4228561"/>
              <a:ext cx="2399" cy="713842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7" name="Gerade Verbindung mit Pfeil 146"/>
            <p:cNvCxnSpPr>
              <a:cxnSpLocks/>
              <a:stCxn id="74" idx="2"/>
            </p:cNvCxnSpPr>
            <p:nvPr/>
          </p:nvCxnSpPr>
          <p:spPr bwMode="auto">
            <a:xfrm>
              <a:off x="3418662" y="4050553"/>
              <a:ext cx="171867" cy="87580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033" name="Gruppieren 1032"/>
            <p:cNvGrpSpPr/>
            <p:nvPr/>
          </p:nvGrpSpPr>
          <p:grpSpPr>
            <a:xfrm>
              <a:off x="467544" y="3337101"/>
              <a:ext cx="3674076" cy="1272479"/>
              <a:chOff x="595084" y="2804593"/>
              <a:chExt cx="3674076" cy="1272479"/>
            </a:xfrm>
          </p:grpSpPr>
          <p:sp>
            <p:nvSpPr>
              <p:cNvPr id="44" name="Rechteck 43"/>
              <p:cNvSpPr/>
              <p:nvPr/>
            </p:nvSpPr>
            <p:spPr bwMode="auto">
              <a:xfrm>
                <a:off x="611560" y="2804593"/>
                <a:ext cx="3657600" cy="1097280"/>
              </a:xfrm>
              <a:prstGeom prst="rect">
                <a:avLst/>
              </a:prstGeom>
              <a:solidFill>
                <a:schemeClr val="bg1">
                  <a:lumMod val="50000"/>
                  <a:alpha val="65000"/>
                </a:schemeClr>
              </a:solidFill>
              <a:ln>
                <a:headEnd type="none" w="med" len="med"/>
                <a:tailEnd type="none" w="med" len="med"/>
              </a:ln>
              <a:scene3d>
                <a:camera prst="perspectiveRelaxedModerately"/>
                <a:lightRig rig="soft" dir="t"/>
              </a:scene3d>
              <a:sp3d extrusionH="25400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grpSp>
            <p:nvGrpSpPr>
              <p:cNvPr id="1032" name="Gruppieren 1031"/>
              <p:cNvGrpSpPr/>
              <p:nvPr/>
            </p:nvGrpSpPr>
            <p:grpSpPr>
              <a:xfrm>
                <a:off x="595084" y="3047728"/>
                <a:ext cx="3113118" cy="1029344"/>
                <a:chOff x="595084" y="3006903"/>
                <a:chExt cx="3113118" cy="1029344"/>
              </a:xfrm>
            </p:grpSpPr>
            <p:grpSp>
              <p:nvGrpSpPr>
                <p:cNvPr id="64" name="Gruppieren 63"/>
                <p:cNvGrpSpPr/>
                <p:nvPr/>
              </p:nvGrpSpPr>
              <p:grpSpPr>
                <a:xfrm>
                  <a:off x="1115616" y="3006903"/>
                  <a:ext cx="2592586" cy="655281"/>
                  <a:chOff x="883645" y="3911832"/>
                  <a:chExt cx="2592586" cy="655281"/>
                </a:xfrm>
                <a:scene3d>
                  <a:camera prst="perspectiveAbove"/>
                  <a:lightRig rig="threePt" dir="t">
                    <a:rot lat="0" lon="0" rev="5400000"/>
                  </a:lightRig>
                </a:scene3d>
              </p:grpSpPr>
              <p:sp>
                <p:nvSpPr>
                  <p:cNvPr id="67" name="Flussdiagramm: Vorbereitung 66"/>
                  <p:cNvSpPr/>
                  <p:nvPr/>
                </p:nvSpPr>
                <p:spPr bwMode="auto">
                  <a:xfrm>
                    <a:off x="883645" y="4097936"/>
                    <a:ext cx="324000" cy="252000"/>
                  </a:xfrm>
                  <a:prstGeom prst="flowChartPreparation">
                    <a:avLst/>
                  </a:prstGeom>
                  <a:solidFill>
                    <a:srgbClr val="489ADA"/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1</a:t>
                    </a:r>
                  </a:p>
                </p:txBody>
              </p:sp>
              <p:sp>
                <p:nvSpPr>
                  <p:cNvPr id="68" name="Flussdiagramm: Vorbereitung 67"/>
                  <p:cNvSpPr/>
                  <p:nvPr/>
                </p:nvSpPr>
                <p:spPr bwMode="auto">
                  <a:xfrm>
                    <a:off x="1269689" y="3911832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4</a:t>
                    </a:r>
                  </a:p>
                </p:txBody>
              </p:sp>
              <p:sp>
                <p:nvSpPr>
                  <p:cNvPr id="69" name="Flussdiagramm: Vorbereitung 68"/>
                  <p:cNvSpPr/>
                  <p:nvPr/>
                </p:nvSpPr>
                <p:spPr bwMode="auto">
                  <a:xfrm>
                    <a:off x="1269689" y="429790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2</a:t>
                    </a:r>
                  </a:p>
                </p:txBody>
              </p:sp>
              <p:sp>
                <p:nvSpPr>
                  <p:cNvPr id="70" name="Flussdiagramm: Vorbereitung 69"/>
                  <p:cNvSpPr/>
                  <p:nvPr/>
                </p:nvSpPr>
                <p:spPr bwMode="auto">
                  <a:xfrm>
                    <a:off x="2036964" y="431511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5</a:t>
                    </a:r>
                  </a:p>
                </p:txBody>
              </p:sp>
              <p:sp>
                <p:nvSpPr>
                  <p:cNvPr id="71" name="Flussdiagramm: Vorbereitung 70"/>
                  <p:cNvSpPr/>
                  <p:nvPr/>
                </p:nvSpPr>
                <p:spPr bwMode="auto">
                  <a:xfrm>
                    <a:off x="2410890" y="4123940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6</a:t>
                    </a:r>
                  </a:p>
                </p:txBody>
              </p:sp>
              <p:sp>
                <p:nvSpPr>
                  <p:cNvPr id="72" name="Flussdiagramm: Vorbereitung 71"/>
                  <p:cNvSpPr/>
                  <p:nvPr/>
                </p:nvSpPr>
                <p:spPr bwMode="auto">
                  <a:xfrm>
                    <a:off x="1658444" y="4097936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3</a:t>
                    </a:r>
                  </a:p>
                </p:txBody>
              </p:sp>
              <p:sp>
                <p:nvSpPr>
                  <p:cNvPr id="73" name="Flussdiagramm: Vorbereitung 72"/>
                  <p:cNvSpPr/>
                  <p:nvPr/>
                </p:nvSpPr>
                <p:spPr bwMode="auto">
                  <a:xfrm>
                    <a:off x="2780557" y="4308157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7</a:t>
                    </a:r>
                  </a:p>
                </p:txBody>
              </p:sp>
              <p:sp>
                <p:nvSpPr>
                  <p:cNvPr id="74" name="Flussdiagramm: Vorbereitung 73"/>
                  <p:cNvSpPr/>
                  <p:nvPr/>
                </p:nvSpPr>
                <p:spPr bwMode="auto">
                  <a:xfrm>
                    <a:off x="3152231" y="4130149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9</a:t>
                    </a:r>
                  </a:p>
                </p:txBody>
              </p:sp>
              <p:sp>
                <p:nvSpPr>
                  <p:cNvPr id="75" name="Flussdiagramm: Vorbereitung 74"/>
                  <p:cNvSpPr/>
                  <p:nvPr/>
                </p:nvSpPr>
                <p:spPr bwMode="auto">
                  <a:xfrm>
                    <a:off x="2779189" y="3921828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8</a:t>
                    </a:r>
                  </a:p>
                </p:txBody>
              </p:sp>
              <p:cxnSp>
                <p:nvCxnSpPr>
                  <p:cNvPr id="76" name="Gerade Verbindung mit Pfeil 75"/>
                  <p:cNvCxnSpPr/>
                  <p:nvPr/>
                </p:nvCxnSpPr>
                <p:spPr bwMode="auto">
                  <a:xfrm>
                    <a:off x="1176849" y="4290255"/>
                    <a:ext cx="131665" cy="5716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Gerade Verbindung mit Pfeil 76"/>
                  <p:cNvCxnSpPr/>
                  <p:nvPr/>
                </p:nvCxnSpPr>
                <p:spPr bwMode="auto">
                  <a:xfrm flipV="1">
                    <a:off x="1568788" y="4297904"/>
                    <a:ext cx="117741" cy="6435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Gerade Verbindung mit Pfeil 77"/>
                  <p:cNvCxnSpPr/>
                  <p:nvPr/>
                </p:nvCxnSpPr>
                <p:spPr bwMode="auto">
                  <a:xfrm>
                    <a:off x="1572972" y="4107328"/>
                    <a:ext cx="109468" cy="5067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rade Verbindung mit Pfeil 78"/>
                  <p:cNvCxnSpPr/>
                  <p:nvPr/>
                </p:nvCxnSpPr>
                <p:spPr bwMode="auto">
                  <a:xfrm>
                    <a:off x="2706604" y="4315113"/>
                    <a:ext cx="102403" cy="44215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Gerade Verbindung mit Pfeil 79"/>
                  <p:cNvCxnSpPr/>
                  <p:nvPr/>
                </p:nvCxnSpPr>
                <p:spPr bwMode="auto">
                  <a:xfrm flipV="1">
                    <a:off x="2704934" y="4119879"/>
                    <a:ext cx="104073" cy="5906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Gerade Verbindung mit Pfeil 80"/>
                  <p:cNvCxnSpPr/>
                  <p:nvPr/>
                </p:nvCxnSpPr>
                <p:spPr bwMode="auto">
                  <a:xfrm flipH="1" flipV="1">
                    <a:off x="3074120" y="4112283"/>
                    <a:ext cx="103324" cy="66663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Gerade Verbindung mit Pfeil 81"/>
                  <p:cNvCxnSpPr/>
                  <p:nvPr/>
                </p:nvCxnSpPr>
                <p:spPr bwMode="auto">
                  <a:xfrm flipH="1">
                    <a:off x="3082677" y="4329373"/>
                    <a:ext cx="96556" cy="41479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Gerade Verbindung mit Pfeil 82"/>
                  <p:cNvCxnSpPr/>
                  <p:nvPr/>
                </p:nvCxnSpPr>
                <p:spPr bwMode="auto">
                  <a:xfrm flipV="1">
                    <a:off x="2337621" y="4322970"/>
                    <a:ext cx="109903" cy="55668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9" name="Textfeld 108"/>
                <p:cNvSpPr txBox="1"/>
                <p:nvPr/>
              </p:nvSpPr>
              <p:spPr>
                <a:xfrm>
                  <a:off x="595084" y="3666915"/>
                  <a:ext cx="2710999" cy="369332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none" w="med" len="med"/>
                </a:ln>
                <a:scene3d>
                  <a:camera prst="perspectiveAbove"/>
                  <a:lightRig rig="soft" dir="t"/>
                </a:scene3d>
                <a:sp3d extrusionH="57150">
                  <a:bevelT w="0" h="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marL="0" marR="0" indent="0" algn="ctr" defTabSz="914400" eaLnBrk="0" latinLnBrk="0" hangingPunct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  <a:defRPr>
                      <a:solidFill>
                        <a:schemeClr val="tx1"/>
                      </a:solidFill>
                      <a:cs typeface="Arial" pitchFamily="34" charset="0"/>
                    </a:defRPr>
                  </a:lvl1pPr>
                </a:lstStyle>
                <a:p>
                  <a:pPr algn="l"/>
                  <a:r>
                    <a:rPr lang="de-DE" sz="1000" b="1" dirty="0" err="1">
                      <a:solidFill>
                        <a:schemeClr val="bg1"/>
                      </a:solidFill>
                    </a:rPr>
                    <a:t>Discovered</a:t>
                  </a:r>
                  <a:r>
                    <a:rPr lang="de-DE" sz="1000" b="1" dirty="0">
                      <a:solidFill>
                        <a:schemeClr val="bg1"/>
                      </a:solidFill>
                    </a:rPr>
                    <a:t> Components</a:t>
                  </a:r>
                </a:p>
              </p:txBody>
            </p:sp>
          </p:grpSp>
        </p:grpSp>
        <p:sp>
          <p:nvSpPr>
            <p:cNvPr id="110" name="Textfeld 109"/>
            <p:cNvSpPr txBox="1"/>
            <p:nvPr/>
          </p:nvSpPr>
          <p:spPr>
            <a:xfrm>
              <a:off x="467544" y="5507940"/>
              <a:ext cx="2710999" cy="3693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 err="1">
                  <a:solidFill>
                    <a:schemeClr val="bg1"/>
                  </a:solidFill>
                </a:rPr>
                <a:t>Discovered</a:t>
              </a:r>
              <a:r>
                <a:rPr lang="de-DE" sz="1000" b="1" dirty="0">
                  <a:solidFill>
                    <a:schemeClr val="bg1"/>
                  </a:solidFill>
                </a:rPr>
                <a:t> Infrastructure</a:t>
              </a:r>
            </a:p>
          </p:txBody>
        </p:sp>
        <p:pic>
          <p:nvPicPr>
            <p:cNvPr id="1039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1467270" y="4929019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2084076" y="4907713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2796846" y="4942403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Gerade Verbindung mit Pfeil 8"/>
            <p:cNvCxnSpPr/>
            <p:nvPr/>
          </p:nvCxnSpPr>
          <p:spPr bwMode="auto">
            <a:xfrm>
              <a:off x="1907704" y="2962714"/>
              <a:ext cx="0" cy="40462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Gerade Verbindung mit Pfeil 83"/>
            <p:cNvCxnSpPr>
              <a:cxnSpLocks/>
            </p:cNvCxnSpPr>
            <p:nvPr/>
          </p:nvCxnSpPr>
          <p:spPr bwMode="auto">
            <a:xfrm flipV="1">
              <a:off x="2411759" y="2962715"/>
              <a:ext cx="1" cy="40461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2001863" y="2966685"/>
              <a:ext cx="341760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2200" dirty="0">
                  <a:solidFill>
                    <a:srgbClr val="FF0000"/>
                  </a:solidFill>
                  <a:latin typeface="Arial" pitchFamily="34" charset="0"/>
                </a:rPr>
                <a:t>?</a:t>
              </a:r>
            </a:p>
          </p:txBody>
        </p:sp>
        <p:sp>
          <p:nvSpPr>
            <p:cNvPr id="87" name="Rechteck 86"/>
            <p:cNvSpPr/>
            <p:nvPr/>
          </p:nvSpPr>
          <p:spPr bwMode="auto">
            <a:xfrm>
              <a:off x="484445" y="1628800"/>
              <a:ext cx="3657600" cy="1096842"/>
            </a:xfrm>
            <a:prstGeom prst="rect">
              <a:avLst/>
            </a:prstGeom>
            <a:solidFill>
              <a:srgbClr val="0070C0">
                <a:alpha val="65000"/>
              </a:srgb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88" name="Rechteck 87"/>
            <p:cNvSpPr/>
            <p:nvPr/>
          </p:nvSpPr>
          <p:spPr bwMode="auto">
            <a:xfrm>
              <a:off x="628036" y="2130077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A1</a:t>
              </a:r>
            </a:p>
          </p:txBody>
        </p:sp>
        <p:sp>
          <p:nvSpPr>
            <p:cNvPr id="89" name="Rechteck 88"/>
            <p:cNvSpPr/>
            <p:nvPr/>
          </p:nvSpPr>
          <p:spPr bwMode="auto">
            <a:xfrm>
              <a:off x="1648984" y="2130077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A2</a:t>
              </a:r>
            </a:p>
          </p:txBody>
        </p:sp>
        <p:cxnSp>
          <p:nvCxnSpPr>
            <p:cNvPr id="90" name="Gerader Verbinder 89"/>
            <p:cNvCxnSpPr>
              <a:cxnSpLocks/>
              <a:stCxn id="88" idx="3"/>
              <a:endCxn id="91" idx="3"/>
            </p:cNvCxnSpPr>
            <p:nvPr/>
          </p:nvCxnSpPr>
          <p:spPr bwMode="auto">
            <a:xfrm>
              <a:off x="1078322" y="2227018"/>
              <a:ext cx="125778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Sechseck 90"/>
            <p:cNvSpPr/>
            <p:nvPr/>
          </p:nvSpPr>
          <p:spPr bwMode="auto">
            <a:xfrm>
              <a:off x="1204100" y="2155018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2" name="Ellipse 91"/>
            <p:cNvSpPr/>
            <p:nvPr/>
          </p:nvSpPr>
          <p:spPr bwMode="auto">
            <a:xfrm>
              <a:off x="2180397" y="2137018"/>
              <a:ext cx="222250" cy="180000"/>
            </a:xfrm>
            <a:prstGeom prst="ellipse">
              <a:avLst/>
            </a:prstGeom>
            <a:solidFill>
              <a:srgbClr val="C0C0C0"/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>
                  <a:solidFill>
                    <a:schemeClr val="tx1"/>
                  </a:solidFill>
                  <a:cs typeface="Arial" pitchFamily="34" charset="0"/>
                </a:rPr>
                <a:t>V</a:t>
              </a:r>
            </a:p>
          </p:txBody>
        </p:sp>
        <p:sp>
          <p:nvSpPr>
            <p:cNvPr id="94" name="Rechteck 93"/>
            <p:cNvSpPr/>
            <p:nvPr/>
          </p:nvSpPr>
          <p:spPr bwMode="auto">
            <a:xfrm>
              <a:off x="2598065" y="1946152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A3</a:t>
              </a:r>
            </a:p>
          </p:txBody>
        </p:sp>
        <p:sp>
          <p:nvSpPr>
            <p:cNvPr id="96" name="Rechteck 95"/>
            <p:cNvSpPr/>
            <p:nvPr/>
          </p:nvSpPr>
          <p:spPr bwMode="auto">
            <a:xfrm>
              <a:off x="2606039" y="2270181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A4</a:t>
              </a:r>
            </a:p>
          </p:txBody>
        </p:sp>
        <p:sp>
          <p:nvSpPr>
            <p:cNvPr id="97" name="Sechseck 96"/>
            <p:cNvSpPr/>
            <p:nvPr/>
          </p:nvSpPr>
          <p:spPr bwMode="auto">
            <a:xfrm>
              <a:off x="3169648" y="1971093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9" name="Sechseck 98"/>
            <p:cNvSpPr/>
            <p:nvPr/>
          </p:nvSpPr>
          <p:spPr bwMode="auto">
            <a:xfrm>
              <a:off x="3169648" y="2295122"/>
              <a:ext cx="266700" cy="144000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00" name="Rechteck 99"/>
            <p:cNvSpPr/>
            <p:nvPr/>
          </p:nvSpPr>
          <p:spPr bwMode="auto">
            <a:xfrm>
              <a:off x="3562126" y="2270181"/>
              <a:ext cx="450286" cy="19388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b="1" dirty="0">
                  <a:solidFill>
                    <a:schemeClr val="bg1"/>
                  </a:solidFill>
                  <a:cs typeface="Arial" pitchFamily="34" charset="0"/>
                </a:rPr>
                <a:t>A5</a:t>
              </a:r>
            </a:p>
          </p:txBody>
        </p:sp>
        <p:cxnSp>
          <p:nvCxnSpPr>
            <p:cNvPr id="102" name="Gerader Verbinder 101"/>
            <p:cNvCxnSpPr>
              <a:cxnSpLocks/>
              <a:stCxn id="91" idx="0"/>
              <a:endCxn id="89" idx="1"/>
            </p:cNvCxnSpPr>
            <p:nvPr/>
          </p:nvCxnSpPr>
          <p:spPr bwMode="auto">
            <a:xfrm>
              <a:off x="1470800" y="2227018"/>
              <a:ext cx="178184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Gerader Verbinder 102"/>
            <p:cNvCxnSpPr>
              <a:cxnSpLocks/>
              <a:stCxn id="89" idx="3"/>
              <a:endCxn id="92" idx="2"/>
            </p:cNvCxnSpPr>
            <p:nvPr/>
          </p:nvCxnSpPr>
          <p:spPr bwMode="auto">
            <a:xfrm>
              <a:off x="2099270" y="2227018"/>
              <a:ext cx="81127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Gerader Verbinder 104"/>
            <p:cNvCxnSpPr>
              <a:cxnSpLocks/>
              <a:stCxn id="92" idx="6"/>
              <a:endCxn id="94" idx="1"/>
            </p:cNvCxnSpPr>
            <p:nvPr/>
          </p:nvCxnSpPr>
          <p:spPr bwMode="auto">
            <a:xfrm flipV="1">
              <a:off x="2402647" y="2043093"/>
              <a:ext cx="195418" cy="183925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Gerader Verbinder 105"/>
            <p:cNvCxnSpPr>
              <a:cxnSpLocks/>
              <a:stCxn id="92" idx="6"/>
              <a:endCxn id="96" idx="1"/>
            </p:cNvCxnSpPr>
            <p:nvPr/>
          </p:nvCxnSpPr>
          <p:spPr bwMode="auto">
            <a:xfrm>
              <a:off x="2402647" y="2227018"/>
              <a:ext cx="203392" cy="140104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Gerader Verbinder 107"/>
            <p:cNvCxnSpPr>
              <a:cxnSpLocks/>
              <a:stCxn id="94" idx="3"/>
              <a:endCxn id="97" idx="3"/>
            </p:cNvCxnSpPr>
            <p:nvPr/>
          </p:nvCxnSpPr>
          <p:spPr bwMode="auto">
            <a:xfrm>
              <a:off x="3048351" y="2043093"/>
              <a:ext cx="121297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Gerader Verbinder 110"/>
            <p:cNvCxnSpPr>
              <a:cxnSpLocks/>
              <a:stCxn id="96" idx="3"/>
              <a:endCxn id="99" idx="3"/>
            </p:cNvCxnSpPr>
            <p:nvPr/>
          </p:nvCxnSpPr>
          <p:spPr bwMode="auto">
            <a:xfrm>
              <a:off x="3056325" y="2367122"/>
              <a:ext cx="113323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Gerader Verbinder 111"/>
            <p:cNvCxnSpPr>
              <a:cxnSpLocks/>
              <a:stCxn id="99" idx="0"/>
              <a:endCxn id="100" idx="1"/>
            </p:cNvCxnSpPr>
            <p:nvPr/>
          </p:nvCxnSpPr>
          <p:spPr bwMode="auto">
            <a:xfrm>
              <a:off x="3436348" y="2367122"/>
              <a:ext cx="125778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3" name="Textfeld 112"/>
            <p:cNvSpPr txBox="1"/>
            <p:nvPr/>
          </p:nvSpPr>
          <p:spPr>
            <a:xfrm>
              <a:off x="467544" y="2521374"/>
              <a:ext cx="2710999" cy="3693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>
                  <a:solidFill>
                    <a:schemeClr val="bg1"/>
                  </a:solidFill>
                </a:rPr>
                <a:t>Business </a:t>
              </a:r>
              <a:r>
                <a:rPr lang="de-DE" sz="1000" b="1" dirty="0" err="1">
                  <a:solidFill>
                    <a:schemeClr val="bg1"/>
                  </a:solidFill>
                </a:rPr>
                <a:t>Process</a:t>
              </a:r>
              <a:r>
                <a:rPr lang="de-DE" sz="1000" b="1" dirty="0">
                  <a:solidFill>
                    <a:schemeClr val="bg1"/>
                  </a:solidFill>
                </a:rPr>
                <a:t> Model</a:t>
              </a:r>
            </a:p>
          </p:txBody>
        </p:sp>
        <p:pic>
          <p:nvPicPr>
            <p:cNvPr id="114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899592" y="4916700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3347864" y="4942098"/>
              <a:ext cx="495486" cy="61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hteck 47"/>
            <p:cNvSpPr/>
            <p:nvPr/>
          </p:nvSpPr>
          <p:spPr bwMode="auto">
            <a:xfrm>
              <a:off x="827584" y="4797152"/>
              <a:ext cx="1174279" cy="7107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21" name="Rechteck 120"/>
            <p:cNvSpPr/>
            <p:nvPr/>
          </p:nvSpPr>
          <p:spPr bwMode="auto">
            <a:xfrm>
              <a:off x="2718936" y="4801939"/>
              <a:ext cx="1174279" cy="7107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8693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186927" y="1124669"/>
            <a:ext cx="7129489" cy="5400675"/>
          </a:xfrm>
        </p:spPr>
        <p:txBody>
          <a:bodyPr/>
          <a:lstStyle/>
          <a:p>
            <a:pPr marL="0" indent="0">
              <a:spcBef>
                <a:spcPts val="2200"/>
              </a:spcBef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discover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the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Microservice</a:t>
            </a:r>
            <a:r>
              <a:rPr lang="de-DE" b="1" dirty="0">
                <a:latin typeface="Arial" pitchFamily="34" charset="0"/>
              </a:rPr>
              <a:t> Architecture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applying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distributed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tracing</a:t>
            </a:r>
            <a:r>
              <a:rPr lang="de-DE" dirty="0">
                <a:latin typeface="Arial" pitchFamily="34" charset="0"/>
              </a:rPr>
              <a:t>?</a:t>
            </a:r>
          </a:p>
          <a:p>
            <a:pPr marL="0" indent="0">
              <a:spcBef>
                <a:spcPts val="2200"/>
              </a:spcBef>
            </a:pPr>
            <a:r>
              <a:rPr lang="de-DE" dirty="0" err="1">
                <a:latin typeface="Arial" pitchFamily="34" charset="0"/>
              </a:rPr>
              <a:t>What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are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component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relationship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types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and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discover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them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automatically</a:t>
            </a:r>
            <a:r>
              <a:rPr lang="de-DE" dirty="0">
                <a:latin typeface="Arial" pitchFamily="34" charset="0"/>
              </a:rPr>
              <a:t>?</a:t>
            </a:r>
          </a:p>
          <a:p>
            <a:pPr marL="0" indent="0">
              <a:spcBef>
                <a:spcPts val="2200"/>
              </a:spcBef>
            </a:pPr>
            <a:br>
              <a:rPr lang="de-DE" sz="900" dirty="0">
                <a:latin typeface="Arial" pitchFamily="34" charset="0"/>
              </a:rPr>
            </a:b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discover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concurrency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and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synchronization</a:t>
            </a:r>
            <a:r>
              <a:rPr lang="de-DE" dirty="0">
                <a:latin typeface="Arial" pitchFamily="34" charset="0"/>
              </a:rPr>
              <a:t>?</a:t>
            </a:r>
            <a:br>
              <a:rPr lang="de-DE" dirty="0">
                <a:latin typeface="Arial" pitchFamily="34" charset="0"/>
              </a:rPr>
            </a:br>
            <a:endParaRPr lang="de-DE" dirty="0">
              <a:latin typeface="Arial" pitchFamily="34" charset="0"/>
            </a:endParaRPr>
          </a:p>
          <a:p>
            <a:pPr marL="0" indent="0">
              <a:spcBef>
                <a:spcPts val="2200"/>
              </a:spcBef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recognize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changes</a:t>
            </a:r>
            <a:r>
              <a:rPr lang="de-DE" dirty="0">
                <a:latin typeface="Arial" pitchFamily="34" charset="0"/>
              </a:rPr>
              <a:t> in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Microservice</a:t>
            </a:r>
            <a:r>
              <a:rPr lang="de-DE" dirty="0">
                <a:latin typeface="Arial" pitchFamily="34" charset="0"/>
              </a:rPr>
              <a:t> Architecture?</a:t>
            </a:r>
            <a:br>
              <a:rPr lang="de-DE" dirty="0">
                <a:latin typeface="Arial" pitchFamily="34" charset="0"/>
              </a:rPr>
            </a:br>
            <a:endParaRPr lang="de-DE" dirty="0">
              <a:latin typeface="Arial" pitchFamily="34" charset="0"/>
            </a:endParaRPr>
          </a:p>
          <a:p>
            <a:pPr marL="0" indent="0">
              <a:spcBef>
                <a:spcPts val="2200"/>
              </a:spcBef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categorize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services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regarding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their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target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purpose</a:t>
            </a:r>
            <a:r>
              <a:rPr lang="de-DE" dirty="0">
                <a:latin typeface="Arial" pitchFamily="34" charset="0"/>
              </a:rPr>
              <a:t>?</a:t>
            </a:r>
            <a:br>
              <a:rPr lang="de-DE" dirty="0">
                <a:latin typeface="Arial" pitchFamily="34" charset="0"/>
              </a:rPr>
            </a:br>
            <a:endParaRPr lang="de-DE" sz="900" dirty="0">
              <a:latin typeface="Arial" pitchFamily="34" charset="0"/>
            </a:endParaRPr>
          </a:p>
          <a:p>
            <a:pPr marL="0" indent="0">
              <a:spcBef>
                <a:spcPts val="2200"/>
              </a:spcBef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provide</a:t>
            </a:r>
            <a:r>
              <a:rPr lang="de-DE" dirty="0">
                <a:latin typeface="Arial" pitchFamily="34" charset="0"/>
              </a:rPr>
              <a:t> a </a:t>
            </a:r>
            <a:r>
              <a:rPr lang="de-DE" b="1" dirty="0">
                <a:latin typeface="Arial" pitchFamily="34" charset="0"/>
              </a:rPr>
              <a:t>smart </a:t>
            </a:r>
            <a:r>
              <a:rPr lang="de-DE" b="1" dirty="0" err="1">
                <a:latin typeface="Arial" pitchFamily="34" charset="0"/>
              </a:rPr>
              <a:t>user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interface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for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adding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business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semantic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dirty="0">
                <a:latin typeface="Arial" pitchFamily="34" charset="0"/>
              </a:rPr>
              <a:t>on top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business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services</a:t>
            </a:r>
            <a:r>
              <a:rPr lang="de-DE" dirty="0">
                <a:latin typeface="Arial" pitchFamily="34" charset="0"/>
              </a:rPr>
              <a:t>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5" name="Rechteck: abgerundete Ecken 4"/>
          <p:cNvSpPr/>
          <p:nvPr/>
        </p:nvSpPr>
        <p:spPr bwMode="auto">
          <a:xfrm>
            <a:off x="497898" y="1149458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" name="Rechteck: abgerundete Ecken 7"/>
          <p:cNvSpPr/>
          <p:nvPr/>
        </p:nvSpPr>
        <p:spPr bwMode="auto">
          <a:xfrm>
            <a:off x="507804" y="1980411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9" name="Rechteck: abgerundete Ecken 8"/>
          <p:cNvSpPr/>
          <p:nvPr/>
        </p:nvSpPr>
        <p:spPr bwMode="auto">
          <a:xfrm>
            <a:off x="507804" y="2811364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0" name="Rechteck: abgerundete Ecken 9"/>
          <p:cNvSpPr/>
          <p:nvPr/>
        </p:nvSpPr>
        <p:spPr bwMode="auto">
          <a:xfrm>
            <a:off x="507804" y="3642317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1" name="Rechteck: abgerundete Ecken 10"/>
          <p:cNvSpPr/>
          <p:nvPr/>
        </p:nvSpPr>
        <p:spPr bwMode="auto">
          <a:xfrm>
            <a:off x="497898" y="4473270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2" name="Rechteck: abgerundete Ecken 11"/>
          <p:cNvSpPr/>
          <p:nvPr/>
        </p:nvSpPr>
        <p:spPr bwMode="auto">
          <a:xfrm>
            <a:off x="507804" y="5304221"/>
            <a:ext cx="576064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bg1"/>
                </a:solidFill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9103704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Architecture Discovery </a:t>
            </a:r>
            <a:r>
              <a:rPr lang="de-DE" dirty="0" err="1">
                <a:solidFill>
                  <a:schemeClr val="accent6"/>
                </a:solidFill>
              </a:rPr>
              <a:t>Idea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grpSp>
        <p:nvGrpSpPr>
          <p:cNvPr id="106" name="Gruppieren 105"/>
          <p:cNvGrpSpPr/>
          <p:nvPr/>
        </p:nvGrpSpPr>
        <p:grpSpPr>
          <a:xfrm>
            <a:off x="3269807" y="3516546"/>
            <a:ext cx="2449887" cy="2847809"/>
            <a:chOff x="5324697" y="1916832"/>
            <a:chExt cx="3425382" cy="3981748"/>
          </a:xfrm>
        </p:grpSpPr>
        <p:grpSp>
          <p:nvGrpSpPr>
            <p:cNvPr id="8" name="Gruppieren 7"/>
            <p:cNvGrpSpPr/>
            <p:nvPr/>
          </p:nvGrpSpPr>
          <p:grpSpPr>
            <a:xfrm>
              <a:off x="5324697" y="1916832"/>
              <a:ext cx="3425382" cy="3981748"/>
              <a:chOff x="467544" y="1628800"/>
              <a:chExt cx="3674501" cy="4271330"/>
            </a:xfrm>
          </p:grpSpPr>
          <p:sp>
            <p:nvSpPr>
              <p:cNvPr id="9" name="Rechteck 8"/>
              <p:cNvSpPr/>
              <p:nvPr/>
            </p:nvSpPr>
            <p:spPr bwMode="auto">
              <a:xfrm>
                <a:off x="484445" y="4609580"/>
                <a:ext cx="3657600" cy="1097280"/>
              </a:xfrm>
              <a:prstGeom prst="rect">
                <a:avLst/>
              </a:prstGeom>
              <a:solidFill>
                <a:schemeClr val="accent2">
                  <a:lumMod val="75000"/>
                  <a:alpha val="70000"/>
                </a:schemeClr>
              </a:solidFill>
              <a:ln>
                <a:headEnd type="none" w="med" len="med"/>
                <a:tailEnd type="none" w="med" len="med"/>
              </a:ln>
              <a:scene3d>
                <a:camera prst="perspectiveRelaxedModerately"/>
                <a:lightRig rig="soft" dir="t"/>
              </a:scene3d>
              <a:sp3d extrusionH="25400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cxnSp>
            <p:nvCxnSpPr>
              <p:cNvPr id="10" name="Gerade Verbindung mit Pfeil 9"/>
              <p:cNvCxnSpPr>
                <a:cxnSpLocks/>
                <a:stCxn id="53" idx="2"/>
                <a:endCxn id="84" idx="0"/>
              </p:cNvCxnSpPr>
              <p:nvPr/>
            </p:nvCxnSpPr>
            <p:spPr bwMode="auto">
              <a:xfrm flipH="1">
                <a:off x="1140118" y="4018340"/>
                <a:ext cx="9958" cy="1050548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mit Pfeil 10"/>
              <p:cNvCxnSpPr>
                <a:cxnSpLocks/>
                <a:stCxn id="54" idx="2"/>
                <a:endCxn id="82" idx="0"/>
              </p:cNvCxnSpPr>
              <p:nvPr/>
            </p:nvCxnSpPr>
            <p:spPr bwMode="auto">
              <a:xfrm>
                <a:off x="1536120" y="3832237"/>
                <a:ext cx="164007" cy="1235159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>
                <a:cxnSpLocks/>
                <a:stCxn id="58" idx="2"/>
                <a:endCxn id="82" idx="0"/>
              </p:cNvCxnSpPr>
              <p:nvPr/>
            </p:nvCxnSpPr>
            <p:spPr bwMode="auto">
              <a:xfrm flipH="1">
                <a:off x="1700127" y="4018340"/>
                <a:ext cx="224747" cy="1049055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/>
              <p:cNvCxnSpPr>
                <a:cxnSpLocks/>
                <a:stCxn id="56" idx="2"/>
                <a:endCxn id="21" idx="0"/>
              </p:cNvCxnSpPr>
              <p:nvPr/>
            </p:nvCxnSpPr>
            <p:spPr bwMode="auto">
              <a:xfrm>
                <a:off x="2303395" y="4235517"/>
                <a:ext cx="28424" cy="672196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>
                <a:cxnSpLocks/>
                <a:stCxn id="57" idx="2"/>
              </p:cNvCxnSpPr>
              <p:nvPr/>
            </p:nvCxnSpPr>
            <p:spPr bwMode="auto">
              <a:xfrm flipH="1">
                <a:off x="2324030" y="4044344"/>
                <a:ext cx="353291" cy="859494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/>
              <p:cNvCxnSpPr>
                <a:cxnSpLocks/>
                <a:stCxn id="61" idx="2"/>
              </p:cNvCxnSpPr>
              <p:nvPr/>
            </p:nvCxnSpPr>
            <p:spPr bwMode="auto">
              <a:xfrm flipH="1">
                <a:off x="3028692" y="3842234"/>
                <a:ext cx="16929" cy="1178977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/>
              <p:cNvCxnSpPr>
                <a:cxnSpLocks/>
                <a:stCxn id="60" idx="2"/>
              </p:cNvCxnSpPr>
              <p:nvPr/>
            </p:nvCxnSpPr>
            <p:spPr bwMode="auto">
              <a:xfrm>
                <a:off x="3418663" y="4050555"/>
                <a:ext cx="170359" cy="963368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headEnd type="none" w="med" len="med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grpSp>
            <p:nvGrpSpPr>
              <p:cNvPr id="18" name="Gruppieren 17"/>
              <p:cNvGrpSpPr/>
              <p:nvPr/>
            </p:nvGrpSpPr>
            <p:grpSpPr>
              <a:xfrm>
                <a:off x="467544" y="3337101"/>
                <a:ext cx="3674076" cy="1295337"/>
                <a:chOff x="595084" y="2804593"/>
                <a:chExt cx="3674076" cy="1295337"/>
              </a:xfrm>
            </p:grpSpPr>
            <p:sp>
              <p:nvSpPr>
                <p:cNvPr id="49" name="Rechteck 48"/>
                <p:cNvSpPr/>
                <p:nvPr/>
              </p:nvSpPr>
              <p:spPr bwMode="auto">
                <a:xfrm>
                  <a:off x="611560" y="2804593"/>
                  <a:ext cx="3657600" cy="109728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65000"/>
                  </a:schemeClr>
                </a:solidFill>
                <a:ln>
                  <a:headEnd type="none" w="med" len="med"/>
                  <a:tailEnd type="none" w="med" len="med"/>
                </a:ln>
                <a:scene3d>
                  <a:camera prst="perspectiveRelaxedModerately"/>
                  <a:lightRig rig="soft" dir="t"/>
                </a:scene3d>
                <a:sp3d extrusionH="254000">
                  <a:bevelT w="0" h="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lang="de-DE" dirty="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grpSp>
              <p:nvGrpSpPr>
                <p:cNvPr id="50" name="Gruppieren 49"/>
                <p:cNvGrpSpPr/>
                <p:nvPr/>
              </p:nvGrpSpPr>
              <p:grpSpPr>
                <a:xfrm>
                  <a:off x="595084" y="3047728"/>
                  <a:ext cx="3113118" cy="1052202"/>
                  <a:chOff x="595084" y="3006903"/>
                  <a:chExt cx="3113118" cy="1052202"/>
                </a:xfrm>
              </p:grpSpPr>
              <p:grpSp>
                <p:nvGrpSpPr>
                  <p:cNvPr id="51" name="Gruppieren 50"/>
                  <p:cNvGrpSpPr/>
                  <p:nvPr/>
                </p:nvGrpSpPr>
                <p:grpSpPr>
                  <a:xfrm>
                    <a:off x="1115616" y="3006903"/>
                    <a:ext cx="2592586" cy="655281"/>
                    <a:chOff x="883645" y="3911832"/>
                    <a:chExt cx="2592586" cy="655281"/>
                  </a:xfrm>
                  <a:scene3d>
                    <a:camera prst="perspectiveAbove"/>
                    <a:lightRig rig="threePt" dir="t">
                      <a:rot lat="0" lon="0" rev="5400000"/>
                    </a:lightRig>
                  </a:scene3d>
                </p:grpSpPr>
                <p:sp>
                  <p:nvSpPr>
                    <p:cNvPr id="53" name="Flussdiagramm: Vorbereitung 52"/>
                    <p:cNvSpPr/>
                    <p:nvPr/>
                  </p:nvSpPr>
                  <p:spPr bwMode="auto">
                    <a:xfrm>
                      <a:off x="883645" y="4097936"/>
                      <a:ext cx="324000" cy="252000"/>
                    </a:xfrm>
                    <a:prstGeom prst="flowChartPreparation">
                      <a:avLst/>
                    </a:prstGeom>
                    <a:solidFill>
                      <a:srgbClr val="489ADA"/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 1</a:t>
                      </a:r>
                    </a:p>
                  </p:txBody>
                </p:sp>
                <p:sp>
                  <p:nvSpPr>
                    <p:cNvPr id="54" name="Flussdiagramm: Vorbereitung 53"/>
                    <p:cNvSpPr/>
                    <p:nvPr/>
                  </p:nvSpPr>
                  <p:spPr bwMode="auto">
                    <a:xfrm>
                      <a:off x="1269689" y="3911832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 4</a:t>
                      </a:r>
                    </a:p>
                  </p:txBody>
                </p:sp>
                <p:sp>
                  <p:nvSpPr>
                    <p:cNvPr id="55" name="Flussdiagramm: Vorbereitung 54"/>
                    <p:cNvSpPr/>
                    <p:nvPr/>
                  </p:nvSpPr>
                  <p:spPr bwMode="auto">
                    <a:xfrm>
                      <a:off x="1269689" y="4297903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 2</a:t>
                      </a:r>
                    </a:p>
                  </p:txBody>
                </p:sp>
                <p:sp>
                  <p:nvSpPr>
                    <p:cNvPr id="56" name="Flussdiagramm: Vorbereitung 55"/>
                    <p:cNvSpPr/>
                    <p:nvPr/>
                  </p:nvSpPr>
                  <p:spPr bwMode="auto">
                    <a:xfrm>
                      <a:off x="2036964" y="4315113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 5</a:t>
                      </a:r>
                    </a:p>
                  </p:txBody>
                </p:sp>
                <p:sp>
                  <p:nvSpPr>
                    <p:cNvPr id="57" name="Flussdiagramm: Vorbereitung 56"/>
                    <p:cNvSpPr/>
                    <p:nvPr/>
                  </p:nvSpPr>
                  <p:spPr bwMode="auto">
                    <a:xfrm>
                      <a:off x="2410890" y="4123940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 6</a:t>
                      </a:r>
                    </a:p>
                  </p:txBody>
                </p:sp>
                <p:sp>
                  <p:nvSpPr>
                    <p:cNvPr id="58" name="Flussdiagramm: Vorbereitung 57"/>
                    <p:cNvSpPr/>
                    <p:nvPr/>
                  </p:nvSpPr>
                  <p:spPr bwMode="auto">
                    <a:xfrm>
                      <a:off x="1658444" y="4097936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 3</a:t>
                      </a:r>
                    </a:p>
                  </p:txBody>
                </p:sp>
                <p:sp>
                  <p:nvSpPr>
                    <p:cNvPr id="59" name="Flussdiagramm: Vorbereitung 58"/>
                    <p:cNvSpPr/>
                    <p:nvPr/>
                  </p:nvSpPr>
                  <p:spPr bwMode="auto">
                    <a:xfrm>
                      <a:off x="2780557" y="4308157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 7</a:t>
                      </a:r>
                    </a:p>
                  </p:txBody>
                </p:sp>
                <p:sp>
                  <p:nvSpPr>
                    <p:cNvPr id="60" name="Flussdiagramm: Vorbereitung 59"/>
                    <p:cNvSpPr/>
                    <p:nvPr/>
                  </p:nvSpPr>
                  <p:spPr bwMode="auto">
                    <a:xfrm>
                      <a:off x="3152231" y="4130149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 9</a:t>
                      </a:r>
                    </a:p>
                  </p:txBody>
                </p:sp>
                <p:sp>
                  <p:nvSpPr>
                    <p:cNvPr id="61" name="Flussdiagramm: Vorbereitung 60"/>
                    <p:cNvSpPr/>
                    <p:nvPr/>
                  </p:nvSpPr>
                  <p:spPr bwMode="auto">
                    <a:xfrm>
                      <a:off x="2779189" y="3921828"/>
                      <a:ext cx="324000" cy="252000"/>
                    </a:xfrm>
                    <a:prstGeom prst="flowChartPreparation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sp3d extrusionH="57150"/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6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 8</a:t>
                      </a:r>
                    </a:p>
                  </p:txBody>
                </p:sp>
                <p:cxnSp>
                  <p:nvCxnSpPr>
                    <p:cNvPr id="62" name="Gerade Verbindung mit Pfeil 61"/>
                    <p:cNvCxnSpPr/>
                    <p:nvPr/>
                  </p:nvCxnSpPr>
                  <p:spPr bwMode="auto">
                    <a:xfrm>
                      <a:off x="1176849" y="4290255"/>
                      <a:ext cx="131665" cy="57161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Gerade Verbindung mit Pfeil 62"/>
                    <p:cNvCxnSpPr/>
                    <p:nvPr/>
                  </p:nvCxnSpPr>
                  <p:spPr bwMode="auto">
                    <a:xfrm flipV="1">
                      <a:off x="1568788" y="4297904"/>
                      <a:ext cx="117741" cy="64351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Gerade Verbindung mit Pfeil 63"/>
                    <p:cNvCxnSpPr/>
                    <p:nvPr/>
                  </p:nvCxnSpPr>
                  <p:spPr bwMode="auto">
                    <a:xfrm>
                      <a:off x="1572972" y="4107328"/>
                      <a:ext cx="109468" cy="50677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Gerade Verbindung mit Pfeil 64"/>
                    <p:cNvCxnSpPr/>
                    <p:nvPr/>
                  </p:nvCxnSpPr>
                  <p:spPr bwMode="auto">
                    <a:xfrm>
                      <a:off x="2706604" y="4315113"/>
                      <a:ext cx="102403" cy="44215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Gerade Verbindung mit Pfeil 65"/>
                    <p:cNvCxnSpPr/>
                    <p:nvPr/>
                  </p:nvCxnSpPr>
                  <p:spPr bwMode="auto">
                    <a:xfrm flipV="1">
                      <a:off x="2704934" y="4119879"/>
                      <a:ext cx="104073" cy="59067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Gerade Verbindung mit Pfeil 66"/>
                    <p:cNvCxnSpPr/>
                    <p:nvPr/>
                  </p:nvCxnSpPr>
                  <p:spPr bwMode="auto">
                    <a:xfrm flipH="1" flipV="1">
                      <a:off x="3074120" y="4112283"/>
                      <a:ext cx="103324" cy="66663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Gerade Verbindung mit Pfeil 67"/>
                    <p:cNvCxnSpPr/>
                    <p:nvPr/>
                  </p:nvCxnSpPr>
                  <p:spPr bwMode="auto">
                    <a:xfrm flipH="1">
                      <a:off x="3082677" y="4329373"/>
                      <a:ext cx="96556" cy="41479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Gerade Verbindung mit Pfeil 68"/>
                    <p:cNvCxnSpPr/>
                    <p:nvPr/>
                  </p:nvCxnSpPr>
                  <p:spPr bwMode="auto">
                    <a:xfrm flipV="1">
                      <a:off x="2337621" y="4322970"/>
                      <a:ext cx="109903" cy="55668"/>
                    </a:xfrm>
                    <a:prstGeom prst="straightConnector1">
                      <a:avLst/>
                    </a:prstGeom>
                    <a:ln w="12700">
                      <a:solidFill>
                        <a:schemeClr val="dk1">
                          <a:shade val="95000"/>
                          <a:satMod val="150000"/>
                        </a:schemeClr>
                      </a:solidFill>
                      <a:headEnd type="none" w="med" len="med"/>
                      <a:tailEnd type="triangle"/>
                    </a:ln>
                    <a:sp3d extrusionH="57150"/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2" name="Textfeld 51"/>
                  <p:cNvSpPr txBox="1"/>
                  <p:nvPr/>
                </p:nvSpPr>
                <p:spPr>
                  <a:xfrm>
                    <a:off x="595084" y="3689774"/>
                    <a:ext cx="2711000" cy="369331"/>
                  </a:xfrm>
                  <a:prstGeom prst="rect">
                    <a:avLst/>
                  </a:prstGeom>
                  <a:noFill/>
                  <a:ln>
                    <a:noFill/>
                    <a:headEnd type="none" w="med" len="med"/>
                    <a:tailEnd type="none" w="med" len="med"/>
                  </a:ln>
                  <a:scene3d>
                    <a:camera prst="perspectiveAbove"/>
                    <a:lightRig rig="soft" dir="t"/>
                  </a:scene3d>
                  <a:sp3d extrusionH="57150">
                    <a:bevelT w="0" h="0"/>
                  </a:sp3d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de-DE"/>
                    </a:defPPr>
                    <a:lvl1pPr marL="0" marR="0" indent="0" algn="ctr" defTabSz="914400" eaLnBrk="0" latinLnBrk="0" hangingPunct="0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  <a:defRPr>
                        <a:solidFill>
                          <a:schemeClr val="tx1"/>
                        </a:solidFill>
                        <a:cs typeface="Arial" pitchFamily="34" charset="0"/>
                      </a:defRPr>
                    </a:lvl1pPr>
                  </a:lstStyle>
                  <a:p>
                    <a:pPr algn="l"/>
                    <a:r>
                      <a:rPr lang="de-DE" sz="1000" b="1" dirty="0" err="1">
                        <a:solidFill>
                          <a:schemeClr val="bg1"/>
                        </a:solidFill>
                      </a:rPr>
                      <a:t>Discovered</a:t>
                    </a:r>
                    <a:r>
                      <a:rPr lang="de-DE" sz="1000" b="1" dirty="0">
                        <a:solidFill>
                          <a:schemeClr val="bg1"/>
                        </a:solidFill>
                      </a:rPr>
                      <a:t> Components</a:t>
                    </a:r>
                  </a:p>
                </p:txBody>
              </p:sp>
            </p:grpSp>
          </p:grpSp>
          <p:sp>
            <p:nvSpPr>
              <p:cNvPr id="19" name="Textfeld 18"/>
              <p:cNvSpPr txBox="1"/>
              <p:nvPr/>
            </p:nvSpPr>
            <p:spPr>
              <a:xfrm>
                <a:off x="467544" y="5530799"/>
                <a:ext cx="2710999" cy="369331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soft" dir="t"/>
              </a:scene3d>
              <a:sp3d extrusionH="5715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marR="0" indent="0" algn="ctr" defTabSz="914400" eaLnBrk="0" latinLnBrk="0" hangingPunct="0">
                  <a:lnSpc>
                    <a:spcPct val="100000"/>
                  </a:lnSpc>
                  <a:buClrTx/>
                  <a:buSzTx/>
                  <a:buFontTx/>
                  <a:buNone/>
                  <a:tabLst/>
                  <a:defRPr>
                    <a:solidFill>
                      <a:schemeClr val="tx1"/>
                    </a:solidFill>
                    <a:cs typeface="Arial" pitchFamily="34" charset="0"/>
                  </a:defRPr>
                </a:lvl1pPr>
              </a:lstStyle>
              <a:p>
                <a:pPr algn="l"/>
                <a:r>
                  <a:rPr lang="de-DE" sz="1000" b="1" dirty="0" err="1">
                    <a:solidFill>
                      <a:schemeClr val="bg1"/>
                    </a:solidFill>
                  </a:rPr>
                  <a:t>Discovered</a:t>
                </a:r>
                <a:r>
                  <a:rPr lang="de-DE" sz="1000" b="1" dirty="0">
                    <a:solidFill>
                      <a:schemeClr val="bg1"/>
                    </a:solidFill>
                  </a:rPr>
                  <a:t> Infrastructure</a:t>
                </a:r>
              </a:p>
            </p:txBody>
          </p:sp>
          <p:pic>
            <p:nvPicPr>
              <p:cNvPr id="21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/>
              <a:stretch/>
            </p:blipFill>
            <p:spPr bwMode="auto">
              <a:xfrm>
                <a:off x="2084076" y="4907713"/>
                <a:ext cx="495486" cy="6130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3" name="Gerade Verbindung mit Pfeil 22"/>
              <p:cNvCxnSpPr/>
              <p:nvPr/>
            </p:nvCxnSpPr>
            <p:spPr bwMode="auto">
              <a:xfrm>
                <a:off x="1907704" y="2962714"/>
                <a:ext cx="0" cy="4046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/>
              <p:cNvCxnSpPr>
                <a:cxnSpLocks/>
              </p:cNvCxnSpPr>
              <p:nvPr/>
            </p:nvCxnSpPr>
            <p:spPr bwMode="auto">
              <a:xfrm flipV="1">
                <a:off x="2411759" y="2962715"/>
                <a:ext cx="1" cy="40461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feld 24"/>
              <p:cNvSpPr txBox="1"/>
              <p:nvPr/>
            </p:nvSpPr>
            <p:spPr>
              <a:xfrm>
                <a:off x="1883005" y="2853209"/>
                <a:ext cx="341759" cy="43088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de-DE" sz="2200" dirty="0">
                    <a:solidFill>
                      <a:srgbClr val="FF0000"/>
                    </a:solidFill>
                    <a:latin typeface="Arial" pitchFamily="34" charset="0"/>
                  </a:rPr>
                  <a:t>?</a:t>
                </a:r>
              </a:p>
            </p:txBody>
          </p:sp>
          <p:sp>
            <p:nvSpPr>
              <p:cNvPr id="26" name="Rechteck 25"/>
              <p:cNvSpPr/>
              <p:nvPr/>
            </p:nvSpPr>
            <p:spPr bwMode="auto">
              <a:xfrm>
                <a:off x="484445" y="1628800"/>
                <a:ext cx="3657600" cy="1096842"/>
              </a:xfrm>
              <a:prstGeom prst="rect">
                <a:avLst/>
              </a:prstGeom>
              <a:solidFill>
                <a:srgbClr val="0070C0">
                  <a:alpha val="65000"/>
                </a:srgbClr>
              </a:solidFill>
              <a:ln>
                <a:headEnd type="none" w="med" len="med"/>
                <a:tailEnd type="none" w="med" len="med"/>
              </a:ln>
              <a:scene3d>
                <a:camera prst="perspectiveRelaxedModerately"/>
                <a:lightRig rig="soft" dir="t"/>
              </a:scene3d>
              <a:sp3d extrusionH="25400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27" name="Rechteck 26"/>
              <p:cNvSpPr/>
              <p:nvPr/>
            </p:nvSpPr>
            <p:spPr bwMode="auto">
              <a:xfrm>
                <a:off x="628036" y="2130077"/>
                <a:ext cx="450286" cy="193882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3175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600" b="1" dirty="0">
                    <a:solidFill>
                      <a:schemeClr val="bg1"/>
                    </a:solidFill>
                    <a:cs typeface="Arial" pitchFamily="34" charset="0"/>
                  </a:rPr>
                  <a:t>A1</a:t>
                </a:r>
              </a:p>
            </p:txBody>
          </p:sp>
          <p:sp>
            <p:nvSpPr>
              <p:cNvPr id="28" name="Rechteck 27"/>
              <p:cNvSpPr/>
              <p:nvPr/>
            </p:nvSpPr>
            <p:spPr bwMode="auto">
              <a:xfrm>
                <a:off x="1648984" y="2130077"/>
                <a:ext cx="450286" cy="193882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3175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600" b="1" dirty="0">
                    <a:solidFill>
                      <a:schemeClr val="bg1"/>
                    </a:solidFill>
                    <a:cs typeface="Arial" pitchFamily="34" charset="0"/>
                  </a:rPr>
                  <a:t>A2</a:t>
                </a:r>
              </a:p>
            </p:txBody>
          </p:sp>
          <p:cxnSp>
            <p:nvCxnSpPr>
              <p:cNvPr id="29" name="Gerader Verbinder 28"/>
              <p:cNvCxnSpPr>
                <a:cxnSpLocks/>
                <a:stCxn id="27" idx="3"/>
                <a:endCxn id="30" idx="3"/>
              </p:cNvCxnSpPr>
              <p:nvPr/>
            </p:nvCxnSpPr>
            <p:spPr bwMode="auto">
              <a:xfrm>
                <a:off x="1078322" y="2227018"/>
                <a:ext cx="125778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Sechseck 29"/>
              <p:cNvSpPr/>
              <p:nvPr/>
            </p:nvSpPr>
            <p:spPr bwMode="auto">
              <a:xfrm>
                <a:off x="1204100" y="2155018"/>
                <a:ext cx="266700" cy="144000"/>
              </a:xfrm>
              <a:prstGeom prst="hexagon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1" name="Ellipse 30"/>
              <p:cNvSpPr/>
              <p:nvPr/>
            </p:nvSpPr>
            <p:spPr bwMode="auto">
              <a:xfrm>
                <a:off x="2180397" y="2137018"/>
                <a:ext cx="222250" cy="180000"/>
              </a:xfrm>
              <a:prstGeom prst="ellipse">
                <a:avLst/>
              </a:prstGeom>
              <a:solidFill>
                <a:srgbClr val="C0C0C0"/>
              </a:solidFill>
              <a:ln w="6350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800" dirty="0">
                    <a:solidFill>
                      <a:schemeClr val="tx1"/>
                    </a:solidFill>
                    <a:cs typeface="Arial" pitchFamily="34" charset="0"/>
                  </a:rPr>
                  <a:t>V</a:t>
                </a:r>
              </a:p>
            </p:txBody>
          </p:sp>
          <p:sp>
            <p:nvSpPr>
              <p:cNvPr id="32" name="Rechteck 31"/>
              <p:cNvSpPr/>
              <p:nvPr/>
            </p:nvSpPr>
            <p:spPr bwMode="auto">
              <a:xfrm>
                <a:off x="2598065" y="1946152"/>
                <a:ext cx="450286" cy="193882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3175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600" b="1" dirty="0">
                    <a:solidFill>
                      <a:schemeClr val="bg1"/>
                    </a:solidFill>
                    <a:cs typeface="Arial" pitchFamily="34" charset="0"/>
                  </a:rPr>
                  <a:t>A3</a:t>
                </a:r>
              </a:p>
            </p:txBody>
          </p:sp>
          <p:sp>
            <p:nvSpPr>
              <p:cNvPr id="33" name="Rechteck 32"/>
              <p:cNvSpPr/>
              <p:nvPr/>
            </p:nvSpPr>
            <p:spPr bwMode="auto">
              <a:xfrm>
                <a:off x="2606039" y="2270181"/>
                <a:ext cx="450286" cy="193882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3175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600" b="1" dirty="0">
                    <a:solidFill>
                      <a:schemeClr val="bg1"/>
                    </a:solidFill>
                    <a:cs typeface="Arial" pitchFamily="34" charset="0"/>
                  </a:rPr>
                  <a:t>A4</a:t>
                </a:r>
              </a:p>
            </p:txBody>
          </p:sp>
          <p:sp>
            <p:nvSpPr>
              <p:cNvPr id="34" name="Sechseck 33"/>
              <p:cNvSpPr/>
              <p:nvPr/>
            </p:nvSpPr>
            <p:spPr bwMode="auto">
              <a:xfrm>
                <a:off x="3169648" y="1971093"/>
                <a:ext cx="266700" cy="144000"/>
              </a:xfrm>
              <a:prstGeom prst="hexagon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5" name="Sechseck 34"/>
              <p:cNvSpPr/>
              <p:nvPr/>
            </p:nvSpPr>
            <p:spPr bwMode="auto">
              <a:xfrm>
                <a:off x="3169648" y="2295122"/>
                <a:ext cx="266700" cy="144000"/>
              </a:xfrm>
              <a:prstGeom prst="hexagon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6" name="Rechteck 35"/>
              <p:cNvSpPr/>
              <p:nvPr/>
            </p:nvSpPr>
            <p:spPr bwMode="auto">
              <a:xfrm>
                <a:off x="3562126" y="2270181"/>
                <a:ext cx="450286" cy="193882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3175"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sz="600" b="1" dirty="0">
                    <a:solidFill>
                      <a:schemeClr val="bg1"/>
                    </a:solidFill>
                    <a:cs typeface="Arial" pitchFamily="34" charset="0"/>
                  </a:rPr>
                  <a:t>A5</a:t>
                </a:r>
              </a:p>
            </p:txBody>
          </p:sp>
          <p:cxnSp>
            <p:nvCxnSpPr>
              <p:cNvPr id="37" name="Gerader Verbinder 36"/>
              <p:cNvCxnSpPr>
                <a:cxnSpLocks/>
                <a:stCxn id="30" idx="0"/>
                <a:endCxn id="28" idx="1"/>
              </p:cNvCxnSpPr>
              <p:nvPr/>
            </p:nvCxnSpPr>
            <p:spPr bwMode="auto">
              <a:xfrm>
                <a:off x="1470800" y="2227018"/>
                <a:ext cx="1781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/>
              <p:cNvCxnSpPr>
                <a:cxnSpLocks/>
                <a:stCxn id="28" idx="3"/>
                <a:endCxn id="31" idx="2"/>
              </p:cNvCxnSpPr>
              <p:nvPr/>
            </p:nvCxnSpPr>
            <p:spPr bwMode="auto">
              <a:xfrm>
                <a:off x="2099270" y="2227018"/>
                <a:ext cx="8112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Gerader Verbinder 38"/>
              <p:cNvCxnSpPr>
                <a:cxnSpLocks/>
                <a:stCxn id="31" idx="6"/>
                <a:endCxn id="32" idx="1"/>
              </p:cNvCxnSpPr>
              <p:nvPr/>
            </p:nvCxnSpPr>
            <p:spPr bwMode="auto">
              <a:xfrm flipV="1">
                <a:off x="2402647" y="2043093"/>
                <a:ext cx="195418" cy="183925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Gerader Verbinder 39"/>
              <p:cNvCxnSpPr>
                <a:cxnSpLocks/>
                <a:stCxn id="31" idx="6"/>
                <a:endCxn id="33" idx="1"/>
              </p:cNvCxnSpPr>
              <p:nvPr/>
            </p:nvCxnSpPr>
            <p:spPr bwMode="auto">
              <a:xfrm>
                <a:off x="2402647" y="2227018"/>
                <a:ext cx="203392" cy="140104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Gerader Verbinder 40"/>
              <p:cNvCxnSpPr>
                <a:cxnSpLocks/>
                <a:stCxn id="32" idx="3"/>
                <a:endCxn id="34" idx="3"/>
              </p:cNvCxnSpPr>
              <p:nvPr/>
            </p:nvCxnSpPr>
            <p:spPr bwMode="auto">
              <a:xfrm>
                <a:off x="3048351" y="2043093"/>
                <a:ext cx="12129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Gerader Verbinder 41"/>
              <p:cNvCxnSpPr>
                <a:cxnSpLocks/>
                <a:stCxn id="33" idx="3"/>
                <a:endCxn id="35" idx="3"/>
              </p:cNvCxnSpPr>
              <p:nvPr/>
            </p:nvCxnSpPr>
            <p:spPr bwMode="auto">
              <a:xfrm>
                <a:off x="3056325" y="2367122"/>
                <a:ext cx="113323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/>
              <p:cNvCxnSpPr>
                <a:cxnSpLocks/>
                <a:stCxn id="35" idx="0"/>
                <a:endCxn id="36" idx="1"/>
              </p:cNvCxnSpPr>
              <p:nvPr/>
            </p:nvCxnSpPr>
            <p:spPr bwMode="auto">
              <a:xfrm>
                <a:off x="3436348" y="2367122"/>
                <a:ext cx="125778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/>
              </a:ln>
              <a:scene3d>
                <a:camera prst="perspectiveAbove"/>
                <a:lightRig rig="threePt" dir="t">
                  <a:rot lat="0" lon="0" rev="5400000"/>
                </a:lightRig>
              </a:scene3d>
              <a:sp3d extrusionH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feld 43"/>
              <p:cNvSpPr txBox="1"/>
              <p:nvPr/>
            </p:nvSpPr>
            <p:spPr>
              <a:xfrm>
                <a:off x="467544" y="2555661"/>
                <a:ext cx="2710999" cy="369331"/>
              </a:xfrm>
              <a:prstGeom prst="rect">
                <a:avLst/>
              </a:prstGeom>
              <a:noFill/>
              <a:ln>
                <a:noFill/>
                <a:headEnd type="none" w="med" len="med"/>
                <a:tailEnd type="none" w="med" len="med"/>
              </a:ln>
              <a:scene3d>
                <a:camera prst="perspectiveAbove"/>
                <a:lightRig rig="soft" dir="t"/>
              </a:scene3d>
              <a:sp3d extrusionH="5715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marR="0" indent="0" algn="ctr" defTabSz="914400" eaLnBrk="0" latinLnBrk="0" hangingPunct="0">
                  <a:lnSpc>
                    <a:spcPct val="100000"/>
                  </a:lnSpc>
                  <a:buClrTx/>
                  <a:buSzTx/>
                  <a:buFontTx/>
                  <a:buNone/>
                  <a:tabLst/>
                  <a:defRPr>
                    <a:solidFill>
                      <a:schemeClr val="tx1"/>
                    </a:solidFill>
                    <a:cs typeface="Arial" pitchFamily="34" charset="0"/>
                  </a:defRPr>
                </a:lvl1pPr>
              </a:lstStyle>
              <a:p>
                <a:pPr algn="l"/>
                <a:r>
                  <a:rPr lang="de-DE" sz="1000" b="1" dirty="0">
                    <a:solidFill>
                      <a:schemeClr val="bg1"/>
                    </a:solidFill>
                  </a:rPr>
                  <a:t>Business </a:t>
                </a:r>
                <a:r>
                  <a:rPr lang="de-DE" sz="1000" b="1" dirty="0" err="1">
                    <a:solidFill>
                      <a:schemeClr val="bg1"/>
                    </a:solidFill>
                  </a:rPr>
                  <a:t>Process</a:t>
                </a:r>
                <a:r>
                  <a:rPr lang="de-DE" sz="1000" b="1" dirty="0">
                    <a:solidFill>
                      <a:schemeClr val="bg1"/>
                    </a:solidFill>
                  </a:rPr>
                  <a:t> Model</a:t>
                </a:r>
              </a:p>
            </p:txBody>
          </p:sp>
          <p:sp>
            <p:nvSpPr>
              <p:cNvPr id="47" name="Rechteck 46"/>
              <p:cNvSpPr/>
              <p:nvPr/>
            </p:nvSpPr>
            <p:spPr bwMode="auto">
              <a:xfrm>
                <a:off x="827584" y="4797152"/>
                <a:ext cx="1174279" cy="710788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8" name="Rechteck 47"/>
              <p:cNvSpPr/>
              <p:nvPr/>
            </p:nvSpPr>
            <p:spPr bwMode="auto">
              <a:xfrm>
                <a:off x="2718936" y="4801939"/>
                <a:ext cx="1174279" cy="710788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  <p:cxnSp>
          <p:nvCxnSpPr>
            <p:cNvPr id="71" name="Gerade Verbindung mit Pfeil 70"/>
            <p:cNvCxnSpPr>
              <a:cxnSpLocks/>
              <a:stCxn id="84" idx="1"/>
              <a:endCxn id="82" idx="1"/>
            </p:cNvCxnSpPr>
            <p:nvPr/>
          </p:nvCxnSpPr>
          <p:spPr bwMode="auto">
            <a:xfrm flipV="1">
              <a:off x="5863607" y="5186852"/>
              <a:ext cx="520524" cy="1391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uppieren 71"/>
            <p:cNvGrpSpPr/>
            <p:nvPr/>
          </p:nvGrpSpPr>
          <p:grpSpPr>
            <a:xfrm>
              <a:off x="5764829" y="5123694"/>
              <a:ext cx="376912" cy="163706"/>
              <a:chOff x="1939230" y="5039363"/>
              <a:chExt cx="931200" cy="404445"/>
            </a:xfrm>
          </p:grpSpPr>
          <p:pic>
            <p:nvPicPr>
              <p:cNvPr id="83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1939230" y="5054624"/>
                <a:ext cx="931200" cy="389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feld 83"/>
              <p:cNvSpPr txBox="1"/>
              <p:nvPr/>
            </p:nvSpPr>
            <p:spPr>
              <a:xfrm>
                <a:off x="2183273" y="5039363"/>
                <a:ext cx="435148" cy="31894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1pPr>
                  <a:defRPr sz="600">
                    <a:latin typeface="Arial" pitchFamily="34" charset="0"/>
                  </a:defRPr>
                </a:lvl1pPr>
              </a:lstStyle>
              <a:p>
                <a:r>
                  <a:rPr lang="de-DE" dirty="0"/>
                  <a:t>VM</a:t>
                </a:r>
              </a:p>
            </p:txBody>
          </p:sp>
        </p:grpSp>
        <p:grpSp>
          <p:nvGrpSpPr>
            <p:cNvPr id="73" name="Gruppieren 72"/>
            <p:cNvGrpSpPr/>
            <p:nvPr/>
          </p:nvGrpSpPr>
          <p:grpSpPr>
            <a:xfrm>
              <a:off x="6282501" y="5122302"/>
              <a:ext cx="374312" cy="164481"/>
              <a:chOff x="2820154" y="5035979"/>
              <a:chExt cx="924763" cy="406363"/>
            </a:xfrm>
          </p:grpSpPr>
          <p:pic>
            <p:nvPicPr>
              <p:cNvPr id="81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2820154" y="5055852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" name="Textfeld 81"/>
              <p:cNvSpPr txBox="1"/>
              <p:nvPr/>
            </p:nvSpPr>
            <p:spPr>
              <a:xfrm>
                <a:off x="3071240" y="5035979"/>
                <a:ext cx="442644" cy="3189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  <p:cxnSp>
          <p:nvCxnSpPr>
            <p:cNvPr id="74" name="Gerade Verbindung mit Pfeil 73"/>
            <p:cNvCxnSpPr>
              <a:cxnSpLocks/>
            </p:cNvCxnSpPr>
            <p:nvPr/>
          </p:nvCxnSpPr>
          <p:spPr bwMode="auto">
            <a:xfrm>
              <a:off x="7631184" y="5168754"/>
              <a:ext cx="520793" cy="2067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79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7534179" y="5111910"/>
              <a:ext cx="374308" cy="156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8046632" y="5112406"/>
              <a:ext cx="376916" cy="157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8" name="Pfeil: nach rechts 147"/>
          <p:cNvSpPr/>
          <p:nvPr/>
        </p:nvSpPr>
        <p:spPr bwMode="auto">
          <a:xfrm rot="5400000">
            <a:off x="4321432" y="3050570"/>
            <a:ext cx="346637" cy="42913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9" name="Rechteck 148"/>
          <p:cNvSpPr/>
          <p:nvPr/>
        </p:nvSpPr>
        <p:spPr bwMode="auto">
          <a:xfrm>
            <a:off x="3666658" y="2151674"/>
            <a:ext cx="1656184" cy="80375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System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4920426" y="5795987"/>
            <a:ext cx="125971" cy="92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600">
                <a:latin typeface="Arial" pitchFamily="34" charset="0"/>
              </a:defRPr>
            </a:lvl1pPr>
          </a:lstStyle>
          <a:p>
            <a:r>
              <a:rPr lang="de-DE" dirty="0"/>
              <a:t>VM</a:t>
            </a:r>
          </a:p>
        </p:txBody>
      </p:sp>
      <p:sp>
        <p:nvSpPr>
          <p:cNvPr id="173" name="Textfeld 172"/>
          <p:cNvSpPr txBox="1"/>
          <p:nvPr/>
        </p:nvSpPr>
        <p:spPr>
          <a:xfrm>
            <a:off x="5292713" y="5794992"/>
            <a:ext cx="128143" cy="92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de-DE" sz="600" dirty="0">
                <a:latin typeface="Arial" pitchFamily="34" charset="0"/>
              </a:rPr>
              <a:t>VM</a:t>
            </a:r>
          </a:p>
        </p:txBody>
      </p:sp>
      <p:sp>
        <p:nvSpPr>
          <p:cNvPr id="88" name="Rechteck 87"/>
          <p:cNvSpPr/>
          <p:nvPr/>
        </p:nvSpPr>
        <p:spPr bwMode="auto">
          <a:xfrm>
            <a:off x="339499" y="1628800"/>
            <a:ext cx="2576317" cy="1620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System Monitoring</a:t>
            </a:r>
          </a:p>
        </p:txBody>
      </p:sp>
      <p:sp>
        <p:nvSpPr>
          <p:cNvPr id="89" name="Inhaltsplatzhalter 1"/>
          <p:cNvSpPr>
            <a:spLocks noGrp="1"/>
          </p:cNvSpPr>
          <p:nvPr>
            <p:ph idx="1"/>
          </p:nvPr>
        </p:nvSpPr>
        <p:spPr>
          <a:xfrm>
            <a:off x="250827" y="981076"/>
            <a:ext cx="4465190" cy="1042175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b="1" dirty="0">
                <a:solidFill>
                  <a:srgbClr val="000000"/>
                </a:solidFill>
              </a:rPr>
              <a:t>Continuous architecture discovery</a:t>
            </a:r>
            <a:br>
              <a:rPr lang="en-US" sz="1400" b="1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by utilizing multiple data sources</a:t>
            </a:r>
          </a:p>
        </p:txBody>
      </p:sp>
      <p:sp>
        <p:nvSpPr>
          <p:cNvPr id="90" name="Rechteck 89"/>
          <p:cNvSpPr/>
          <p:nvPr/>
        </p:nvSpPr>
        <p:spPr bwMode="auto">
          <a:xfrm>
            <a:off x="455553" y="2379736"/>
            <a:ext cx="2365395" cy="3291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Distributed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Tracing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data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1" name="Rechteck 90"/>
          <p:cNvSpPr/>
          <p:nvPr/>
        </p:nvSpPr>
        <p:spPr bwMode="auto">
          <a:xfrm>
            <a:off x="458729" y="2801494"/>
            <a:ext cx="2368410" cy="32483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Server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logs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/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configurations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2" name="Gerade Verbindung mit Pfeil 98"/>
          <p:cNvCxnSpPr>
            <a:cxnSpLocks/>
            <a:stCxn id="90" idx="3"/>
          </p:cNvCxnSpPr>
          <p:nvPr/>
        </p:nvCxnSpPr>
        <p:spPr bwMode="auto">
          <a:xfrm>
            <a:off x="2820948" y="2544328"/>
            <a:ext cx="845710" cy="922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Gerade Verbindung mit Pfeil 99"/>
          <p:cNvCxnSpPr>
            <a:cxnSpLocks/>
            <a:stCxn id="99" idx="3"/>
          </p:cNvCxnSpPr>
          <p:nvPr/>
        </p:nvCxnSpPr>
        <p:spPr bwMode="auto">
          <a:xfrm>
            <a:off x="2820571" y="2114453"/>
            <a:ext cx="846087" cy="43909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Gerade Verbindung mit Pfeil 102"/>
          <p:cNvCxnSpPr>
            <a:cxnSpLocks/>
            <a:stCxn id="91" idx="3"/>
          </p:cNvCxnSpPr>
          <p:nvPr/>
        </p:nvCxnSpPr>
        <p:spPr bwMode="auto">
          <a:xfrm flipV="1">
            <a:off x="2827139" y="2553549"/>
            <a:ext cx="839519" cy="41036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Rechteck 98"/>
          <p:cNvSpPr/>
          <p:nvPr/>
        </p:nvSpPr>
        <p:spPr bwMode="auto">
          <a:xfrm>
            <a:off x="452161" y="1952034"/>
            <a:ext cx="2368410" cy="3248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Registry Service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data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83762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 96"/>
          <p:cNvSpPr/>
          <p:nvPr/>
        </p:nvSpPr>
        <p:spPr bwMode="auto">
          <a:xfrm>
            <a:off x="339499" y="1628800"/>
            <a:ext cx="2576317" cy="1620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System Monitoring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50827" y="981076"/>
            <a:ext cx="4465190" cy="1042175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400" b="1" dirty="0">
                <a:solidFill>
                  <a:srgbClr val="000000"/>
                </a:solidFill>
              </a:rPr>
              <a:t>Continuous architecture discovery</a:t>
            </a:r>
            <a:br>
              <a:rPr lang="en-US" sz="1400" b="1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by utilizing multiple data sources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Architecture Discovery </a:t>
            </a:r>
            <a:r>
              <a:rPr lang="de-DE" dirty="0" err="1">
                <a:solidFill>
                  <a:schemeClr val="accent6"/>
                </a:solidFill>
              </a:rPr>
              <a:t>Idea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94" name="Rechteck 93"/>
          <p:cNvSpPr/>
          <p:nvPr/>
        </p:nvSpPr>
        <p:spPr bwMode="auto">
          <a:xfrm>
            <a:off x="455553" y="2379736"/>
            <a:ext cx="2365395" cy="3291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Distributed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Tracing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data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6" name="Rechteck 95"/>
          <p:cNvSpPr/>
          <p:nvPr/>
        </p:nvSpPr>
        <p:spPr bwMode="auto">
          <a:xfrm>
            <a:off x="458729" y="2801494"/>
            <a:ext cx="2368410" cy="32483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Server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logs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/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configurations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8" name="Pfeil: nach rechts 147"/>
          <p:cNvSpPr/>
          <p:nvPr/>
        </p:nvSpPr>
        <p:spPr bwMode="auto">
          <a:xfrm rot="5400000">
            <a:off x="4321432" y="3050570"/>
            <a:ext cx="346637" cy="42913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9" name="Rechteck 148"/>
          <p:cNvSpPr/>
          <p:nvPr/>
        </p:nvSpPr>
        <p:spPr bwMode="auto">
          <a:xfrm>
            <a:off x="3666658" y="2151674"/>
            <a:ext cx="1656184" cy="80375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System</a:t>
            </a:r>
          </a:p>
        </p:txBody>
      </p:sp>
      <p:cxnSp>
        <p:nvCxnSpPr>
          <p:cNvPr id="150" name="Gerade Verbindung mit Pfeil 98"/>
          <p:cNvCxnSpPr>
            <a:cxnSpLocks/>
            <a:stCxn id="94" idx="3"/>
            <a:endCxn id="149" idx="1"/>
          </p:cNvCxnSpPr>
          <p:nvPr/>
        </p:nvCxnSpPr>
        <p:spPr bwMode="auto">
          <a:xfrm>
            <a:off x="2820948" y="2544328"/>
            <a:ext cx="845710" cy="922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1" name="Gerade Verbindung mit Pfeil 99"/>
          <p:cNvCxnSpPr>
            <a:cxnSpLocks/>
            <a:stCxn id="101" idx="3"/>
            <a:endCxn id="149" idx="1"/>
          </p:cNvCxnSpPr>
          <p:nvPr/>
        </p:nvCxnSpPr>
        <p:spPr bwMode="auto">
          <a:xfrm>
            <a:off x="2820571" y="2114453"/>
            <a:ext cx="846087" cy="43909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Gerade Verbindung mit Pfeil 102"/>
          <p:cNvCxnSpPr>
            <a:cxnSpLocks/>
            <a:stCxn id="96" idx="3"/>
            <a:endCxn id="149" idx="1"/>
          </p:cNvCxnSpPr>
          <p:nvPr/>
        </p:nvCxnSpPr>
        <p:spPr bwMode="auto">
          <a:xfrm flipV="1">
            <a:off x="2827139" y="2553549"/>
            <a:ext cx="839519" cy="41036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Inhaltsplatzhalter 1"/>
          <p:cNvSpPr txBox="1">
            <a:spLocks/>
          </p:cNvSpPr>
          <p:nvPr/>
        </p:nvSpPr>
        <p:spPr bwMode="auto">
          <a:xfrm>
            <a:off x="4228674" y="1009842"/>
            <a:ext cx="532152" cy="56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lvl="1" indent="0" algn="ctr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000" b="1" kern="0" dirty="0">
                <a:solidFill>
                  <a:srgbClr val="000000"/>
                </a:solidFill>
              </a:rPr>
              <a:t>+</a:t>
            </a:r>
            <a:endParaRPr lang="en-US" sz="2000" kern="0" dirty="0">
              <a:solidFill>
                <a:srgbClr val="000000"/>
              </a:solidFill>
            </a:endParaRPr>
          </a:p>
        </p:txBody>
      </p:sp>
      <p:sp>
        <p:nvSpPr>
          <p:cNvPr id="86" name="Inhaltsplatzhalter 1"/>
          <p:cNvSpPr txBox="1">
            <a:spLocks/>
          </p:cNvSpPr>
          <p:nvPr/>
        </p:nvSpPr>
        <p:spPr bwMode="auto">
          <a:xfrm>
            <a:off x="6003846" y="980728"/>
            <a:ext cx="4465190" cy="104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lang="de-DE" sz="1800" baseline="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1400" b="1" kern="0" dirty="0">
                <a:solidFill>
                  <a:srgbClr val="000000"/>
                </a:solidFill>
              </a:rPr>
              <a:t>Business semantic</a:t>
            </a:r>
            <a:br>
              <a:rPr lang="en-US" sz="1400" b="1" kern="0" dirty="0">
                <a:solidFill>
                  <a:srgbClr val="000000"/>
                </a:solidFill>
              </a:rPr>
            </a:br>
            <a:r>
              <a:rPr lang="en-US" sz="1400" kern="0" dirty="0">
                <a:solidFill>
                  <a:srgbClr val="000000"/>
                </a:solidFill>
              </a:rPr>
              <a:t>by semi-automated way</a:t>
            </a:r>
          </a:p>
        </p:txBody>
      </p:sp>
      <p:sp>
        <p:nvSpPr>
          <p:cNvPr id="87" name="Rechteck 86"/>
          <p:cNvSpPr/>
          <p:nvPr/>
        </p:nvSpPr>
        <p:spPr bwMode="auto">
          <a:xfrm>
            <a:off x="6073685" y="1847118"/>
            <a:ext cx="2650740" cy="11726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User Interface</a:t>
            </a:r>
          </a:p>
        </p:txBody>
      </p:sp>
      <p:sp>
        <p:nvSpPr>
          <p:cNvPr id="88" name="Rechteck 87"/>
          <p:cNvSpPr/>
          <p:nvPr/>
        </p:nvSpPr>
        <p:spPr bwMode="auto">
          <a:xfrm>
            <a:off x="6154299" y="2199109"/>
            <a:ext cx="2475258" cy="32918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Business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Process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Model</a:t>
            </a:r>
          </a:p>
        </p:txBody>
      </p:sp>
      <p:sp>
        <p:nvSpPr>
          <p:cNvPr id="89" name="Rechteck 88"/>
          <p:cNvSpPr/>
          <p:nvPr/>
        </p:nvSpPr>
        <p:spPr bwMode="auto">
          <a:xfrm>
            <a:off x="6154298" y="2613029"/>
            <a:ext cx="2474881" cy="32483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Assign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requests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activities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1" name="Gerade Verbindung mit Pfeil 102"/>
          <p:cNvCxnSpPr>
            <a:cxnSpLocks/>
            <a:stCxn id="88" idx="1"/>
            <a:endCxn id="149" idx="3"/>
          </p:cNvCxnSpPr>
          <p:nvPr/>
        </p:nvCxnSpPr>
        <p:spPr bwMode="auto">
          <a:xfrm rot="10800000" flipV="1">
            <a:off x="5322843" y="2363701"/>
            <a:ext cx="831457" cy="189848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Gerade Verbindung mit Pfeil 102"/>
          <p:cNvCxnSpPr>
            <a:cxnSpLocks/>
            <a:stCxn id="89" idx="1"/>
            <a:endCxn id="149" idx="3"/>
          </p:cNvCxnSpPr>
          <p:nvPr/>
        </p:nvCxnSpPr>
        <p:spPr bwMode="auto">
          <a:xfrm rot="10800000">
            <a:off x="5322842" y="2553550"/>
            <a:ext cx="831456" cy="22189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8" name="Gruppieren 107"/>
          <p:cNvGrpSpPr/>
          <p:nvPr/>
        </p:nvGrpSpPr>
        <p:grpSpPr>
          <a:xfrm>
            <a:off x="3269807" y="3645024"/>
            <a:ext cx="2449887" cy="2560483"/>
            <a:chOff x="3269807" y="3645024"/>
            <a:chExt cx="2449887" cy="2560483"/>
          </a:xfrm>
        </p:grpSpPr>
        <p:sp>
          <p:nvSpPr>
            <p:cNvPr id="9" name="Rechteck 8"/>
            <p:cNvSpPr/>
            <p:nvPr/>
          </p:nvSpPr>
          <p:spPr bwMode="auto">
            <a:xfrm>
              <a:off x="3281075" y="5345063"/>
              <a:ext cx="2438619" cy="731586"/>
            </a:xfrm>
            <a:prstGeom prst="rect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10" name="Gerade Verbindung mit Pfeil 9"/>
            <p:cNvCxnSpPr>
              <a:cxnSpLocks/>
              <a:stCxn id="53" idx="2"/>
              <a:endCxn id="84" idx="0"/>
            </p:cNvCxnSpPr>
            <p:nvPr/>
          </p:nvCxnSpPr>
          <p:spPr bwMode="auto">
            <a:xfrm flipH="1">
              <a:off x="3718230" y="4950867"/>
              <a:ext cx="6639" cy="692808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>
              <a:cxnSpLocks/>
              <a:stCxn id="54" idx="2"/>
              <a:endCxn id="82" idx="0"/>
            </p:cNvCxnSpPr>
            <p:nvPr/>
          </p:nvCxnSpPr>
          <p:spPr bwMode="auto">
            <a:xfrm>
              <a:off x="3982255" y="4826787"/>
              <a:ext cx="109348" cy="815894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>
              <a:cxnSpLocks/>
              <a:stCxn id="58" idx="2"/>
              <a:endCxn id="82" idx="0"/>
            </p:cNvCxnSpPr>
            <p:nvPr/>
          </p:nvCxnSpPr>
          <p:spPr bwMode="auto">
            <a:xfrm flipH="1">
              <a:off x="4091603" y="4950867"/>
              <a:ext cx="149845" cy="691814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>
              <a:cxnSpLocks/>
              <a:stCxn id="56" idx="2"/>
              <a:endCxn id="21" idx="0"/>
            </p:cNvCxnSpPr>
            <p:nvPr/>
          </p:nvCxnSpPr>
          <p:spPr bwMode="auto">
            <a:xfrm>
              <a:off x="4493817" y="5095665"/>
              <a:ext cx="18951" cy="448171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>
              <a:cxnSpLocks/>
              <a:stCxn id="57" idx="2"/>
            </p:cNvCxnSpPr>
            <p:nvPr/>
          </p:nvCxnSpPr>
          <p:spPr bwMode="auto">
            <a:xfrm flipH="1">
              <a:off x="4507575" y="4968205"/>
              <a:ext cx="235548" cy="57304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>
              <a:cxnSpLocks/>
              <a:stCxn id="61" idx="2"/>
            </p:cNvCxnSpPr>
            <p:nvPr/>
          </p:nvCxnSpPr>
          <p:spPr bwMode="auto">
            <a:xfrm flipH="1">
              <a:off x="4977392" y="4833453"/>
              <a:ext cx="11287" cy="786055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>
              <a:cxnSpLocks/>
              <a:stCxn id="60" idx="2"/>
            </p:cNvCxnSpPr>
            <p:nvPr/>
          </p:nvCxnSpPr>
          <p:spPr bwMode="auto">
            <a:xfrm>
              <a:off x="5237396" y="4972346"/>
              <a:ext cx="113583" cy="64230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8" name="Gruppieren 17"/>
            <p:cNvGrpSpPr/>
            <p:nvPr/>
          </p:nvGrpSpPr>
          <p:grpSpPr>
            <a:xfrm>
              <a:off x="3269807" y="4496668"/>
              <a:ext cx="2449604" cy="863635"/>
              <a:chOff x="595084" y="2804593"/>
              <a:chExt cx="3674076" cy="1295337"/>
            </a:xfrm>
          </p:grpSpPr>
          <p:sp>
            <p:nvSpPr>
              <p:cNvPr id="49" name="Rechteck 48"/>
              <p:cNvSpPr/>
              <p:nvPr/>
            </p:nvSpPr>
            <p:spPr bwMode="auto">
              <a:xfrm>
                <a:off x="611560" y="2804593"/>
                <a:ext cx="3657600" cy="1097280"/>
              </a:xfrm>
              <a:prstGeom prst="rect">
                <a:avLst/>
              </a:prstGeom>
              <a:solidFill>
                <a:schemeClr val="bg1">
                  <a:lumMod val="50000"/>
                  <a:alpha val="65000"/>
                </a:schemeClr>
              </a:solidFill>
              <a:ln>
                <a:headEnd type="none" w="med" len="med"/>
                <a:tailEnd type="none" w="med" len="med"/>
              </a:ln>
              <a:scene3d>
                <a:camera prst="perspectiveRelaxedModerately"/>
                <a:lightRig rig="soft" dir="t"/>
              </a:scene3d>
              <a:sp3d extrusionH="254000">
                <a:bevelT w="0" h="0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grpSp>
            <p:nvGrpSpPr>
              <p:cNvPr id="50" name="Gruppieren 49"/>
              <p:cNvGrpSpPr/>
              <p:nvPr/>
            </p:nvGrpSpPr>
            <p:grpSpPr>
              <a:xfrm>
                <a:off x="595084" y="3047728"/>
                <a:ext cx="3113118" cy="1052202"/>
                <a:chOff x="595084" y="3006903"/>
                <a:chExt cx="3113118" cy="1052202"/>
              </a:xfrm>
            </p:grpSpPr>
            <p:grpSp>
              <p:nvGrpSpPr>
                <p:cNvPr id="51" name="Gruppieren 50"/>
                <p:cNvGrpSpPr/>
                <p:nvPr/>
              </p:nvGrpSpPr>
              <p:grpSpPr>
                <a:xfrm>
                  <a:off x="1115616" y="3006903"/>
                  <a:ext cx="2592586" cy="655281"/>
                  <a:chOff x="883645" y="3911832"/>
                  <a:chExt cx="2592586" cy="655281"/>
                </a:xfrm>
                <a:scene3d>
                  <a:camera prst="perspectiveAbove"/>
                  <a:lightRig rig="threePt" dir="t">
                    <a:rot lat="0" lon="0" rev="5400000"/>
                  </a:lightRig>
                </a:scene3d>
              </p:grpSpPr>
              <p:sp>
                <p:nvSpPr>
                  <p:cNvPr id="53" name="Flussdiagramm: Vorbereitung 52"/>
                  <p:cNvSpPr/>
                  <p:nvPr/>
                </p:nvSpPr>
                <p:spPr bwMode="auto">
                  <a:xfrm>
                    <a:off x="883645" y="4097936"/>
                    <a:ext cx="324000" cy="252000"/>
                  </a:xfrm>
                  <a:prstGeom prst="flowChartPreparation">
                    <a:avLst/>
                  </a:prstGeom>
                  <a:solidFill>
                    <a:srgbClr val="489ADA"/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1</a:t>
                    </a:r>
                  </a:p>
                </p:txBody>
              </p:sp>
              <p:sp>
                <p:nvSpPr>
                  <p:cNvPr id="54" name="Flussdiagramm: Vorbereitung 53"/>
                  <p:cNvSpPr/>
                  <p:nvPr/>
                </p:nvSpPr>
                <p:spPr bwMode="auto">
                  <a:xfrm>
                    <a:off x="1269689" y="3911832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4</a:t>
                    </a:r>
                  </a:p>
                </p:txBody>
              </p:sp>
              <p:sp>
                <p:nvSpPr>
                  <p:cNvPr id="55" name="Flussdiagramm: Vorbereitung 54"/>
                  <p:cNvSpPr/>
                  <p:nvPr/>
                </p:nvSpPr>
                <p:spPr bwMode="auto">
                  <a:xfrm>
                    <a:off x="1269689" y="429790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2</a:t>
                    </a:r>
                  </a:p>
                </p:txBody>
              </p:sp>
              <p:sp>
                <p:nvSpPr>
                  <p:cNvPr id="56" name="Flussdiagramm: Vorbereitung 55"/>
                  <p:cNvSpPr/>
                  <p:nvPr/>
                </p:nvSpPr>
                <p:spPr bwMode="auto">
                  <a:xfrm>
                    <a:off x="2036964" y="4315113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5</a:t>
                    </a:r>
                  </a:p>
                </p:txBody>
              </p:sp>
              <p:sp>
                <p:nvSpPr>
                  <p:cNvPr id="57" name="Flussdiagramm: Vorbereitung 56"/>
                  <p:cNvSpPr/>
                  <p:nvPr/>
                </p:nvSpPr>
                <p:spPr bwMode="auto">
                  <a:xfrm>
                    <a:off x="2410890" y="4123940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6</a:t>
                    </a:r>
                  </a:p>
                </p:txBody>
              </p:sp>
              <p:sp>
                <p:nvSpPr>
                  <p:cNvPr id="58" name="Flussdiagramm: Vorbereitung 57"/>
                  <p:cNvSpPr/>
                  <p:nvPr/>
                </p:nvSpPr>
                <p:spPr bwMode="auto">
                  <a:xfrm>
                    <a:off x="1658444" y="4097936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3</a:t>
                    </a:r>
                  </a:p>
                </p:txBody>
              </p:sp>
              <p:sp>
                <p:nvSpPr>
                  <p:cNvPr id="59" name="Flussdiagramm: Vorbereitung 58"/>
                  <p:cNvSpPr/>
                  <p:nvPr/>
                </p:nvSpPr>
                <p:spPr bwMode="auto">
                  <a:xfrm>
                    <a:off x="2780557" y="4308157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7</a:t>
                    </a:r>
                  </a:p>
                </p:txBody>
              </p:sp>
              <p:sp>
                <p:nvSpPr>
                  <p:cNvPr id="60" name="Flussdiagramm: Vorbereitung 59"/>
                  <p:cNvSpPr/>
                  <p:nvPr/>
                </p:nvSpPr>
                <p:spPr bwMode="auto">
                  <a:xfrm>
                    <a:off x="3152231" y="4130149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S 9</a:t>
                    </a:r>
                  </a:p>
                </p:txBody>
              </p:sp>
              <p:sp>
                <p:nvSpPr>
                  <p:cNvPr id="61" name="Flussdiagramm: Vorbereitung 60"/>
                  <p:cNvSpPr/>
                  <p:nvPr/>
                </p:nvSpPr>
                <p:spPr bwMode="auto">
                  <a:xfrm>
                    <a:off x="2779189" y="3921828"/>
                    <a:ext cx="324000" cy="252000"/>
                  </a:xfrm>
                  <a:prstGeom prst="flowChartPreparation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headEnd type="none" w="med" len="med"/>
                    <a:tailEnd type="none" w="med" len="med"/>
                  </a:ln>
                  <a:sp3d extrusionH="57150"/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de-DE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S 8</a:t>
                    </a:r>
                  </a:p>
                </p:txBody>
              </p:sp>
              <p:cxnSp>
                <p:nvCxnSpPr>
                  <p:cNvPr id="62" name="Gerade Verbindung mit Pfeil 61"/>
                  <p:cNvCxnSpPr/>
                  <p:nvPr/>
                </p:nvCxnSpPr>
                <p:spPr bwMode="auto">
                  <a:xfrm>
                    <a:off x="1176849" y="4290255"/>
                    <a:ext cx="131665" cy="5716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rade Verbindung mit Pfeil 62"/>
                  <p:cNvCxnSpPr/>
                  <p:nvPr/>
                </p:nvCxnSpPr>
                <p:spPr bwMode="auto">
                  <a:xfrm flipV="1">
                    <a:off x="1568788" y="4297904"/>
                    <a:ext cx="117741" cy="64351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Gerade Verbindung mit Pfeil 63"/>
                  <p:cNvCxnSpPr/>
                  <p:nvPr/>
                </p:nvCxnSpPr>
                <p:spPr bwMode="auto">
                  <a:xfrm>
                    <a:off x="1572972" y="4107328"/>
                    <a:ext cx="109468" cy="5067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rade Verbindung mit Pfeil 64"/>
                  <p:cNvCxnSpPr/>
                  <p:nvPr/>
                </p:nvCxnSpPr>
                <p:spPr bwMode="auto">
                  <a:xfrm>
                    <a:off x="2706604" y="4315113"/>
                    <a:ext cx="102403" cy="44215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Gerade Verbindung mit Pfeil 65"/>
                  <p:cNvCxnSpPr/>
                  <p:nvPr/>
                </p:nvCxnSpPr>
                <p:spPr bwMode="auto">
                  <a:xfrm flipV="1">
                    <a:off x="2704934" y="4119879"/>
                    <a:ext cx="104073" cy="59067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Gerade Verbindung mit Pfeil 66"/>
                  <p:cNvCxnSpPr/>
                  <p:nvPr/>
                </p:nvCxnSpPr>
                <p:spPr bwMode="auto">
                  <a:xfrm flipH="1" flipV="1">
                    <a:off x="3074120" y="4112283"/>
                    <a:ext cx="103324" cy="66663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Gerade Verbindung mit Pfeil 67"/>
                  <p:cNvCxnSpPr/>
                  <p:nvPr/>
                </p:nvCxnSpPr>
                <p:spPr bwMode="auto">
                  <a:xfrm flipH="1">
                    <a:off x="3082677" y="4329373"/>
                    <a:ext cx="96556" cy="41479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Gerade Verbindung mit Pfeil 68"/>
                  <p:cNvCxnSpPr/>
                  <p:nvPr/>
                </p:nvCxnSpPr>
                <p:spPr bwMode="auto">
                  <a:xfrm flipV="1">
                    <a:off x="2337621" y="4322970"/>
                    <a:ext cx="109903" cy="55668"/>
                  </a:xfrm>
                  <a:prstGeom prst="straightConnector1">
                    <a:avLst/>
                  </a:prstGeom>
                  <a:ln w="12700">
                    <a:solidFill>
                      <a:schemeClr val="dk1">
                        <a:shade val="95000"/>
                        <a:satMod val="150000"/>
                      </a:schemeClr>
                    </a:solidFill>
                    <a:headEnd type="none" w="med" len="med"/>
                    <a:tailEnd type="triangle"/>
                  </a:ln>
                  <a:sp3d extrusionH="57150"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2" name="Textfeld 51"/>
                <p:cNvSpPr txBox="1"/>
                <p:nvPr/>
              </p:nvSpPr>
              <p:spPr>
                <a:xfrm>
                  <a:off x="595084" y="3689774"/>
                  <a:ext cx="2711000" cy="369331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none" w="med" len="med"/>
                </a:ln>
                <a:scene3d>
                  <a:camera prst="perspectiveAbove"/>
                  <a:lightRig rig="soft" dir="t"/>
                </a:scene3d>
                <a:sp3d extrusionH="57150">
                  <a:bevelT w="0" h="0"/>
                </a:sp3d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marL="0" marR="0" indent="0" algn="ctr" defTabSz="914400" eaLnBrk="0" latinLnBrk="0" hangingPunct="0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  <a:defRPr>
                      <a:solidFill>
                        <a:schemeClr val="tx1"/>
                      </a:solidFill>
                      <a:cs typeface="Arial" pitchFamily="34" charset="0"/>
                    </a:defRPr>
                  </a:lvl1pPr>
                </a:lstStyle>
                <a:p>
                  <a:pPr algn="l"/>
                  <a:r>
                    <a:rPr lang="de-DE" sz="1000" b="1" dirty="0" err="1">
                      <a:solidFill>
                        <a:schemeClr val="bg1"/>
                      </a:solidFill>
                    </a:rPr>
                    <a:t>Discovered</a:t>
                  </a:r>
                  <a:r>
                    <a:rPr lang="de-DE" sz="1000" b="1" dirty="0">
                      <a:solidFill>
                        <a:schemeClr val="bg1"/>
                      </a:solidFill>
                    </a:rPr>
                    <a:t> Components</a:t>
                  </a:r>
                </a:p>
              </p:txBody>
            </p:sp>
          </p:grpSp>
        </p:grpSp>
        <p:sp>
          <p:nvSpPr>
            <p:cNvPr id="19" name="Textfeld 18"/>
            <p:cNvSpPr txBox="1"/>
            <p:nvPr/>
          </p:nvSpPr>
          <p:spPr>
            <a:xfrm>
              <a:off x="3269807" y="5959264"/>
              <a:ext cx="1807495" cy="246243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 err="1">
                  <a:solidFill>
                    <a:schemeClr val="bg1"/>
                  </a:solidFill>
                </a:rPr>
                <a:t>Discovered</a:t>
              </a:r>
              <a:r>
                <a:rPr lang="de-DE" sz="1000" b="1" dirty="0">
                  <a:solidFill>
                    <a:schemeClr val="bg1"/>
                  </a:solidFill>
                </a:rPr>
                <a:t> Infrastructure</a:t>
              </a:r>
            </a:p>
          </p:txBody>
        </p:sp>
        <p:pic>
          <p:nvPicPr>
            <p:cNvPr id="21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4347592" y="5543836"/>
              <a:ext cx="330354" cy="408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hteck 46"/>
            <p:cNvSpPr/>
            <p:nvPr/>
          </p:nvSpPr>
          <p:spPr bwMode="auto">
            <a:xfrm>
              <a:off x="3509855" y="5470122"/>
              <a:ext cx="782923" cy="473901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8" name="Rechteck 47"/>
            <p:cNvSpPr/>
            <p:nvPr/>
          </p:nvSpPr>
          <p:spPr bwMode="auto">
            <a:xfrm>
              <a:off x="4770870" y="5473314"/>
              <a:ext cx="782923" cy="473901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71" name="Gerade Verbindung mit Pfeil 70"/>
            <p:cNvCxnSpPr>
              <a:cxnSpLocks/>
              <a:stCxn id="84" idx="1"/>
              <a:endCxn id="82" idx="1"/>
            </p:cNvCxnSpPr>
            <p:nvPr/>
          </p:nvCxnSpPr>
          <p:spPr bwMode="auto">
            <a:xfrm flipV="1">
              <a:off x="3655244" y="5688848"/>
              <a:ext cx="372287" cy="994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uppieren 71"/>
            <p:cNvGrpSpPr/>
            <p:nvPr/>
          </p:nvGrpSpPr>
          <p:grpSpPr>
            <a:xfrm>
              <a:off x="3584596" y="5643675"/>
              <a:ext cx="269573" cy="124705"/>
              <a:chOff x="1939230" y="5013041"/>
              <a:chExt cx="931200" cy="430767"/>
            </a:xfrm>
          </p:grpSpPr>
          <p:pic>
            <p:nvPicPr>
              <p:cNvPr id="83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1939230" y="5054624"/>
                <a:ext cx="931200" cy="389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feld 83"/>
              <p:cNvSpPr txBox="1"/>
              <p:nvPr/>
            </p:nvSpPr>
            <p:spPr>
              <a:xfrm>
                <a:off x="2183273" y="5013041"/>
                <a:ext cx="435148" cy="31894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1pPr>
                  <a:defRPr sz="600">
                    <a:latin typeface="Arial" pitchFamily="34" charset="0"/>
                  </a:defRPr>
                </a:lvl1pPr>
              </a:lstStyle>
              <a:p>
                <a:r>
                  <a:rPr lang="de-DE" dirty="0"/>
                  <a:t>VM</a:t>
                </a:r>
              </a:p>
            </p:txBody>
          </p:sp>
        </p:grpSp>
        <p:grpSp>
          <p:nvGrpSpPr>
            <p:cNvPr id="73" name="Gruppieren 72"/>
            <p:cNvGrpSpPr/>
            <p:nvPr/>
          </p:nvGrpSpPr>
          <p:grpSpPr>
            <a:xfrm>
              <a:off x="3954843" y="5642681"/>
              <a:ext cx="267714" cy="125259"/>
              <a:chOff x="2820154" y="5009657"/>
              <a:chExt cx="924763" cy="432685"/>
            </a:xfrm>
          </p:grpSpPr>
          <p:pic>
            <p:nvPicPr>
              <p:cNvPr id="81" name="Picture 14" descr="File:Server-multiple.sv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63" b="54213"/>
              <a:stretch/>
            </p:blipFill>
            <p:spPr bwMode="auto">
              <a:xfrm>
                <a:off x="2820154" y="5055852"/>
                <a:ext cx="924763" cy="386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" name="Textfeld 81"/>
              <p:cNvSpPr txBox="1"/>
              <p:nvPr/>
            </p:nvSpPr>
            <p:spPr>
              <a:xfrm>
                <a:off x="3071240" y="5009657"/>
                <a:ext cx="442644" cy="3189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600" dirty="0">
                    <a:latin typeface="Arial" pitchFamily="34" charset="0"/>
                  </a:rPr>
                  <a:t>VM</a:t>
                </a:r>
              </a:p>
            </p:txBody>
          </p:sp>
        </p:grpSp>
        <p:cxnSp>
          <p:nvCxnSpPr>
            <p:cNvPr id="74" name="Gerade Verbindung mit Pfeil 73"/>
            <p:cNvCxnSpPr>
              <a:cxnSpLocks/>
            </p:cNvCxnSpPr>
            <p:nvPr/>
          </p:nvCxnSpPr>
          <p:spPr bwMode="auto">
            <a:xfrm>
              <a:off x="4919443" y="5683524"/>
              <a:ext cx="372479" cy="1478"/>
            </a:xfrm>
            <a:prstGeom prst="straightConnector1">
              <a:avLst/>
            </a:prstGeom>
            <a:ln w="12700">
              <a:solidFill>
                <a:schemeClr val="dk1">
                  <a:shade val="95000"/>
                  <a:satMod val="150000"/>
                </a:schemeClr>
              </a:solidFill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79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4850063" y="5642868"/>
              <a:ext cx="267711" cy="111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4" descr="File:Server-multiple.sv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 b="54213"/>
            <a:stretch/>
          </p:blipFill>
          <p:spPr bwMode="auto">
            <a:xfrm>
              <a:off x="5216578" y="5643223"/>
              <a:ext cx="269576" cy="112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8" name="Gerade Verbindung mit Pfeil 97"/>
            <p:cNvCxnSpPr>
              <a:cxnSpLocks/>
              <a:stCxn id="27" idx="2"/>
              <a:endCxn id="53" idx="0"/>
            </p:cNvCxnSpPr>
            <p:nvPr/>
          </p:nvCxnSpPr>
          <p:spPr bwMode="auto">
            <a:xfrm>
              <a:off x="3526920" y="4124043"/>
              <a:ext cx="197949" cy="658809"/>
            </a:xfrm>
            <a:prstGeom prst="straightConnector1">
              <a:avLst/>
            </a:prstGeom>
            <a:ln>
              <a:solidFill>
                <a:srgbClr val="00B050"/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9" name="Gerade Verbindung mit Pfeil 98"/>
            <p:cNvCxnSpPr>
              <a:cxnSpLocks/>
              <a:stCxn id="28" idx="2"/>
              <a:endCxn id="54" idx="0"/>
            </p:cNvCxnSpPr>
            <p:nvPr/>
          </p:nvCxnSpPr>
          <p:spPr bwMode="auto">
            <a:xfrm flipH="1">
              <a:off x="3982255" y="4124043"/>
              <a:ext cx="225358" cy="534729"/>
            </a:xfrm>
            <a:prstGeom prst="straightConnector1">
              <a:avLst/>
            </a:prstGeom>
            <a:ln>
              <a:solidFill>
                <a:srgbClr val="00B050"/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3" name="Gerade Verbindung mit Pfeil 102"/>
            <p:cNvCxnSpPr>
              <a:cxnSpLocks/>
              <a:stCxn id="33" idx="2"/>
              <a:endCxn id="56" idx="0"/>
            </p:cNvCxnSpPr>
            <p:nvPr/>
          </p:nvCxnSpPr>
          <p:spPr bwMode="auto">
            <a:xfrm flipH="1">
              <a:off x="4493817" y="4217454"/>
              <a:ext cx="351890" cy="710196"/>
            </a:xfrm>
            <a:prstGeom prst="straightConnector1">
              <a:avLst/>
            </a:prstGeom>
            <a:ln>
              <a:solidFill>
                <a:srgbClr val="00B050"/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7" name="Gerade Verbindung mit Pfeil 106"/>
            <p:cNvCxnSpPr>
              <a:cxnSpLocks/>
              <a:stCxn id="32" idx="2"/>
              <a:endCxn id="57" idx="0"/>
            </p:cNvCxnSpPr>
            <p:nvPr/>
          </p:nvCxnSpPr>
          <p:spPr bwMode="auto">
            <a:xfrm flipH="1">
              <a:off x="4743124" y="4001415"/>
              <a:ext cx="97267" cy="798775"/>
            </a:xfrm>
            <a:prstGeom prst="straightConnector1">
              <a:avLst/>
            </a:prstGeom>
            <a:ln>
              <a:solidFill>
                <a:srgbClr val="00B050"/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9" name="Gerade Verbindung mit Pfeil 108"/>
            <p:cNvCxnSpPr>
              <a:cxnSpLocks/>
              <a:stCxn id="36" idx="2"/>
              <a:endCxn id="60" idx="0"/>
            </p:cNvCxnSpPr>
            <p:nvPr/>
          </p:nvCxnSpPr>
          <p:spPr bwMode="auto">
            <a:xfrm flipH="1">
              <a:off x="5237396" y="4217454"/>
              <a:ext cx="245760" cy="586876"/>
            </a:xfrm>
            <a:prstGeom prst="straightConnector1">
              <a:avLst/>
            </a:prstGeom>
            <a:ln>
              <a:solidFill>
                <a:srgbClr val="00B050"/>
              </a:solidFill>
              <a:prstDash val="dash"/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Rechteck 25"/>
            <p:cNvSpPr/>
            <p:nvPr/>
          </p:nvSpPr>
          <p:spPr bwMode="auto">
            <a:xfrm>
              <a:off x="3281075" y="3645024"/>
              <a:ext cx="2438619" cy="731294"/>
            </a:xfrm>
            <a:prstGeom prst="rect">
              <a:avLst/>
            </a:prstGeom>
            <a:solidFill>
              <a:srgbClr val="0070C0">
                <a:alpha val="65000"/>
              </a:srgbClr>
            </a:solidFill>
            <a:ln>
              <a:headEnd type="none" w="med" len="med"/>
              <a:tailEnd type="none" w="med" len="med"/>
            </a:ln>
            <a:scene3d>
              <a:camera prst="perspectiveRelaxedModerately"/>
              <a:lightRig rig="soft" dir="t"/>
            </a:scene3d>
            <a:sp3d extrusionH="25400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7" name="Rechteck 26"/>
            <p:cNvSpPr/>
            <p:nvPr/>
          </p:nvSpPr>
          <p:spPr bwMode="auto">
            <a:xfrm>
              <a:off x="3376811" y="3994777"/>
              <a:ext cx="300218" cy="1292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600" b="1" dirty="0">
                  <a:solidFill>
                    <a:schemeClr val="bg1"/>
                  </a:solidFill>
                  <a:cs typeface="Arial" pitchFamily="34" charset="0"/>
                </a:rPr>
                <a:t>A1</a:t>
              </a:r>
            </a:p>
          </p:txBody>
        </p:sp>
        <p:sp>
          <p:nvSpPr>
            <p:cNvPr id="28" name="Rechteck 27"/>
            <p:cNvSpPr/>
            <p:nvPr/>
          </p:nvSpPr>
          <p:spPr bwMode="auto">
            <a:xfrm>
              <a:off x="4057504" y="3994777"/>
              <a:ext cx="300218" cy="1292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600" b="1" dirty="0">
                  <a:solidFill>
                    <a:schemeClr val="bg1"/>
                  </a:solidFill>
                  <a:cs typeface="Arial" pitchFamily="34" charset="0"/>
                </a:rPr>
                <a:t>A2</a:t>
              </a:r>
            </a:p>
          </p:txBody>
        </p:sp>
        <p:cxnSp>
          <p:nvCxnSpPr>
            <p:cNvPr id="29" name="Gerader Verbinder 28"/>
            <p:cNvCxnSpPr>
              <a:cxnSpLocks/>
              <a:stCxn id="27" idx="3"/>
              <a:endCxn id="30" idx="3"/>
            </p:cNvCxnSpPr>
            <p:nvPr/>
          </p:nvCxnSpPr>
          <p:spPr bwMode="auto">
            <a:xfrm>
              <a:off x="3677029" y="4059410"/>
              <a:ext cx="8386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Sechseck 29"/>
            <p:cNvSpPr/>
            <p:nvPr/>
          </p:nvSpPr>
          <p:spPr bwMode="auto">
            <a:xfrm>
              <a:off x="3760888" y="4011406"/>
              <a:ext cx="177816" cy="96009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4411811" y="3999404"/>
              <a:ext cx="148180" cy="120011"/>
            </a:xfrm>
            <a:prstGeom prst="ellipse">
              <a:avLst/>
            </a:prstGeom>
            <a:solidFill>
              <a:srgbClr val="C0C0C0"/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800" dirty="0">
                  <a:solidFill>
                    <a:schemeClr val="tx1"/>
                  </a:solidFill>
                  <a:cs typeface="Arial" pitchFamily="34" charset="0"/>
                </a:rPr>
                <a:t>V</a:t>
              </a: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4690282" y="3872149"/>
              <a:ext cx="300218" cy="1292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600" b="1" dirty="0">
                  <a:solidFill>
                    <a:schemeClr val="bg1"/>
                  </a:solidFill>
                  <a:cs typeface="Arial" pitchFamily="34" charset="0"/>
                </a:rPr>
                <a:t>A3</a:t>
              </a: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4695598" y="4088188"/>
              <a:ext cx="300218" cy="1292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600" b="1" dirty="0">
                  <a:solidFill>
                    <a:schemeClr val="bg1"/>
                  </a:solidFill>
                  <a:cs typeface="Arial" pitchFamily="34" charset="0"/>
                </a:rPr>
                <a:t>A4</a:t>
              </a:r>
            </a:p>
          </p:txBody>
        </p:sp>
        <p:sp>
          <p:nvSpPr>
            <p:cNvPr id="34" name="Sechseck 33"/>
            <p:cNvSpPr/>
            <p:nvPr/>
          </p:nvSpPr>
          <p:spPr bwMode="auto">
            <a:xfrm>
              <a:off x="5071371" y="3888778"/>
              <a:ext cx="177816" cy="96009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5" name="Sechseck 34"/>
            <p:cNvSpPr/>
            <p:nvPr/>
          </p:nvSpPr>
          <p:spPr bwMode="auto">
            <a:xfrm>
              <a:off x="5071371" y="4104817"/>
              <a:ext cx="177816" cy="96009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6" name="Rechteck 35"/>
            <p:cNvSpPr/>
            <p:nvPr/>
          </p:nvSpPr>
          <p:spPr bwMode="auto">
            <a:xfrm>
              <a:off x="5333047" y="4088188"/>
              <a:ext cx="300218" cy="12926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175">
              <a:noFill/>
              <a:headEnd type="none" w="med" len="med"/>
              <a:tailEnd type="none" w="med" len="med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600" b="1" dirty="0">
                  <a:solidFill>
                    <a:schemeClr val="bg1"/>
                  </a:solidFill>
                  <a:cs typeface="Arial" pitchFamily="34" charset="0"/>
                </a:rPr>
                <a:t>A5</a:t>
              </a:r>
            </a:p>
          </p:txBody>
        </p:sp>
        <p:cxnSp>
          <p:nvCxnSpPr>
            <p:cNvPr id="37" name="Gerader Verbinder 36"/>
            <p:cNvCxnSpPr>
              <a:cxnSpLocks/>
              <a:stCxn id="30" idx="0"/>
              <a:endCxn id="28" idx="1"/>
            </p:cNvCxnSpPr>
            <p:nvPr/>
          </p:nvCxnSpPr>
          <p:spPr bwMode="auto">
            <a:xfrm>
              <a:off x="3938704" y="4059410"/>
              <a:ext cx="11880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rader Verbinder 37"/>
            <p:cNvCxnSpPr>
              <a:cxnSpLocks/>
              <a:stCxn id="28" idx="3"/>
              <a:endCxn id="31" idx="2"/>
            </p:cNvCxnSpPr>
            <p:nvPr/>
          </p:nvCxnSpPr>
          <p:spPr bwMode="auto">
            <a:xfrm>
              <a:off x="4357722" y="4059410"/>
              <a:ext cx="5409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rader Verbinder 38"/>
            <p:cNvCxnSpPr>
              <a:cxnSpLocks/>
              <a:stCxn id="31" idx="6"/>
              <a:endCxn id="32" idx="1"/>
            </p:cNvCxnSpPr>
            <p:nvPr/>
          </p:nvCxnSpPr>
          <p:spPr bwMode="auto">
            <a:xfrm flipV="1">
              <a:off x="4559991" y="3936782"/>
              <a:ext cx="130290" cy="12262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Gerader Verbinder 39"/>
            <p:cNvCxnSpPr>
              <a:cxnSpLocks/>
              <a:stCxn id="31" idx="6"/>
              <a:endCxn id="33" idx="1"/>
            </p:cNvCxnSpPr>
            <p:nvPr/>
          </p:nvCxnSpPr>
          <p:spPr bwMode="auto">
            <a:xfrm>
              <a:off x="4559991" y="4059410"/>
              <a:ext cx="135607" cy="9341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Gerader Verbinder 40"/>
            <p:cNvCxnSpPr>
              <a:cxnSpLocks/>
              <a:stCxn id="32" idx="3"/>
              <a:endCxn id="34" idx="3"/>
            </p:cNvCxnSpPr>
            <p:nvPr/>
          </p:nvCxnSpPr>
          <p:spPr bwMode="auto">
            <a:xfrm>
              <a:off x="4990499" y="3936782"/>
              <a:ext cx="80872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Gerader Verbinder 41"/>
            <p:cNvCxnSpPr>
              <a:cxnSpLocks/>
              <a:stCxn id="33" idx="3"/>
              <a:endCxn id="35" idx="3"/>
            </p:cNvCxnSpPr>
            <p:nvPr/>
          </p:nvCxnSpPr>
          <p:spPr bwMode="auto">
            <a:xfrm>
              <a:off x="4995816" y="4152821"/>
              <a:ext cx="75555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>
              <a:cxnSpLocks/>
              <a:stCxn id="35" idx="0"/>
              <a:endCxn id="36" idx="1"/>
            </p:cNvCxnSpPr>
            <p:nvPr/>
          </p:nvCxnSpPr>
          <p:spPr bwMode="auto">
            <a:xfrm>
              <a:off x="5249187" y="4152821"/>
              <a:ext cx="8386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scene3d>
              <a:camera prst="perspectiveAbove"/>
              <a:lightRig rig="threePt" dir="t">
                <a:rot lat="0" lon="0" rev="5400000"/>
              </a:lightRig>
            </a:scene3d>
            <a:sp3d extrusionH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>
              <a:off x="3269807" y="4270905"/>
              <a:ext cx="1807495" cy="246243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scene3d>
              <a:camera prst="perspectiveAbove"/>
              <a:lightRig rig="soft" dir="t"/>
            </a:scene3d>
            <a:sp3d extrusionH="57150">
              <a:bevelT w="0" h="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marL="0" marR="0" indent="0" algn="ctr" defTabSz="914400" eaLnBrk="0" latinLnBrk="0" hangingPunct="0">
                <a:lnSpc>
                  <a:spcPct val="100000"/>
                </a:lnSpc>
                <a:buClrTx/>
                <a:buSzTx/>
                <a:buFontTx/>
                <a:buNone/>
                <a:tabLst/>
                <a:defRPr>
                  <a:solidFill>
                    <a:schemeClr val="tx1"/>
                  </a:solidFill>
                  <a:cs typeface="Arial" pitchFamily="34" charset="0"/>
                </a:defRPr>
              </a:lvl1pPr>
            </a:lstStyle>
            <a:p>
              <a:pPr algn="l"/>
              <a:r>
                <a:rPr lang="de-DE" sz="1000" b="1" dirty="0">
                  <a:solidFill>
                    <a:schemeClr val="bg1"/>
                  </a:solidFill>
                </a:rPr>
                <a:t>Business </a:t>
              </a:r>
              <a:r>
                <a:rPr lang="de-DE" sz="1000" b="1" dirty="0" err="1">
                  <a:solidFill>
                    <a:schemeClr val="bg1"/>
                  </a:solidFill>
                </a:rPr>
                <a:t>Process</a:t>
              </a:r>
              <a:r>
                <a:rPr lang="de-DE" sz="1000" b="1" dirty="0">
                  <a:solidFill>
                    <a:schemeClr val="bg1"/>
                  </a:solidFill>
                </a:rPr>
                <a:t> Model</a:t>
              </a:r>
            </a:p>
          </p:txBody>
        </p:sp>
      </p:grpSp>
      <p:sp>
        <p:nvSpPr>
          <p:cNvPr id="115" name="Textfeld 114"/>
          <p:cNvSpPr txBox="1"/>
          <p:nvPr/>
        </p:nvSpPr>
        <p:spPr>
          <a:xfrm>
            <a:off x="4920426" y="5639383"/>
            <a:ext cx="125971" cy="92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600">
                <a:latin typeface="Arial" pitchFamily="34" charset="0"/>
              </a:defRPr>
            </a:lvl1pPr>
          </a:lstStyle>
          <a:p>
            <a:r>
              <a:rPr lang="de-DE" dirty="0"/>
              <a:t>VM</a:t>
            </a:r>
          </a:p>
        </p:txBody>
      </p:sp>
      <p:sp>
        <p:nvSpPr>
          <p:cNvPr id="116" name="Textfeld 115"/>
          <p:cNvSpPr txBox="1"/>
          <p:nvPr/>
        </p:nvSpPr>
        <p:spPr>
          <a:xfrm>
            <a:off x="5292713" y="5638388"/>
            <a:ext cx="128143" cy="92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de-DE" sz="600" dirty="0">
                <a:latin typeface="Arial" pitchFamily="34" charset="0"/>
              </a:rPr>
              <a:t>VM</a:t>
            </a:r>
          </a:p>
        </p:txBody>
      </p:sp>
      <p:sp>
        <p:nvSpPr>
          <p:cNvPr id="101" name="Rechteck 100"/>
          <p:cNvSpPr/>
          <p:nvPr/>
        </p:nvSpPr>
        <p:spPr bwMode="auto">
          <a:xfrm>
            <a:off x="452161" y="1952034"/>
            <a:ext cx="2368410" cy="3248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Registry Service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data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56072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Approach</a:t>
            </a:r>
            <a:br>
              <a:rPr lang="de-DE" dirty="0"/>
            </a:br>
            <a:r>
              <a:rPr lang="de-DE" dirty="0">
                <a:solidFill>
                  <a:schemeClr val="accent6"/>
                </a:solidFill>
              </a:rPr>
              <a:t>Discovery System Environment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37388" y="6561181"/>
            <a:ext cx="1606550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4321175" cy="288925"/>
          </a:xfrm>
        </p:spPr>
        <p:txBody>
          <a:bodyPr/>
          <a:lstStyle/>
          <a:p>
            <a:r>
              <a:rPr lang="en-US"/>
              <a:t>170522 Schäfer, Patrick - Master's Thesis kickoff presentation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 bwMode="auto">
          <a:xfrm>
            <a:off x="978388" y="1245156"/>
            <a:ext cx="1693757" cy="9117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Gateway Service</a:t>
            </a:r>
            <a:br>
              <a:rPr lang="de-DE" sz="1400" dirty="0">
                <a:solidFill>
                  <a:schemeClr val="tx1"/>
                </a:solidFill>
                <a:cs typeface="Arial" pitchFamily="34" charset="0"/>
              </a:rPr>
            </a:b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Zuul</a:t>
            </a:r>
            <a:endParaRPr lang="de-DE" sz="1200" i="1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2923328" y="1245156"/>
            <a:ext cx="1782984" cy="911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Registry Service</a:t>
            </a:r>
          </a:p>
          <a:p>
            <a:pPr algn="ctr" eaLnBrk="0" hangingPunct="0"/>
            <a:r>
              <a:rPr lang="de-DE" sz="1200" i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Eureka</a:t>
            </a:r>
            <a:endParaRPr lang="de-DE" sz="12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8" name="Gerader Verbinder 37"/>
          <p:cNvCxnSpPr>
            <a:cxnSpLocks/>
            <a:stCxn id="35" idx="3"/>
            <a:endCxn id="36" idx="1"/>
          </p:cNvCxnSpPr>
          <p:nvPr/>
        </p:nvCxnSpPr>
        <p:spPr bwMode="auto">
          <a:xfrm>
            <a:off x="2672145" y="1701044"/>
            <a:ext cx="251183" cy="0"/>
          </a:xfrm>
          <a:prstGeom prst="line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cxnSpLocks/>
            <a:endCxn id="35" idx="0"/>
          </p:cNvCxnSpPr>
          <p:nvPr/>
        </p:nvCxnSpPr>
        <p:spPr bwMode="auto">
          <a:xfrm>
            <a:off x="1825267" y="931835"/>
            <a:ext cx="0" cy="31332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Rechteck 48"/>
          <p:cNvSpPr/>
          <p:nvPr/>
        </p:nvSpPr>
        <p:spPr bwMode="auto">
          <a:xfrm>
            <a:off x="2923328" y="2680630"/>
            <a:ext cx="1693757" cy="9585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Microservice</a:t>
            </a:r>
            <a:br>
              <a:rPr lang="de-DE" sz="1400" dirty="0">
                <a:solidFill>
                  <a:schemeClr val="tx1"/>
                </a:solidFill>
                <a:cs typeface="Arial" pitchFamily="34" charset="0"/>
              </a:rPr>
            </a:br>
            <a:r>
              <a:rPr lang="de-DE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Spring Boot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50" name="Rechteck: abgerundete Ecken 49"/>
          <p:cNvSpPr/>
          <p:nvPr/>
        </p:nvSpPr>
        <p:spPr bwMode="auto">
          <a:xfrm>
            <a:off x="3813293" y="2536239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Registry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Client</a:t>
            </a:r>
          </a:p>
        </p:txBody>
      </p:sp>
      <p:sp>
        <p:nvSpPr>
          <p:cNvPr id="52" name="Rechteck: abgerundete Ecken 51"/>
          <p:cNvSpPr/>
          <p:nvPr/>
        </p:nvSpPr>
        <p:spPr bwMode="auto">
          <a:xfrm>
            <a:off x="3003574" y="2521580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cxnSp>
        <p:nvCxnSpPr>
          <p:cNvPr id="55" name="Gerade Verbindung mit Pfeil 54"/>
          <p:cNvCxnSpPr>
            <a:cxnSpLocks/>
            <a:stCxn id="35" idx="2"/>
            <a:endCxn id="52" idx="0"/>
          </p:cNvCxnSpPr>
          <p:nvPr/>
        </p:nvCxnSpPr>
        <p:spPr bwMode="auto">
          <a:xfrm rot="16200000" flipH="1">
            <a:off x="2412403" y="1569795"/>
            <a:ext cx="364648" cy="1538921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8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mit Pfeil 54"/>
          <p:cNvCxnSpPr>
            <a:cxnSpLocks/>
            <a:stCxn id="50" idx="0"/>
            <a:endCxn id="36" idx="2"/>
          </p:cNvCxnSpPr>
          <p:nvPr/>
        </p:nvCxnSpPr>
        <p:spPr bwMode="auto">
          <a:xfrm rot="16200000" flipV="1">
            <a:off x="3804710" y="2167041"/>
            <a:ext cx="379308" cy="359087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8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Rechteck 74"/>
          <p:cNvSpPr/>
          <p:nvPr/>
        </p:nvSpPr>
        <p:spPr bwMode="auto">
          <a:xfrm>
            <a:off x="978389" y="2683423"/>
            <a:ext cx="1693757" cy="973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Microservice</a:t>
            </a:r>
            <a:br>
              <a:rPr lang="de-DE" sz="1400" dirty="0">
                <a:solidFill>
                  <a:schemeClr val="tx1"/>
                </a:solidFill>
                <a:cs typeface="Arial" pitchFamily="34" charset="0"/>
              </a:rPr>
            </a:br>
            <a:r>
              <a:rPr lang="de-DE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Spring Boot</a:t>
            </a:r>
          </a:p>
        </p:txBody>
      </p:sp>
      <p:sp>
        <p:nvSpPr>
          <p:cNvPr id="76" name="Rechteck: abgerundete Ecken 75"/>
          <p:cNvSpPr/>
          <p:nvPr/>
        </p:nvSpPr>
        <p:spPr bwMode="auto">
          <a:xfrm>
            <a:off x="1868354" y="2553691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Registry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Client</a:t>
            </a:r>
          </a:p>
        </p:txBody>
      </p:sp>
      <p:sp>
        <p:nvSpPr>
          <p:cNvPr id="78" name="Rechteck: abgerundete Ecken 77"/>
          <p:cNvSpPr/>
          <p:nvPr/>
        </p:nvSpPr>
        <p:spPr bwMode="auto">
          <a:xfrm>
            <a:off x="1058635" y="2539032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cxnSp>
        <p:nvCxnSpPr>
          <p:cNvPr id="79" name="Gerade Verbindung mit Pfeil 54"/>
          <p:cNvCxnSpPr>
            <a:cxnSpLocks/>
            <a:stCxn id="35" idx="2"/>
            <a:endCxn id="78" idx="0"/>
          </p:cNvCxnSpPr>
          <p:nvPr/>
        </p:nvCxnSpPr>
        <p:spPr bwMode="auto">
          <a:xfrm rot="5400000">
            <a:off x="1431208" y="2144973"/>
            <a:ext cx="382100" cy="406018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Gerade Verbindung mit Pfeil 54"/>
          <p:cNvCxnSpPr>
            <a:cxnSpLocks/>
            <a:stCxn id="76" idx="0"/>
            <a:endCxn id="36" idx="2"/>
          </p:cNvCxnSpPr>
          <p:nvPr/>
        </p:nvCxnSpPr>
        <p:spPr bwMode="auto">
          <a:xfrm rot="5400000" flipH="1" flipV="1">
            <a:off x="2823514" y="1562385"/>
            <a:ext cx="396760" cy="1585852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Rechteck 108"/>
          <p:cNvSpPr/>
          <p:nvPr/>
        </p:nvSpPr>
        <p:spPr bwMode="auto">
          <a:xfrm>
            <a:off x="5211201" y="2930877"/>
            <a:ext cx="1737061" cy="72008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System</a:t>
            </a:r>
          </a:p>
        </p:txBody>
      </p:sp>
      <p:cxnSp>
        <p:nvCxnSpPr>
          <p:cNvPr id="117" name="Gerade Verbindung mit Pfeil 54"/>
          <p:cNvCxnSpPr>
            <a:cxnSpLocks/>
            <a:stCxn id="37" idx="3"/>
            <a:endCxn id="109" idx="1"/>
          </p:cNvCxnSpPr>
          <p:nvPr/>
        </p:nvCxnSpPr>
        <p:spPr bwMode="auto">
          <a:xfrm>
            <a:off x="4878103" y="2089656"/>
            <a:ext cx="333098" cy="120126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3" name="Ellipse 122"/>
          <p:cNvSpPr/>
          <p:nvPr/>
        </p:nvSpPr>
        <p:spPr bwMode="auto">
          <a:xfrm>
            <a:off x="7162026" y="3001095"/>
            <a:ext cx="1226398" cy="56624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Storage</a:t>
            </a:r>
          </a:p>
        </p:txBody>
      </p:sp>
      <p:cxnSp>
        <p:nvCxnSpPr>
          <p:cNvPr id="125" name="Gerade Verbindung mit Pfeil 54"/>
          <p:cNvCxnSpPr>
            <a:cxnSpLocks/>
            <a:stCxn id="109" idx="3"/>
            <a:endCxn id="123" idx="2"/>
          </p:cNvCxnSpPr>
          <p:nvPr/>
        </p:nvCxnSpPr>
        <p:spPr bwMode="auto">
          <a:xfrm flipV="1">
            <a:off x="6948262" y="3284217"/>
            <a:ext cx="213764" cy="67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0" name="Rechteck: abgerundete Ecken 129"/>
          <p:cNvSpPr/>
          <p:nvPr/>
        </p:nvSpPr>
        <p:spPr bwMode="auto">
          <a:xfrm>
            <a:off x="5724128" y="2705615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sp>
        <p:nvSpPr>
          <p:cNvPr id="131" name="Rechteck 130"/>
          <p:cNvSpPr/>
          <p:nvPr/>
        </p:nvSpPr>
        <p:spPr bwMode="auto">
          <a:xfrm>
            <a:off x="5219590" y="1700808"/>
            <a:ext cx="1728673" cy="72008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Discovery Frontend</a:t>
            </a:r>
          </a:p>
        </p:txBody>
      </p:sp>
      <p:cxnSp>
        <p:nvCxnSpPr>
          <p:cNvPr id="139" name="Gerade Verbindung mit Pfeil 54"/>
          <p:cNvCxnSpPr>
            <a:cxnSpLocks/>
            <a:stCxn id="131" idx="2"/>
            <a:endCxn id="130" idx="0"/>
          </p:cNvCxnSpPr>
          <p:nvPr/>
        </p:nvCxnSpPr>
        <p:spPr bwMode="auto">
          <a:xfrm>
            <a:off x="6083927" y="2420888"/>
            <a:ext cx="815" cy="28472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hteck: abgerundete Ecken 36"/>
          <p:cNvSpPr/>
          <p:nvPr/>
        </p:nvSpPr>
        <p:spPr bwMode="auto">
          <a:xfrm>
            <a:off x="4156875" y="1909636"/>
            <a:ext cx="72122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REST API</a:t>
            </a:r>
          </a:p>
        </p:txBody>
      </p:sp>
      <p:sp>
        <p:nvSpPr>
          <p:cNvPr id="80" name="Foliennummernplatzhalter 5"/>
          <p:cNvSpPr txBox="1">
            <a:spLocks/>
          </p:cNvSpPr>
          <p:nvPr/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1" name="Rechteck 80"/>
          <p:cNvSpPr/>
          <p:nvPr/>
        </p:nvSpPr>
        <p:spPr bwMode="auto">
          <a:xfrm>
            <a:off x="1003544" y="4105651"/>
            <a:ext cx="7301115" cy="3576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Message Stream </a:t>
            </a:r>
            <a:r>
              <a:rPr lang="de-DE" sz="1200" i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Kafka</a:t>
            </a:r>
          </a:p>
        </p:txBody>
      </p:sp>
      <p:sp>
        <p:nvSpPr>
          <p:cNvPr id="83" name="Rechteck 82"/>
          <p:cNvSpPr/>
          <p:nvPr/>
        </p:nvSpPr>
        <p:spPr bwMode="auto">
          <a:xfrm>
            <a:off x="1066788" y="4887101"/>
            <a:ext cx="1619054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Distributed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Tracing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Server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Zipkin</a:t>
            </a:r>
            <a:endParaRPr lang="de-DE" sz="1200" i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84" name="Ellipse 83"/>
          <p:cNvSpPr/>
          <p:nvPr/>
        </p:nvSpPr>
        <p:spPr bwMode="auto">
          <a:xfrm>
            <a:off x="899592" y="5878419"/>
            <a:ext cx="1953446" cy="56624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Storage</a:t>
            </a:r>
          </a:p>
        </p:txBody>
      </p:sp>
      <p:cxnSp>
        <p:nvCxnSpPr>
          <p:cNvPr id="85" name="Gerader Verbinder 84"/>
          <p:cNvCxnSpPr>
            <a:cxnSpLocks/>
            <a:stCxn id="83" idx="2"/>
            <a:endCxn id="84" idx="0"/>
          </p:cNvCxnSpPr>
          <p:nvPr/>
        </p:nvCxnSpPr>
        <p:spPr bwMode="auto">
          <a:xfrm>
            <a:off x="1876315" y="5607181"/>
            <a:ext cx="0" cy="271238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Rechteck: abgerundete Ecken 85"/>
          <p:cNvSpPr/>
          <p:nvPr/>
        </p:nvSpPr>
        <p:spPr bwMode="auto">
          <a:xfrm>
            <a:off x="3364188" y="3450881"/>
            <a:ext cx="881762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DT Client</a:t>
            </a:r>
          </a:p>
          <a:p>
            <a:pPr algn="ctr" eaLnBrk="0" hangingPunct="0"/>
            <a:r>
              <a:rPr lang="de-DE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Zipkin</a:t>
            </a:r>
            <a:endParaRPr lang="de-DE" sz="1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7" name="Rechteck: abgerundete Ecken 86"/>
          <p:cNvSpPr/>
          <p:nvPr/>
        </p:nvSpPr>
        <p:spPr bwMode="auto">
          <a:xfrm>
            <a:off x="1419249" y="3468333"/>
            <a:ext cx="881762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dirty="0">
                <a:solidFill>
                  <a:schemeClr val="tx1"/>
                </a:solidFill>
                <a:cs typeface="Arial" pitchFamily="34" charset="0"/>
              </a:rPr>
              <a:t>DT Client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Zipkin</a:t>
            </a:r>
            <a:endParaRPr lang="de-DE" sz="1000" i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88" name="Gerade Verbindung mit Pfeil 54"/>
          <p:cNvCxnSpPr>
            <a:cxnSpLocks/>
            <a:stCxn id="87" idx="2"/>
          </p:cNvCxnSpPr>
          <p:nvPr/>
        </p:nvCxnSpPr>
        <p:spPr bwMode="auto">
          <a:xfrm>
            <a:off x="1860130" y="3828373"/>
            <a:ext cx="8224" cy="3031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Gerade Verbindung mit Pfeil 54"/>
          <p:cNvCxnSpPr>
            <a:cxnSpLocks/>
            <a:stCxn id="86" idx="2"/>
          </p:cNvCxnSpPr>
          <p:nvPr/>
        </p:nvCxnSpPr>
        <p:spPr bwMode="auto">
          <a:xfrm>
            <a:off x="3805069" y="3810921"/>
            <a:ext cx="8224" cy="27390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Gerade Verbindung mit Pfeil 54"/>
          <p:cNvCxnSpPr>
            <a:cxnSpLocks/>
            <a:endCxn id="83" idx="0"/>
          </p:cNvCxnSpPr>
          <p:nvPr/>
        </p:nvCxnSpPr>
        <p:spPr bwMode="auto">
          <a:xfrm>
            <a:off x="1876315" y="4461934"/>
            <a:ext cx="0" cy="42516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Gerade Verbindung mit Pfeil 54"/>
          <p:cNvCxnSpPr>
            <a:cxnSpLocks/>
          </p:cNvCxnSpPr>
          <p:nvPr/>
        </p:nvCxnSpPr>
        <p:spPr bwMode="auto">
          <a:xfrm flipV="1">
            <a:off x="5543649" y="3660065"/>
            <a:ext cx="0" cy="45469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Gerade Verbindung mit Pfeil 54"/>
          <p:cNvCxnSpPr>
            <a:cxnSpLocks/>
          </p:cNvCxnSpPr>
          <p:nvPr/>
        </p:nvCxnSpPr>
        <p:spPr bwMode="auto">
          <a:xfrm>
            <a:off x="6550613" y="3660065"/>
            <a:ext cx="0" cy="43647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Rechteck 92"/>
          <p:cNvSpPr/>
          <p:nvPr/>
        </p:nvSpPr>
        <p:spPr bwMode="auto">
          <a:xfrm>
            <a:off x="5219590" y="4831306"/>
            <a:ext cx="1737061" cy="72008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Architecture Change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Notifier</a:t>
            </a:r>
            <a:endParaRPr lang="de-DE" sz="14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94" name="Gerade Verbindung mit Pfeil 54"/>
          <p:cNvCxnSpPr>
            <a:cxnSpLocks/>
            <a:endCxn id="93" idx="0"/>
          </p:cNvCxnSpPr>
          <p:nvPr/>
        </p:nvCxnSpPr>
        <p:spPr bwMode="auto">
          <a:xfrm>
            <a:off x="6088121" y="4461934"/>
            <a:ext cx="0" cy="3693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5" name="Grafik 9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76" y="3860326"/>
            <a:ext cx="216746" cy="216746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176" y="4575368"/>
            <a:ext cx="216746" cy="216746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891" y="3839500"/>
            <a:ext cx="216746" cy="216746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247" y="3831807"/>
            <a:ext cx="216746" cy="216746"/>
          </a:xfrm>
          <a:prstGeom prst="rect">
            <a:avLst/>
          </a:prstGeom>
        </p:spPr>
      </p:pic>
      <p:pic>
        <p:nvPicPr>
          <p:cNvPr id="99" name="Grafik 9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470" y="3839500"/>
            <a:ext cx="216746" cy="216746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454" y="4565136"/>
            <a:ext cx="216746" cy="21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57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23" grpId="0" animBg="1"/>
      <p:bldP spid="130" grpId="0" animBg="1"/>
      <p:bldP spid="131" grpId="0" animBg="1"/>
      <p:bldP spid="81" grpId="0" animBg="1"/>
      <p:bldP spid="83" grpId="0" animBg="1"/>
      <p:bldP spid="84" grpId="0" animBg="1"/>
      <p:bldP spid="86" grpId="0" animBg="1"/>
      <p:bldP spid="87" grpId="0" animBg="1"/>
      <p:bldP spid="93" grpId="0" animBg="1"/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ckoff.pptx" id="{52A3BDBE-CBC4-427D-9822-96FBC6CDC364}" vid="{13696560-C0B4-4035-AF9D-B2ED69D8DC8B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710</Words>
  <Application>Microsoft Office PowerPoint</Application>
  <PresentationFormat>Bildschirmpräsentation (4:3)</PresentationFormat>
  <Paragraphs>317</Paragraphs>
  <Slides>17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Arial Unicode MS</vt:lpstr>
      <vt:lpstr>Helvetica Neue</vt:lpstr>
      <vt:lpstr>Symbol</vt:lpstr>
      <vt:lpstr>TUM Neue Helvetica 75 Bold</vt:lpstr>
      <vt:lpstr>Wingdings</vt:lpstr>
      <vt:lpstr>Slides sebis 2013 2</vt:lpstr>
      <vt:lpstr>A prototypical tool to discover architecture changes based on multiple monitoring data sources for a distributed system</vt:lpstr>
      <vt:lpstr>Outline</vt:lpstr>
      <vt:lpstr>Motivation Modeled Enterprise Architecture</vt:lpstr>
      <vt:lpstr>Motivation Runtime architecture</vt:lpstr>
      <vt:lpstr>Motivation Problem statement</vt:lpstr>
      <vt:lpstr>Research questions</vt:lpstr>
      <vt:lpstr>Approach Architecture Discovery Idea</vt:lpstr>
      <vt:lpstr>Approach Architecture Discovery Idea</vt:lpstr>
      <vt:lpstr>Approach Discovery System Environment</vt:lpstr>
      <vt:lpstr>Approach User Interface Mockup</vt:lpstr>
      <vt:lpstr>Approach User Interface Mockup</vt:lpstr>
      <vt:lpstr>Timeline</vt:lpstr>
      <vt:lpstr>PowerPoint-Präsentation</vt:lpstr>
      <vt:lpstr>Backup</vt:lpstr>
      <vt:lpstr>Approach Resulting datastructure</vt:lpstr>
      <vt:lpstr>Approach Discovery data source: Server logs / configurations</vt:lpstr>
      <vt:lpstr>Approach User interface mockup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2017-03-21T16:09:19Z</dcterms:created>
  <dcterms:modified xsi:type="dcterms:W3CDTF">2017-05-22T09:46:17Z</dcterms:modified>
</cp:coreProperties>
</file>