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20"/>
  </p:notesMasterIdLst>
  <p:handoutMasterIdLst>
    <p:handoutMasterId r:id="rId21"/>
  </p:handoutMasterIdLst>
  <p:sldIdLst>
    <p:sldId id="647" r:id="rId2"/>
    <p:sldId id="672" r:id="rId3"/>
    <p:sldId id="770" r:id="rId4"/>
    <p:sldId id="793" r:id="rId5"/>
    <p:sldId id="795" r:id="rId6"/>
    <p:sldId id="791" r:id="rId7"/>
    <p:sldId id="771" r:id="rId8"/>
    <p:sldId id="786" r:id="rId9"/>
    <p:sldId id="774" r:id="rId10"/>
    <p:sldId id="785" r:id="rId11"/>
    <p:sldId id="794" r:id="rId12"/>
    <p:sldId id="780" r:id="rId13"/>
    <p:sldId id="787" r:id="rId14"/>
    <p:sldId id="779" r:id="rId15"/>
    <p:sldId id="789" r:id="rId16"/>
    <p:sldId id="788" r:id="rId17"/>
    <p:sldId id="784" r:id="rId18"/>
    <p:sldId id="673" r:id="rId19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C4DCF2"/>
    <a:srgbClr val="0065BD"/>
    <a:srgbClr val="C0C0C0"/>
    <a:srgbClr val="000000"/>
    <a:srgbClr val="41BEFF"/>
    <a:srgbClr val="FF8000"/>
    <a:srgbClr val="CB6C1D"/>
    <a:srgbClr val="ECE8C2"/>
    <a:srgbClr val="91A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6370" autoAdjust="0"/>
  </p:normalViewPr>
  <p:slideViewPr>
    <p:cSldViewPr>
      <p:cViewPr varScale="1">
        <p:scale>
          <a:sx n="105" d="100"/>
          <a:sy n="105" d="100"/>
        </p:scale>
        <p:origin x="91" y="221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89BFB7-13FB-4B2E-B881-AFFDFE53B670}" type="doc">
      <dgm:prSet loTypeId="urn:microsoft.com/office/officeart/2005/8/layout/vList3" loCatId="list" qsTypeId="urn:microsoft.com/office/officeart/2005/8/quickstyle/simple1" qsCatId="simple" csTypeId="urn:microsoft.com/office/officeart/2005/8/colors/accent6_1" csCatId="accent6" phldr="1"/>
      <dgm:spPr/>
    </dgm:pt>
    <dgm:pt modelId="{12F1D028-78CE-404F-A823-E270463AC846}">
      <dgm:prSet phldrT="[Text]" custT="1"/>
      <dgm:spPr/>
      <dgm:t>
        <a:bodyPr/>
        <a:lstStyle/>
        <a:p>
          <a:pPr algn="l"/>
          <a:r>
            <a:rPr lang="en-US" sz="1600" b="1" noProof="0" dirty="0"/>
            <a:t>Analysis</a:t>
          </a:r>
          <a:r>
            <a:rPr lang="en-US" sz="1600" noProof="0" dirty="0"/>
            <a:t> of Cryptocurrency Exchange Processes and available APIs/Tools/Technologies</a:t>
          </a:r>
        </a:p>
      </dgm:t>
    </dgm:pt>
    <dgm:pt modelId="{903A259A-C5FD-4DB4-9D56-1A0D7A74ECE3}" type="parTrans" cxnId="{42DE6D59-9393-4B8B-B158-9D0ADEB66EC2}">
      <dgm:prSet/>
      <dgm:spPr/>
      <dgm:t>
        <a:bodyPr/>
        <a:lstStyle/>
        <a:p>
          <a:pPr algn="l"/>
          <a:endParaRPr lang="en-US" sz="1600" noProof="0" dirty="0"/>
        </a:p>
      </dgm:t>
    </dgm:pt>
    <dgm:pt modelId="{C40BF8F0-802C-4C09-BDCC-2664DDAF1E39}" type="sibTrans" cxnId="{42DE6D59-9393-4B8B-B158-9D0ADEB66EC2}">
      <dgm:prSet/>
      <dgm:spPr/>
      <dgm:t>
        <a:bodyPr/>
        <a:lstStyle/>
        <a:p>
          <a:pPr algn="l"/>
          <a:endParaRPr lang="en-US" sz="1600" noProof="0" dirty="0"/>
        </a:p>
      </dgm:t>
    </dgm:pt>
    <dgm:pt modelId="{05BADB98-AE59-4976-BCDE-BBAADB6389D8}">
      <dgm:prSet phldrT="[Text]" custT="1"/>
      <dgm:spPr/>
      <dgm:t>
        <a:bodyPr/>
        <a:lstStyle/>
        <a:p>
          <a:pPr algn="l"/>
          <a:r>
            <a:rPr lang="en-US" sz="1600" b="1" noProof="0" dirty="0"/>
            <a:t>Implementation</a:t>
          </a:r>
          <a:r>
            <a:rPr lang="en-US" sz="1600" noProof="0" dirty="0"/>
            <a:t> of the designed Algorithm on an extendable Platform (e.g. possibility of adding more Currencies)</a:t>
          </a:r>
        </a:p>
      </dgm:t>
    </dgm:pt>
    <dgm:pt modelId="{8D302314-95B2-4E62-8D26-173CDDCF6843}" type="parTrans" cxnId="{76FC9BC9-67D5-4FE0-940C-FB05454C9488}">
      <dgm:prSet/>
      <dgm:spPr/>
      <dgm:t>
        <a:bodyPr/>
        <a:lstStyle/>
        <a:p>
          <a:pPr algn="l"/>
          <a:endParaRPr lang="en-US" sz="1600" noProof="0" dirty="0"/>
        </a:p>
      </dgm:t>
    </dgm:pt>
    <dgm:pt modelId="{F76DC3FC-05AF-417F-9060-BEDCD7218308}" type="sibTrans" cxnId="{76FC9BC9-67D5-4FE0-940C-FB05454C9488}">
      <dgm:prSet/>
      <dgm:spPr/>
      <dgm:t>
        <a:bodyPr/>
        <a:lstStyle/>
        <a:p>
          <a:pPr algn="l"/>
          <a:endParaRPr lang="en-US" sz="1600" noProof="0" dirty="0"/>
        </a:p>
      </dgm:t>
    </dgm:pt>
    <dgm:pt modelId="{0ACEDC4D-3781-4623-B1A4-0F4ADD399F67}">
      <dgm:prSet phldrT="[Text]" custT="1"/>
      <dgm:spPr/>
      <dgm:t>
        <a:bodyPr/>
        <a:lstStyle/>
        <a:p>
          <a:pPr algn="l"/>
          <a:r>
            <a:rPr lang="en-US" sz="1600" b="1" noProof="0" dirty="0"/>
            <a:t>Testing</a:t>
          </a:r>
          <a:r>
            <a:rPr lang="en-US" sz="1600" noProof="0" dirty="0"/>
            <a:t> with real data</a:t>
          </a:r>
        </a:p>
      </dgm:t>
    </dgm:pt>
    <dgm:pt modelId="{C1E4C1B8-5AFC-4ED8-B37C-4B82F3DD0058}" type="parTrans" cxnId="{C518DAF7-77A1-4DD2-8E8E-202FB6D8CD59}">
      <dgm:prSet/>
      <dgm:spPr/>
      <dgm:t>
        <a:bodyPr/>
        <a:lstStyle/>
        <a:p>
          <a:pPr algn="l"/>
          <a:endParaRPr lang="en-US" sz="1600" noProof="0" dirty="0"/>
        </a:p>
      </dgm:t>
    </dgm:pt>
    <dgm:pt modelId="{5AB40F4E-744D-4C42-BCBB-398C1DB60ABF}" type="sibTrans" cxnId="{C518DAF7-77A1-4DD2-8E8E-202FB6D8CD59}">
      <dgm:prSet/>
      <dgm:spPr/>
      <dgm:t>
        <a:bodyPr/>
        <a:lstStyle/>
        <a:p>
          <a:pPr algn="l"/>
          <a:endParaRPr lang="en-US" sz="1600" noProof="0" dirty="0"/>
        </a:p>
      </dgm:t>
    </dgm:pt>
    <dgm:pt modelId="{AEC16D30-00CC-4BD8-85FD-8B3D7BAEB9ED}">
      <dgm:prSet custT="1"/>
      <dgm:spPr/>
      <dgm:t>
        <a:bodyPr/>
        <a:lstStyle/>
        <a:p>
          <a:pPr algn="l"/>
          <a:r>
            <a:rPr lang="en-US" sz="1600" b="1" noProof="0" dirty="0"/>
            <a:t>Design</a:t>
          </a:r>
          <a:r>
            <a:rPr lang="en-US" sz="1600" noProof="0" dirty="0"/>
            <a:t> of a Recognition Algorithm (starting with two currencies)</a:t>
          </a:r>
        </a:p>
      </dgm:t>
    </dgm:pt>
    <dgm:pt modelId="{23E0ABCC-7CF8-4795-B238-660C244403E0}" type="parTrans" cxnId="{EED14CF0-0AF0-4670-95B7-A13A9780B751}">
      <dgm:prSet/>
      <dgm:spPr/>
      <dgm:t>
        <a:bodyPr/>
        <a:lstStyle/>
        <a:p>
          <a:pPr algn="l"/>
          <a:endParaRPr lang="en-US" sz="1600" noProof="0" dirty="0"/>
        </a:p>
      </dgm:t>
    </dgm:pt>
    <dgm:pt modelId="{87F82A7A-2CDD-4761-8DF1-8C686A9697CD}" type="sibTrans" cxnId="{EED14CF0-0AF0-4670-95B7-A13A9780B751}">
      <dgm:prSet/>
      <dgm:spPr/>
      <dgm:t>
        <a:bodyPr/>
        <a:lstStyle/>
        <a:p>
          <a:pPr algn="l"/>
          <a:endParaRPr lang="en-US" sz="1600" noProof="0" dirty="0"/>
        </a:p>
      </dgm:t>
    </dgm:pt>
    <dgm:pt modelId="{9AB3A5BE-A00E-4CA8-A458-0EC7EBDF2969}" type="pres">
      <dgm:prSet presAssocID="{1F89BFB7-13FB-4B2E-B881-AFFDFE53B670}" presName="linearFlow" presStyleCnt="0">
        <dgm:presLayoutVars>
          <dgm:dir/>
          <dgm:resizeHandles val="exact"/>
        </dgm:presLayoutVars>
      </dgm:prSet>
      <dgm:spPr/>
    </dgm:pt>
    <dgm:pt modelId="{500DCFFA-7604-4178-BA84-68B4D0098C36}" type="pres">
      <dgm:prSet presAssocID="{12F1D028-78CE-404F-A823-E270463AC846}" presName="composite" presStyleCnt="0"/>
      <dgm:spPr/>
    </dgm:pt>
    <dgm:pt modelId="{25F1858C-F032-4BD9-BA05-FC4A3F2B27D1}" type="pres">
      <dgm:prSet presAssocID="{12F1D028-78CE-404F-A823-E270463AC846}" presName="imgShp" presStyleLbl="fgImgPlace1" presStyleIdx="0" presStyleCnt="4"/>
      <dgm:spPr>
        <a:solidFill>
          <a:schemeClr val="bg1"/>
        </a:solidFill>
      </dgm:spPr>
    </dgm:pt>
    <dgm:pt modelId="{E6C46FF9-3C05-4F9C-A982-F0E12E87EE10}" type="pres">
      <dgm:prSet presAssocID="{12F1D028-78CE-404F-A823-E270463AC846}" presName="txShp" presStyleLbl="node1" presStyleIdx="0" presStyleCnt="4">
        <dgm:presLayoutVars>
          <dgm:bulletEnabled val="1"/>
        </dgm:presLayoutVars>
      </dgm:prSet>
      <dgm:spPr/>
    </dgm:pt>
    <dgm:pt modelId="{5633D503-CA9A-4711-8657-4D8A47772176}" type="pres">
      <dgm:prSet presAssocID="{C40BF8F0-802C-4C09-BDCC-2664DDAF1E39}" presName="spacing" presStyleCnt="0"/>
      <dgm:spPr/>
    </dgm:pt>
    <dgm:pt modelId="{26414A6F-B6A5-44C5-A251-F5DD02DD1369}" type="pres">
      <dgm:prSet presAssocID="{AEC16D30-00CC-4BD8-85FD-8B3D7BAEB9ED}" presName="composite" presStyleCnt="0"/>
      <dgm:spPr/>
    </dgm:pt>
    <dgm:pt modelId="{5280D2BD-4996-449E-9D80-EEC5B855731C}" type="pres">
      <dgm:prSet presAssocID="{AEC16D30-00CC-4BD8-85FD-8B3D7BAEB9ED}" presName="imgShp" presStyleLbl="fgImgPlace1" presStyleIdx="1" presStyleCnt="4"/>
      <dgm:spPr>
        <a:solidFill>
          <a:schemeClr val="bg1"/>
        </a:solidFill>
      </dgm:spPr>
    </dgm:pt>
    <dgm:pt modelId="{FB68D1BA-AA55-4B24-9B79-A28E07BAE50D}" type="pres">
      <dgm:prSet presAssocID="{AEC16D30-00CC-4BD8-85FD-8B3D7BAEB9ED}" presName="txShp" presStyleLbl="node1" presStyleIdx="1" presStyleCnt="4">
        <dgm:presLayoutVars>
          <dgm:bulletEnabled val="1"/>
        </dgm:presLayoutVars>
      </dgm:prSet>
      <dgm:spPr/>
    </dgm:pt>
    <dgm:pt modelId="{227FB1C8-DC9B-42E7-8ED4-E0D56ADF2765}" type="pres">
      <dgm:prSet presAssocID="{87F82A7A-2CDD-4761-8DF1-8C686A9697CD}" presName="spacing" presStyleCnt="0"/>
      <dgm:spPr/>
    </dgm:pt>
    <dgm:pt modelId="{0C2AC3DE-BA0C-47A1-A064-437D844319EE}" type="pres">
      <dgm:prSet presAssocID="{05BADB98-AE59-4976-BCDE-BBAADB6389D8}" presName="composite" presStyleCnt="0"/>
      <dgm:spPr/>
    </dgm:pt>
    <dgm:pt modelId="{8AE84A79-4152-459C-95BA-8FD98F791C64}" type="pres">
      <dgm:prSet presAssocID="{05BADB98-AE59-4976-BCDE-BBAADB6389D8}" presName="imgShp" presStyleLbl="fgImgPlace1" presStyleIdx="2" presStyleCnt="4"/>
      <dgm:spPr>
        <a:solidFill>
          <a:schemeClr val="bg1"/>
        </a:solidFill>
      </dgm:spPr>
    </dgm:pt>
    <dgm:pt modelId="{D5A01EEB-5AB6-4E52-B075-6930822553C2}" type="pres">
      <dgm:prSet presAssocID="{05BADB98-AE59-4976-BCDE-BBAADB6389D8}" presName="txShp" presStyleLbl="node1" presStyleIdx="2" presStyleCnt="4">
        <dgm:presLayoutVars>
          <dgm:bulletEnabled val="1"/>
        </dgm:presLayoutVars>
      </dgm:prSet>
      <dgm:spPr/>
    </dgm:pt>
    <dgm:pt modelId="{03F04FF7-9860-4C9B-9FB6-81D5C1D75C26}" type="pres">
      <dgm:prSet presAssocID="{F76DC3FC-05AF-417F-9060-BEDCD7218308}" presName="spacing" presStyleCnt="0"/>
      <dgm:spPr/>
    </dgm:pt>
    <dgm:pt modelId="{8FB5E7C3-B8DF-428A-B141-9BAB026DF112}" type="pres">
      <dgm:prSet presAssocID="{0ACEDC4D-3781-4623-B1A4-0F4ADD399F67}" presName="composite" presStyleCnt="0"/>
      <dgm:spPr/>
    </dgm:pt>
    <dgm:pt modelId="{C325DBD6-5337-4804-B359-1C56C81A75A3}" type="pres">
      <dgm:prSet presAssocID="{0ACEDC4D-3781-4623-B1A4-0F4ADD399F67}" presName="imgShp" presStyleLbl="fgImgPlace1" presStyleIdx="3" presStyleCnt="4"/>
      <dgm:spPr>
        <a:solidFill>
          <a:schemeClr val="bg1"/>
        </a:solidFill>
      </dgm:spPr>
    </dgm:pt>
    <dgm:pt modelId="{7EF5E770-CC8E-4E84-9D72-CA3B1D60C3A7}" type="pres">
      <dgm:prSet presAssocID="{0ACEDC4D-3781-4623-B1A4-0F4ADD399F67}" presName="txShp" presStyleLbl="node1" presStyleIdx="3" presStyleCnt="4">
        <dgm:presLayoutVars>
          <dgm:bulletEnabled val="1"/>
        </dgm:presLayoutVars>
      </dgm:prSet>
      <dgm:spPr/>
    </dgm:pt>
  </dgm:ptLst>
  <dgm:cxnLst>
    <dgm:cxn modelId="{F710310F-45A2-4BF4-9B66-CF44950DD29B}" type="presOf" srcId="{05BADB98-AE59-4976-BCDE-BBAADB6389D8}" destId="{D5A01EEB-5AB6-4E52-B075-6930822553C2}" srcOrd="0" destOrd="0" presId="urn:microsoft.com/office/officeart/2005/8/layout/vList3"/>
    <dgm:cxn modelId="{89117123-7875-42CD-B1F0-EB63962CDEFD}" type="presOf" srcId="{AEC16D30-00CC-4BD8-85FD-8B3D7BAEB9ED}" destId="{FB68D1BA-AA55-4B24-9B79-A28E07BAE50D}" srcOrd="0" destOrd="0" presId="urn:microsoft.com/office/officeart/2005/8/layout/vList3"/>
    <dgm:cxn modelId="{E67B214A-1ADB-4108-B7E4-294A2EC76A94}" type="presOf" srcId="{12F1D028-78CE-404F-A823-E270463AC846}" destId="{E6C46FF9-3C05-4F9C-A982-F0E12E87EE10}" srcOrd="0" destOrd="0" presId="urn:microsoft.com/office/officeart/2005/8/layout/vList3"/>
    <dgm:cxn modelId="{42DE6D59-9393-4B8B-B158-9D0ADEB66EC2}" srcId="{1F89BFB7-13FB-4B2E-B881-AFFDFE53B670}" destId="{12F1D028-78CE-404F-A823-E270463AC846}" srcOrd="0" destOrd="0" parTransId="{903A259A-C5FD-4DB4-9D56-1A0D7A74ECE3}" sibTransId="{C40BF8F0-802C-4C09-BDCC-2664DDAF1E39}"/>
    <dgm:cxn modelId="{17BE9C82-C14A-4DAE-83A7-CB8A13DEE5B4}" type="presOf" srcId="{1F89BFB7-13FB-4B2E-B881-AFFDFE53B670}" destId="{9AB3A5BE-A00E-4CA8-A458-0EC7EBDF2969}" srcOrd="0" destOrd="0" presId="urn:microsoft.com/office/officeart/2005/8/layout/vList3"/>
    <dgm:cxn modelId="{76FC9BC9-67D5-4FE0-940C-FB05454C9488}" srcId="{1F89BFB7-13FB-4B2E-B881-AFFDFE53B670}" destId="{05BADB98-AE59-4976-BCDE-BBAADB6389D8}" srcOrd="2" destOrd="0" parTransId="{8D302314-95B2-4E62-8D26-173CDDCF6843}" sibTransId="{F76DC3FC-05AF-417F-9060-BEDCD7218308}"/>
    <dgm:cxn modelId="{EED14CF0-0AF0-4670-95B7-A13A9780B751}" srcId="{1F89BFB7-13FB-4B2E-B881-AFFDFE53B670}" destId="{AEC16D30-00CC-4BD8-85FD-8B3D7BAEB9ED}" srcOrd="1" destOrd="0" parTransId="{23E0ABCC-7CF8-4795-B238-660C244403E0}" sibTransId="{87F82A7A-2CDD-4761-8DF1-8C686A9697CD}"/>
    <dgm:cxn modelId="{5ED368F3-48B4-4A14-8F50-98F8EB5F3127}" type="presOf" srcId="{0ACEDC4D-3781-4623-B1A4-0F4ADD399F67}" destId="{7EF5E770-CC8E-4E84-9D72-CA3B1D60C3A7}" srcOrd="0" destOrd="0" presId="urn:microsoft.com/office/officeart/2005/8/layout/vList3"/>
    <dgm:cxn modelId="{C518DAF7-77A1-4DD2-8E8E-202FB6D8CD59}" srcId="{1F89BFB7-13FB-4B2E-B881-AFFDFE53B670}" destId="{0ACEDC4D-3781-4623-B1A4-0F4ADD399F67}" srcOrd="3" destOrd="0" parTransId="{C1E4C1B8-5AFC-4ED8-B37C-4B82F3DD0058}" sibTransId="{5AB40F4E-744D-4C42-BCBB-398C1DB60ABF}"/>
    <dgm:cxn modelId="{185B64A6-0F7E-4C9A-8D96-CCE2F0D035A6}" type="presParOf" srcId="{9AB3A5BE-A00E-4CA8-A458-0EC7EBDF2969}" destId="{500DCFFA-7604-4178-BA84-68B4D0098C36}" srcOrd="0" destOrd="0" presId="urn:microsoft.com/office/officeart/2005/8/layout/vList3"/>
    <dgm:cxn modelId="{E0A1EE52-38FE-4A0C-BCF5-D6385E5D82B1}" type="presParOf" srcId="{500DCFFA-7604-4178-BA84-68B4D0098C36}" destId="{25F1858C-F032-4BD9-BA05-FC4A3F2B27D1}" srcOrd="0" destOrd="0" presId="urn:microsoft.com/office/officeart/2005/8/layout/vList3"/>
    <dgm:cxn modelId="{FCD3D8A1-3BB2-4948-A756-DBA35FAA672A}" type="presParOf" srcId="{500DCFFA-7604-4178-BA84-68B4D0098C36}" destId="{E6C46FF9-3C05-4F9C-A982-F0E12E87EE10}" srcOrd="1" destOrd="0" presId="urn:microsoft.com/office/officeart/2005/8/layout/vList3"/>
    <dgm:cxn modelId="{A3C56103-BF16-403F-BBEA-F60C92F18348}" type="presParOf" srcId="{9AB3A5BE-A00E-4CA8-A458-0EC7EBDF2969}" destId="{5633D503-CA9A-4711-8657-4D8A47772176}" srcOrd="1" destOrd="0" presId="urn:microsoft.com/office/officeart/2005/8/layout/vList3"/>
    <dgm:cxn modelId="{E47B36F8-8222-4B3D-B994-01C1D91606A0}" type="presParOf" srcId="{9AB3A5BE-A00E-4CA8-A458-0EC7EBDF2969}" destId="{26414A6F-B6A5-44C5-A251-F5DD02DD1369}" srcOrd="2" destOrd="0" presId="urn:microsoft.com/office/officeart/2005/8/layout/vList3"/>
    <dgm:cxn modelId="{02440B79-7713-48CA-99C2-224943BBCD21}" type="presParOf" srcId="{26414A6F-B6A5-44C5-A251-F5DD02DD1369}" destId="{5280D2BD-4996-449E-9D80-EEC5B855731C}" srcOrd="0" destOrd="0" presId="urn:microsoft.com/office/officeart/2005/8/layout/vList3"/>
    <dgm:cxn modelId="{F972069D-8022-490A-AD47-CE5D1595B0AA}" type="presParOf" srcId="{26414A6F-B6A5-44C5-A251-F5DD02DD1369}" destId="{FB68D1BA-AA55-4B24-9B79-A28E07BAE50D}" srcOrd="1" destOrd="0" presId="urn:microsoft.com/office/officeart/2005/8/layout/vList3"/>
    <dgm:cxn modelId="{2DF59475-357A-4697-92A6-0E4220DC0084}" type="presParOf" srcId="{9AB3A5BE-A00E-4CA8-A458-0EC7EBDF2969}" destId="{227FB1C8-DC9B-42E7-8ED4-E0D56ADF2765}" srcOrd="3" destOrd="0" presId="urn:microsoft.com/office/officeart/2005/8/layout/vList3"/>
    <dgm:cxn modelId="{C68C977F-3218-40FC-82F7-98FE8FCD5F1F}" type="presParOf" srcId="{9AB3A5BE-A00E-4CA8-A458-0EC7EBDF2969}" destId="{0C2AC3DE-BA0C-47A1-A064-437D844319EE}" srcOrd="4" destOrd="0" presId="urn:microsoft.com/office/officeart/2005/8/layout/vList3"/>
    <dgm:cxn modelId="{853214C5-FE66-4FCB-96E3-47C322BDD892}" type="presParOf" srcId="{0C2AC3DE-BA0C-47A1-A064-437D844319EE}" destId="{8AE84A79-4152-459C-95BA-8FD98F791C64}" srcOrd="0" destOrd="0" presId="urn:microsoft.com/office/officeart/2005/8/layout/vList3"/>
    <dgm:cxn modelId="{59D6F0BD-58FB-433E-A53B-783A86B4A17F}" type="presParOf" srcId="{0C2AC3DE-BA0C-47A1-A064-437D844319EE}" destId="{D5A01EEB-5AB6-4E52-B075-6930822553C2}" srcOrd="1" destOrd="0" presId="urn:microsoft.com/office/officeart/2005/8/layout/vList3"/>
    <dgm:cxn modelId="{3D19E6A8-1C12-4215-98A9-6D38B232C6EC}" type="presParOf" srcId="{9AB3A5BE-A00E-4CA8-A458-0EC7EBDF2969}" destId="{03F04FF7-9860-4C9B-9FB6-81D5C1D75C26}" srcOrd="5" destOrd="0" presId="urn:microsoft.com/office/officeart/2005/8/layout/vList3"/>
    <dgm:cxn modelId="{408648E5-BD14-4689-A5C6-399640F9CCF2}" type="presParOf" srcId="{9AB3A5BE-A00E-4CA8-A458-0EC7EBDF2969}" destId="{8FB5E7C3-B8DF-428A-B141-9BAB026DF112}" srcOrd="6" destOrd="0" presId="urn:microsoft.com/office/officeart/2005/8/layout/vList3"/>
    <dgm:cxn modelId="{9570B837-3437-45C0-87BD-5B174C459A2B}" type="presParOf" srcId="{8FB5E7C3-B8DF-428A-B141-9BAB026DF112}" destId="{C325DBD6-5337-4804-B359-1C56C81A75A3}" srcOrd="0" destOrd="0" presId="urn:microsoft.com/office/officeart/2005/8/layout/vList3"/>
    <dgm:cxn modelId="{4FCC2B1E-AC30-4B97-B92C-B6F93A47EE27}" type="presParOf" srcId="{8FB5E7C3-B8DF-428A-B141-9BAB026DF112}" destId="{7EF5E770-CC8E-4E84-9D72-CA3B1D60C3A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0A8A0-8243-4C96-8A6E-52A7287C4A8B}" type="doc">
      <dgm:prSet loTypeId="urn:microsoft.com/office/officeart/2005/8/layout/list1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54F9D515-639D-4CE7-837C-538168249958}">
      <dgm:prSet phldrT="[Text]" custT="1"/>
      <dgm:spPr/>
      <dgm:t>
        <a:bodyPr spcFirstLastPara="0" vert="horz" wrap="square" lIns="228662" tIns="0" rIns="228662" bIns="0" numCol="1" spcCol="1270" anchor="ctr" anchorCtr="0"/>
        <a:lstStyle/>
        <a:p>
          <a:r>
            <a:rPr lang="en-US" sz="2200" b="1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1. </a:t>
          </a:r>
          <a:r>
            <a:rPr lang="en-US" sz="22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is the current state of art regarding Cryptocurrency Exchange? </a:t>
          </a:r>
          <a:endParaRPr lang="en-US" sz="2200" b="1" kern="1200" noProof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240E0CE-78D0-476F-9FAC-5CE2EA55C348}" type="parTrans" cxnId="{2530ED09-45F8-460B-8441-3442AD5DDD2B}">
      <dgm:prSet/>
      <dgm:spPr/>
      <dgm:t>
        <a:bodyPr/>
        <a:lstStyle/>
        <a:p>
          <a:endParaRPr lang="en-US" dirty="0"/>
        </a:p>
      </dgm:t>
    </dgm:pt>
    <dgm:pt modelId="{34EAA392-CE6F-41D0-881B-F24E5AC82F35}" type="sibTrans" cxnId="{2530ED09-45F8-460B-8441-3442AD5DDD2B}">
      <dgm:prSet/>
      <dgm:spPr/>
      <dgm:t>
        <a:bodyPr/>
        <a:lstStyle/>
        <a:p>
          <a:endParaRPr lang="en-US" dirty="0"/>
        </a:p>
      </dgm:t>
    </dgm:pt>
    <dgm:pt modelId="{A5DD4147-C903-4F83-8884-D5AE9B3B83D6}">
      <dgm:prSet phldrT="[Text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Rise of Exchange Service Usage</a:t>
          </a:r>
        </a:p>
      </dgm:t>
    </dgm:pt>
    <dgm:pt modelId="{DD46D277-D901-44DA-B6F1-E8C8BF785885}" type="parTrans" cxnId="{77D35378-BA96-46E4-AEC0-8AEA1E84847D}">
      <dgm:prSet/>
      <dgm:spPr/>
      <dgm:t>
        <a:bodyPr/>
        <a:lstStyle/>
        <a:p>
          <a:endParaRPr lang="en-US" dirty="0"/>
        </a:p>
      </dgm:t>
    </dgm:pt>
    <dgm:pt modelId="{EA9B0C3A-3A48-4BBC-8537-94C30A67DA28}" type="sibTrans" cxnId="{77D35378-BA96-46E4-AEC0-8AEA1E84847D}">
      <dgm:prSet/>
      <dgm:spPr/>
      <dgm:t>
        <a:bodyPr/>
        <a:lstStyle/>
        <a:p>
          <a:endParaRPr lang="en-US" dirty="0"/>
        </a:p>
      </dgm:t>
    </dgm:pt>
    <dgm:pt modelId="{7F6BE279-5559-481B-8EE4-BA160B92F653}">
      <dgm:prSet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Exchange Services with different processes and different basic conditions (Fees, Time, Rates, Currencies…)</a:t>
          </a:r>
          <a:endParaRPr lang="en-US" sz="2200" b="0" kern="1200" noProof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E5E8317-3366-4825-B4AE-B9590E9F57AE}" type="parTrans" cxnId="{5E8C2325-36AE-4F01-BCE3-A2B804E8132C}">
      <dgm:prSet/>
      <dgm:spPr/>
      <dgm:t>
        <a:bodyPr/>
        <a:lstStyle/>
        <a:p>
          <a:endParaRPr lang="de-DE"/>
        </a:p>
      </dgm:t>
    </dgm:pt>
    <dgm:pt modelId="{02CEBC24-5FEC-42DC-9E3A-C847E8D63A73}" type="sibTrans" cxnId="{5E8C2325-36AE-4F01-BCE3-A2B804E8132C}">
      <dgm:prSet/>
      <dgm:spPr/>
      <dgm:t>
        <a:bodyPr/>
        <a:lstStyle/>
        <a:p>
          <a:endParaRPr lang="de-DE"/>
        </a:p>
      </dgm:t>
    </dgm:pt>
    <dgm:pt modelId="{2AE3F029-17AA-4DCA-9A79-8AF55DC52FEB}">
      <dgm:prSet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Atomic Swaps (COMIT, Lightning)</a:t>
          </a:r>
        </a:p>
      </dgm:t>
    </dgm:pt>
    <dgm:pt modelId="{667E1080-E840-4443-B297-726BB88C1731}" type="parTrans" cxnId="{1A37B6C2-B21A-427B-85BC-AA3E62520F1F}">
      <dgm:prSet/>
      <dgm:spPr/>
      <dgm:t>
        <a:bodyPr/>
        <a:lstStyle/>
        <a:p>
          <a:endParaRPr lang="de-DE"/>
        </a:p>
      </dgm:t>
    </dgm:pt>
    <dgm:pt modelId="{415E8F81-D768-400B-9D29-357F06946FE2}" type="sibTrans" cxnId="{1A37B6C2-B21A-427B-85BC-AA3E62520F1F}">
      <dgm:prSet/>
      <dgm:spPr/>
      <dgm:t>
        <a:bodyPr/>
        <a:lstStyle/>
        <a:p>
          <a:endParaRPr lang="de-DE"/>
        </a:p>
      </dgm:t>
    </dgm:pt>
    <dgm:pt modelId="{D6C45802-5396-44D6-B907-E8C5D57F780A}" type="pres">
      <dgm:prSet presAssocID="{2300A8A0-8243-4C96-8A6E-52A7287C4A8B}" presName="linear" presStyleCnt="0">
        <dgm:presLayoutVars>
          <dgm:dir/>
          <dgm:animLvl val="lvl"/>
          <dgm:resizeHandles val="exact"/>
        </dgm:presLayoutVars>
      </dgm:prSet>
      <dgm:spPr/>
    </dgm:pt>
    <dgm:pt modelId="{7A70E8A2-85BA-4DBE-8C5E-9BF898FFCDE5}" type="pres">
      <dgm:prSet presAssocID="{54F9D515-639D-4CE7-837C-538168249958}" presName="parentLin" presStyleCnt="0"/>
      <dgm:spPr/>
    </dgm:pt>
    <dgm:pt modelId="{FABDE527-9B75-4B99-BB3D-512CC9263824}" type="pres">
      <dgm:prSet presAssocID="{54F9D515-639D-4CE7-837C-538168249958}" presName="parentLeftMargin" presStyleLbl="node1" presStyleIdx="0" presStyleCnt="1"/>
      <dgm:spPr/>
    </dgm:pt>
    <dgm:pt modelId="{00C39E40-6582-41C8-87CB-6F712CD3187C}" type="pres">
      <dgm:prSet presAssocID="{54F9D515-639D-4CE7-837C-538168249958}" presName="parentText" presStyleLbl="node1" presStyleIdx="0" presStyleCnt="1" custScaleX="100657" custScaleY="88663" custLinFactNeighborX="-6031" custLinFactNeighborY="6245">
        <dgm:presLayoutVars>
          <dgm:chMax val="0"/>
          <dgm:bulletEnabled val="1"/>
        </dgm:presLayoutVars>
      </dgm:prSet>
      <dgm:spPr>
        <a:xfrm>
          <a:off x="536459" y="139724"/>
          <a:ext cx="7510434" cy="442800"/>
        </a:xfrm>
        <a:prstGeom prst="roundRect">
          <a:avLst/>
        </a:prstGeom>
      </dgm:spPr>
    </dgm:pt>
    <dgm:pt modelId="{D6F3C8F4-5A4B-40A7-A589-2822874D1A72}" type="pres">
      <dgm:prSet presAssocID="{54F9D515-639D-4CE7-837C-538168249958}" presName="negativeSpace" presStyleCnt="0"/>
      <dgm:spPr/>
    </dgm:pt>
    <dgm:pt modelId="{38FF1E91-81D0-437F-B134-23AEA7C10891}" type="pres">
      <dgm:prSet presAssocID="{54F9D515-639D-4CE7-837C-538168249958}" presName="childText" presStyleLbl="conFgAcc1" presStyleIdx="0" presStyleCnt="1" custLinFactNeighborX="-671" custLinFactNeighborY="-870">
        <dgm:presLayoutVars>
          <dgm:bulletEnabled val="1"/>
        </dgm:presLayoutVars>
      </dgm:prSet>
      <dgm:spPr/>
    </dgm:pt>
  </dgm:ptLst>
  <dgm:cxnLst>
    <dgm:cxn modelId="{2530ED09-45F8-460B-8441-3442AD5DDD2B}" srcId="{2300A8A0-8243-4C96-8A6E-52A7287C4A8B}" destId="{54F9D515-639D-4CE7-837C-538168249958}" srcOrd="0" destOrd="0" parTransId="{A240E0CE-78D0-476F-9FAC-5CE2EA55C348}" sibTransId="{34EAA392-CE6F-41D0-881B-F24E5AC82F35}"/>
    <dgm:cxn modelId="{5E8C2325-36AE-4F01-BCE3-A2B804E8132C}" srcId="{54F9D515-639D-4CE7-837C-538168249958}" destId="{7F6BE279-5559-481B-8EE4-BA160B92F653}" srcOrd="1" destOrd="0" parTransId="{8E5E8317-3366-4825-B4AE-B9590E9F57AE}" sibTransId="{02CEBC24-5FEC-42DC-9E3A-C847E8D63A73}"/>
    <dgm:cxn modelId="{FFF1B125-DFE9-4DF2-9E48-44AB389F9B55}" type="presOf" srcId="{7F6BE279-5559-481B-8EE4-BA160B92F653}" destId="{38FF1E91-81D0-437F-B134-23AEA7C10891}" srcOrd="0" destOrd="1" presId="urn:microsoft.com/office/officeart/2005/8/layout/list1"/>
    <dgm:cxn modelId="{2E26AB5D-584D-48EF-B818-B1E61BE3B3E1}" type="presOf" srcId="{54F9D515-639D-4CE7-837C-538168249958}" destId="{FABDE527-9B75-4B99-BB3D-512CC9263824}" srcOrd="0" destOrd="0" presId="urn:microsoft.com/office/officeart/2005/8/layout/list1"/>
    <dgm:cxn modelId="{77D35378-BA96-46E4-AEC0-8AEA1E84847D}" srcId="{54F9D515-639D-4CE7-837C-538168249958}" destId="{A5DD4147-C903-4F83-8884-D5AE9B3B83D6}" srcOrd="0" destOrd="0" parTransId="{DD46D277-D901-44DA-B6F1-E8C8BF785885}" sibTransId="{EA9B0C3A-3A48-4BBC-8537-94C30A67DA28}"/>
    <dgm:cxn modelId="{819F6393-F472-452A-BE38-218EB597AA69}" type="presOf" srcId="{2AE3F029-17AA-4DCA-9A79-8AF55DC52FEB}" destId="{38FF1E91-81D0-437F-B134-23AEA7C10891}" srcOrd="0" destOrd="2" presId="urn:microsoft.com/office/officeart/2005/8/layout/list1"/>
    <dgm:cxn modelId="{48279E95-FE11-44DD-A4E2-FF4BE610B1AB}" type="presOf" srcId="{2300A8A0-8243-4C96-8A6E-52A7287C4A8B}" destId="{D6C45802-5396-44D6-B907-E8C5D57F780A}" srcOrd="0" destOrd="0" presId="urn:microsoft.com/office/officeart/2005/8/layout/list1"/>
    <dgm:cxn modelId="{BF6A1DAD-C1DA-4764-A900-1FD61B8D0B13}" type="presOf" srcId="{A5DD4147-C903-4F83-8884-D5AE9B3B83D6}" destId="{38FF1E91-81D0-437F-B134-23AEA7C10891}" srcOrd="0" destOrd="0" presId="urn:microsoft.com/office/officeart/2005/8/layout/list1"/>
    <dgm:cxn modelId="{1A37B6C2-B21A-427B-85BC-AA3E62520F1F}" srcId="{54F9D515-639D-4CE7-837C-538168249958}" destId="{2AE3F029-17AA-4DCA-9A79-8AF55DC52FEB}" srcOrd="2" destOrd="0" parTransId="{667E1080-E840-4443-B297-726BB88C1731}" sibTransId="{415E8F81-D768-400B-9D29-357F06946FE2}"/>
    <dgm:cxn modelId="{9B8CCAEB-F6EF-4077-9E75-890FCCA69B19}" type="presOf" srcId="{54F9D515-639D-4CE7-837C-538168249958}" destId="{00C39E40-6582-41C8-87CB-6F712CD3187C}" srcOrd="1" destOrd="0" presId="urn:microsoft.com/office/officeart/2005/8/layout/list1"/>
    <dgm:cxn modelId="{CA44F57A-A204-4AFA-B5B8-7EC605B10E41}" type="presParOf" srcId="{D6C45802-5396-44D6-B907-E8C5D57F780A}" destId="{7A70E8A2-85BA-4DBE-8C5E-9BF898FFCDE5}" srcOrd="0" destOrd="0" presId="urn:microsoft.com/office/officeart/2005/8/layout/list1"/>
    <dgm:cxn modelId="{DC3593C7-AA68-4350-9FB5-8FBB955E3AF4}" type="presParOf" srcId="{7A70E8A2-85BA-4DBE-8C5E-9BF898FFCDE5}" destId="{FABDE527-9B75-4B99-BB3D-512CC9263824}" srcOrd="0" destOrd="0" presId="urn:microsoft.com/office/officeart/2005/8/layout/list1"/>
    <dgm:cxn modelId="{FA5ECCB1-25B3-4FF3-AB49-BE3CE85C2CC7}" type="presParOf" srcId="{7A70E8A2-85BA-4DBE-8C5E-9BF898FFCDE5}" destId="{00C39E40-6582-41C8-87CB-6F712CD3187C}" srcOrd="1" destOrd="0" presId="urn:microsoft.com/office/officeart/2005/8/layout/list1"/>
    <dgm:cxn modelId="{C31DA55E-C21C-4F5B-B044-4F29EA7CF400}" type="presParOf" srcId="{D6C45802-5396-44D6-B907-E8C5D57F780A}" destId="{D6F3C8F4-5A4B-40A7-A589-2822874D1A72}" srcOrd="1" destOrd="0" presId="urn:microsoft.com/office/officeart/2005/8/layout/list1"/>
    <dgm:cxn modelId="{78F0D7B0-35F9-4A0E-AE87-381DDDEDBD4D}" type="presParOf" srcId="{D6C45802-5396-44D6-B907-E8C5D57F780A}" destId="{38FF1E91-81D0-437F-B134-23AEA7C1089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00A8A0-8243-4C96-8A6E-52A7287C4A8B}" type="doc">
      <dgm:prSet loTypeId="urn:microsoft.com/office/officeart/2005/8/layout/list1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59BAB78A-D718-4BC8-A18C-ADF036E28510}">
      <dgm:prSet custT="1"/>
      <dgm:spPr/>
      <dgm:t>
        <a:bodyPr/>
        <a:lstStyle/>
        <a:p>
          <a:r>
            <a:rPr lang="en-US" sz="2200" b="1" dirty="0">
              <a:latin typeface="Arial"/>
              <a:ea typeface="+mn-ea"/>
              <a:cs typeface="+mn-cs"/>
            </a:rPr>
            <a:t>3. </a:t>
          </a:r>
          <a:r>
            <a:rPr lang="en-US" sz="2200" b="1" dirty="0"/>
            <a:t>How accurate is the implemented Solution? What are the limits?</a:t>
          </a:r>
          <a:endParaRPr lang="en-US" sz="2200" b="1" noProof="0" dirty="0">
            <a:latin typeface="Arial"/>
            <a:ea typeface="+mn-ea"/>
            <a:cs typeface="+mn-cs"/>
          </a:endParaRPr>
        </a:p>
      </dgm:t>
    </dgm:pt>
    <dgm:pt modelId="{755E74CD-7D19-4404-A413-13602F891695}" type="parTrans" cxnId="{AF1CE58A-4506-4A8E-920E-4447F6248074}">
      <dgm:prSet/>
      <dgm:spPr/>
      <dgm:t>
        <a:bodyPr/>
        <a:lstStyle/>
        <a:p>
          <a:endParaRPr lang="de-DE" sz="2200"/>
        </a:p>
      </dgm:t>
    </dgm:pt>
    <dgm:pt modelId="{1A26CDFB-479A-456A-9956-670CBF6E21CA}" type="sibTrans" cxnId="{AF1CE58A-4506-4A8E-920E-4447F6248074}">
      <dgm:prSet/>
      <dgm:spPr/>
      <dgm:t>
        <a:bodyPr/>
        <a:lstStyle/>
        <a:p>
          <a:endParaRPr lang="de-DE" sz="2200"/>
        </a:p>
      </dgm:t>
    </dgm:pt>
    <dgm:pt modelId="{58DF557B-5B87-46A0-9ED3-DF50E7A5570D}">
      <dgm:prSet custT="1"/>
      <dgm:spPr/>
      <dgm:t>
        <a:bodyPr/>
        <a:lstStyle/>
        <a:p>
          <a:pPr>
            <a:buNone/>
          </a:pPr>
          <a:r>
            <a:rPr lang="en-US" sz="2200" b="1" noProof="0" dirty="0">
              <a:latin typeface="Arial"/>
              <a:ea typeface="+mn-ea"/>
              <a:cs typeface="+mn-cs"/>
            </a:rPr>
            <a:t>2. </a:t>
          </a:r>
          <a:r>
            <a:rPr lang="en-US" sz="2200" b="1" dirty="0"/>
            <a:t>How can Cross-chain Cryptocurrency Exchange Transactions be recognized?</a:t>
          </a:r>
          <a:endParaRPr lang="en-US" sz="2200" b="1" noProof="0" dirty="0"/>
        </a:p>
      </dgm:t>
    </dgm:pt>
    <dgm:pt modelId="{30DD9B2E-1799-4469-8034-CDF3B6AB9BCD}" type="sibTrans" cxnId="{EC73AC61-43B8-4122-BD0B-9C663DDF720D}">
      <dgm:prSet/>
      <dgm:spPr/>
      <dgm:t>
        <a:bodyPr/>
        <a:lstStyle/>
        <a:p>
          <a:endParaRPr lang="de-DE" sz="2200"/>
        </a:p>
      </dgm:t>
    </dgm:pt>
    <dgm:pt modelId="{335D3B89-5F33-4DED-83E4-2730ED1B4ADB}" type="parTrans" cxnId="{EC73AC61-43B8-4122-BD0B-9C663DDF720D}">
      <dgm:prSet/>
      <dgm:spPr/>
      <dgm:t>
        <a:bodyPr/>
        <a:lstStyle/>
        <a:p>
          <a:endParaRPr lang="de-DE" sz="2200"/>
        </a:p>
      </dgm:t>
    </dgm:pt>
    <dgm:pt modelId="{C7A1D215-6235-4244-9DC9-D1D020FDC9B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b="0" dirty="0"/>
            <a:t>Available Analysis Tools and APIs</a:t>
          </a:r>
          <a:endParaRPr lang="de-DE" sz="2200" dirty="0"/>
        </a:p>
      </dgm:t>
    </dgm:pt>
    <dgm:pt modelId="{30CB946A-7507-4886-8A8F-D13FA84F9CC8}" type="parTrans" cxnId="{EFAB552D-DE78-4339-BDA2-13B3227A083C}">
      <dgm:prSet/>
      <dgm:spPr/>
      <dgm:t>
        <a:bodyPr/>
        <a:lstStyle/>
        <a:p>
          <a:endParaRPr lang="de-DE" sz="2200"/>
        </a:p>
      </dgm:t>
    </dgm:pt>
    <dgm:pt modelId="{716B5EC4-FD8E-400E-A37E-B26CF1BA8F42}" type="sibTrans" cxnId="{EFAB552D-DE78-4339-BDA2-13B3227A083C}">
      <dgm:prSet/>
      <dgm:spPr/>
      <dgm:t>
        <a:bodyPr/>
        <a:lstStyle/>
        <a:p>
          <a:endParaRPr lang="de-DE" sz="2200"/>
        </a:p>
      </dgm:t>
    </dgm:pt>
    <dgm:pt modelId="{3E770988-48E8-40F4-A61F-E95DF4AC26E0}">
      <dgm:prSet custT="1"/>
      <dgm:spPr/>
      <dgm:t>
        <a:bodyPr/>
        <a:lstStyle/>
        <a:p>
          <a:r>
            <a:rPr lang="en-US" sz="2200" b="0" noProof="0" dirty="0">
              <a:latin typeface="Arial"/>
              <a:ea typeface="+mn-ea"/>
              <a:cs typeface="+mn-cs"/>
            </a:rPr>
            <a:t>Suggestion for future work</a:t>
          </a:r>
        </a:p>
      </dgm:t>
    </dgm:pt>
    <dgm:pt modelId="{F87B661F-DF90-4693-9C86-899CD7333212}" type="parTrans" cxnId="{B17D29C8-AEEA-4627-8BB5-C4542C3035D0}">
      <dgm:prSet/>
      <dgm:spPr/>
      <dgm:t>
        <a:bodyPr/>
        <a:lstStyle/>
        <a:p>
          <a:endParaRPr lang="de-DE" sz="2200"/>
        </a:p>
      </dgm:t>
    </dgm:pt>
    <dgm:pt modelId="{0260997F-6B7E-4678-870B-39CDFD7A4E5D}" type="sibTrans" cxnId="{B17D29C8-AEEA-4627-8BB5-C4542C3035D0}">
      <dgm:prSet/>
      <dgm:spPr/>
      <dgm:t>
        <a:bodyPr/>
        <a:lstStyle/>
        <a:p>
          <a:endParaRPr lang="de-DE" sz="2200"/>
        </a:p>
      </dgm:t>
    </dgm:pt>
    <dgm:pt modelId="{7A1F0767-FB02-43DA-B07A-C2555EF0552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noProof="0" dirty="0"/>
            <a:t>Design of suitable Algorithms taking into account different Parameters</a:t>
          </a:r>
        </a:p>
      </dgm:t>
    </dgm:pt>
    <dgm:pt modelId="{7017A22B-CE61-4D54-ACAF-F6BE2059AF4F}" type="parTrans" cxnId="{D2B1F05F-D6C4-4AB5-9F28-FFF15C2ACD2D}">
      <dgm:prSet/>
      <dgm:spPr/>
      <dgm:t>
        <a:bodyPr/>
        <a:lstStyle/>
        <a:p>
          <a:endParaRPr lang="de-DE" sz="2200"/>
        </a:p>
      </dgm:t>
    </dgm:pt>
    <dgm:pt modelId="{CAFC7F16-75D5-42E4-A573-13E180F9371A}" type="sibTrans" cxnId="{D2B1F05F-D6C4-4AB5-9F28-FFF15C2ACD2D}">
      <dgm:prSet/>
      <dgm:spPr/>
      <dgm:t>
        <a:bodyPr/>
        <a:lstStyle/>
        <a:p>
          <a:endParaRPr lang="de-DE" sz="2200"/>
        </a:p>
      </dgm:t>
    </dgm:pt>
    <dgm:pt modelId="{49874838-6674-4DA5-B7DD-67FC01A4EFF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b="0" noProof="0" dirty="0">
              <a:latin typeface="Arial"/>
              <a:ea typeface="+mn-ea"/>
              <a:cs typeface="+mn-cs"/>
            </a:rPr>
            <a:t>Testing with real data (using Data retrieved from Shapeshift)</a:t>
          </a:r>
          <a:endParaRPr lang="de-DE" sz="2200" dirty="0"/>
        </a:p>
      </dgm:t>
    </dgm:pt>
    <dgm:pt modelId="{409DBED1-4417-472B-9781-62BFBBFD39D1}" type="sibTrans" cxnId="{6D9DA41B-9C40-4A84-B20F-27750E91BC6A}">
      <dgm:prSet/>
      <dgm:spPr/>
      <dgm:t>
        <a:bodyPr/>
        <a:lstStyle/>
        <a:p>
          <a:endParaRPr lang="de-DE" sz="2200"/>
        </a:p>
      </dgm:t>
    </dgm:pt>
    <dgm:pt modelId="{D1B0DB91-F76A-4F4D-BD2D-CD5BF721758C}" type="parTrans" cxnId="{6D9DA41B-9C40-4A84-B20F-27750E91BC6A}">
      <dgm:prSet/>
      <dgm:spPr/>
      <dgm:t>
        <a:bodyPr/>
        <a:lstStyle/>
        <a:p>
          <a:endParaRPr lang="de-DE" sz="2200"/>
        </a:p>
      </dgm:t>
    </dgm:pt>
    <dgm:pt modelId="{D6C45802-5396-44D6-B907-E8C5D57F780A}" type="pres">
      <dgm:prSet presAssocID="{2300A8A0-8243-4C96-8A6E-52A7287C4A8B}" presName="linear" presStyleCnt="0">
        <dgm:presLayoutVars>
          <dgm:dir/>
          <dgm:animLvl val="lvl"/>
          <dgm:resizeHandles val="exact"/>
        </dgm:presLayoutVars>
      </dgm:prSet>
      <dgm:spPr/>
    </dgm:pt>
    <dgm:pt modelId="{9335548D-0D86-4994-A90B-D0D0E920E2A2}" type="pres">
      <dgm:prSet presAssocID="{58DF557B-5B87-46A0-9ED3-DF50E7A5570D}" presName="parentLin" presStyleCnt="0"/>
      <dgm:spPr/>
    </dgm:pt>
    <dgm:pt modelId="{98419456-E35D-4468-8AA7-27B2B9B9CA2B}" type="pres">
      <dgm:prSet presAssocID="{58DF557B-5B87-46A0-9ED3-DF50E7A5570D}" presName="parentLeftMargin" presStyleLbl="node1" presStyleIdx="0" presStyleCnt="2"/>
      <dgm:spPr/>
    </dgm:pt>
    <dgm:pt modelId="{3D68A4B8-D665-45C4-B198-A7E4461FE1FD}" type="pres">
      <dgm:prSet presAssocID="{58DF557B-5B87-46A0-9ED3-DF50E7A5570D}" presName="parentText" presStyleLbl="node1" presStyleIdx="0" presStyleCnt="2" custScaleY="158677">
        <dgm:presLayoutVars>
          <dgm:chMax val="0"/>
          <dgm:bulletEnabled val="1"/>
        </dgm:presLayoutVars>
      </dgm:prSet>
      <dgm:spPr/>
    </dgm:pt>
    <dgm:pt modelId="{35CA34EC-079D-453D-B27C-F02F1E4FAA36}" type="pres">
      <dgm:prSet presAssocID="{58DF557B-5B87-46A0-9ED3-DF50E7A5570D}" presName="negativeSpace" presStyleCnt="0"/>
      <dgm:spPr/>
    </dgm:pt>
    <dgm:pt modelId="{C0283269-D90B-40D0-A047-32525D8C14B0}" type="pres">
      <dgm:prSet presAssocID="{58DF557B-5B87-46A0-9ED3-DF50E7A5570D}" presName="childText" presStyleLbl="conFgAcc1" presStyleIdx="0" presStyleCnt="2">
        <dgm:presLayoutVars>
          <dgm:bulletEnabled val="1"/>
        </dgm:presLayoutVars>
      </dgm:prSet>
      <dgm:spPr/>
    </dgm:pt>
    <dgm:pt modelId="{E232044F-CCA1-4A7E-9E5F-1FF94494F210}" type="pres">
      <dgm:prSet presAssocID="{30DD9B2E-1799-4469-8034-CDF3B6AB9BCD}" presName="spaceBetweenRectangles" presStyleCnt="0"/>
      <dgm:spPr/>
    </dgm:pt>
    <dgm:pt modelId="{22B1A388-2E72-416F-8745-D484E6D71335}" type="pres">
      <dgm:prSet presAssocID="{59BAB78A-D718-4BC8-A18C-ADF036E28510}" presName="parentLin" presStyleCnt="0"/>
      <dgm:spPr/>
    </dgm:pt>
    <dgm:pt modelId="{3AB41DFE-044C-4819-83CC-873A0C4FB669}" type="pres">
      <dgm:prSet presAssocID="{59BAB78A-D718-4BC8-A18C-ADF036E28510}" presName="parentLeftMargin" presStyleLbl="node1" presStyleIdx="0" presStyleCnt="2"/>
      <dgm:spPr/>
    </dgm:pt>
    <dgm:pt modelId="{13B0588A-C476-4941-8D19-72B0CAA93A57}" type="pres">
      <dgm:prSet presAssocID="{59BAB78A-D718-4BC8-A18C-ADF036E28510}" presName="parentText" presStyleLbl="node1" presStyleIdx="1" presStyleCnt="2" custScaleY="159225">
        <dgm:presLayoutVars>
          <dgm:chMax val="0"/>
          <dgm:bulletEnabled val="1"/>
        </dgm:presLayoutVars>
      </dgm:prSet>
      <dgm:spPr/>
    </dgm:pt>
    <dgm:pt modelId="{D9711545-4AAC-4A81-88CC-BAC1BDF2E2A8}" type="pres">
      <dgm:prSet presAssocID="{59BAB78A-D718-4BC8-A18C-ADF036E28510}" presName="negativeSpace" presStyleCnt="0"/>
      <dgm:spPr/>
    </dgm:pt>
    <dgm:pt modelId="{5025385D-4FC0-422E-9B52-2C403A54B4CB}" type="pres">
      <dgm:prSet presAssocID="{59BAB78A-D718-4BC8-A18C-ADF036E2851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6E82907-0E59-499F-99A9-B8C73406EBBF}" type="presOf" srcId="{C7A1D215-6235-4244-9DC9-D1D020FDC9B5}" destId="{C0283269-D90B-40D0-A047-32525D8C14B0}" srcOrd="0" destOrd="0" presId="urn:microsoft.com/office/officeart/2005/8/layout/list1"/>
    <dgm:cxn modelId="{CA918E11-229F-4E7C-822E-492472BBE964}" type="presOf" srcId="{58DF557B-5B87-46A0-9ED3-DF50E7A5570D}" destId="{98419456-E35D-4468-8AA7-27B2B9B9CA2B}" srcOrd="0" destOrd="0" presId="urn:microsoft.com/office/officeart/2005/8/layout/list1"/>
    <dgm:cxn modelId="{6D9DA41B-9C40-4A84-B20F-27750E91BC6A}" srcId="{59BAB78A-D718-4BC8-A18C-ADF036E28510}" destId="{49874838-6674-4DA5-B7DD-67FC01A4EFF2}" srcOrd="0" destOrd="0" parTransId="{D1B0DB91-F76A-4F4D-BD2D-CD5BF721758C}" sibTransId="{409DBED1-4417-472B-9781-62BFBBFD39D1}"/>
    <dgm:cxn modelId="{7214661E-D377-436A-BF38-5911AC7415D2}" type="presOf" srcId="{49874838-6674-4DA5-B7DD-67FC01A4EFF2}" destId="{5025385D-4FC0-422E-9B52-2C403A54B4CB}" srcOrd="0" destOrd="0" presId="urn:microsoft.com/office/officeart/2005/8/layout/list1"/>
    <dgm:cxn modelId="{EFAB552D-DE78-4339-BDA2-13B3227A083C}" srcId="{58DF557B-5B87-46A0-9ED3-DF50E7A5570D}" destId="{C7A1D215-6235-4244-9DC9-D1D020FDC9B5}" srcOrd="0" destOrd="0" parTransId="{30CB946A-7507-4886-8A8F-D13FA84F9CC8}" sibTransId="{716B5EC4-FD8E-400E-A37E-B26CF1BA8F42}"/>
    <dgm:cxn modelId="{EE83285D-B673-41D7-9CAA-617799B9D7F0}" type="presOf" srcId="{59BAB78A-D718-4BC8-A18C-ADF036E28510}" destId="{3AB41DFE-044C-4819-83CC-873A0C4FB669}" srcOrd="0" destOrd="0" presId="urn:microsoft.com/office/officeart/2005/8/layout/list1"/>
    <dgm:cxn modelId="{D2B1F05F-D6C4-4AB5-9F28-FFF15C2ACD2D}" srcId="{58DF557B-5B87-46A0-9ED3-DF50E7A5570D}" destId="{7A1F0767-FB02-43DA-B07A-C2555EF05525}" srcOrd="1" destOrd="0" parTransId="{7017A22B-CE61-4D54-ACAF-F6BE2059AF4F}" sibTransId="{CAFC7F16-75D5-42E4-A573-13E180F9371A}"/>
    <dgm:cxn modelId="{EC73AC61-43B8-4122-BD0B-9C663DDF720D}" srcId="{2300A8A0-8243-4C96-8A6E-52A7287C4A8B}" destId="{58DF557B-5B87-46A0-9ED3-DF50E7A5570D}" srcOrd="0" destOrd="0" parTransId="{335D3B89-5F33-4DED-83E4-2730ED1B4ADB}" sibTransId="{30DD9B2E-1799-4469-8034-CDF3B6AB9BCD}"/>
    <dgm:cxn modelId="{2CC41269-8364-4E07-A8A0-4D3466406620}" type="presOf" srcId="{7A1F0767-FB02-43DA-B07A-C2555EF05525}" destId="{C0283269-D90B-40D0-A047-32525D8C14B0}" srcOrd="0" destOrd="1" presId="urn:microsoft.com/office/officeart/2005/8/layout/list1"/>
    <dgm:cxn modelId="{AF1CE58A-4506-4A8E-920E-4447F6248074}" srcId="{2300A8A0-8243-4C96-8A6E-52A7287C4A8B}" destId="{59BAB78A-D718-4BC8-A18C-ADF036E28510}" srcOrd="1" destOrd="0" parTransId="{755E74CD-7D19-4404-A413-13602F891695}" sibTransId="{1A26CDFB-479A-456A-9956-670CBF6E21CA}"/>
    <dgm:cxn modelId="{48279E95-FE11-44DD-A4E2-FF4BE610B1AB}" type="presOf" srcId="{2300A8A0-8243-4C96-8A6E-52A7287C4A8B}" destId="{D6C45802-5396-44D6-B907-E8C5D57F780A}" srcOrd="0" destOrd="0" presId="urn:microsoft.com/office/officeart/2005/8/layout/list1"/>
    <dgm:cxn modelId="{BC9A46B8-640C-4847-B30F-4F53B02AA6DB}" type="presOf" srcId="{59BAB78A-D718-4BC8-A18C-ADF036E28510}" destId="{13B0588A-C476-4941-8D19-72B0CAA93A57}" srcOrd="1" destOrd="0" presId="urn:microsoft.com/office/officeart/2005/8/layout/list1"/>
    <dgm:cxn modelId="{B17D29C8-AEEA-4627-8BB5-C4542C3035D0}" srcId="{59BAB78A-D718-4BC8-A18C-ADF036E28510}" destId="{3E770988-48E8-40F4-A61F-E95DF4AC26E0}" srcOrd="1" destOrd="0" parTransId="{F87B661F-DF90-4693-9C86-899CD7333212}" sibTransId="{0260997F-6B7E-4678-870B-39CDFD7A4E5D}"/>
    <dgm:cxn modelId="{7E67C4D3-C558-421E-8354-8C28FA4AC8BF}" type="presOf" srcId="{3E770988-48E8-40F4-A61F-E95DF4AC26E0}" destId="{5025385D-4FC0-422E-9B52-2C403A54B4CB}" srcOrd="0" destOrd="1" presId="urn:microsoft.com/office/officeart/2005/8/layout/list1"/>
    <dgm:cxn modelId="{C9B234D5-155D-4106-9E0D-C5CAB32F7D78}" type="presOf" srcId="{58DF557B-5B87-46A0-9ED3-DF50E7A5570D}" destId="{3D68A4B8-D665-45C4-B198-A7E4461FE1FD}" srcOrd="1" destOrd="0" presId="urn:microsoft.com/office/officeart/2005/8/layout/list1"/>
    <dgm:cxn modelId="{7E4D3827-A90A-4DA2-B748-A5F3F6041DE0}" type="presParOf" srcId="{D6C45802-5396-44D6-B907-E8C5D57F780A}" destId="{9335548D-0D86-4994-A90B-D0D0E920E2A2}" srcOrd="0" destOrd="0" presId="urn:microsoft.com/office/officeart/2005/8/layout/list1"/>
    <dgm:cxn modelId="{140F9F59-9FCC-421A-94F9-81AD1F886F34}" type="presParOf" srcId="{9335548D-0D86-4994-A90B-D0D0E920E2A2}" destId="{98419456-E35D-4468-8AA7-27B2B9B9CA2B}" srcOrd="0" destOrd="0" presId="urn:microsoft.com/office/officeart/2005/8/layout/list1"/>
    <dgm:cxn modelId="{8B51CFFF-C366-42CC-8527-F6B9C9998543}" type="presParOf" srcId="{9335548D-0D86-4994-A90B-D0D0E920E2A2}" destId="{3D68A4B8-D665-45C4-B198-A7E4461FE1FD}" srcOrd="1" destOrd="0" presId="urn:microsoft.com/office/officeart/2005/8/layout/list1"/>
    <dgm:cxn modelId="{B5A02989-1ABB-4E4E-90D2-9B329200B922}" type="presParOf" srcId="{D6C45802-5396-44D6-B907-E8C5D57F780A}" destId="{35CA34EC-079D-453D-B27C-F02F1E4FAA36}" srcOrd="1" destOrd="0" presId="urn:microsoft.com/office/officeart/2005/8/layout/list1"/>
    <dgm:cxn modelId="{AE6311D9-FD55-485C-8877-7FE91517E875}" type="presParOf" srcId="{D6C45802-5396-44D6-B907-E8C5D57F780A}" destId="{C0283269-D90B-40D0-A047-32525D8C14B0}" srcOrd="2" destOrd="0" presId="urn:microsoft.com/office/officeart/2005/8/layout/list1"/>
    <dgm:cxn modelId="{A6956131-0460-45CF-9C2E-4734CFEC1C50}" type="presParOf" srcId="{D6C45802-5396-44D6-B907-E8C5D57F780A}" destId="{E232044F-CCA1-4A7E-9E5F-1FF94494F210}" srcOrd="3" destOrd="0" presId="urn:microsoft.com/office/officeart/2005/8/layout/list1"/>
    <dgm:cxn modelId="{0F4B7FAC-BB35-459A-A21C-F0F11BEAE900}" type="presParOf" srcId="{D6C45802-5396-44D6-B907-E8C5D57F780A}" destId="{22B1A388-2E72-416F-8745-D484E6D71335}" srcOrd="4" destOrd="0" presId="urn:microsoft.com/office/officeart/2005/8/layout/list1"/>
    <dgm:cxn modelId="{0B46DA86-CCA0-492C-B1FA-FA6F65E3E84D}" type="presParOf" srcId="{22B1A388-2E72-416F-8745-D484E6D71335}" destId="{3AB41DFE-044C-4819-83CC-873A0C4FB669}" srcOrd="0" destOrd="0" presId="urn:microsoft.com/office/officeart/2005/8/layout/list1"/>
    <dgm:cxn modelId="{4B6F18D9-B196-4630-A21A-98D81E8DA0FA}" type="presParOf" srcId="{22B1A388-2E72-416F-8745-D484E6D71335}" destId="{13B0588A-C476-4941-8D19-72B0CAA93A57}" srcOrd="1" destOrd="0" presId="urn:microsoft.com/office/officeart/2005/8/layout/list1"/>
    <dgm:cxn modelId="{6FCBA4BD-F3A8-4350-91B1-1EF13D53AFAE}" type="presParOf" srcId="{D6C45802-5396-44D6-B907-E8C5D57F780A}" destId="{D9711545-4AAC-4A81-88CC-BAC1BDF2E2A8}" srcOrd="5" destOrd="0" presId="urn:microsoft.com/office/officeart/2005/8/layout/list1"/>
    <dgm:cxn modelId="{E63E803B-9F91-4CF2-A4D5-36C54F66FA8B}" type="presParOf" srcId="{D6C45802-5396-44D6-B907-E8C5D57F780A}" destId="{5025385D-4FC0-422E-9B52-2C403A54B4C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46FF9-3C05-4F9C-A982-F0E12E87EE10}">
      <dsp:nvSpPr>
        <dsp:cNvPr id="0" name=""/>
        <dsp:cNvSpPr/>
      </dsp:nvSpPr>
      <dsp:spPr>
        <a:xfrm rot="10800000">
          <a:off x="2356344" y="602"/>
          <a:ext cx="8667242" cy="69296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580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/>
            <a:t>Analysis</a:t>
          </a:r>
          <a:r>
            <a:rPr lang="en-US" sz="1600" kern="1200" noProof="0" dirty="0"/>
            <a:t> of Cryptocurrency Exchange Processes and available APIs/Tools/Technologies</a:t>
          </a:r>
        </a:p>
      </dsp:txBody>
      <dsp:txXfrm rot="10800000">
        <a:off x="2529586" y="602"/>
        <a:ext cx="8494000" cy="692967"/>
      </dsp:txXfrm>
    </dsp:sp>
    <dsp:sp modelId="{25F1858C-F032-4BD9-BA05-FC4A3F2B27D1}">
      <dsp:nvSpPr>
        <dsp:cNvPr id="0" name=""/>
        <dsp:cNvSpPr/>
      </dsp:nvSpPr>
      <dsp:spPr>
        <a:xfrm>
          <a:off x="2009860" y="602"/>
          <a:ext cx="692967" cy="692967"/>
        </a:xfrm>
        <a:prstGeom prst="ellipse">
          <a:avLst/>
        </a:prstGeom>
        <a:solidFill>
          <a:schemeClr val="bg1"/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8D1BA-AA55-4B24-9B79-A28E07BAE50D}">
      <dsp:nvSpPr>
        <dsp:cNvPr id="0" name=""/>
        <dsp:cNvSpPr/>
      </dsp:nvSpPr>
      <dsp:spPr>
        <a:xfrm rot="10800000">
          <a:off x="2356344" y="866812"/>
          <a:ext cx="8667242" cy="69296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580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/>
            <a:t>Design</a:t>
          </a:r>
          <a:r>
            <a:rPr lang="en-US" sz="1600" kern="1200" noProof="0" dirty="0"/>
            <a:t> of a Recognition Algorithm (starting with two currencies)</a:t>
          </a:r>
        </a:p>
      </dsp:txBody>
      <dsp:txXfrm rot="10800000">
        <a:off x="2529586" y="866812"/>
        <a:ext cx="8494000" cy="692967"/>
      </dsp:txXfrm>
    </dsp:sp>
    <dsp:sp modelId="{5280D2BD-4996-449E-9D80-EEC5B855731C}">
      <dsp:nvSpPr>
        <dsp:cNvPr id="0" name=""/>
        <dsp:cNvSpPr/>
      </dsp:nvSpPr>
      <dsp:spPr>
        <a:xfrm>
          <a:off x="2009860" y="866812"/>
          <a:ext cx="692967" cy="692967"/>
        </a:xfrm>
        <a:prstGeom prst="ellipse">
          <a:avLst/>
        </a:prstGeom>
        <a:solidFill>
          <a:schemeClr val="bg1"/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01EEB-5AB6-4E52-B075-6930822553C2}">
      <dsp:nvSpPr>
        <dsp:cNvPr id="0" name=""/>
        <dsp:cNvSpPr/>
      </dsp:nvSpPr>
      <dsp:spPr>
        <a:xfrm rot="10800000">
          <a:off x="2356344" y="1733022"/>
          <a:ext cx="8667242" cy="69296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580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/>
            <a:t>Implementation</a:t>
          </a:r>
          <a:r>
            <a:rPr lang="en-US" sz="1600" kern="1200" noProof="0" dirty="0"/>
            <a:t> of the designed Algorithm on an extendable Platform (e.g. possibility of adding more Currencies)</a:t>
          </a:r>
        </a:p>
      </dsp:txBody>
      <dsp:txXfrm rot="10800000">
        <a:off x="2529586" y="1733022"/>
        <a:ext cx="8494000" cy="692967"/>
      </dsp:txXfrm>
    </dsp:sp>
    <dsp:sp modelId="{8AE84A79-4152-459C-95BA-8FD98F791C64}">
      <dsp:nvSpPr>
        <dsp:cNvPr id="0" name=""/>
        <dsp:cNvSpPr/>
      </dsp:nvSpPr>
      <dsp:spPr>
        <a:xfrm>
          <a:off x="2009860" y="1733022"/>
          <a:ext cx="692967" cy="692967"/>
        </a:xfrm>
        <a:prstGeom prst="ellipse">
          <a:avLst/>
        </a:prstGeom>
        <a:solidFill>
          <a:schemeClr val="bg1"/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5E770-CC8E-4E84-9D72-CA3B1D60C3A7}">
      <dsp:nvSpPr>
        <dsp:cNvPr id="0" name=""/>
        <dsp:cNvSpPr/>
      </dsp:nvSpPr>
      <dsp:spPr>
        <a:xfrm rot="10800000">
          <a:off x="2356344" y="2599232"/>
          <a:ext cx="8667242" cy="69296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580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/>
            <a:t>Testing</a:t>
          </a:r>
          <a:r>
            <a:rPr lang="en-US" sz="1600" kern="1200" noProof="0" dirty="0"/>
            <a:t> with real data</a:t>
          </a:r>
        </a:p>
      </dsp:txBody>
      <dsp:txXfrm rot="10800000">
        <a:off x="2529586" y="2599232"/>
        <a:ext cx="8494000" cy="692967"/>
      </dsp:txXfrm>
    </dsp:sp>
    <dsp:sp modelId="{C325DBD6-5337-4804-B359-1C56C81A75A3}">
      <dsp:nvSpPr>
        <dsp:cNvPr id="0" name=""/>
        <dsp:cNvSpPr/>
      </dsp:nvSpPr>
      <dsp:spPr>
        <a:xfrm>
          <a:off x="2009860" y="2599232"/>
          <a:ext cx="692967" cy="692967"/>
        </a:xfrm>
        <a:prstGeom prst="ellipse">
          <a:avLst/>
        </a:prstGeom>
        <a:solidFill>
          <a:schemeClr val="bg1"/>
        </a:solidFill>
        <a:ln w="1079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F1E91-81D0-437F-B134-23AEA7C10891}">
      <dsp:nvSpPr>
        <dsp:cNvPr id="0" name=""/>
        <dsp:cNvSpPr/>
      </dsp:nvSpPr>
      <dsp:spPr>
        <a:xfrm>
          <a:off x="0" y="1576723"/>
          <a:ext cx="10369152" cy="276412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4761" tIns="1353820" rIns="8047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Rise of Exchange Service Usage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Exchange Services with different processes and different basic conditions (Fees, Time, Rates, Currencies…)</a:t>
          </a:r>
          <a:endParaRPr lang="en-US" sz="2200" b="0" kern="1200" noProof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Atomic Swaps (COMIT, Lightning)</a:t>
          </a:r>
        </a:p>
      </dsp:txBody>
      <dsp:txXfrm>
        <a:off x="0" y="1576723"/>
        <a:ext cx="10369152" cy="2764125"/>
      </dsp:txXfrm>
    </dsp:sp>
    <dsp:sp modelId="{00C39E40-6582-41C8-87CB-6F712CD3187C}">
      <dsp:nvSpPr>
        <dsp:cNvPr id="0" name=""/>
        <dsp:cNvSpPr/>
      </dsp:nvSpPr>
      <dsp:spPr>
        <a:xfrm>
          <a:off x="487189" y="963033"/>
          <a:ext cx="7306094" cy="17012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1. </a:t>
          </a:r>
          <a:r>
            <a:rPr lang="en-US" sz="22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What is the current state of art regarding Cryptocurrency Exchange? </a:t>
          </a:r>
          <a:endParaRPr lang="en-US" sz="2200" b="1" kern="1200" noProof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70238" y="1046082"/>
        <a:ext cx="7139996" cy="15351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83269-D90B-40D0-A047-32525D8C14B0}">
      <dsp:nvSpPr>
        <dsp:cNvPr id="0" name=""/>
        <dsp:cNvSpPr/>
      </dsp:nvSpPr>
      <dsp:spPr>
        <a:xfrm>
          <a:off x="0" y="974023"/>
          <a:ext cx="10369152" cy="168997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4761" tIns="604012" rIns="8047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dirty="0"/>
            <a:t>Available Analysis Tools and APIs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noProof="0" dirty="0"/>
            <a:t>Design of suitable Algorithms taking into account different Parameters</a:t>
          </a:r>
        </a:p>
      </dsp:txBody>
      <dsp:txXfrm>
        <a:off x="0" y="974023"/>
        <a:ext cx="10369152" cy="1689975"/>
      </dsp:txXfrm>
    </dsp:sp>
    <dsp:sp modelId="{3D68A4B8-D665-45C4-B198-A7E4461FE1FD}">
      <dsp:nvSpPr>
        <dsp:cNvPr id="0" name=""/>
        <dsp:cNvSpPr/>
      </dsp:nvSpPr>
      <dsp:spPr>
        <a:xfrm>
          <a:off x="518457" y="43661"/>
          <a:ext cx="7258406" cy="135840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noProof="0" dirty="0">
              <a:latin typeface="Arial"/>
              <a:ea typeface="+mn-ea"/>
              <a:cs typeface="+mn-cs"/>
            </a:rPr>
            <a:t>2. </a:t>
          </a:r>
          <a:r>
            <a:rPr lang="en-US" sz="2200" b="1" kern="1200" dirty="0"/>
            <a:t>How can Cross-chain Cryptocurrency Exchange Transactions be recognized?</a:t>
          </a:r>
          <a:endParaRPr lang="en-US" sz="2200" b="1" kern="1200" noProof="0" dirty="0"/>
        </a:p>
      </dsp:txBody>
      <dsp:txXfrm>
        <a:off x="584769" y="109973"/>
        <a:ext cx="7125782" cy="1225778"/>
      </dsp:txXfrm>
    </dsp:sp>
    <dsp:sp modelId="{5025385D-4FC0-422E-9B52-2C403A54B4CB}">
      <dsp:nvSpPr>
        <dsp:cNvPr id="0" name=""/>
        <dsp:cNvSpPr/>
      </dsp:nvSpPr>
      <dsp:spPr>
        <a:xfrm>
          <a:off x="0" y="3755651"/>
          <a:ext cx="10369152" cy="139308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4761" tIns="604012" rIns="8047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latin typeface="Arial"/>
              <a:ea typeface="+mn-ea"/>
              <a:cs typeface="+mn-cs"/>
            </a:rPr>
            <a:t>Testing with real data (using Data retrieved from Shapeshift)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kern="1200" noProof="0" dirty="0">
              <a:latin typeface="Arial"/>
              <a:ea typeface="+mn-ea"/>
              <a:cs typeface="+mn-cs"/>
            </a:rPr>
            <a:t>Suggestion for future work</a:t>
          </a:r>
        </a:p>
      </dsp:txBody>
      <dsp:txXfrm>
        <a:off x="0" y="3755651"/>
        <a:ext cx="10369152" cy="1393087"/>
      </dsp:txXfrm>
    </dsp:sp>
    <dsp:sp modelId="{13B0588A-C476-4941-8D19-72B0CAA93A57}">
      <dsp:nvSpPr>
        <dsp:cNvPr id="0" name=""/>
        <dsp:cNvSpPr/>
      </dsp:nvSpPr>
      <dsp:spPr>
        <a:xfrm>
          <a:off x="518457" y="2820598"/>
          <a:ext cx="7258406" cy="13630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latin typeface="Arial"/>
              <a:ea typeface="+mn-ea"/>
              <a:cs typeface="+mn-cs"/>
            </a:rPr>
            <a:t>3. </a:t>
          </a:r>
          <a:r>
            <a:rPr lang="en-US" sz="2200" b="1" kern="1200" dirty="0"/>
            <a:t>How accurate is the implemented Solution? What are the limits?</a:t>
          </a:r>
          <a:endParaRPr lang="en-US" sz="2200" b="1" kern="1200" noProof="0" dirty="0">
            <a:latin typeface="Arial"/>
            <a:ea typeface="+mn-ea"/>
            <a:cs typeface="+mn-cs"/>
          </a:endParaRPr>
        </a:p>
      </dsp:txBody>
      <dsp:txXfrm>
        <a:off x="584998" y="2887139"/>
        <a:ext cx="7125324" cy="1230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19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2746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394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52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153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2818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>
            <a:extLst>
              <a:ext uri="{FF2B5EF4-FFF2-40B4-BE49-F238E27FC236}">
                <a16:creationId xmlns:a16="http://schemas.microsoft.com/office/drawing/2014/main" id="{6441D6D6-A02F-4870-B50E-F26CB7A07EF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15.png"/><Relationship Id="rId3" Type="http://schemas.openxmlformats.org/officeDocument/2006/relationships/image" Target="../media/image32.png"/><Relationship Id="rId7" Type="http://schemas.openxmlformats.org/officeDocument/2006/relationships/image" Target="../media/image21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8.png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image" Target="../media/image33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42.svg"/><Relationship Id="rId3" Type="http://schemas.openxmlformats.org/officeDocument/2006/relationships/image" Target="../media/image38.pn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40.png"/><Relationship Id="rId5" Type="http://schemas.openxmlformats.org/officeDocument/2006/relationships/diagramData" Target="../diagrams/data1.xml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20.png"/><Relationship Id="rId9" Type="http://schemas.microsoft.com/office/2007/relationships/diagramDrawing" Target="../diagrams/drawing1.xml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Identification of Cross-Blockchain Transactions: A Feasibility Study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Patrick Nieves, 13.11.2017, Munich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2DD64-AD1E-4F30-B8A2-7D846D99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6432E5-2654-43E6-8DC6-04B1370C7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F03FD9-B95F-4077-B658-B25B76AF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F48FD9-33AE-4C06-A8B0-7B40EDC04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38E028B-D184-4101-9F5D-BAFF693269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/>
              <a:t>Architecture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DD61ABB-9E43-4F3E-AE14-87265D1A7BC4}"/>
              </a:ext>
            </a:extLst>
          </p:cNvPr>
          <p:cNvSpPr/>
          <p:nvPr/>
        </p:nvSpPr>
        <p:spPr bwMode="auto">
          <a:xfrm>
            <a:off x="1055440" y="2767937"/>
            <a:ext cx="1440160" cy="4944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Blockchain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6F90FB-1DA4-48FA-95A2-92ABA8009D33}"/>
              </a:ext>
            </a:extLst>
          </p:cNvPr>
          <p:cNvSpPr/>
          <p:nvPr/>
        </p:nvSpPr>
        <p:spPr bwMode="auto">
          <a:xfrm>
            <a:off x="4871196" y="2267530"/>
            <a:ext cx="1737061" cy="72008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>
                <a:solidFill>
                  <a:schemeClr val="tx1"/>
                </a:solidFill>
                <a:cs typeface="Arial" pitchFamily="34" charset="0"/>
              </a:rPr>
              <a:t>Cross-Blockchain Transactions Identificator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2B17A51-A177-4201-BC16-FF253621822B}"/>
              </a:ext>
            </a:extLst>
          </p:cNvPr>
          <p:cNvSpPr/>
          <p:nvPr/>
        </p:nvSpPr>
        <p:spPr bwMode="auto">
          <a:xfrm>
            <a:off x="5122333" y="3767305"/>
            <a:ext cx="1226398" cy="56624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Storage</a:t>
            </a:r>
          </a:p>
        </p:txBody>
      </p:sp>
      <p:cxnSp>
        <p:nvCxnSpPr>
          <p:cNvPr id="11" name="Gerade Verbindung mit Pfeil 54">
            <a:extLst>
              <a:ext uri="{FF2B5EF4-FFF2-40B4-BE49-F238E27FC236}">
                <a16:creationId xmlns:a16="http://schemas.microsoft.com/office/drawing/2014/main" id="{6914EE8D-D79E-44D3-8730-238B7B1FBEA7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 bwMode="auto">
          <a:xfrm flipH="1">
            <a:off x="5735532" y="2987610"/>
            <a:ext cx="4195" cy="77969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CE3E1089-32E6-48C1-8FA9-1675FD9B8ED4}"/>
              </a:ext>
            </a:extLst>
          </p:cNvPr>
          <p:cNvSpPr txBox="1"/>
          <p:nvPr/>
        </p:nvSpPr>
        <p:spPr>
          <a:xfrm>
            <a:off x="8074839" y="1746424"/>
            <a:ext cx="3312367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Identification Algorithm using Parameters:</a:t>
            </a:r>
          </a:p>
          <a:p>
            <a:endParaRPr lang="en-US" sz="1400" dirty="0">
              <a:latin typeface="Arial" pitchFamily="34" charset="0"/>
            </a:endParaRPr>
          </a:p>
          <a:p>
            <a:r>
              <a:rPr lang="en-US" sz="1400" b="1" dirty="0">
                <a:latin typeface="Arial" pitchFamily="34" charset="0"/>
              </a:rPr>
              <a:t>Exchange Rate </a:t>
            </a:r>
            <a:r>
              <a:rPr lang="en-US" sz="1400" dirty="0">
                <a:latin typeface="Arial" pitchFamily="34" charset="0"/>
              </a:rPr>
              <a:t>based on extern Rate, Exchange Fee &amp; Transaction Fee</a:t>
            </a:r>
          </a:p>
          <a:p>
            <a:endParaRPr lang="en-US" sz="1400" dirty="0">
              <a:latin typeface="Arial" pitchFamily="34" charset="0"/>
            </a:endParaRPr>
          </a:p>
          <a:p>
            <a:r>
              <a:rPr lang="en-US" sz="1400" b="1" dirty="0">
                <a:latin typeface="Arial" pitchFamily="34" charset="0"/>
              </a:rPr>
              <a:t>Exchange Duration </a:t>
            </a:r>
            <a:r>
              <a:rPr lang="en-US" sz="1400" dirty="0">
                <a:latin typeface="Arial" pitchFamily="34" charset="0"/>
              </a:rPr>
              <a:t>based on Timestamps</a:t>
            </a:r>
          </a:p>
          <a:p>
            <a:endParaRPr lang="en-US" sz="1400" dirty="0">
              <a:latin typeface="Arial" pitchFamily="34" charset="0"/>
            </a:endParaRPr>
          </a:p>
          <a:p>
            <a:r>
              <a:rPr lang="en-US" sz="1400" dirty="0">
                <a:latin typeface="Arial" pitchFamily="34" charset="0"/>
              </a:rPr>
              <a:t>Known </a:t>
            </a:r>
            <a:r>
              <a:rPr lang="en-US" sz="1400" b="1" dirty="0">
                <a:latin typeface="Arial" pitchFamily="34" charset="0"/>
              </a:rPr>
              <a:t>Exchange Addresses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D47690E-FEFF-478A-B2A6-B11959C4578A}"/>
              </a:ext>
            </a:extLst>
          </p:cNvPr>
          <p:cNvSpPr/>
          <p:nvPr/>
        </p:nvSpPr>
        <p:spPr bwMode="auto">
          <a:xfrm>
            <a:off x="1062311" y="1136537"/>
            <a:ext cx="1438739" cy="468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Blockchain 1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7D77C8-B577-4058-9B57-A31718A73B7C}"/>
              </a:ext>
            </a:extLst>
          </p:cNvPr>
          <p:cNvSpPr/>
          <p:nvPr/>
        </p:nvSpPr>
        <p:spPr bwMode="auto">
          <a:xfrm>
            <a:off x="1060890" y="1735945"/>
            <a:ext cx="1440160" cy="489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  <a:cs typeface="Arial" pitchFamily="34" charset="0"/>
              </a:rPr>
              <a:t>Blockchain 2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3C73187-72C6-4CDB-99B3-A71257B8B111}"/>
              </a:ext>
            </a:extLst>
          </p:cNvPr>
          <p:cNvSpPr/>
          <p:nvPr/>
        </p:nvSpPr>
        <p:spPr bwMode="auto">
          <a:xfrm>
            <a:off x="1062311" y="3404206"/>
            <a:ext cx="1433289" cy="4652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Exchange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04CDA1F-EB57-4D39-BD5B-FE056446E3EC}"/>
              </a:ext>
            </a:extLst>
          </p:cNvPr>
          <p:cNvSpPr/>
          <p:nvPr/>
        </p:nvSpPr>
        <p:spPr bwMode="auto">
          <a:xfrm>
            <a:off x="3863752" y="860452"/>
            <a:ext cx="1728673" cy="72008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  <a:cs typeface="Arial" pitchFamily="34" charset="0"/>
              </a:rPr>
              <a:t>System Frontend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751E8E4-C50E-439C-A465-0E76BBE80C2F}"/>
              </a:ext>
            </a:extLst>
          </p:cNvPr>
          <p:cNvSpPr/>
          <p:nvPr/>
        </p:nvSpPr>
        <p:spPr bwMode="auto">
          <a:xfrm>
            <a:off x="5374918" y="1948506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BB74938C-D6FC-445D-AD9F-4B6A211D4F19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 bwMode="auto">
          <a:xfrm>
            <a:off x="4728089" y="1580532"/>
            <a:ext cx="1007443" cy="36797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4E72F72-14C2-441E-B5D7-CE28B3D841C7}"/>
              </a:ext>
            </a:extLst>
          </p:cNvPr>
          <p:cNvCxnSpPr>
            <a:cxnSpLocks/>
            <a:stCxn id="33" idx="2"/>
            <a:endCxn id="26" idx="0"/>
          </p:cNvCxnSpPr>
          <p:nvPr/>
        </p:nvCxnSpPr>
        <p:spPr bwMode="auto">
          <a:xfrm flipH="1">
            <a:off x="5735532" y="1580532"/>
            <a:ext cx="928993" cy="36797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963FE6F3-BA77-47D6-9713-6CF6B55535EF}"/>
              </a:ext>
            </a:extLst>
          </p:cNvPr>
          <p:cNvSpPr/>
          <p:nvPr/>
        </p:nvSpPr>
        <p:spPr bwMode="auto">
          <a:xfrm>
            <a:off x="5872437" y="850046"/>
            <a:ext cx="1584176" cy="7304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External Services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7" name="Gerade Verbindung mit Pfeil 54">
            <a:extLst>
              <a:ext uri="{FF2B5EF4-FFF2-40B4-BE49-F238E27FC236}">
                <a16:creationId xmlns:a16="http://schemas.microsoft.com/office/drawing/2014/main" id="{B15A6E94-4E9F-4527-81DD-EBAF0FD56D84}"/>
              </a:ext>
            </a:extLst>
          </p:cNvPr>
          <p:cNvCxnSpPr>
            <a:cxnSpLocks/>
            <a:stCxn id="9" idx="1"/>
            <a:endCxn id="21" idx="3"/>
          </p:cNvCxnSpPr>
          <p:nvPr/>
        </p:nvCxnSpPr>
        <p:spPr bwMode="auto">
          <a:xfrm rot="10800000">
            <a:off x="2501050" y="1370646"/>
            <a:ext cx="2370146" cy="125692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54">
            <a:extLst>
              <a:ext uri="{FF2B5EF4-FFF2-40B4-BE49-F238E27FC236}">
                <a16:creationId xmlns:a16="http://schemas.microsoft.com/office/drawing/2014/main" id="{DA7A375E-B6DE-4BC5-B1D6-0E1267AEC032}"/>
              </a:ext>
            </a:extLst>
          </p:cNvPr>
          <p:cNvCxnSpPr>
            <a:cxnSpLocks/>
            <a:stCxn id="9" idx="1"/>
            <a:endCxn id="22" idx="3"/>
          </p:cNvCxnSpPr>
          <p:nvPr/>
        </p:nvCxnSpPr>
        <p:spPr bwMode="auto">
          <a:xfrm rot="10800000">
            <a:off x="2501050" y="1980800"/>
            <a:ext cx="2370146" cy="64677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echteck 42">
            <a:extLst>
              <a:ext uri="{FF2B5EF4-FFF2-40B4-BE49-F238E27FC236}">
                <a16:creationId xmlns:a16="http://schemas.microsoft.com/office/drawing/2014/main" id="{5452B899-8F98-4988-9011-8ED2E6C8B2F3}"/>
              </a:ext>
            </a:extLst>
          </p:cNvPr>
          <p:cNvSpPr/>
          <p:nvPr/>
        </p:nvSpPr>
        <p:spPr bwMode="auto">
          <a:xfrm>
            <a:off x="1062311" y="4004058"/>
            <a:ext cx="1433289" cy="4489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Trading Data API Service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8" name="Gerade Verbindung mit Pfeil 54">
            <a:extLst>
              <a:ext uri="{FF2B5EF4-FFF2-40B4-BE49-F238E27FC236}">
                <a16:creationId xmlns:a16="http://schemas.microsoft.com/office/drawing/2014/main" id="{47B4709D-4814-4012-84F4-8D3E749128A5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 bwMode="auto">
          <a:xfrm rot="10800000" flipV="1">
            <a:off x="2495600" y="2627570"/>
            <a:ext cx="2375596" cy="387608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54">
            <a:extLst>
              <a:ext uri="{FF2B5EF4-FFF2-40B4-BE49-F238E27FC236}">
                <a16:creationId xmlns:a16="http://schemas.microsoft.com/office/drawing/2014/main" id="{13B28E90-2464-498F-9EDB-C7900E76356F}"/>
              </a:ext>
            </a:extLst>
          </p:cNvPr>
          <p:cNvCxnSpPr>
            <a:cxnSpLocks/>
            <a:stCxn id="9" idx="1"/>
            <a:endCxn id="23" idx="3"/>
          </p:cNvCxnSpPr>
          <p:nvPr/>
        </p:nvCxnSpPr>
        <p:spPr bwMode="auto">
          <a:xfrm rot="10800000" flipV="1">
            <a:off x="2495600" y="2627570"/>
            <a:ext cx="2375596" cy="100924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4">
            <a:extLst>
              <a:ext uri="{FF2B5EF4-FFF2-40B4-BE49-F238E27FC236}">
                <a16:creationId xmlns:a16="http://schemas.microsoft.com/office/drawing/2014/main" id="{9C1D1F96-544E-4C15-BB93-028E43518F1E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rot="10800000" flipV="1">
            <a:off x="2491406" y="2627570"/>
            <a:ext cx="2379790" cy="151862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B3B88346-D239-446E-ACB5-84613B1A9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66712"/>
              </p:ext>
            </p:extLst>
          </p:nvPr>
        </p:nvGraphicFramePr>
        <p:xfrm>
          <a:off x="1126248" y="5142842"/>
          <a:ext cx="9361040" cy="9562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14812">
                  <a:extLst>
                    <a:ext uri="{9D8B030D-6E8A-4147-A177-3AD203B41FA5}">
                      <a16:colId xmlns:a16="http://schemas.microsoft.com/office/drawing/2014/main" val="3502117929"/>
                    </a:ext>
                  </a:extLst>
                </a:gridCol>
                <a:gridCol w="668646">
                  <a:extLst>
                    <a:ext uri="{9D8B030D-6E8A-4147-A177-3AD203B41FA5}">
                      <a16:colId xmlns:a16="http://schemas.microsoft.com/office/drawing/2014/main" val="914111805"/>
                    </a:ext>
                  </a:extLst>
                </a:gridCol>
                <a:gridCol w="607860">
                  <a:extLst>
                    <a:ext uri="{9D8B030D-6E8A-4147-A177-3AD203B41FA5}">
                      <a16:colId xmlns:a16="http://schemas.microsoft.com/office/drawing/2014/main" val="1144368539"/>
                    </a:ext>
                  </a:extLst>
                </a:gridCol>
                <a:gridCol w="790218">
                  <a:extLst>
                    <a:ext uri="{9D8B030D-6E8A-4147-A177-3AD203B41FA5}">
                      <a16:colId xmlns:a16="http://schemas.microsoft.com/office/drawing/2014/main" val="493145774"/>
                    </a:ext>
                  </a:extLst>
                </a:gridCol>
                <a:gridCol w="911789">
                  <a:extLst>
                    <a:ext uri="{9D8B030D-6E8A-4147-A177-3AD203B41FA5}">
                      <a16:colId xmlns:a16="http://schemas.microsoft.com/office/drawing/2014/main" val="755763268"/>
                    </a:ext>
                  </a:extLst>
                </a:gridCol>
                <a:gridCol w="1016387">
                  <a:extLst>
                    <a:ext uri="{9D8B030D-6E8A-4147-A177-3AD203B41FA5}">
                      <a16:colId xmlns:a16="http://schemas.microsoft.com/office/drawing/2014/main" val="891093861"/>
                    </a:ext>
                  </a:extLst>
                </a:gridCol>
                <a:gridCol w="2086564">
                  <a:extLst>
                    <a:ext uri="{9D8B030D-6E8A-4147-A177-3AD203B41FA5}">
                      <a16:colId xmlns:a16="http://schemas.microsoft.com/office/drawing/2014/main" val="3915738967"/>
                    </a:ext>
                  </a:extLst>
                </a:gridCol>
                <a:gridCol w="2664764">
                  <a:extLst>
                    <a:ext uri="{9D8B030D-6E8A-4147-A177-3AD203B41FA5}">
                      <a16:colId xmlns:a16="http://schemas.microsoft.com/office/drawing/2014/main" val="2102637342"/>
                    </a:ext>
                  </a:extLst>
                </a:gridCol>
              </a:tblGrid>
              <a:tr h="311056">
                <a:tc>
                  <a:txBody>
                    <a:bodyPr/>
                    <a:lstStyle/>
                    <a:p>
                      <a:r>
                        <a:rPr lang="en-US" sz="1200" noProof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From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/>
                        <a:t>Tx</a:t>
                      </a:r>
                      <a:r>
                        <a:rPr lang="en-US" sz="1200" noProof="0" dirty="0"/>
                        <a:t> Fee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/>
                        <a:t>Tx</a:t>
                      </a:r>
                      <a:r>
                        <a:rPr lang="en-US" sz="1200" noProof="0" dirty="0"/>
                        <a:t> Hash From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Tx Hash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023017"/>
                  </a:ext>
                </a:extLst>
              </a:tr>
              <a:tr h="265006">
                <a:tc>
                  <a:txBody>
                    <a:bodyPr/>
                    <a:lstStyle/>
                    <a:p>
                      <a:r>
                        <a:rPr lang="en-US" sz="1200" noProof="0"/>
                        <a:t>1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BTC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ETH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1 BTC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14.6 ETH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0.07 ETH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BwUj6Ex3ndo56lsi43N…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10x9029b388e83e2363f04…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662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/>
                        <a:t>2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LTC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BTC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299510"/>
                  </a:ext>
                </a:extLst>
              </a:tr>
            </a:tbl>
          </a:graphicData>
        </a:graphic>
      </p:graphicFrame>
      <p:pic>
        <p:nvPicPr>
          <p:cNvPr id="55" name="Grafik 54" descr="Pfeil: Gerade">
            <a:extLst>
              <a:ext uri="{FF2B5EF4-FFF2-40B4-BE49-F238E27FC236}">
                <a16:creationId xmlns:a16="http://schemas.microsoft.com/office/drawing/2014/main" id="{01C4AF5B-0C71-4343-9E18-90F387B3E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6923761" y="2165830"/>
            <a:ext cx="923479" cy="9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34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5E392-A3D9-4F66-AA2A-C7B00DB56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314C49-C571-43A0-B092-CF80BA89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7BEF-1D5F-45FF-89C8-D69605A4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67968-ABD6-47E7-9712-0EB4DB84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821EB52-1848-4047-A7A8-F66484FB54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 retrieval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1A4A917D-2E86-43FF-B492-E6B44F557990}"/>
              </a:ext>
            </a:extLst>
          </p:cNvPr>
          <p:cNvSpPr txBox="1">
            <a:spLocks/>
          </p:cNvSpPr>
          <p:nvPr/>
        </p:nvSpPr>
        <p:spPr bwMode="auto">
          <a:xfrm>
            <a:off x="837422" y="1085947"/>
            <a:ext cx="2376264" cy="44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b="1" kern="0" dirty="0" err="1"/>
              <a:t>Get</a:t>
            </a:r>
            <a:r>
              <a:rPr lang="de-DE" b="1" kern="0" dirty="0"/>
              <a:t> last 50 Transactions </a:t>
            </a:r>
            <a:r>
              <a:rPr lang="de-DE" kern="0" dirty="0"/>
              <a:t>(</a:t>
            </a:r>
            <a:r>
              <a:rPr lang="de-DE" dirty="0"/>
              <a:t>shapeshift.io/</a:t>
            </a:r>
            <a:r>
              <a:rPr lang="de-DE" dirty="0" err="1"/>
              <a:t>recenttx</a:t>
            </a:r>
            <a:r>
              <a:rPr lang="de-DE" dirty="0"/>
              <a:t>/50</a:t>
            </a:r>
            <a:r>
              <a:rPr lang="de-DE" kern="0" dirty="0"/>
              <a:t>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ABF6B2E-D5AB-4141-ACF3-46B6E58B20F3}"/>
              </a:ext>
            </a:extLst>
          </p:cNvPr>
          <p:cNvSpPr/>
          <p:nvPr/>
        </p:nvSpPr>
        <p:spPr>
          <a:xfrm>
            <a:off x="5112568" y="1700808"/>
            <a:ext cx="6096000" cy="1631216"/>
          </a:xfrm>
          <a:prstGeom prst="rect">
            <a:avLst/>
          </a:prstGeom>
          <a:solidFill>
            <a:srgbClr val="D9D9D9"/>
          </a:solidFill>
        </p:spPr>
        <p:txBody>
          <a:bodyPr>
            <a:spAutoFit/>
          </a:bodyPr>
          <a:lstStyle/>
          <a:p>
            <a:r>
              <a:rPr lang="de-DE" sz="1000" dirty="0"/>
              <a:t>{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status</a:t>
            </a:r>
            <a:r>
              <a:rPr lang="de-DE" sz="1000" dirty="0"/>
              <a:t>": "</a:t>
            </a:r>
            <a:r>
              <a:rPr lang="de-DE" sz="1000" dirty="0" err="1"/>
              <a:t>complete</a:t>
            </a:r>
            <a:r>
              <a:rPr lang="de-DE" sz="1000" dirty="0"/>
              <a:t>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address</a:t>
            </a:r>
            <a:r>
              <a:rPr lang="de-DE" sz="1000" dirty="0"/>
              <a:t>": "0x0056d4165b1ba0b05ec334308db4b78d71299191",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withdraw</a:t>
            </a:r>
            <a:r>
              <a:rPr lang="de-DE" sz="1000" dirty="0"/>
              <a:t>": "XotVm3i6mue9uhWxGbtsw7qjmFpdpms5aa",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incomingCoin</a:t>
            </a:r>
            <a:r>
              <a:rPr lang="de-DE" sz="1000" dirty="0"/>
              <a:t>": 1,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incomingType</a:t>
            </a:r>
            <a:r>
              <a:rPr lang="de-DE" sz="1000" dirty="0"/>
              <a:t>": "ETH",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outgoingCoin</a:t>
            </a:r>
            <a:r>
              <a:rPr lang="de-DE" sz="1000" dirty="0"/>
              <a:t>": "1.09433849",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outgoingType</a:t>
            </a:r>
            <a:r>
              <a:rPr lang="de-DE" sz="1000" dirty="0"/>
              <a:t>": "DASH",</a:t>
            </a:r>
          </a:p>
          <a:p>
            <a:r>
              <a:rPr lang="de-DE" sz="1000" dirty="0"/>
              <a:t>    "</a:t>
            </a:r>
            <a:r>
              <a:rPr lang="de-DE" sz="1000" dirty="0" err="1"/>
              <a:t>transaction</a:t>
            </a:r>
            <a:r>
              <a:rPr lang="de-DE" sz="1000" dirty="0"/>
              <a:t>": "5a0101618c90dead9b0ab441733db9002ab4d4ade65427ab1f9ac77013990f38"</a:t>
            </a:r>
          </a:p>
          <a:p>
            <a:r>
              <a:rPr lang="de-DE" sz="1000" dirty="0"/>
              <a:t>}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507A000-4D21-4443-B043-4EAE4C165C81}"/>
              </a:ext>
            </a:extLst>
          </p:cNvPr>
          <p:cNvSpPr/>
          <p:nvPr/>
        </p:nvSpPr>
        <p:spPr>
          <a:xfrm>
            <a:off x="839416" y="1678044"/>
            <a:ext cx="2759968" cy="4647426"/>
          </a:xfrm>
          <a:prstGeom prst="rect">
            <a:avLst/>
          </a:prstGeom>
          <a:solidFill>
            <a:srgbClr val="D9D9D9"/>
          </a:solidFill>
        </p:spPr>
        <p:txBody>
          <a:bodyPr wrap="square">
            <a:spAutoFit/>
          </a:bodyPr>
          <a:lstStyle/>
          <a:p>
            <a:r>
              <a:rPr lang="de-DE" sz="800" dirty="0"/>
              <a:t>[</a:t>
            </a:r>
          </a:p>
          <a:p>
            <a:r>
              <a:rPr lang="de-DE" sz="800" dirty="0"/>
              <a:t>    {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curIn</a:t>
            </a:r>
            <a:r>
              <a:rPr lang="de-DE" sz="800" dirty="0"/>
              <a:t>": "REP",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curOut</a:t>
            </a:r>
            <a:r>
              <a:rPr lang="de-DE" sz="800" dirty="0"/>
              <a:t>": "BCH",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timestamp</a:t>
            </a:r>
            <a:r>
              <a:rPr lang="de-DE" sz="800" dirty="0"/>
              <a:t>": 1510527713.046,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amount</a:t>
            </a:r>
            <a:r>
              <a:rPr lang="de-DE" sz="800" dirty="0"/>
              <a:t>": 2.79353472,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txid</a:t>
            </a:r>
            <a:r>
              <a:rPr lang="de-DE" sz="800" dirty="0"/>
              <a:t>": 318131</a:t>
            </a:r>
          </a:p>
          <a:p>
            <a:r>
              <a:rPr lang="de-DE" sz="800" dirty="0"/>
              <a:t>    },</a:t>
            </a:r>
          </a:p>
          <a:p>
            <a:r>
              <a:rPr lang="de-DE" sz="800" dirty="0"/>
              <a:t>    {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curIn</a:t>
            </a:r>
            <a:r>
              <a:rPr lang="de-DE" sz="800" dirty="0"/>
              <a:t>": "LTC",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curOut</a:t>
            </a:r>
            <a:r>
              <a:rPr lang="de-DE" sz="800" dirty="0"/>
              <a:t>": "BCH",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timestamp</a:t>
            </a:r>
            <a:r>
              <a:rPr lang="de-DE" sz="800" dirty="0"/>
              <a:t>": 1510527706.291,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amount</a:t>
            </a:r>
            <a:r>
              <a:rPr lang="de-DE" sz="800" dirty="0"/>
              <a:t>": 27.87439585,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txid</a:t>
            </a:r>
            <a:r>
              <a:rPr lang="de-DE" sz="800" dirty="0"/>
              <a:t>": 777727</a:t>
            </a:r>
          </a:p>
          <a:p>
            <a:r>
              <a:rPr lang="de-DE" sz="800" dirty="0"/>
              <a:t>    },</a:t>
            </a:r>
          </a:p>
          <a:p>
            <a:r>
              <a:rPr lang="de-DE" sz="800" dirty="0"/>
              <a:t>    {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curIn</a:t>
            </a:r>
            <a:r>
              <a:rPr lang="de-DE" sz="800" dirty="0"/>
              <a:t>": "ETH",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curOut</a:t>
            </a:r>
            <a:r>
              <a:rPr lang="de-DE" sz="800" dirty="0"/>
              <a:t>": "BCH",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timestamp</a:t>
            </a:r>
            <a:r>
              <a:rPr lang="de-DE" sz="800" dirty="0"/>
              <a:t>": 1510527706.225,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amount</a:t>
            </a:r>
            <a:r>
              <a:rPr lang="de-DE" sz="800" dirty="0"/>
              <a:t>": 0.43348018,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txid</a:t>
            </a:r>
            <a:r>
              <a:rPr lang="de-DE" sz="800" dirty="0"/>
              <a:t>": 580973</a:t>
            </a:r>
          </a:p>
          <a:p>
            <a:r>
              <a:rPr lang="de-DE" sz="800" dirty="0"/>
              <a:t>    },</a:t>
            </a:r>
          </a:p>
          <a:p>
            <a:r>
              <a:rPr lang="de-DE" sz="800" dirty="0"/>
              <a:t>    {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curIn</a:t>
            </a:r>
            <a:r>
              <a:rPr lang="de-DE" sz="800" dirty="0"/>
              <a:t>": "SALT",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curOut</a:t>
            </a:r>
            <a:r>
              <a:rPr lang="de-DE" sz="800" dirty="0"/>
              <a:t>": "BCH",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timestamp</a:t>
            </a:r>
            <a:r>
              <a:rPr lang="de-DE" sz="800" dirty="0"/>
              <a:t>": 1510527705.528,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amount</a:t>
            </a:r>
            <a:r>
              <a:rPr lang="de-DE" sz="800" dirty="0"/>
              <a:t>": 35.52130301,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txid</a:t>
            </a:r>
            <a:r>
              <a:rPr lang="de-DE" sz="800" dirty="0"/>
              <a:t>": 407891</a:t>
            </a:r>
          </a:p>
          <a:p>
            <a:r>
              <a:rPr lang="de-DE" sz="800" dirty="0"/>
              <a:t>    },</a:t>
            </a:r>
          </a:p>
          <a:p>
            <a:r>
              <a:rPr lang="de-DE" sz="800" dirty="0"/>
              <a:t>    {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curIn</a:t>
            </a:r>
            <a:r>
              <a:rPr lang="de-DE" sz="800" dirty="0"/>
              <a:t>": "ETH",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curOut</a:t>
            </a:r>
            <a:r>
              <a:rPr lang="de-DE" sz="800" dirty="0"/>
              <a:t>": "LTC",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timestamp</a:t>
            </a:r>
            <a:r>
              <a:rPr lang="de-DE" sz="800" dirty="0"/>
              <a:t>": 1510527684.702,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amount</a:t>
            </a:r>
            <a:r>
              <a:rPr lang="de-DE" sz="800" dirty="0"/>
              <a:t>": 0.008,</a:t>
            </a:r>
          </a:p>
          <a:p>
            <a:r>
              <a:rPr lang="de-DE" sz="800" dirty="0"/>
              <a:t>        "</a:t>
            </a:r>
            <a:r>
              <a:rPr lang="de-DE" sz="800" dirty="0" err="1"/>
              <a:t>txid</a:t>
            </a:r>
            <a:r>
              <a:rPr lang="de-DE" sz="800" dirty="0"/>
              <a:t>": 998546</a:t>
            </a:r>
          </a:p>
          <a:p>
            <a:r>
              <a:rPr lang="de-DE" sz="800" dirty="0"/>
              <a:t>    }</a:t>
            </a:r>
          </a:p>
          <a:p>
            <a:r>
              <a:rPr lang="de-DE" sz="800" dirty="0"/>
              <a:t>]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51F7A876-8172-4092-A606-DA901A849BC4}"/>
              </a:ext>
            </a:extLst>
          </p:cNvPr>
          <p:cNvSpPr txBox="1">
            <a:spLocks/>
          </p:cNvSpPr>
          <p:nvPr/>
        </p:nvSpPr>
        <p:spPr bwMode="auto">
          <a:xfrm>
            <a:off x="5112567" y="1085947"/>
            <a:ext cx="5663953" cy="59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b="1" kern="0" dirty="0" err="1"/>
              <a:t>Get</a:t>
            </a:r>
            <a:r>
              <a:rPr lang="de-DE" b="1" kern="0" dirty="0"/>
              <a:t> Transaction </a:t>
            </a:r>
            <a:r>
              <a:rPr lang="de-DE" b="1" kern="0" dirty="0" err="1"/>
              <a:t>by</a:t>
            </a:r>
            <a:r>
              <a:rPr lang="de-DE" b="1" kern="0" dirty="0"/>
              <a:t> Hash</a:t>
            </a:r>
          </a:p>
          <a:p>
            <a:r>
              <a:rPr lang="de-DE" kern="0" dirty="0"/>
              <a:t>(</a:t>
            </a:r>
            <a:r>
              <a:rPr lang="de-DE" dirty="0"/>
              <a:t>shapeshift.io/</a:t>
            </a:r>
            <a:r>
              <a:rPr lang="de-DE" dirty="0" err="1"/>
              <a:t>txStat</a:t>
            </a:r>
            <a:r>
              <a:rPr lang="de-DE" dirty="0"/>
              <a:t>/0x0056d4165b1ba0b05ec334308db4b78d71299191</a:t>
            </a:r>
            <a:r>
              <a:rPr lang="de-DE" kern="0" dirty="0"/>
              <a:t>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27CB828-E604-44A1-BC09-B0C382903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216" y="4047345"/>
            <a:ext cx="6800952" cy="2159729"/>
          </a:xfrm>
          <a:prstGeom prst="rect">
            <a:avLst/>
          </a:prstGeom>
        </p:spPr>
      </p:pic>
      <p:pic>
        <p:nvPicPr>
          <p:cNvPr id="18" name="Grafik 17" descr="Pfeil: Gerade">
            <a:extLst>
              <a:ext uri="{FF2B5EF4-FFF2-40B4-BE49-F238E27FC236}">
                <a16:creationId xmlns:a16="http://schemas.microsoft.com/office/drawing/2014/main" id="{586A2C5B-4942-4385-A4DB-30B6111A4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3791743" y="2204863"/>
            <a:ext cx="1028211" cy="923479"/>
          </a:xfrm>
          <a:prstGeom prst="rect">
            <a:avLst/>
          </a:prstGeom>
        </p:spPr>
      </p:pic>
      <p:pic>
        <p:nvPicPr>
          <p:cNvPr id="19" name="Grafik 18" descr="Pfeil: Gerade">
            <a:extLst>
              <a:ext uri="{FF2B5EF4-FFF2-40B4-BE49-F238E27FC236}">
                <a16:creationId xmlns:a16="http://schemas.microsoft.com/office/drawing/2014/main" id="{9FCEC154-CF2B-45EF-9C20-CB6E535AC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7392144" y="3272640"/>
            <a:ext cx="923479" cy="9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86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2F67E-2D5B-4A31-BA26-005DA01A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35F77C-6904-4082-9FE5-793FF9BB8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8433A9-06F8-4024-9425-5B33D0701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D7D424-33BA-4B14-845B-92336859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F14912-8617-40C5-BFC1-33C026603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Gains &amp; Problems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3BE6198-F55B-4072-8008-70D600A6A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1429245"/>
            <a:ext cx="1296144" cy="129614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2B61EF2-F60A-462C-902B-A37BBB2AC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1441500"/>
            <a:ext cx="1283889" cy="1283889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A915F0BE-E81F-474C-AE89-8B85957E87EE}"/>
              </a:ext>
            </a:extLst>
          </p:cNvPr>
          <p:cNvSpPr/>
          <p:nvPr/>
        </p:nvSpPr>
        <p:spPr bwMode="auto">
          <a:xfrm>
            <a:off x="1991544" y="2961821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Transparency over Trading Behavior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D53607B-FA6B-440C-A6FD-0385ABC8CAFF}"/>
              </a:ext>
            </a:extLst>
          </p:cNvPr>
          <p:cNvSpPr/>
          <p:nvPr/>
        </p:nvSpPr>
        <p:spPr bwMode="auto">
          <a:xfrm>
            <a:off x="1991544" y="3861048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Tracking of Cross-Currency Transactions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423E893-5A9F-4E49-A80C-AC1BA36AFFF1}"/>
              </a:ext>
            </a:extLst>
          </p:cNvPr>
          <p:cNvSpPr/>
          <p:nvPr/>
        </p:nvSpPr>
        <p:spPr bwMode="auto">
          <a:xfrm>
            <a:off x="1992068" y="4760275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Potential Usage for other Projects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22BAD17-E29E-41D3-BD89-8D1FF1EB5FAD}"/>
              </a:ext>
            </a:extLst>
          </p:cNvPr>
          <p:cNvSpPr/>
          <p:nvPr/>
        </p:nvSpPr>
        <p:spPr bwMode="auto">
          <a:xfrm>
            <a:off x="6397703" y="2961821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Difficult Identification of Users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DF244E9-561C-4ECF-B734-BB031380EB16}"/>
              </a:ext>
            </a:extLst>
          </p:cNvPr>
          <p:cNvSpPr/>
          <p:nvPr/>
        </p:nvSpPr>
        <p:spPr bwMode="auto">
          <a:xfrm>
            <a:off x="6397703" y="3861048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Every Broker has different Fees &amp; Rates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773CF68-DA05-4FFA-8115-8C1532B21CC6}"/>
              </a:ext>
            </a:extLst>
          </p:cNvPr>
          <p:cNvSpPr/>
          <p:nvPr/>
        </p:nvSpPr>
        <p:spPr bwMode="auto">
          <a:xfrm>
            <a:off x="6397703" y="4760436"/>
            <a:ext cx="2840722" cy="761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/>
              <a:t>Limited API‘s of Brokers </a:t>
            </a:r>
          </a:p>
        </p:txBody>
      </p:sp>
    </p:spTree>
    <p:extLst>
      <p:ext uri="{BB962C8B-B14F-4D97-AF65-F5344CB8AC3E}">
        <p14:creationId xmlns:p14="http://schemas.microsoft.com/office/powerpoint/2010/main" val="1346599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1845172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FontTx/>
              <a:buAutoNum type="arabicPeriod"/>
            </a:pPr>
            <a:r>
              <a:rPr lang="en-US" sz="2400" dirty="0"/>
              <a:t>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171113 Nieves Kickoff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26438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9EC1A85-71B4-46EA-A274-3495731A0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362676-C925-4DBD-8DED-5A92840F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7FE205-BD4C-4A0C-9A0E-7695E1E62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0149EE-0ED1-4C3E-AF01-B4F70075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7" name="Inhaltsplatzhalter 7">
            <a:extLst>
              <a:ext uri="{FF2B5EF4-FFF2-40B4-BE49-F238E27FC236}">
                <a16:creationId xmlns:a16="http://schemas.microsoft.com/office/drawing/2014/main" id="{B1AB41B6-9026-4AB4-87EC-96612BE3BE3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81913769"/>
              </p:ext>
            </p:extLst>
          </p:nvPr>
        </p:nvGraphicFramePr>
        <p:xfrm>
          <a:off x="695400" y="548680"/>
          <a:ext cx="10369152" cy="519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775112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9EC1A85-71B4-46EA-A274-3495731A0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362676-C925-4DBD-8DED-5A92840F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7FE205-BD4C-4A0C-9A0E-7695E1E62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0149EE-0ED1-4C3E-AF01-B4F70075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7" name="Inhaltsplatzhalter 7">
            <a:extLst>
              <a:ext uri="{FF2B5EF4-FFF2-40B4-BE49-F238E27FC236}">
                <a16:creationId xmlns:a16="http://schemas.microsoft.com/office/drawing/2014/main" id="{B1AB41B6-9026-4AB4-87EC-96612BE3BE3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39749724"/>
              </p:ext>
            </p:extLst>
          </p:nvPr>
        </p:nvGraphicFramePr>
        <p:xfrm>
          <a:off x="695400" y="1070157"/>
          <a:ext cx="10369152" cy="519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5110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B0588A-C476-4941-8D19-72B0CAA93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25385D-4FC0-422E-9B52-2C403A54B4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2277220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FontTx/>
              <a:buAutoNum type="arabicPeriod"/>
            </a:pPr>
            <a:r>
              <a:rPr lang="en-US" sz="2400" dirty="0"/>
              <a:t>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171113 Nieves Kickoff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96727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70A6AAC-610A-4917-9DB9-9B4B91D90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Timeline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EE6800-CAAF-4E80-8DC4-885640EC4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73DF77-75CF-4089-B0C5-D73840131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616CE7-189F-4588-9BEF-042044932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C4821C7-1578-4CF4-A5A0-17C77DC02E72}"/>
              </a:ext>
            </a:extLst>
          </p:cNvPr>
          <p:cNvSpPr/>
          <p:nvPr/>
        </p:nvSpPr>
        <p:spPr bwMode="auto">
          <a:xfrm>
            <a:off x="1199456" y="1398036"/>
            <a:ext cx="1514011" cy="361510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8A76D8E-6BA5-4034-83A8-4D42409D6F85}"/>
              </a:ext>
            </a:extLst>
          </p:cNvPr>
          <p:cNvSpPr/>
          <p:nvPr/>
        </p:nvSpPr>
        <p:spPr bwMode="auto">
          <a:xfrm>
            <a:off x="2766042" y="100760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October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F7E105C-036D-4BC5-801C-530976B0F7CF}"/>
              </a:ext>
            </a:extLst>
          </p:cNvPr>
          <p:cNvSpPr/>
          <p:nvPr/>
        </p:nvSpPr>
        <p:spPr bwMode="auto">
          <a:xfrm>
            <a:off x="3943432" y="100805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November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D2A30C9-C73C-4331-A536-9E9645F63C93}"/>
              </a:ext>
            </a:extLst>
          </p:cNvPr>
          <p:cNvSpPr/>
          <p:nvPr/>
        </p:nvSpPr>
        <p:spPr bwMode="auto">
          <a:xfrm>
            <a:off x="5120822" y="100805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December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6F57E7C-3EA1-4FB7-8098-5D0699F95A12}"/>
              </a:ext>
            </a:extLst>
          </p:cNvPr>
          <p:cNvSpPr/>
          <p:nvPr/>
        </p:nvSpPr>
        <p:spPr bwMode="auto">
          <a:xfrm>
            <a:off x="6298212" y="100805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January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640B018-DEC7-4722-9EE7-0DB077F5B650}"/>
              </a:ext>
            </a:extLst>
          </p:cNvPr>
          <p:cNvSpPr/>
          <p:nvPr/>
        </p:nvSpPr>
        <p:spPr bwMode="auto">
          <a:xfrm>
            <a:off x="7475602" y="100805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February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DC45B57-7D5B-4A5C-82C7-852B0C5007BD}"/>
              </a:ext>
            </a:extLst>
          </p:cNvPr>
          <p:cNvSpPr/>
          <p:nvPr/>
        </p:nvSpPr>
        <p:spPr bwMode="auto">
          <a:xfrm>
            <a:off x="8652993" y="100760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March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A6D5E4D-3FE2-4DA1-A172-C9CD5BCA4FA8}"/>
              </a:ext>
            </a:extLst>
          </p:cNvPr>
          <p:cNvSpPr/>
          <p:nvPr/>
        </p:nvSpPr>
        <p:spPr bwMode="auto">
          <a:xfrm>
            <a:off x="2766042" y="1398036"/>
            <a:ext cx="1152000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943790D-37DE-4252-A60C-DC5CA6D52637}"/>
              </a:ext>
            </a:extLst>
          </p:cNvPr>
          <p:cNvSpPr/>
          <p:nvPr/>
        </p:nvSpPr>
        <p:spPr bwMode="auto">
          <a:xfrm>
            <a:off x="3931876" y="1398036"/>
            <a:ext cx="1176334" cy="3615108"/>
          </a:xfrm>
          <a:prstGeom prst="rect">
            <a:avLst/>
          </a:prstGeom>
          <a:solidFill>
            <a:srgbClr val="D9D9D9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BE2AA38-781C-4D6A-AC4C-FB53E904730C}"/>
              </a:ext>
            </a:extLst>
          </p:cNvPr>
          <p:cNvSpPr/>
          <p:nvPr/>
        </p:nvSpPr>
        <p:spPr bwMode="auto">
          <a:xfrm>
            <a:off x="6311522" y="1398036"/>
            <a:ext cx="116408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5973655-F4BD-4FE2-819B-4C85FF3096FC}"/>
              </a:ext>
            </a:extLst>
          </p:cNvPr>
          <p:cNvSpPr/>
          <p:nvPr/>
        </p:nvSpPr>
        <p:spPr bwMode="auto">
          <a:xfrm>
            <a:off x="5126634" y="1398036"/>
            <a:ext cx="117157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76355F3-94D9-4EAE-860C-6E8F10110DBB}"/>
              </a:ext>
            </a:extLst>
          </p:cNvPr>
          <p:cNvSpPr/>
          <p:nvPr/>
        </p:nvSpPr>
        <p:spPr bwMode="auto">
          <a:xfrm>
            <a:off x="7493350" y="1398036"/>
            <a:ext cx="114386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355A52F-18D3-46A1-A572-64BF0FF44F7F}"/>
              </a:ext>
            </a:extLst>
          </p:cNvPr>
          <p:cNvSpPr/>
          <p:nvPr/>
        </p:nvSpPr>
        <p:spPr bwMode="auto">
          <a:xfrm>
            <a:off x="8652993" y="1398036"/>
            <a:ext cx="115200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F2B9A78-E8F7-42E7-A764-251D4582F29D}"/>
              </a:ext>
            </a:extLst>
          </p:cNvPr>
          <p:cNvSpPr/>
          <p:nvPr/>
        </p:nvSpPr>
        <p:spPr bwMode="auto">
          <a:xfrm>
            <a:off x="1273306" y="1799688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Literature</a:t>
            </a: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/ Research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CF5622F-7328-4B2B-87A6-2240502EB14F}"/>
              </a:ext>
            </a:extLst>
          </p:cNvPr>
          <p:cNvSpPr/>
          <p:nvPr/>
        </p:nvSpPr>
        <p:spPr bwMode="auto">
          <a:xfrm>
            <a:off x="3287688" y="1843588"/>
            <a:ext cx="2985133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6C92855-1149-4CFF-902D-8E8F5DD451CC}"/>
              </a:ext>
            </a:extLst>
          </p:cNvPr>
          <p:cNvSpPr/>
          <p:nvPr/>
        </p:nvSpPr>
        <p:spPr bwMode="auto">
          <a:xfrm>
            <a:off x="1274972" y="2376202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100" dirty="0">
                <a:solidFill>
                  <a:schemeClr val="bg1"/>
                </a:solidFill>
                <a:cs typeface="Arial" pitchFamily="34" charset="0"/>
              </a:rPr>
              <a:t>Data </a:t>
            </a:r>
            <a:r>
              <a:rPr lang="de-DE" sz="1100" dirty="0" err="1">
                <a:solidFill>
                  <a:schemeClr val="bg1"/>
                </a:solidFill>
                <a:cs typeface="Arial" pitchFamily="34" charset="0"/>
              </a:rPr>
              <a:t>retrievement</a:t>
            </a:r>
            <a:r>
              <a:rPr lang="de-DE" sz="1100" dirty="0">
                <a:solidFill>
                  <a:schemeClr val="bg1"/>
                </a:solidFill>
                <a:cs typeface="Arial" pitchFamily="34" charset="0"/>
              </a:rPr>
              <a:t> &amp; Concept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35772FC-C6D1-46EF-AAC3-324A352DAB97}"/>
              </a:ext>
            </a:extLst>
          </p:cNvPr>
          <p:cNvSpPr/>
          <p:nvPr/>
        </p:nvSpPr>
        <p:spPr bwMode="auto">
          <a:xfrm>
            <a:off x="1273306" y="3527880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Testing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EC9A273-1D90-4995-8C3B-EB2E895EDA16}"/>
              </a:ext>
            </a:extLst>
          </p:cNvPr>
          <p:cNvSpPr/>
          <p:nvPr/>
        </p:nvSpPr>
        <p:spPr bwMode="auto">
          <a:xfrm>
            <a:off x="1273306" y="4103944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4AA512D-9634-465E-B473-B02098CAB707}"/>
              </a:ext>
            </a:extLst>
          </p:cNvPr>
          <p:cNvSpPr/>
          <p:nvPr/>
        </p:nvSpPr>
        <p:spPr bwMode="auto">
          <a:xfrm>
            <a:off x="1272384" y="2951816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Implementation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946E0C3-5C2C-42EF-A143-8C0FA81B4CD0}"/>
              </a:ext>
            </a:extLst>
          </p:cNvPr>
          <p:cNvSpPr/>
          <p:nvPr/>
        </p:nvSpPr>
        <p:spPr bwMode="auto">
          <a:xfrm>
            <a:off x="3752605" y="2448226"/>
            <a:ext cx="1944217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FAD686BE-70E9-4DA4-8E10-AF515AE1C5D6}"/>
              </a:ext>
            </a:extLst>
          </p:cNvPr>
          <p:cNvSpPr/>
          <p:nvPr/>
        </p:nvSpPr>
        <p:spPr bwMode="auto">
          <a:xfrm>
            <a:off x="5120822" y="3061139"/>
            <a:ext cx="406055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34" name="Straight Connector 52">
            <a:extLst>
              <a:ext uri="{FF2B5EF4-FFF2-40B4-BE49-F238E27FC236}">
                <a16:creationId xmlns:a16="http://schemas.microsoft.com/office/drawing/2014/main" id="{DB433EEF-44C6-4696-A1F9-DB0CD903F750}"/>
              </a:ext>
            </a:extLst>
          </p:cNvPr>
          <p:cNvCxnSpPr/>
          <p:nvPr/>
        </p:nvCxnSpPr>
        <p:spPr bwMode="auto">
          <a:xfrm>
            <a:off x="4440473" y="1397585"/>
            <a:ext cx="0" cy="361510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56">
            <a:extLst>
              <a:ext uri="{FF2B5EF4-FFF2-40B4-BE49-F238E27FC236}">
                <a16:creationId xmlns:a16="http://schemas.microsoft.com/office/drawing/2014/main" id="{068D0839-C812-4102-8C09-0C0E40B26C78}"/>
              </a:ext>
            </a:extLst>
          </p:cNvPr>
          <p:cNvSpPr txBox="1"/>
          <p:nvPr/>
        </p:nvSpPr>
        <p:spPr>
          <a:xfrm>
            <a:off x="4020034" y="5012242"/>
            <a:ext cx="8393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itchFamily="34" charset="0"/>
              </a:rPr>
              <a:t>Today</a:t>
            </a:r>
          </a:p>
        </p:txBody>
      </p:sp>
      <p:sp>
        <p:nvSpPr>
          <p:cNvPr id="36" name="TextBox 22">
            <a:extLst>
              <a:ext uri="{FF2B5EF4-FFF2-40B4-BE49-F238E27FC236}">
                <a16:creationId xmlns:a16="http://schemas.microsoft.com/office/drawing/2014/main" id="{7E5D4F1B-8F6E-443A-BBAC-0140AE9BF909}"/>
              </a:ext>
            </a:extLst>
          </p:cNvPr>
          <p:cNvSpPr txBox="1"/>
          <p:nvPr/>
        </p:nvSpPr>
        <p:spPr>
          <a:xfrm>
            <a:off x="551384" y="5493897"/>
            <a:ext cx="1086707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itchFamily="34" charset="0"/>
              </a:rPr>
              <a:t>Official Start Date: 15.10.2017	Official End Date: 15.04.2018	Supervisors: Patrick </a:t>
            </a:r>
            <a:r>
              <a:rPr lang="en-US" dirty="0" err="1">
                <a:latin typeface="Arial" pitchFamily="34" charset="0"/>
              </a:rPr>
              <a:t>Holl</a:t>
            </a:r>
            <a:r>
              <a:rPr lang="en-US" dirty="0">
                <a:latin typeface="Arial" pitchFamily="34" charset="0"/>
              </a:rPr>
              <a:t>,</a:t>
            </a:r>
          </a:p>
          <a:p>
            <a:r>
              <a:rPr lang="en-US" dirty="0">
                <a:latin typeface="Arial" pitchFamily="34" charset="0"/>
              </a:rPr>
              <a:t>									       Ulrich </a:t>
            </a:r>
            <a:r>
              <a:rPr lang="en-US" dirty="0" err="1">
                <a:latin typeface="Arial" pitchFamily="34" charset="0"/>
              </a:rPr>
              <a:t>Gallersdörfer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FD52B38-CEFC-42A8-8A1A-DCC4E0CFC5C8}"/>
              </a:ext>
            </a:extLst>
          </p:cNvPr>
          <p:cNvSpPr/>
          <p:nvPr/>
        </p:nvSpPr>
        <p:spPr bwMode="auto">
          <a:xfrm>
            <a:off x="9831360" y="100760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April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AA9E1C1-746A-4CC0-8D11-85D06E643C8C}"/>
              </a:ext>
            </a:extLst>
          </p:cNvPr>
          <p:cNvSpPr/>
          <p:nvPr/>
        </p:nvSpPr>
        <p:spPr bwMode="auto">
          <a:xfrm>
            <a:off x="9849108" y="1397585"/>
            <a:ext cx="114386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8CF37779-2AD3-4081-8046-2CE72C1CC66F}"/>
              </a:ext>
            </a:extLst>
          </p:cNvPr>
          <p:cNvSpPr/>
          <p:nvPr/>
        </p:nvSpPr>
        <p:spPr bwMode="auto">
          <a:xfrm>
            <a:off x="6816080" y="4175952"/>
            <a:ext cx="3672408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161DCA6-A4CD-4875-9112-A92FD5CDA909}"/>
              </a:ext>
            </a:extLst>
          </p:cNvPr>
          <p:cNvSpPr/>
          <p:nvPr/>
        </p:nvSpPr>
        <p:spPr bwMode="auto">
          <a:xfrm>
            <a:off x="8112224" y="3599904"/>
            <a:ext cx="1692769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335CC475-D28A-47AB-9927-2DA06563B7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73" y="2348018"/>
            <a:ext cx="460232" cy="460232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EF0BFC27-7912-4A87-BE59-82C4ADEE36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89" y="1808073"/>
            <a:ext cx="395630" cy="388148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05BDE97D-930C-4E39-8432-AD76DAC2BB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809" y="2994959"/>
            <a:ext cx="480625" cy="480625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384CE234-D47F-48E1-B709-56DDE69067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3510905"/>
            <a:ext cx="422151" cy="4221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10CD33BC-22A7-4762-8501-EC6888754B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280" y="4151937"/>
            <a:ext cx="404741" cy="40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14946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Patrick Nieves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1"/>
              <a:t>B.Sc. Information Systems 	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>
          <a:xfrm>
            <a:off x="1127448" y="5961534"/>
            <a:ext cx="2452083" cy="131762"/>
          </a:xfrm>
        </p:spPr>
        <p:txBody>
          <a:bodyPr/>
          <a:lstStyle/>
          <a:p>
            <a:r>
              <a:rPr lang="en-US" dirty="0"/>
              <a:t>patrick.nieves@tum.de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908720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FontTx/>
              <a:buAutoNum type="arabicPeriod"/>
            </a:pPr>
            <a:r>
              <a:rPr lang="en-US" sz="2400" dirty="0"/>
              <a:t>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171113 Nieves Kickoff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6A0F0-6A1E-433B-8641-B96118A02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D10607-45FF-4BCB-A52A-C7BB49DF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62C397-33F1-4350-AD3B-CEDFF72C3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92FDC5-32C3-462A-AB8E-7C9779A7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DD26A94-B97D-4BB0-B3B3-7EA124EF99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Cryptocurrency Exchange</a:t>
            </a:r>
          </a:p>
        </p:txBody>
      </p:sp>
      <p:pic>
        <p:nvPicPr>
          <p:cNvPr id="1027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02A1B001-4F1F-45A9-9B39-98E8B4743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47" y="2798825"/>
            <a:ext cx="608474" cy="60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Bildergebnis für ethereum icon">
            <a:extLst>
              <a:ext uri="{FF2B5EF4-FFF2-40B4-BE49-F238E27FC236}">
                <a16:creationId xmlns:a16="http://schemas.microsoft.com/office/drawing/2014/main" id="{0BEE8257-8D98-470D-872B-D61EA227B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831" y="3153961"/>
            <a:ext cx="690604" cy="69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Bildergebnis für ripple icon">
            <a:extLst>
              <a:ext uri="{FF2B5EF4-FFF2-40B4-BE49-F238E27FC236}">
                <a16:creationId xmlns:a16="http://schemas.microsoft.com/office/drawing/2014/main" id="{5E5386C1-B8D8-4A8E-B49F-4800451C2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052524"/>
            <a:ext cx="510573" cy="51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Bildergebnis für litecoin icon">
            <a:extLst>
              <a:ext uri="{FF2B5EF4-FFF2-40B4-BE49-F238E27FC236}">
                <a16:creationId xmlns:a16="http://schemas.microsoft.com/office/drawing/2014/main" id="{991BE2C0-AD4E-4530-BCCF-48A786324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280" y="2718884"/>
            <a:ext cx="547865" cy="54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Bildergebnis für dash coin icon">
            <a:extLst>
              <a:ext uri="{FF2B5EF4-FFF2-40B4-BE49-F238E27FC236}">
                <a16:creationId xmlns:a16="http://schemas.microsoft.com/office/drawing/2014/main" id="{3194C0AA-3620-4962-9A54-5886BA80A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19" y="1988840"/>
            <a:ext cx="487779" cy="48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Bildergebnis für changelly">
            <a:extLst>
              <a:ext uri="{FF2B5EF4-FFF2-40B4-BE49-F238E27FC236}">
                <a16:creationId xmlns:a16="http://schemas.microsoft.com/office/drawing/2014/main" id="{3942C8A6-F5A4-46B1-A580-9EEB1A8A6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464" y="4573419"/>
            <a:ext cx="1684942" cy="168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Bildergebnis für shapeshift">
            <a:extLst>
              <a:ext uri="{FF2B5EF4-FFF2-40B4-BE49-F238E27FC236}">
                <a16:creationId xmlns:a16="http://schemas.microsoft.com/office/drawing/2014/main" id="{37CDB6D6-2670-448D-87FA-4908F53AB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025" y="5363036"/>
            <a:ext cx="1659236" cy="60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Bildergebnis für gdax">
            <a:extLst>
              <a:ext uri="{FF2B5EF4-FFF2-40B4-BE49-F238E27FC236}">
                <a16:creationId xmlns:a16="http://schemas.microsoft.com/office/drawing/2014/main" id="{B1BB4C5E-E09D-46ED-BE8D-94339AD17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13" y="4744627"/>
            <a:ext cx="1206283" cy="67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Bildergebnis für poloniex">
            <a:extLst>
              <a:ext uri="{FF2B5EF4-FFF2-40B4-BE49-F238E27FC236}">
                <a16:creationId xmlns:a16="http://schemas.microsoft.com/office/drawing/2014/main" id="{EB57FE86-9C7A-4D13-A57B-D32617CDA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295" y="5735196"/>
            <a:ext cx="1375327" cy="38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Bildergebnis für bitfinex">
            <a:extLst>
              <a:ext uri="{FF2B5EF4-FFF2-40B4-BE49-F238E27FC236}">
                <a16:creationId xmlns:a16="http://schemas.microsoft.com/office/drawing/2014/main" id="{A7DF2CBC-D38F-4C0A-87AE-5BF5D97B7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558" y="5155677"/>
            <a:ext cx="1461334" cy="80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Bildergebnis für bittrex">
            <a:extLst>
              <a:ext uri="{FF2B5EF4-FFF2-40B4-BE49-F238E27FC236}">
                <a16:creationId xmlns:a16="http://schemas.microsoft.com/office/drawing/2014/main" id="{1D211DCC-7E24-476C-BF85-B49A1767D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97" y="4999492"/>
            <a:ext cx="1094016" cy="62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17A58017-71D0-4213-98E0-84D4BC02D69F}"/>
              </a:ext>
            </a:extLst>
          </p:cNvPr>
          <p:cNvSpPr txBox="1">
            <a:spLocks/>
          </p:cNvSpPr>
          <p:nvPr/>
        </p:nvSpPr>
        <p:spPr bwMode="auto">
          <a:xfrm>
            <a:off x="1448101" y="4334444"/>
            <a:ext cx="2654400" cy="4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 dirty="0"/>
              <a:t>Trading Platforms</a:t>
            </a:r>
          </a:p>
        </p:txBody>
      </p:sp>
      <p:pic>
        <p:nvPicPr>
          <p:cNvPr id="34" name="Grafik 33" descr="Pfeil: Gerade">
            <a:extLst>
              <a:ext uri="{FF2B5EF4-FFF2-40B4-BE49-F238E27FC236}">
                <a16:creationId xmlns:a16="http://schemas.microsoft.com/office/drawing/2014/main" id="{D0AD13F3-F702-4439-B7E1-8FA8F51AF7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3035527">
            <a:off x="6708441" y="3382826"/>
            <a:ext cx="923479" cy="923479"/>
          </a:xfrm>
          <a:prstGeom prst="rect">
            <a:avLst/>
          </a:prstGeom>
        </p:spPr>
      </p:pic>
      <p:pic>
        <p:nvPicPr>
          <p:cNvPr id="35" name="Grafik 34" descr="Pfeil: Gerade">
            <a:extLst>
              <a:ext uri="{FF2B5EF4-FFF2-40B4-BE49-F238E27FC236}">
                <a16:creationId xmlns:a16="http://schemas.microsoft.com/office/drawing/2014/main" id="{74CA17F7-9193-4E81-90DC-BDD3786719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9183286">
            <a:off x="3670281" y="3355474"/>
            <a:ext cx="923479" cy="92347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D10E3B2-BF3F-4B68-9872-A737168A5E2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326" y="2443553"/>
            <a:ext cx="675671" cy="675671"/>
          </a:xfrm>
          <a:prstGeom prst="rect">
            <a:avLst/>
          </a:prstGeom>
        </p:spPr>
      </p:pic>
      <p:sp>
        <p:nvSpPr>
          <p:cNvPr id="42" name="Inhaltsplatzhalter 2">
            <a:extLst>
              <a:ext uri="{FF2B5EF4-FFF2-40B4-BE49-F238E27FC236}">
                <a16:creationId xmlns:a16="http://schemas.microsoft.com/office/drawing/2014/main" id="{C90B4435-D7E4-4535-9258-A93E58F8E5D8}"/>
              </a:ext>
            </a:extLst>
          </p:cNvPr>
          <p:cNvSpPr txBox="1">
            <a:spLocks/>
          </p:cNvSpPr>
          <p:nvPr/>
        </p:nvSpPr>
        <p:spPr bwMode="auto">
          <a:xfrm>
            <a:off x="7261682" y="4330391"/>
            <a:ext cx="3921110" cy="61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/>
              <a:t>Instant Cryptocurrency Exchange</a:t>
            </a:r>
            <a:endParaRPr lang="en-US" b="1" kern="0" dirty="0"/>
          </a:p>
        </p:txBody>
      </p:sp>
      <p:sp>
        <p:nvSpPr>
          <p:cNvPr id="44" name="Inhaltsplatzhalter 2">
            <a:extLst>
              <a:ext uri="{FF2B5EF4-FFF2-40B4-BE49-F238E27FC236}">
                <a16:creationId xmlns:a16="http://schemas.microsoft.com/office/drawing/2014/main" id="{FA0651C8-0630-4FC1-A11A-1993595B8BA1}"/>
              </a:ext>
            </a:extLst>
          </p:cNvPr>
          <p:cNvSpPr txBox="1">
            <a:spLocks/>
          </p:cNvSpPr>
          <p:nvPr/>
        </p:nvSpPr>
        <p:spPr bwMode="auto">
          <a:xfrm>
            <a:off x="2626639" y="1104029"/>
            <a:ext cx="6133657" cy="68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ctr"/>
            <a:r>
              <a:rPr lang="en-US" b="1" kern="0" dirty="0"/>
              <a:t>Rising Amount of Cryptocurrencies leads to rising Demand for Cryptocurrency Exchange</a:t>
            </a:r>
          </a:p>
          <a:p>
            <a:endParaRPr lang="en-US" b="1" kern="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220A36D-BA16-4FE7-B922-1FB86CD74F61}"/>
              </a:ext>
            </a:extLst>
          </p:cNvPr>
          <p:cNvSpPr/>
          <p:nvPr/>
        </p:nvSpPr>
        <p:spPr bwMode="auto">
          <a:xfrm>
            <a:off x="503085" y="4253526"/>
            <a:ext cx="4279718" cy="2055794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8B6E764C-838A-4C3A-AFE8-CCD9181FE01D}"/>
              </a:ext>
            </a:extLst>
          </p:cNvPr>
          <p:cNvSpPr/>
          <p:nvPr/>
        </p:nvSpPr>
        <p:spPr bwMode="auto">
          <a:xfrm>
            <a:off x="6912860" y="4280194"/>
            <a:ext cx="4367716" cy="2029126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440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2" grpId="0"/>
      <p:bldP spid="47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ACB9E35C-E4B9-4488-B2C7-0B844FED1F11}"/>
              </a:ext>
            </a:extLst>
          </p:cNvPr>
          <p:cNvSpPr/>
          <p:nvPr/>
        </p:nvSpPr>
        <p:spPr bwMode="auto">
          <a:xfrm>
            <a:off x="4113174" y="4204765"/>
            <a:ext cx="2853747" cy="653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D81761F2-7A19-4F90-BEF0-76F8443B8115}"/>
              </a:ext>
            </a:extLst>
          </p:cNvPr>
          <p:cNvSpPr/>
          <p:nvPr/>
        </p:nvSpPr>
        <p:spPr bwMode="auto">
          <a:xfrm>
            <a:off x="4113174" y="4952387"/>
            <a:ext cx="2853747" cy="653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C76EA6E-D286-47FD-8A17-671EED14544F}"/>
              </a:ext>
            </a:extLst>
          </p:cNvPr>
          <p:cNvSpPr/>
          <p:nvPr/>
        </p:nvSpPr>
        <p:spPr bwMode="auto">
          <a:xfrm>
            <a:off x="4119373" y="3475853"/>
            <a:ext cx="2853747" cy="653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4" name="Picture 29" descr="Bildergebnis für changelly">
            <a:extLst>
              <a:ext uri="{FF2B5EF4-FFF2-40B4-BE49-F238E27FC236}">
                <a16:creationId xmlns:a16="http://schemas.microsoft.com/office/drawing/2014/main" id="{93ED6D6E-3895-4E45-821E-75B190418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387" y="1155142"/>
            <a:ext cx="1860166" cy="186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8102227F-1009-4FDB-8795-AAEF355E1787}"/>
              </a:ext>
            </a:extLst>
          </p:cNvPr>
          <p:cNvSpPr/>
          <p:nvPr/>
        </p:nvSpPr>
        <p:spPr bwMode="auto">
          <a:xfrm>
            <a:off x="4119374" y="2683069"/>
            <a:ext cx="2853747" cy="696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C2A7D5-06C5-4BEE-8DD1-56B6F228E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7C1530-5CE8-429C-BD49-A986FF3A4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23C9C7-F329-4F91-AEB9-A5E65205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8CA66-ACE1-4009-BC57-92E3B67C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9CA1834-E6E3-4686-8863-B90B94B491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Instant Cryptocurrency Exchange - Overview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425FEE0-57B7-4BBE-A147-BA8CB4A44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6435" y="3654823"/>
            <a:ext cx="2166367" cy="499731"/>
          </a:xfrm>
        </p:spPr>
        <p:txBody>
          <a:bodyPr>
            <a:normAutofit/>
          </a:bodyPr>
          <a:lstStyle/>
          <a:p>
            <a:pPr marL="0" indent="0" algn="ctr"/>
            <a:r>
              <a:rPr lang="en-US" sz="1400" dirty="0"/>
              <a:t>Simple process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EF3D21D-F54A-4B52-9965-D6479E454DC3}"/>
              </a:ext>
            </a:extLst>
          </p:cNvPr>
          <p:cNvSpPr txBox="1">
            <a:spLocks/>
          </p:cNvSpPr>
          <p:nvPr/>
        </p:nvSpPr>
        <p:spPr bwMode="auto">
          <a:xfrm>
            <a:off x="4568529" y="2937504"/>
            <a:ext cx="2404592" cy="35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kern="0" dirty="0"/>
              <a:t>Small fee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C757D3C1-BCB1-4847-B4F4-EE07140A03B0}"/>
              </a:ext>
            </a:extLst>
          </p:cNvPr>
          <p:cNvSpPr txBox="1">
            <a:spLocks/>
          </p:cNvSpPr>
          <p:nvPr/>
        </p:nvSpPr>
        <p:spPr bwMode="auto">
          <a:xfrm>
            <a:off x="4667967" y="4431624"/>
            <a:ext cx="1806298" cy="40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kern="0" dirty="0"/>
              <a:t>Fast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846FBF3E-3ECC-4915-9C50-9926DB1E4D1B}"/>
              </a:ext>
            </a:extLst>
          </p:cNvPr>
          <p:cNvSpPr txBox="1">
            <a:spLocks/>
          </p:cNvSpPr>
          <p:nvPr/>
        </p:nvSpPr>
        <p:spPr bwMode="auto">
          <a:xfrm>
            <a:off x="4952218" y="5122763"/>
            <a:ext cx="1806298" cy="40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dirty="0"/>
              <a:t>Anonymous</a:t>
            </a:r>
            <a:endParaRPr lang="en-US" sz="1400" kern="0" dirty="0"/>
          </a:p>
        </p:txBody>
      </p:sp>
      <p:pic>
        <p:nvPicPr>
          <p:cNvPr id="12" name="Picture 31" descr="Bildergebnis für shapeshift">
            <a:extLst>
              <a:ext uri="{FF2B5EF4-FFF2-40B4-BE49-F238E27FC236}">
                <a16:creationId xmlns:a16="http://schemas.microsoft.com/office/drawing/2014/main" id="{5E995D75-81C8-4B3A-858B-990472A64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35" y="1272016"/>
            <a:ext cx="1802883" cy="6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4120659-01E9-493E-A295-27BB3834FC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363" y="2757459"/>
            <a:ext cx="527525" cy="52752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1B2E527B-C39D-44BF-834C-E58F532F18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422" y="3614469"/>
            <a:ext cx="445869" cy="44586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290CD558-3625-4890-8779-54A6E93967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512" y="5096122"/>
            <a:ext cx="419225" cy="419225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AFDB1FDD-2584-44EE-BEDE-50673A2748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80" y="4332067"/>
            <a:ext cx="540566" cy="54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4779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  <p:bldP spid="29" grpId="0" animBg="1"/>
      <p:bldP spid="26" grpId="0" animBg="1"/>
      <p:bldP spid="8" grpId="0" build="p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9" descr="Bildergebnis für changelly">
            <a:extLst>
              <a:ext uri="{FF2B5EF4-FFF2-40B4-BE49-F238E27FC236}">
                <a16:creationId xmlns:a16="http://schemas.microsoft.com/office/drawing/2014/main" id="{93ED6D6E-3895-4E45-821E-75B190418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387" y="1155142"/>
            <a:ext cx="1860166" cy="186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2C2A7D5-06C5-4BEE-8DD1-56B6F228E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7C1530-5CE8-429C-BD49-A986FF3A4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23C9C7-F329-4F91-AEB9-A5E65205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8CA66-ACE1-4009-BC57-92E3B67C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9CA1834-E6E3-4686-8863-B90B94B491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Instant Cryptocurrency Exchange - Overview</a:t>
            </a:r>
            <a:endParaRPr lang="de-DE" dirty="0"/>
          </a:p>
        </p:txBody>
      </p:sp>
      <p:pic>
        <p:nvPicPr>
          <p:cNvPr id="12" name="Picture 31" descr="Bildergebnis für shapeshift">
            <a:extLst>
              <a:ext uri="{FF2B5EF4-FFF2-40B4-BE49-F238E27FC236}">
                <a16:creationId xmlns:a16="http://schemas.microsoft.com/office/drawing/2014/main" id="{5E995D75-81C8-4B3A-858B-990472A64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35" y="1272016"/>
            <a:ext cx="1802883" cy="6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992BF62E-5FA8-4CB9-9F3D-9FB64AF99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656" y="2564904"/>
            <a:ext cx="5511615" cy="299951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6C2805F-5944-442A-B4B7-D89BBE9242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640" y="2564904"/>
            <a:ext cx="5820785" cy="305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20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534E4-DEFB-4BE1-A9DE-5FE3DB717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2F5CA7-2DC5-42FD-B45C-1A89C2330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3CE1AF-B6B0-4520-A11D-9573056B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20DA41-C06B-429C-9F52-7F73E709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DDBF1A6-0199-4549-A485-691826A2AB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Instant Cryptocurrency Exchange Example - </a:t>
            </a:r>
            <a:r>
              <a:rPr lang="en-US" dirty="0" err="1"/>
              <a:t>Changelly</a:t>
            </a:r>
            <a:endParaRPr lang="en-US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E506A352-70A4-4D3D-941C-31C7099F5E22}"/>
              </a:ext>
            </a:extLst>
          </p:cNvPr>
          <p:cNvSpPr txBox="1">
            <a:spLocks/>
          </p:cNvSpPr>
          <p:nvPr/>
        </p:nvSpPr>
        <p:spPr bwMode="auto">
          <a:xfrm>
            <a:off x="7973408" y="5384783"/>
            <a:ext cx="3649813" cy="27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kern="0" dirty="0"/>
              <a:t>Total Fee = Exchange Fee + Network Fee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39ECE31-0C92-45C7-841B-9B55EB3700A5}"/>
              </a:ext>
            </a:extLst>
          </p:cNvPr>
          <p:cNvSpPr txBox="1">
            <a:spLocks/>
          </p:cNvSpPr>
          <p:nvPr/>
        </p:nvSpPr>
        <p:spPr bwMode="auto">
          <a:xfrm>
            <a:off x="7973408" y="4820627"/>
            <a:ext cx="3301158" cy="45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de-DE" kern="0" dirty="0"/>
              <a:t>Search on </a:t>
            </a:r>
            <a:r>
              <a:rPr lang="en-US" kern="0" dirty="0"/>
              <a:t>Trading Platforms </a:t>
            </a:r>
          </a:p>
          <a:p>
            <a:r>
              <a:rPr lang="en-US" kern="0" dirty="0"/>
              <a:t>(e.g. </a:t>
            </a:r>
            <a:r>
              <a:rPr lang="en-US" kern="0" dirty="0" err="1"/>
              <a:t>Poloniex</a:t>
            </a:r>
            <a:r>
              <a:rPr lang="en-US" kern="0" dirty="0"/>
              <a:t>, </a:t>
            </a:r>
            <a:r>
              <a:rPr lang="en-US" kern="0" dirty="0" err="1"/>
              <a:t>Bittrex</a:t>
            </a:r>
            <a:r>
              <a:rPr lang="en-US" kern="0" dirty="0"/>
              <a:t>)</a:t>
            </a:r>
            <a:endParaRPr lang="de-DE" kern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74B4FF4-C1E5-436A-BA74-6A5036424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5050037"/>
            <a:ext cx="6768752" cy="961913"/>
          </a:xfrm>
          <a:prstGeom prst="rect">
            <a:avLst/>
          </a:prstGeom>
        </p:spPr>
      </p:pic>
      <p:pic>
        <p:nvPicPr>
          <p:cNvPr id="12" name="Grafik 11" descr="Pfeil: Gerade">
            <a:extLst>
              <a:ext uri="{FF2B5EF4-FFF2-40B4-BE49-F238E27FC236}">
                <a16:creationId xmlns:a16="http://schemas.microsoft.com/office/drawing/2014/main" id="{FB1C04DA-816F-4EB0-A4A4-1F82EDCCA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080883">
            <a:off x="7243013" y="4861632"/>
            <a:ext cx="576064" cy="576064"/>
          </a:xfrm>
          <a:prstGeom prst="rect">
            <a:avLst/>
          </a:prstGeom>
        </p:spPr>
      </p:pic>
      <p:pic>
        <p:nvPicPr>
          <p:cNvPr id="13" name="Grafik 12" descr="Pfeil: Gerade">
            <a:extLst>
              <a:ext uri="{FF2B5EF4-FFF2-40B4-BE49-F238E27FC236}">
                <a16:creationId xmlns:a16="http://schemas.microsoft.com/office/drawing/2014/main" id="{CA92F8CB-8848-4ACD-B401-0B8B6BFF1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276916" y="5241868"/>
            <a:ext cx="576064" cy="576064"/>
          </a:xfrm>
          <a:prstGeom prst="rect">
            <a:avLst/>
          </a:prstGeom>
        </p:spPr>
      </p:pic>
      <p:pic>
        <p:nvPicPr>
          <p:cNvPr id="18" name="Grafik 17" descr="Pfeil: Gerade">
            <a:extLst>
              <a:ext uri="{FF2B5EF4-FFF2-40B4-BE49-F238E27FC236}">
                <a16:creationId xmlns:a16="http://schemas.microsoft.com/office/drawing/2014/main" id="{6E60C3DE-325F-44DC-93F5-B30B83FC1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255734">
            <a:off x="7254031" y="5636970"/>
            <a:ext cx="576064" cy="576064"/>
          </a:xfrm>
          <a:prstGeom prst="rect">
            <a:avLst/>
          </a:prstGeom>
        </p:spPr>
      </p:pic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827D0A35-200A-4F88-A286-E461C72C1F4C}"/>
              </a:ext>
            </a:extLst>
          </p:cNvPr>
          <p:cNvSpPr txBox="1">
            <a:spLocks/>
          </p:cNvSpPr>
          <p:nvPr/>
        </p:nvSpPr>
        <p:spPr bwMode="auto">
          <a:xfrm>
            <a:off x="7968780" y="5817932"/>
            <a:ext cx="3739217" cy="48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1400" kern="0" dirty="0"/>
              <a:t>Processing Time and volatile Currencies lead to different final Rates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89738149-8D06-4CC9-BB95-785766ECCC40}"/>
              </a:ext>
            </a:extLst>
          </p:cNvPr>
          <p:cNvCxnSpPr/>
          <p:nvPr/>
        </p:nvCxnSpPr>
        <p:spPr bwMode="auto">
          <a:xfrm>
            <a:off x="695400" y="4365104"/>
            <a:ext cx="10579166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C394AD29-3581-4D7F-8E2D-374FB0C62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8694" y="1493783"/>
            <a:ext cx="2037581" cy="2208434"/>
          </a:xfrm>
          <a:prstGeom prst="rect">
            <a:avLst/>
          </a:prstGeom>
        </p:spPr>
      </p:pic>
      <p:pic>
        <p:nvPicPr>
          <p:cNvPr id="27" name="Grafik 26" descr="Pfeil: Gerade">
            <a:extLst>
              <a:ext uri="{FF2B5EF4-FFF2-40B4-BE49-F238E27FC236}">
                <a16:creationId xmlns:a16="http://schemas.microsoft.com/office/drawing/2014/main" id="{BFF1317C-0914-4470-8B33-90AC483C7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824192" y="2352168"/>
            <a:ext cx="1179140" cy="576064"/>
          </a:xfrm>
          <a:prstGeom prst="rect">
            <a:avLst/>
          </a:prstGeom>
        </p:spPr>
      </p:pic>
      <p:pic>
        <p:nvPicPr>
          <p:cNvPr id="28" name="Grafik 27" descr="Pfeil: Gerade">
            <a:extLst>
              <a:ext uri="{FF2B5EF4-FFF2-40B4-BE49-F238E27FC236}">
                <a16:creationId xmlns:a16="http://schemas.microsoft.com/office/drawing/2014/main" id="{DAE6C920-CA3C-4D0D-B660-0A89036D2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1991052" y="2327882"/>
            <a:ext cx="1294609" cy="57606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9A25023-D02B-42E6-B451-C1CBC0688C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746" y="2223611"/>
            <a:ext cx="685800" cy="75247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D63FCB0C-B967-40E4-BD0F-E123EBDBAD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0744" y="2223611"/>
            <a:ext cx="685800" cy="752475"/>
          </a:xfrm>
          <a:prstGeom prst="rect">
            <a:avLst/>
          </a:prstGeom>
        </p:spPr>
      </p:pic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155594F9-B8FE-4D70-A5B5-8232E0F8AFE7}"/>
              </a:ext>
            </a:extLst>
          </p:cNvPr>
          <p:cNvSpPr txBox="1">
            <a:spLocks/>
          </p:cNvSpPr>
          <p:nvPr/>
        </p:nvSpPr>
        <p:spPr bwMode="auto">
          <a:xfrm>
            <a:off x="777370" y="2944133"/>
            <a:ext cx="1070552" cy="47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kern="0" dirty="0"/>
              <a:t>BTC Crypto Wallet</a:t>
            </a: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7474C622-290D-4D7C-8194-48A57BAC772C}"/>
              </a:ext>
            </a:extLst>
          </p:cNvPr>
          <p:cNvSpPr txBox="1">
            <a:spLocks/>
          </p:cNvSpPr>
          <p:nvPr/>
        </p:nvSpPr>
        <p:spPr bwMode="auto">
          <a:xfrm>
            <a:off x="9408368" y="2992698"/>
            <a:ext cx="1070552" cy="47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kern="0" dirty="0"/>
              <a:t>ETH Crypto Wallet</a:t>
            </a:r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8AB7EF14-6A4D-4A7A-A482-D8C187D5698F}"/>
              </a:ext>
            </a:extLst>
          </p:cNvPr>
          <p:cNvSpPr txBox="1">
            <a:spLocks/>
          </p:cNvSpPr>
          <p:nvPr/>
        </p:nvSpPr>
        <p:spPr bwMode="auto">
          <a:xfrm>
            <a:off x="2077833" y="1959635"/>
            <a:ext cx="1186532" cy="49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kern="0" dirty="0"/>
              <a:t>1 BTC</a:t>
            </a:r>
          </a:p>
          <a:p>
            <a:pPr marL="0" indent="0" algn="ctr"/>
            <a:r>
              <a:rPr lang="en-US" sz="1400" kern="0" dirty="0"/>
              <a:t>+ Network Fee</a:t>
            </a:r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92A8CD10-F804-40E9-9D43-D1F770BF83CF}"/>
              </a:ext>
            </a:extLst>
          </p:cNvPr>
          <p:cNvSpPr txBox="1">
            <a:spLocks/>
          </p:cNvSpPr>
          <p:nvPr/>
        </p:nvSpPr>
        <p:spPr bwMode="auto">
          <a:xfrm>
            <a:off x="7874067" y="2013609"/>
            <a:ext cx="1231753" cy="48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kern="0" dirty="0"/>
              <a:t>14.6 ETH</a:t>
            </a:r>
          </a:p>
          <a:p>
            <a:pPr marL="0" indent="0" algn="ctr"/>
            <a:r>
              <a:rPr lang="en-US" sz="1400" kern="0" dirty="0"/>
              <a:t>+ Network Fee</a:t>
            </a: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B3F25491-FE9F-469F-A2F8-F24055E60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01" y="2223611"/>
            <a:ext cx="685800" cy="752475"/>
          </a:xfrm>
          <a:prstGeom prst="rect">
            <a:avLst/>
          </a:prstGeom>
        </p:spPr>
      </p:pic>
      <p:sp>
        <p:nvSpPr>
          <p:cNvPr id="42" name="Inhaltsplatzhalter 2">
            <a:extLst>
              <a:ext uri="{FF2B5EF4-FFF2-40B4-BE49-F238E27FC236}">
                <a16:creationId xmlns:a16="http://schemas.microsoft.com/office/drawing/2014/main" id="{FD5F438C-DC21-42F5-955C-C18ABC28B977}"/>
              </a:ext>
            </a:extLst>
          </p:cNvPr>
          <p:cNvSpPr txBox="1">
            <a:spLocks/>
          </p:cNvSpPr>
          <p:nvPr/>
        </p:nvSpPr>
        <p:spPr bwMode="auto">
          <a:xfrm>
            <a:off x="3384225" y="2944133"/>
            <a:ext cx="1070552" cy="47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kern="0" dirty="0"/>
              <a:t>BTC Crypto Wallet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09E07DAF-0A07-4FAB-AAF0-DE3921704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8215" y="2223611"/>
            <a:ext cx="685800" cy="752475"/>
          </a:xfrm>
          <a:prstGeom prst="rect">
            <a:avLst/>
          </a:prstGeom>
        </p:spPr>
      </p:pic>
      <p:sp>
        <p:nvSpPr>
          <p:cNvPr id="46" name="Inhaltsplatzhalter 2">
            <a:extLst>
              <a:ext uri="{FF2B5EF4-FFF2-40B4-BE49-F238E27FC236}">
                <a16:creationId xmlns:a16="http://schemas.microsoft.com/office/drawing/2014/main" id="{5F303EF4-11C3-4A5F-B214-1D27E37D623B}"/>
              </a:ext>
            </a:extLst>
          </p:cNvPr>
          <p:cNvSpPr txBox="1">
            <a:spLocks/>
          </p:cNvSpPr>
          <p:nvPr/>
        </p:nvSpPr>
        <p:spPr bwMode="auto">
          <a:xfrm>
            <a:off x="6625839" y="2944133"/>
            <a:ext cx="1070552" cy="47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kern="0" dirty="0"/>
              <a:t>ETH Crypto Wallet</a:t>
            </a:r>
          </a:p>
        </p:txBody>
      </p:sp>
      <p:pic>
        <p:nvPicPr>
          <p:cNvPr id="48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D77CACF7-18E3-4CD2-84E5-F75BCCF1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04" y="1530852"/>
            <a:ext cx="416661" cy="41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Bildergebnis für ethereum icon">
            <a:extLst>
              <a:ext uri="{FF2B5EF4-FFF2-40B4-BE49-F238E27FC236}">
                <a16:creationId xmlns:a16="http://schemas.microsoft.com/office/drawing/2014/main" id="{7E232CC5-3C11-487F-9783-7AC3BAB3D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45" y="1484784"/>
            <a:ext cx="528315" cy="52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675A9914-814E-4CB4-BDB7-BCA9AD656C35}"/>
              </a:ext>
            </a:extLst>
          </p:cNvPr>
          <p:cNvSpPr/>
          <p:nvPr/>
        </p:nvSpPr>
        <p:spPr bwMode="auto">
          <a:xfrm>
            <a:off x="5250057" y="2134278"/>
            <a:ext cx="756721" cy="740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Inhaltsplatzhalter 2">
            <a:extLst>
              <a:ext uri="{FF2B5EF4-FFF2-40B4-BE49-F238E27FC236}">
                <a16:creationId xmlns:a16="http://schemas.microsoft.com/office/drawing/2014/main" id="{83A94A1D-B676-4A3D-9647-8DA7F280F0B8}"/>
              </a:ext>
            </a:extLst>
          </p:cNvPr>
          <p:cNvSpPr txBox="1">
            <a:spLocks/>
          </p:cNvSpPr>
          <p:nvPr/>
        </p:nvSpPr>
        <p:spPr bwMode="auto">
          <a:xfrm>
            <a:off x="4881476" y="2352506"/>
            <a:ext cx="1476564" cy="5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b="1" kern="0" dirty="0"/>
              <a:t>Instant Cryptocurrency Exchange</a:t>
            </a:r>
          </a:p>
        </p:txBody>
      </p:sp>
      <p:sp>
        <p:nvSpPr>
          <p:cNvPr id="53" name="Inhaltsplatzhalter 2">
            <a:extLst>
              <a:ext uri="{FF2B5EF4-FFF2-40B4-BE49-F238E27FC236}">
                <a16:creationId xmlns:a16="http://schemas.microsoft.com/office/drawing/2014/main" id="{316BC113-716D-4D27-8626-C241AA21D735}"/>
              </a:ext>
            </a:extLst>
          </p:cNvPr>
          <p:cNvSpPr txBox="1">
            <a:spLocks/>
          </p:cNvSpPr>
          <p:nvPr/>
        </p:nvSpPr>
        <p:spPr bwMode="auto">
          <a:xfrm>
            <a:off x="4655447" y="3192603"/>
            <a:ext cx="1850529" cy="6054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400" kern="0" dirty="0"/>
              <a:t>Best Exchange Rate </a:t>
            </a:r>
          </a:p>
          <a:p>
            <a:pPr marL="0" indent="0" algn="ctr"/>
            <a:r>
              <a:rPr lang="en-US" sz="1400" kern="0" dirty="0"/>
              <a:t>- </a:t>
            </a:r>
          </a:p>
          <a:p>
            <a:pPr marL="0" indent="0" algn="ctr"/>
            <a:r>
              <a:rPr lang="en-US" sz="1400" kern="0" dirty="0"/>
              <a:t>Exchange Fee</a:t>
            </a:r>
          </a:p>
        </p:txBody>
      </p:sp>
    </p:spTree>
    <p:extLst>
      <p:ext uri="{BB962C8B-B14F-4D97-AF65-F5344CB8AC3E}">
        <p14:creationId xmlns:p14="http://schemas.microsoft.com/office/powerpoint/2010/main" val="34729122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  <p:bldP spid="30" grpId="0"/>
      <p:bldP spid="31" grpId="0"/>
      <p:bldP spid="32" grpId="0"/>
      <p:bldP spid="33" grpId="0"/>
      <p:bldP spid="42" grpId="0"/>
      <p:bldP spid="46" grpId="0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BC490-DFB1-44CC-8F9A-5E83EFCE6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4DC177-ACAC-40A7-AACA-168459B44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FBC814-5946-45E0-805A-7999EB04B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AEC042-1386-4AC4-9765-520736B17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6797F67-7A97-41AD-B353-6F69F24FA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Blockchain Data Analysis</a:t>
            </a:r>
          </a:p>
        </p:txBody>
      </p:sp>
      <p:pic>
        <p:nvPicPr>
          <p:cNvPr id="8" name="Picture 19" descr="Bildergebnis für etherscan icon">
            <a:extLst>
              <a:ext uri="{FF2B5EF4-FFF2-40B4-BE49-F238E27FC236}">
                <a16:creationId xmlns:a16="http://schemas.microsoft.com/office/drawing/2014/main" id="{D17A27C9-A510-415F-80A2-4EFD23D76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128" y="1822644"/>
            <a:ext cx="735711" cy="73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1" descr="Bildergebnis für blockchain.info icon">
            <a:extLst>
              <a:ext uri="{FF2B5EF4-FFF2-40B4-BE49-F238E27FC236}">
                <a16:creationId xmlns:a16="http://schemas.microsoft.com/office/drawing/2014/main" id="{26BB8CCB-0F48-4ACA-9A2E-B8707682C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1546289"/>
            <a:ext cx="717960" cy="71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3F6185-1B10-4BFB-874E-0D23149896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1622" y="1482679"/>
            <a:ext cx="5308954" cy="1144252"/>
          </a:xfrm>
          <a:prstGeom prst="rect">
            <a:avLst/>
          </a:prstGeom>
        </p:spPr>
      </p:pic>
      <p:pic>
        <p:nvPicPr>
          <p:cNvPr id="11" name="Picture 29" descr="Bildergebnis für changelly">
            <a:extLst>
              <a:ext uri="{FF2B5EF4-FFF2-40B4-BE49-F238E27FC236}">
                <a16:creationId xmlns:a16="http://schemas.microsoft.com/office/drawing/2014/main" id="{FF727CD2-B9C4-4013-97B5-48D948368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100" y="4536376"/>
            <a:ext cx="1830814" cy="18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1" descr="Bildergebnis für shapeshift">
            <a:extLst>
              <a:ext uri="{FF2B5EF4-FFF2-40B4-BE49-F238E27FC236}">
                <a16:creationId xmlns:a16="http://schemas.microsoft.com/office/drawing/2014/main" id="{45A254B5-F16D-4017-8CC5-87E6C954B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512" y="5610176"/>
            <a:ext cx="1802883" cy="6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C7D5359-313B-4B70-AA0C-302911D872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8570" y="3172045"/>
            <a:ext cx="4804898" cy="1531593"/>
          </a:xfrm>
          <a:prstGeom prst="rect">
            <a:avLst/>
          </a:prstGeom>
        </p:spPr>
      </p:pic>
      <p:pic>
        <p:nvPicPr>
          <p:cNvPr id="16" name="Picture 39" descr="Bildergebnis für bitfinex">
            <a:extLst>
              <a:ext uri="{FF2B5EF4-FFF2-40B4-BE49-F238E27FC236}">
                <a16:creationId xmlns:a16="http://schemas.microsoft.com/office/drawing/2014/main" id="{A2EE6768-3442-4413-A7CE-09ECEBD4B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985" y="3178559"/>
            <a:ext cx="1906929" cy="104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33E4C3B6-5AA5-40B2-B700-BC234C12BA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5241083"/>
            <a:ext cx="792088" cy="792088"/>
          </a:xfrm>
          <a:prstGeom prst="rect">
            <a:avLst/>
          </a:prstGeom>
        </p:spPr>
      </p:pic>
      <p:pic>
        <p:nvPicPr>
          <p:cNvPr id="20" name="Grafik 19" descr="Pfeil: Gerade">
            <a:extLst>
              <a:ext uri="{FF2B5EF4-FFF2-40B4-BE49-F238E27FC236}">
                <a16:creationId xmlns:a16="http://schemas.microsoft.com/office/drawing/2014/main" id="{7D5B5085-65A1-46D0-8646-012A9D5AF0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0800000">
            <a:off x="4787364" y="1650196"/>
            <a:ext cx="923479" cy="923479"/>
          </a:xfrm>
          <a:prstGeom prst="rect">
            <a:avLst/>
          </a:prstGeom>
        </p:spPr>
      </p:pic>
      <p:pic>
        <p:nvPicPr>
          <p:cNvPr id="21" name="Grafik 20" descr="Pfeil: Gerade">
            <a:extLst>
              <a:ext uri="{FF2B5EF4-FFF2-40B4-BE49-F238E27FC236}">
                <a16:creationId xmlns:a16="http://schemas.microsoft.com/office/drawing/2014/main" id="{1E8F66B6-590C-4A10-A823-9F633059DB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0800000">
            <a:off x="4859372" y="3441624"/>
            <a:ext cx="923479" cy="923479"/>
          </a:xfrm>
          <a:prstGeom prst="rect">
            <a:avLst/>
          </a:prstGeom>
        </p:spPr>
      </p:pic>
      <p:pic>
        <p:nvPicPr>
          <p:cNvPr id="22" name="Grafik 21" descr="Pfeil: Gerade">
            <a:extLst>
              <a:ext uri="{FF2B5EF4-FFF2-40B4-BE49-F238E27FC236}">
                <a16:creationId xmlns:a16="http://schemas.microsoft.com/office/drawing/2014/main" id="{1B662726-F276-4D55-9828-6966416973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0800000">
            <a:off x="4884489" y="5241824"/>
            <a:ext cx="923479" cy="923479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8F86E33C-94B7-43A2-95F2-F571854F7AFE}"/>
              </a:ext>
            </a:extLst>
          </p:cNvPr>
          <p:cNvCxnSpPr/>
          <p:nvPr/>
        </p:nvCxnSpPr>
        <p:spPr bwMode="auto">
          <a:xfrm>
            <a:off x="695400" y="2852936"/>
            <a:ext cx="10579166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2FCF1F8B-E4DE-46AE-BE75-9F438BB52DB3}"/>
              </a:ext>
            </a:extLst>
          </p:cNvPr>
          <p:cNvCxnSpPr/>
          <p:nvPr/>
        </p:nvCxnSpPr>
        <p:spPr bwMode="auto">
          <a:xfrm>
            <a:off x="695400" y="4869160"/>
            <a:ext cx="10579166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35" descr="Bildergebnis für poloniex">
            <a:extLst>
              <a:ext uri="{FF2B5EF4-FFF2-40B4-BE49-F238E27FC236}">
                <a16:creationId xmlns:a16="http://schemas.microsoft.com/office/drawing/2014/main" id="{BFDF0DF3-103C-4C16-9492-1F0D642E7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454" y="3909290"/>
            <a:ext cx="1508457" cy="41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3CD06ACC-E12C-4565-8A48-2B6FB57E99E8}"/>
              </a:ext>
            </a:extLst>
          </p:cNvPr>
          <p:cNvSpPr txBox="1">
            <a:spLocks/>
          </p:cNvSpPr>
          <p:nvPr/>
        </p:nvSpPr>
        <p:spPr bwMode="auto">
          <a:xfrm>
            <a:off x="628353" y="3614699"/>
            <a:ext cx="1260425" cy="6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/>
              <a:t>Trading Platforms</a:t>
            </a: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86DF79F9-8840-4F62-859A-6EAF265FE51E}"/>
              </a:ext>
            </a:extLst>
          </p:cNvPr>
          <p:cNvSpPr txBox="1">
            <a:spLocks/>
          </p:cNvSpPr>
          <p:nvPr/>
        </p:nvSpPr>
        <p:spPr bwMode="auto">
          <a:xfrm>
            <a:off x="628353" y="5182595"/>
            <a:ext cx="1920708" cy="93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/>
              <a:t>Instant Cryptocurrency Exchange</a:t>
            </a:r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6CC3464A-23B9-41FF-AC49-A53A8F2BFF17}"/>
              </a:ext>
            </a:extLst>
          </p:cNvPr>
          <p:cNvSpPr txBox="1">
            <a:spLocks/>
          </p:cNvSpPr>
          <p:nvPr/>
        </p:nvSpPr>
        <p:spPr bwMode="auto">
          <a:xfrm>
            <a:off x="628353" y="1546289"/>
            <a:ext cx="1557075" cy="115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 dirty="0"/>
              <a:t>Explorer for individual Blockchains</a:t>
            </a:r>
          </a:p>
        </p:txBody>
      </p:sp>
    </p:spTree>
    <p:extLst>
      <p:ext uri="{BB962C8B-B14F-4D97-AF65-F5344CB8AC3E}">
        <p14:creationId xmlns:p14="http://schemas.microsoft.com/office/powerpoint/2010/main" val="1176264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CE457C6-65D9-48B0-801A-0701F12B0D5C}"/>
              </a:ext>
            </a:extLst>
          </p:cNvPr>
          <p:cNvSpPr/>
          <p:nvPr/>
        </p:nvSpPr>
        <p:spPr bwMode="auto">
          <a:xfrm>
            <a:off x="0" y="1413124"/>
            <a:ext cx="12192000" cy="5037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FontTx/>
              <a:buAutoNum type="arabicPeriod"/>
            </a:pPr>
            <a:r>
              <a:rPr lang="en-US" sz="2400" dirty="0"/>
              <a:t>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</a:t>
            </a:r>
          </a:p>
          <a:p>
            <a:pPr marL="342900" indent="-342900">
              <a:buAutoNum type="arabicPeriod"/>
            </a:pPr>
            <a:r>
              <a:rPr lang="en-US" sz="2400" dirty="0"/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171113 Nieves Kickoff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43744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>
            <a:extLst>
              <a:ext uri="{FF2B5EF4-FFF2-40B4-BE49-F238E27FC236}">
                <a16:creationId xmlns:a16="http://schemas.microsoft.com/office/drawing/2014/main" id="{ABBD86C4-8582-4FC8-A92C-429BC29513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57" y="1052736"/>
            <a:ext cx="1777275" cy="1777275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DB41BBAF-741C-4966-9183-1B136CD53C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453" y="1426968"/>
            <a:ext cx="743465" cy="74346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E0698E-5ABB-4654-87D1-C8BEBCE0F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EC2031-6ACA-4150-B133-39414A33E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81401F-1B3E-409D-B782-7B1C9D0F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171113 Nieves Kickoff Master’s Thesis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95CD16-CCFE-4C0B-BBF9-AA3E4577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6482464-97CF-46BE-B539-6ECA227705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/>
          <a:lstStyle/>
          <a:p>
            <a:r>
              <a:rPr lang="en-US" dirty="0"/>
              <a:t>Solution &amp; Realization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87E928B3-5C50-47F4-9EAB-650FE32AD9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598193"/>
              </p:ext>
            </p:extLst>
          </p:nvPr>
        </p:nvGraphicFramePr>
        <p:xfrm>
          <a:off x="-528736" y="3068960"/>
          <a:ext cx="13033447" cy="3292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Picture 3" descr="http://www.smartcitiesconsulting.eu/wp-content/uploads/2015/10/Bitcoin.png">
            <a:extLst>
              <a:ext uri="{FF2B5EF4-FFF2-40B4-BE49-F238E27FC236}">
                <a16:creationId xmlns:a16="http://schemas.microsoft.com/office/drawing/2014/main" id="{D0D52A5D-CCDA-4124-888D-F09641383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71" y="1643411"/>
            <a:ext cx="347137" cy="3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Bildergebnis für ethereum icon">
            <a:extLst>
              <a:ext uri="{FF2B5EF4-FFF2-40B4-BE49-F238E27FC236}">
                <a16:creationId xmlns:a16="http://schemas.microsoft.com/office/drawing/2014/main" id="{E5AF0B85-5246-4F4A-A3E3-20F0F203D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422" y="1592984"/>
            <a:ext cx="432798" cy="43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 descr="Herztöne">
            <a:extLst>
              <a:ext uri="{FF2B5EF4-FFF2-40B4-BE49-F238E27FC236}">
                <a16:creationId xmlns:a16="http://schemas.microsoft.com/office/drawing/2014/main" id="{2D554B30-9597-46C2-A716-AF094E5895E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756165" y="1596290"/>
            <a:ext cx="426187" cy="426187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49535051-47C6-409B-9EE8-71CA1778966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015" y="4043350"/>
            <a:ext cx="505391" cy="50539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A727849F-2542-4965-AEFB-B189C87CE25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884" y="3176197"/>
            <a:ext cx="463505" cy="45474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5CDD907-032B-469E-A123-F4D6BECC84F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884" y="4941168"/>
            <a:ext cx="471668" cy="471668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F7FD7C8C-A025-43FA-8A77-D24667ED741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015" y="5805263"/>
            <a:ext cx="459537" cy="459537"/>
          </a:xfrm>
          <a:prstGeom prst="rect">
            <a:avLst/>
          </a:pr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DD878001-6C6E-44F3-A8C3-8AAC52EF4786}"/>
              </a:ext>
            </a:extLst>
          </p:cNvPr>
          <p:cNvSpPr/>
          <p:nvPr/>
        </p:nvSpPr>
        <p:spPr>
          <a:xfrm>
            <a:off x="3299386" y="1373926"/>
            <a:ext cx="70117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65BD"/>
                </a:solidFill>
              </a:rPr>
              <a:t>Design of an Algorithm for Recognition of Instant Cryptocurrency Exchange Transactions and Implementation as an Explorer Platform</a:t>
            </a:r>
            <a:endParaRPr lang="de-DE" sz="2000" dirty="0">
              <a:solidFill>
                <a:srgbClr val="0065BD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A0E8848-D64F-4ABF-BBC1-890BA6FC9C2C}"/>
              </a:ext>
            </a:extLst>
          </p:cNvPr>
          <p:cNvSpPr/>
          <p:nvPr/>
        </p:nvSpPr>
        <p:spPr bwMode="auto">
          <a:xfrm>
            <a:off x="767408" y="1020095"/>
            <a:ext cx="10441160" cy="1783662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556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1211 Matthes English Master Slide Deck (wide).potx" id="{4D364B63-B18C-4277-AAF9-60B33C155DAF}" vid="{486260EC-4064-4B52-A9CC-870AEA2DF30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HaffkeFlorian-KickOff</Template>
  <TotalTime>0</TotalTime>
  <Words>885</Words>
  <Application>Microsoft Office PowerPoint</Application>
  <PresentationFormat>Breitbild</PresentationFormat>
  <Paragraphs>255</Paragraphs>
  <Slides>18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Arial Unicode MS</vt:lpstr>
      <vt:lpstr>Helvetica Neue</vt:lpstr>
      <vt:lpstr>TUM Neue Helvetica 75 Bold</vt:lpstr>
      <vt:lpstr>Wingdings</vt:lpstr>
      <vt:lpstr>Slides sebis 2013 2</vt:lpstr>
      <vt:lpstr>Identification of Cross-Blockchain Transactions: A Feasibility Study</vt:lpstr>
      <vt:lpstr>Outline</vt:lpstr>
      <vt:lpstr>Motivation</vt:lpstr>
      <vt:lpstr>Motivation</vt:lpstr>
      <vt:lpstr>Motivation</vt:lpstr>
      <vt:lpstr>Motivation</vt:lpstr>
      <vt:lpstr>Motivation</vt:lpstr>
      <vt:lpstr>Outline</vt:lpstr>
      <vt:lpstr>Approach</vt:lpstr>
      <vt:lpstr>Approach</vt:lpstr>
      <vt:lpstr>Approach</vt:lpstr>
      <vt:lpstr>Approach</vt:lpstr>
      <vt:lpstr>Outline</vt:lpstr>
      <vt:lpstr>Research Questions</vt:lpstr>
      <vt:lpstr>Research Questions</vt:lpstr>
      <vt:lpstr>Outline</vt:lpstr>
      <vt:lpstr>Timeline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2017-07-07T02:15:53Z</dcterms:created>
  <dcterms:modified xsi:type="dcterms:W3CDTF">2017-11-13T00:53:20Z</dcterms:modified>
</cp:coreProperties>
</file>