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9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  <p:sldMasterId id="2147483782" r:id="rId2"/>
  </p:sldMasterIdLst>
  <p:notesMasterIdLst>
    <p:notesMasterId r:id="rId26"/>
  </p:notesMasterIdLst>
  <p:handoutMasterIdLst>
    <p:handoutMasterId r:id="rId27"/>
  </p:handoutMasterIdLst>
  <p:sldIdLst>
    <p:sldId id="695" r:id="rId3"/>
    <p:sldId id="672" r:id="rId4"/>
    <p:sldId id="731" r:id="rId5"/>
    <p:sldId id="764" r:id="rId6"/>
    <p:sldId id="772" r:id="rId7"/>
    <p:sldId id="765" r:id="rId8"/>
    <p:sldId id="770" r:id="rId9"/>
    <p:sldId id="757" r:id="rId10"/>
    <p:sldId id="736" r:id="rId11"/>
    <p:sldId id="761" r:id="rId12"/>
    <p:sldId id="766" r:id="rId13"/>
    <p:sldId id="767" r:id="rId14"/>
    <p:sldId id="768" r:id="rId15"/>
    <p:sldId id="771" r:id="rId16"/>
    <p:sldId id="760" r:id="rId17"/>
    <p:sldId id="773" r:id="rId18"/>
    <p:sldId id="763" r:id="rId19"/>
    <p:sldId id="753" r:id="rId20"/>
    <p:sldId id="673" r:id="rId21"/>
    <p:sldId id="769" r:id="rId22"/>
    <p:sldId id="775" r:id="rId23"/>
    <p:sldId id="776" r:id="rId24"/>
    <p:sldId id="774" r:id="rId25"/>
  </p:sldIdLst>
  <p:sldSz cx="12192000" cy="6858000"/>
  <p:notesSz cx="7099300" cy="10234613"/>
  <p:custDataLst>
    <p:tags r:id="rId28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43"/>
    <a:srgbClr val="41BEFF"/>
    <a:srgbClr val="C5DCF3"/>
    <a:srgbClr val="001227"/>
    <a:srgbClr val="FF8000"/>
    <a:srgbClr val="FA7D00"/>
    <a:srgbClr val="D66B00"/>
    <a:srgbClr val="0065BD"/>
    <a:srgbClr val="91AC6B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52" autoAdjust="0"/>
    <p:restoredTop sz="78295" autoAdjust="0"/>
  </p:normalViewPr>
  <p:slideViewPr>
    <p:cSldViewPr>
      <p:cViewPr>
        <p:scale>
          <a:sx n="78" d="100"/>
          <a:sy n="78" d="100"/>
        </p:scale>
        <p:origin x="808" y="744"/>
      </p:cViewPr>
      <p:guideLst>
        <p:guide orient="horz" pos="618"/>
        <p:guide orient="horz" pos="4042"/>
        <p:guide pos="7499"/>
        <p:guide pos="2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3186" y="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FAC264-BE4D-2E4A-96C8-5B5576698C01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5FADA3F8-9589-B34A-A56D-17F67769DF9F}">
      <dgm:prSet custT="1"/>
      <dgm:spPr/>
      <dgm:t>
        <a:bodyPr/>
        <a:lstStyle/>
        <a:p>
          <a:r>
            <a:rPr lang="en-IN" sz="1800" dirty="0">
              <a:latin typeface="Book Antiqua" panose="02040602050305030304" pitchFamily="18" charset="0"/>
            </a:rPr>
            <a:t>RAG:</a:t>
          </a:r>
        </a:p>
      </dgm:t>
    </dgm:pt>
    <dgm:pt modelId="{F9223BF5-F75C-5F46-9E77-F31AD1856F75}" type="parTrans" cxnId="{E6F5CFA5-4A33-8647-ADC3-F1575E51E442}">
      <dgm:prSet/>
      <dgm:spPr/>
      <dgm:t>
        <a:bodyPr/>
        <a:lstStyle/>
        <a:p>
          <a:endParaRPr lang="en-GB"/>
        </a:p>
      </dgm:t>
    </dgm:pt>
    <dgm:pt modelId="{8AA2B451-7E28-0C4A-8B68-41DCE0E11989}" type="sibTrans" cxnId="{E6F5CFA5-4A33-8647-ADC3-F1575E51E442}">
      <dgm:prSet/>
      <dgm:spPr/>
      <dgm:t>
        <a:bodyPr/>
        <a:lstStyle/>
        <a:p>
          <a:endParaRPr lang="en-GB"/>
        </a:p>
      </dgm:t>
    </dgm:pt>
    <dgm:pt modelId="{9B6C3D67-D164-234F-9615-CA9F7A0B44F3}">
      <dgm:prSet custT="1"/>
      <dgm:spPr>
        <a:solidFill>
          <a:schemeClr val="accent6"/>
        </a:solidFill>
      </dgm:spPr>
      <dgm:t>
        <a:bodyPr/>
        <a:lstStyle/>
        <a:p>
          <a:r>
            <a:rPr lang="en-IN" sz="1600" dirty="0">
              <a:latin typeface="Book Antiqua" panose="02040602050305030304" pitchFamily="18" charset="0"/>
            </a:rPr>
            <a:t>RAG</a:t>
          </a:r>
          <a:r>
            <a:rPr lang="en-IN" sz="1600" baseline="0" dirty="0">
              <a:latin typeface="Book Antiqua" panose="02040602050305030304" pitchFamily="18" charset="0"/>
            </a:rPr>
            <a:t> = Retrieval + Generation </a:t>
          </a:r>
          <a:endParaRPr lang="en-IN" sz="1600" dirty="0">
            <a:latin typeface="Book Antiqua" panose="02040602050305030304" pitchFamily="18" charset="0"/>
          </a:endParaRPr>
        </a:p>
      </dgm:t>
    </dgm:pt>
    <dgm:pt modelId="{E2D32A81-E309-2645-8A2D-608F83F77A2E}" type="parTrans" cxnId="{80F39B5C-2D41-0048-B1A7-D80BA00C7E99}">
      <dgm:prSet/>
      <dgm:spPr/>
      <dgm:t>
        <a:bodyPr/>
        <a:lstStyle/>
        <a:p>
          <a:endParaRPr lang="en-GB"/>
        </a:p>
      </dgm:t>
    </dgm:pt>
    <dgm:pt modelId="{69F2BDC1-5CFA-3145-A83F-22D068F6E923}" type="sibTrans" cxnId="{80F39B5C-2D41-0048-B1A7-D80BA00C7E99}">
      <dgm:prSet/>
      <dgm:spPr/>
      <dgm:t>
        <a:bodyPr/>
        <a:lstStyle/>
        <a:p>
          <a:endParaRPr lang="en-GB"/>
        </a:p>
      </dgm:t>
    </dgm:pt>
    <dgm:pt modelId="{BC9C69CE-84BD-E04F-9A1E-19693463A62E}">
      <dgm:prSet custT="1"/>
      <dgm:spPr>
        <a:solidFill>
          <a:schemeClr val="accent6"/>
        </a:solidFill>
      </dgm:spPr>
      <dgm:t>
        <a:bodyPr/>
        <a:lstStyle/>
        <a:p>
          <a:r>
            <a:rPr lang="en-IN" sz="1600" dirty="0">
              <a:latin typeface="Book Antiqua" panose="02040602050305030304" pitchFamily="18" charset="0"/>
            </a:rPr>
            <a:t>Used when domain-specific or proprietary Knowledge is required</a:t>
          </a:r>
        </a:p>
      </dgm:t>
    </dgm:pt>
    <dgm:pt modelId="{B8CF60B3-A36A-BF4E-89B2-6D9967C32ABE}" type="parTrans" cxnId="{FFC67785-7911-6442-9207-8F325E566C7B}">
      <dgm:prSet/>
      <dgm:spPr/>
      <dgm:t>
        <a:bodyPr/>
        <a:lstStyle/>
        <a:p>
          <a:endParaRPr lang="zh-CN" altLang="en-US"/>
        </a:p>
      </dgm:t>
    </dgm:pt>
    <dgm:pt modelId="{52AF6E93-DE25-1643-AE7B-5748F87FA0A6}" type="sibTrans" cxnId="{FFC67785-7911-6442-9207-8F325E566C7B}">
      <dgm:prSet/>
      <dgm:spPr/>
      <dgm:t>
        <a:bodyPr/>
        <a:lstStyle/>
        <a:p>
          <a:endParaRPr lang="zh-CN" altLang="en-US"/>
        </a:p>
      </dgm:t>
    </dgm:pt>
    <dgm:pt modelId="{77CBB752-FF07-0E43-A4D8-3DA76EB24807}">
      <dgm:prSet custT="1"/>
      <dgm:spPr>
        <a:solidFill>
          <a:schemeClr val="accent6"/>
        </a:solidFill>
      </dgm:spPr>
      <dgm:t>
        <a:bodyPr/>
        <a:lstStyle/>
        <a:p>
          <a:r>
            <a:rPr lang="en-IN" sz="1600" dirty="0">
              <a:latin typeface="Book Antiqua" panose="02040602050305030304" pitchFamily="18" charset="0"/>
            </a:rPr>
            <a:t>When use case requires up-to-date information</a:t>
          </a:r>
        </a:p>
      </dgm:t>
    </dgm:pt>
    <dgm:pt modelId="{16D3EE1A-1CD9-DD49-A2C5-A34903D989B1}" type="parTrans" cxnId="{C0A45057-3365-CE47-A74A-4AE410AF7CE5}">
      <dgm:prSet/>
      <dgm:spPr/>
      <dgm:t>
        <a:bodyPr/>
        <a:lstStyle/>
        <a:p>
          <a:endParaRPr lang="zh-CN" altLang="en-US"/>
        </a:p>
      </dgm:t>
    </dgm:pt>
    <dgm:pt modelId="{25A65C27-0A34-3041-9337-AB74694EFC89}" type="sibTrans" cxnId="{C0A45057-3365-CE47-A74A-4AE410AF7CE5}">
      <dgm:prSet/>
      <dgm:spPr/>
      <dgm:t>
        <a:bodyPr/>
        <a:lstStyle/>
        <a:p>
          <a:endParaRPr lang="zh-CN" altLang="en-US"/>
        </a:p>
      </dgm:t>
    </dgm:pt>
    <dgm:pt modelId="{D54DE700-54D0-474E-9B37-A52FD2370FE4}" type="pres">
      <dgm:prSet presAssocID="{D1FAC264-BE4D-2E4A-96C8-5B5576698C01}" presName="linear" presStyleCnt="0">
        <dgm:presLayoutVars>
          <dgm:animLvl val="lvl"/>
          <dgm:resizeHandles val="exact"/>
        </dgm:presLayoutVars>
      </dgm:prSet>
      <dgm:spPr/>
    </dgm:pt>
    <dgm:pt modelId="{888F438B-80E7-6E46-ACBD-5B14B4962465}" type="pres">
      <dgm:prSet presAssocID="{5FADA3F8-9589-B34A-A56D-17F67769DF9F}" presName="parentText" presStyleLbl="node1" presStyleIdx="0" presStyleCnt="1" custScaleY="59131" custLinFactY="-3801" custLinFactNeighborY="-100000">
        <dgm:presLayoutVars>
          <dgm:chMax val="0"/>
          <dgm:bulletEnabled val="1"/>
        </dgm:presLayoutVars>
      </dgm:prSet>
      <dgm:spPr/>
    </dgm:pt>
    <dgm:pt modelId="{ADA36470-B7E6-0E47-9FFC-80BF03A491FA}" type="pres">
      <dgm:prSet presAssocID="{5FADA3F8-9589-B34A-A56D-17F67769DF9F}" presName="childText" presStyleLbl="revTx" presStyleIdx="0" presStyleCnt="1" custScaleY="89105" custLinFactNeighborY="-82271">
        <dgm:presLayoutVars>
          <dgm:bulletEnabled val="1"/>
        </dgm:presLayoutVars>
      </dgm:prSet>
      <dgm:spPr/>
    </dgm:pt>
  </dgm:ptLst>
  <dgm:cxnLst>
    <dgm:cxn modelId="{C0A45057-3365-CE47-A74A-4AE410AF7CE5}" srcId="{5FADA3F8-9589-B34A-A56D-17F67769DF9F}" destId="{77CBB752-FF07-0E43-A4D8-3DA76EB24807}" srcOrd="1" destOrd="0" parTransId="{16D3EE1A-1CD9-DD49-A2C5-A34903D989B1}" sibTransId="{25A65C27-0A34-3041-9337-AB74694EFC89}"/>
    <dgm:cxn modelId="{CC4B4058-A2D3-E643-A26D-020F23B4D5F7}" type="presOf" srcId="{77CBB752-FF07-0E43-A4D8-3DA76EB24807}" destId="{ADA36470-B7E6-0E47-9FFC-80BF03A491FA}" srcOrd="0" destOrd="1" presId="urn:microsoft.com/office/officeart/2005/8/layout/vList2"/>
    <dgm:cxn modelId="{80F39B5C-2D41-0048-B1A7-D80BA00C7E99}" srcId="{5FADA3F8-9589-B34A-A56D-17F67769DF9F}" destId="{9B6C3D67-D164-234F-9615-CA9F7A0B44F3}" srcOrd="2" destOrd="0" parTransId="{E2D32A81-E309-2645-8A2D-608F83F77A2E}" sibTransId="{69F2BDC1-5CFA-3145-A83F-22D068F6E923}"/>
    <dgm:cxn modelId="{FFC67785-7911-6442-9207-8F325E566C7B}" srcId="{5FADA3F8-9589-B34A-A56D-17F67769DF9F}" destId="{BC9C69CE-84BD-E04F-9A1E-19693463A62E}" srcOrd="0" destOrd="0" parTransId="{B8CF60B3-A36A-BF4E-89B2-6D9967C32ABE}" sibTransId="{52AF6E93-DE25-1643-AE7B-5748F87FA0A6}"/>
    <dgm:cxn modelId="{BF11619E-8A4F-9646-8028-3A94DF416BDF}" type="presOf" srcId="{D1FAC264-BE4D-2E4A-96C8-5B5576698C01}" destId="{D54DE700-54D0-474E-9B37-A52FD2370FE4}" srcOrd="0" destOrd="0" presId="urn:microsoft.com/office/officeart/2005/8/layout/vList2"/>
    <dgm:cxn modelId="{E6F5CFA5-4A33-8647-ADC3-F1575E51E442}" srcId="{D1FAC264-BE4D-2E4A-96C8-5B5576698C01}" destId="{5FADA3F8-9589-B34A-A56D-17F67769DF9F}" srcOrd="0" destOrd="0" parTransId="{F9223BF5-F75C-5F46-9E77-F31AD1856F75}" sibTransId="{8AA2B451-7E28-0C4A-8B68-41DCE0E11989}"/>
    <dgm:cxn modelId="{FC0340AD-AF7E-B84E-A87F-F131C75E7778}" type="presOf" srcId="{5FADA3F8-9589-B34A-A56D-17F67769DF9F}" destId="{888F438B-80E7-6E46-ACBD-5B14B4962465}" srcOrd="0" destOrd="0" presId="urn:microsoft.com/office/officeart/2005/8/layout/vList2"/>
    <dgm:cxn modelId="{DC81B3C6-0290-1549-9594-32B2C6D3B533}" type="presOf" srcId="{9B6C3D67-D164-234F-9615-CA9F7A0B44F3}" destId="{ADA36470-B7E6-0E47-9FFC-80BF03A491FA}" srcOrd="0" destOrd="2" presId="urn:microsoft.com/office/officeart/2005/8/layout/vList2"/>
    <dgm:cxn modelId="{220758DF-AF62-A941-9F7C-3FC93E6FC043}" type="presOf" srcId="{BC9C69CE-84BD-E04F-9A1E-19693463A62E}" destId="{ADA36470-B7E6-0E47-9FFC-80BF03A491FA}" srcOrd="0" destOrd="0" presId="urn:microsoft.com/office/officeart/2005/8/layout/vList2"/>
    <dgm:cxn modelId="{FBBBE01B-13AE-3946-A79A-7B31EBEC6D04}" type="presParOf" srcId="{D54DE700-54D0-474E-9B37-A52FD2370FE4}" destId="{888F438B-80E7-6E46-ACBD-5B14B4962465}" srcOrd="0" destOrd="0" presId="urn:microsoft.com/office/officeart/2005/8/layout/vList2"/>
    <dgm:cxn modelId="{D56033A9-FA6B-7644-B7CD-9EDDF62305A1}" type="presParOf" srcId="{D54DE700-54D0-474E-9B37-A52FD2370FE4}" destId="{ADA36470-B7E6-0E47-9FFC-80BF03A491FA}" srcOrd="1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482126D-2709-BF4B-B545-22101B8EB283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65D74CA-4528-1549-9EE9-76DFD66B2066}">
      <dgm:prSet phldrT="[Text]" custT="1"/>
      <dgm:spPr/>
      <dgm:t>
        <a:bodyPr/>
        <a:lstStyle/>
        <a:p>
          <a:r>
            <a:rPr lang="en-GB" sz="1800" noProof="0" dirty="0">
              <a:latin typeface="Book Antiqua" panose="02040602050305030304" pitchFamily="18" charset="0"/>
            </a:rPr>
            <a:t>Configuration Sensitivity and Search Instability</a:t>
          </a:r>
          <a:endParaRPr lang="en-GB" sz="1800" dirty="0"/>
        </a:p>
      </dgm:t>
    </dgm:pt>
    <dgm:pt modelId="{54344B47-516E-D541-A902-3ED25A08031D}" type="parTrans" cxnId="{67A91008-30CC-2F44-B67C-1459131466A1}">
      <dgm:prSet/>
      <dgm:spPr/>
      <dgm:t>
        <a:bodyPr/>
        <a:lstStyle/>
        <a:p>
          <a:endParaRPr lang="en-GB"/>
        </a:p>
      </dgm:t>
    </dgm:pt>
    <dgm:pt modelId="{7EC55F30-A4F3-4B46-91F8-E148F1A3E584}" type="sibTrans" cxnId="{67A91008-30CC-2F44-B67C-1459131466A1}">
      <dgm:prSet/>
      <dgm:spPr/>
      <dgm:t>
        <a:bodyPr/>
        <a:lstStyle/>
        <a:p>
          <a:endParaRPr lang="en-GB"/>
        </a:p>
      </dgm:t>
    </dgm:pt>
    <dgm:pt modelId="{817647F8-9848-114B-8D6B-0115C3606B30}">
      <dgm:prSet phldrT="[Text]" custT="1"/>
      <dgm:spPr/>
      <dgm:t>
        <a:bodyPr/>
        <a:lstStyle/>
        <a:p>
          <a:r>
            <a:rPr lang="en-GB" sz="1400" dirty="0">
              <a:latin typeface="Book Antiqua" panose="02040602050305030304" pitchFamily="18" charset="0"/>
            </a:rPr>
            <a:t>In certain domains, effective RAG performance may rely on tight interactions between components</a:t>
          </a:r>
        </a:p>
      </dgm:t>
    </dgm:pt>
    <dgm:pt modelId="{37615BAB-7194-5740-93F5-5A14D0B6BCC3}" type="parTrans" cxnId="{88F3646F-2636-D14B-921F-433B602C494C}">
      <dgm:prSet/>
      <dgm:spPr/>
      <dgm:t>
        <a:bodyPr/>
        <a:lstStyle/>
        <a:p>
          <a:endParaRPr lang="en-GB"/>
        </a:p>
      </dgm:t>
    </dgm:pt>
    <dgm:pt modelId="{A677EEB2-2DEC-5A43-BC5D-BBBC619B95BB}" type="sibTrans" cxnId="{88F3646F-2636-D14B-921F-433B602C494C}">
      <dgm:prSet/>
      <dgm:spPr/>
      <dgm:t>
        <a:bodyPr/>
        <a:lstStyle/>
        <a:p>
          <a:endParaRPr lang="en-GB"/>
        </a:p>
      </dgm:t>
    </dgm:pt>
    <dgm:pt modelId="{61BDC430-ACF0-BA45-9ABF-BE4C4E4EA1FD}">
      <dgm:prSet phldrT="[Text]" custT="1"/>
      <dgm:spPr/>
      <dgm:t>
        <a:bodyPr/>
        <a:lstStyle/>
        <a:p>
          <a:r>
            <a:rPr lang="en-GB" sz="1800" dirty="0">
              <a:latin typeface="Book Antiqua" panose="02040602050305030304" pitchFamily="18" charset="0"/>
            </a:rPr>
            <a:t>Tight Coupling of RAG Modules in Domain-Sensitive settings </a:t>
          </a:r>
        </a:p>
      </dgm:t>
    </dgm:pt>
    <dgm:pt modelId="{9CD15190-F247-1E41-BF47-266D3FFC4AC0}" type="parTrans" cxnId="{F3FCFC91-2268-3449-A608-EEDE699ADD36}">
      <dgm:prSet/>
      <dgm:spPr/>
      <dgm:t>
        <a:bodyPr/>
        <a:lstStyle/>
        <a:p>
          <a:endParaRPr lang="en-GB"/>
        </a:p>
      </dgm:t>
    </dgm:pt>
    <dgm:pt modelId="{EE03FB0F-C4FB-4B42-B236-FBB11112214C}" type="sibTrans" cxnId="{F3FCFC91-2268-3449-A608-EEDE699ADD36}">
      <dgm:prSet/>
      <dgm:spPr/>
      <dgm:t>
        <a:bodyPr/>
        <a:lstStyle/>
        <a:p>
          <a:endParaRPr lang="en-GB"/>
        </a:p>
      </dgm:t>
    </dgm:pt>
    <dgm:pt modelId="{7B9D19F8-EDFD-004C-8F8D-207FCB022EA0}">
      <dgm:prSet phldrT="[Text]" custT="1"/>
      <dgm:spPr/>
      <dgm:t>
        <a:bodyPr/>
        <a:lstStyle/>
        <a:p>
          <a:r>
            <a:rPr lang="en-GB" sz="1400" dirty="0">
              <a:latin typeface="Book Antiqua" panose="02040602050305030304" pitchFamily="18" charset="0"/>
            </a:rPr>
            <a:t>Does it make BO’s surrogate model less reliable in predicting nearby configurations</a:t>
          </a:r>
        </a:p>
      </dgm:t>
    </dgm:pt>
    <dgm:pt modelId="{6AEE156C-2A30-A340-A6B9-51ADAA12D3BB}" type="parTrans" cxnId="{7E25042F-A45A-B04C-AF3C-927017316EAA}">
      <dgm:prSet/>
      <dgm:spPr/>
      <dgm:t>
        <a:bodyPr/>
        <a:lstStyle/>
        <a:p>
          <a:endParaRPr lang="en-GB"/>
        </a:p>
      </dgm:t>
    </dgm:pt>
    <dgm:pt modelId="{73AD5565-94B3-5C42-A256-D18B200A9746}" type="sibTrans" cxnId="{7E25042F-A45A-B04C-AF3C-927017316EAA}">
      <dgm:prSet/>
      <dgm:spPr/>
      <dgm:t>
        <a:bodyPr/>
        <a:lstStyle/>
        <a:p>
          <a:endParaRPr lang="en-GB"/>
        </a:p>
      </dgm:t>
    </dgm:pt>
    <dgm:pt modelId="{F7E86C48-7F17-3B46-9437-9593205DBF0D}">
      <dgm:prSet phldrT="[Text]" custT="1"/>
      <dgm:spPr/>
      <dgm:t>
        <a:bodyPr/>
        <a:lstStyle/>
        <a:p>
          <a:r>
            <a:rPr lang="en-GB" sz="1800" dirty="0">
              <a:latin typeface="Book Antiqua" panose="02040602050305030304" pitchFamily="18" charset="0"/>
            </a:rPr>
            <a:t>Leads</a:t>
          </a:r>
          <a:r>
            <a:rPr lang="en-GB" sz="1800" baseline="0" dirty="0">
              <a:latin typeface="Book Antiqua" panose="02040602050305030304" pitchFamily="18" charset="0"/>
            </a:rPr>
            <a:t> to performance cliffs and unreliable BO predictions</a:t>
          </a:r>
          <a:endParaRPr lang="en-GB" sz="1800" dirty="0">
            <a:latin typeface="Book Antiqua" panose="02040602050305030304" pitchFamily="18" charset="0"/>
          </a:endParaRPr>
        </a:p>
      </dgm:t>
    </dgm:pt>
    <dgm:pt modelId="{A9E29FFE-2879-6047-8369-F47EBBECE9BD}" type="parTrans" cxnId="{2E5A3F3D-6CE7-074B-810D-282D5B62D72C}">
      <dgm:prSet/>
      <dgm:spPr/>
      <dgm:t>
        <a:bodyPr/>
        <a:lstStyle/>
        <a:p>
          <a:endParaRPr lang="en-GB"/>
        </a:p>
      </dgm:t>
    </dgm:pt>
    <dgm:pt modelId="{8AD27650-B1F8-E64F-9C78-0A92BA53B67E}" type="sibTrans" cxnId="{2E5A3F3D-6CE7-074B-810D-282D5B62D72C}">
      <dgm:prSet/>
      <dgm:spPr/>
      <dgm:t>
        <a:bodyPr/>
        <a:lstStyle/>
        <a:p>
          <a:endParaRPr lang="en-GB"/>
        </a:p>
      </dgm:t>
    </dgm:pt>
    <dgm:pt modelId="{4F8A8B3B-0430-5343-88AB-7C7858DC9916}">
      <dgm:prSet phldrT="[Text]" custT="1"/>
      <dgm:spPr/>
      <dgm:t>
        <a:bodyPr/>
        <a:lstStyle/>
        <a:p>
          <a:r>
            <a:rPr lang="en-US" altLang="zh-CN" sz="1400" dirty="0">
              <a:latin typeface="Book Antiqua" panose="02040602050305030304" pitchFamily="18" charset="0"/>
            </a:rPr>
            <a:t>Does BO still behave reliably and efficiently in domain-specific data, or does the domain make BO search harder or less stable?</a:t>
          </a:r>
          <a:endParaRPr lang="en-GB" sz="1400" dirty="0"/>
        </a:p>
      </dgm:t>
    </dgm:pt>
    <dgm:pt modelId="{90A9E328-058A-094D-BD7C-0D68900F2F3F}" type="parTrans" cxnId="{35727734-A728-0845-A442-B7BF7891D5D1}">
      <dgm:prSet/>
      <dgm:spPr/>
      <dgm:t>
        <a:bodyPr/>
        <a:lstStyle/>
        <a:p>
          <a:endParaRPr lang="en-GB"/>
        </a:p>
      </dgm:t>
    </dgm:pt>
    <dgm:pt modelId="{BB9E64E0-920F-DA42-935F-19E868039663}" type="sibTrans" cxnId="{35727734-A728-0845-A442-B7BF7891D5D1}">
      <dgm:prSet/>
      <dgm:spPr/>
      <dgm:t>
        <a:bodyPr/>
        <a:lstStyle/>
        <a:p>
          <a:endParaRPr lang="en-GB"/>
        </a:p>
      </dgm:t>
    </dgm:pt>
    <dgm:pt modelId="{97C01BF5-220A-B548-A055-D22155BFC47F}" type="pres">
      <dgm:prSet presAssocID="{7482126D-2709-BF4B-B545-22101B8EB283}" presName="Name0" presStyleCnt="0">
        <dgm:presLayoutVars>
          <dgm:dir/>
          <dgm:animLvl val="lvl"/>
          <dgm:resizeHandles val="exact"/>
        </dgm:presLayoutVars>
      </dgm:prSet>
      <dgm:spPr/>
    </dgm:pt>
    <dgm:pt modelId="{4AC8DB04-5FBC-3749-9A3C-3107457865F7}" type="pres">
      <dgm:prSet presAssocID="{F7E86C48-7F17-3B46-9437-9593205DBF0D}" presName="boxAndChildren" presStyleCnt="0"/>
      <dgm:spPr/>
    </dgm:pt>
    <dgm:pt modelId="{D85BE982-18BA-2549-9F7A-518DB5608B96}" type="pres">
      <dgm:prSet presAssocID="{F7E86C48-7F17-3B46-9437-9593205DBF0D}" presName="parentTextBox" presStyleLbl="node1" presStyleIdx="0" presStyleCnt="3"/>
      <dgm:spPr/>
    </dgm:pt>
    <dgm:pt modelId="{0D88695D-FB28-A248-A663-5048F0465A72}" type="pres">
      <dgm:prSet presAssocID="{F7E86C48-7F17-3B46-9437-9593205DBF0D}" presName="entireBox" presStyleLbl="node1" presStyleIdx="0" presStyleCnt="3"/>
      <dgm:spPr/>
    </dgm:pt>
    <dgm:pt modelId="{1A5761E7-1666-7040-88ED-9630DCB185B4}" type="pres">
      <dgm:prSet presAssocID="{F7E86C48-7F17-3B46-9437-9593205DBF0D}" presName="descendantBox" presStyleCnt="0"/>
      <dgm:spPr/>
    </dgm:pt>
    <dgm:pt modelId="{59B4C4A9-28DB-BF49-B061-10B8100E75C7}" type="pres">
      <dgm:prSet presAssocID="{4F8A8B3B-0430-5343-88AB-7C7858DC9916}" presName="childTextBox" presStyleLbl="fgAccFollowNode1" presStyleIdx="0" presStyleCnt="3">
        <dgm:presLayoutVars>
          <dgm:bulletEnabled val="1"/>
        </dgm:presLayoutVars>
      </dgm:prSet>
      <dgm:spPr/>
    </dgm:pt>
    <dgm:pt modelId="{33DE8524-F7F6-A748-8E92-B76BF414E0AD}" type="pres">
      <dgm:prSet presAssocID="{EE03FB0F-C4FB-4B42-B236-FBB11112214C}" presName="sp" presStyleCnt="0"/>
      <dgm:spPr/>
    </dgm:pt>
    <dgm:pt modelId="{928A61F8-6A4D-814F-BF81-D3D15551951A}" type="pres">
      <dgm:prSet presAssocID="{61BDC430-ACF0-BA45-9ABF-BE4C4E4EA1FD}" presName="arrowAndChildren" presStyleCnt="0"/>
      <dgm:spPr/>
    </dgm:pt>
    <dgm:pt modelId="{F20EB845-A734-F34F-BC52-4A964D4E7793}" type="pres">
      <dgm:prSet presAssocID="{61BDC430-ACF0-BA45-9ABF-BE4C4E4EA1FD}" presName="parentTextArrow" presStyleLbl="node1" presStyleIdx="0" presStyleCnt="3"/>
      <dgm:spPr/>
    </dgm:pt>
    <dgm:pt modelId="{86F34BAF-B10E-EB43-8989-BF154E3C803A}" type="pres">
      <dgm:prSet presAssocID="{61BDC430-ACF0-BA45-9ABF-BE4C4E4EA1FD}" presName="arrow" presStyleLbl="node1" presStyleIdx="1" presStyleCnt="3"/>
      <dgm:spPr/>
    </dgm:pt>
    <dgm:pt modelId="{031B2F36-6C5A-BF47-91D4-CE20EE42F1A8}" type="pres">
      <dgm:prSet presAssocID="{61BDC430-ACF0-BA45-9ABF-BE4C4E4EA1FD}" presName="descendantArrow" presStyleCnt="0"/>
      <dgm:spPr/>
    </dgm:pt>
    <dgm:pt modelId="{2142D2A8-2E33-9D4E-BF8B-53C9BBEE9CDD}" type="pres">
      <dgm:prSet presAssocID="{7B9D19F8-EDFD-004C-8F8D-207FCB022EA0}" presName="childTextArrow" presStyleLbl="fgAccFollowNode1" presStyleIdx="1" presStyleCnt="3" custLinFactNeighborX="-16249" custLinFactNeighborY="2655">
        <dgm:presLayoutVars>
          <dgm:bulletEnabled val="1"/>
        </dgm:presLayoutVars>
      </dgm:prSet>
      <dgm:spPr/>
    </dgm:pt>
    <dgm:pt modelId="{4111D051-83D5-6E44-B6E1-6B2F7AA0D525}" type="pres">
      <dgm:prSet presAssocID="{7EC55F30-A4F3-4B46-91F8-E148F1A3E584}" presName="sp" presStyleCnt="0"/>
      <dgm:spPr/>
    </dgm:pt>
    <dgm:pt modelId="{36CF90E3-A8B3-3B4C-9638-4A4409DE7D18}" type="pres">
      <dgm:prSet presAssocID="{C65D74CA-4528-1549-9EE9-76DFD66B2066}" presName="arrowAndChildren" presStyleCnt="0"/>
      <dgm:spPr/>
    </dgm:pt>
    <dgm:pt modelId="{D3B8C390-ECF6-7843-B9A7-614FD1568309}" type="pres">
      <dgm:prSet presAssocID="{C65D74CA-4528-1549-9EE9-76DFD66B2066}" presName="parentTextArrow" presStyleLbl="node1" presStyleIdx="1" presStyleCnt="3"/>
      <dgm:spPr/>
    </dgm:pt>
    <dgm:pt modelId="{C0D22A3F-B67B-4B46-B649-2093966914DB}" type="pres">
      <dgm:prSet presAssocID="{C65D74CA-4528-1549-9EE9-76DFD66B2066}" presName="arrow" presStyleLbl="node1" presStyleIdx="2" presStyleCnt="3" custLinFactNeighborY="1397"/>
      <dgm:spPr/>
    </dgm:pt>
    <dgm:pt modelId="{50AB95EB-8A44-CB46-AE48-E2A8A7054436}" type="pres">
      <dgm:prSet presAssocID="{C65D74CA-4528-1549-9EE9-76DFD66B2066}" presName="descendantArrow" presStyleCnt="0"/>
      <dgm:spPr/>
    </dgm:pt>
    <dgm:pt modelId="{EC499649-4D56-8D44-9F68-9CC3E0A7131A}" type="pres">
      <dgm:prSet presAssocID="{817647F8-9848-114B-8D6B-0115C3606B30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67A91008-30CC-2F44-B67C-1459131466A1}" srcId="{7482126D-2709-BF4B-B545-22101B8EB283}" destId="{C65D74CA-4528-1549-9EE9-76DFD66B2066}" srcOrd="0" destOrd="0" parTransId="{54344B47-516E-D541-A902-3ED25A08031D}" sibTransId="{7EC55F30-A4F3-4B46-91F8-E148F1A3E584}"/>
    <dgm:cxn modelId="{7E25042F-A45A-B04C-AF3C-927017316EAA}" srcId="{61BDC430-ACF0-BA45-9ABF-BE4C4E4EA1FD}" destId="{7B9D19F8-EDFD-004C-8F8D-207FCB022EA0}" srcOrd="0" destOrd="0" parTransId="{6AEE156C-2A30-A340-A6B9-51ADAA12D3BB}" sibTransId="{73AD5565-94B3-5C42-A256-D18B200A9746}"/>
    <dgm:cxn modelId="{35727734-A728-0845-A442-B7BF7891D5D1}" srcId="{F7E86C48-7F17-3B46-9437-9593205DBF0D}" destId="{4F8A8B3B-0430-5343-88AB-7C7858DC9916}" srcOrd="0" destOrd="0" parTransId="{90A9E328-058A-094D-BD7C-0D68900F2F3F}" sibTransId="{BB9E64E0-920F-DA42-935F-19E868039663}"/>
    <dgm:cxn modelId="{2E5A3F3D-6CE7-074B-810D-282D5B62D72C}" srcId="{7482126D-2709-BF4B-B545-22101B8EB283}" destId="{F7E86C48-7F17-3B46-9437-9593205DBF0D}" srcOrd="2" destOrd="0" parTransId="{A9E29FFE-2879-6047-8369-F47EBBECE9BD}" sibTransId="{8AD27650-B1F8-E64F-9C78-0A92BA53B67E}"/>
    <dgm:cxn modelId="{254A5745-F393-0647-AD7B-64141ABA3D17}" type="presOf" srcId="{61BDC430-ACF0-BA45-9ABF-BE4C4E4EA1FD}" destId="{86F34BAF-B10E-EB43-8989-BF154E3C803A}" srcOrd="1" destOrd="0" presId="urn:microsoft.com/office/officeart/2005/8/layout/process4"/>
    <dgm:cxn modelId="{016C6553-6FD9-9049-B317-57749AFF0A22}" type="presOf" srcId="{C65D74CA-4528-1549-9EE9-76DFD66B2066}" destId="{C0D22A3F-B67B-4B46-B649-2093966914DB}" srcOrd="1" destOrd="0" presId="urn:microsoft.com/office/officeart/2005/8/layout/process4"/>
    <dgm:cxn modelId="{3019D968-C6C8-194C-8B40-76800E27CEEA}" type="presOf" srcId="{7482126D-2709-BF4B-B545-22101B8EB283}" destId="{97C01BF5-220A-B548-A055-D22155BFC47F}" srcOrd="0" destOrd="0" presId="urn:microsoft.com/office/officeart/2005/8/layout/process4"/>
    <dgm:cxn modelId="{88F3646F-2636-D14B-921F-433B602C494C}" srcId="{C65D74CA-4528-1549-9EE9-76DFD66B2066}" destId="{817647F8-9848-114B-8D6B-0115C3606B30}" srcOrd="0" destOrd="0" parTransId="{37615BAB-7194-5740-93F5-5A14D0B6BCC3}" sibTransId="{A677EEB2-2DEC-5A43-BC5D-BBBC619B95BB}"/>
    <dgm:cxn modelId="{F3FCFC91-2268-3449-A608-EEDE699ADD36}" srcId="{7482126D-2709-BF4B-B545-22101B8EB283}" destId="{61BDC430-ACF0-BA45-9ABF-BE4C4E4EA1FD}" srcOrd="1" destOrd="0" parTransId="{9CD15190-F247-1E41-BF47-266D3FFC4AC0}" sibTransId="{EE03FB0F-C4FB-4B42-B236-FBB11112214C}"/>
    <dgm:cxn modelId="{3D097595-CC5B-6340-B4F3-03D4717E6BB0}" type="presOf" srcId="{F7E86C48-7F17-3B46-9437-9593205DBF0D}" destId="{0D88695D-FB28-A248-A663-5048F0465A72}" srcOrd="1" destOrd="0" presId="urn:microsoft.com/office/officeart/2005/8/layout/process4"/>
    <dgm:cxn modelId="{3058D597-C23D-6746-B48C-97EEECBAF5AA}" type="presOf" srcId="{7B9D19F8-EDFD-004C-8F8D-207FCB022EA0}" destId="{2142D2A8-2E33-9D4E-BF8B-53C9BBEE9CDD}" srcOrd="0" destOrd="0" presId="urn:microsoft.com/office/officeart/2005/8/layout/process4"/>
    <dgm:cxn modelId="{3073ABA4-88E4-4C45-AD28-E7BB1D3DB2DA}" type="presOf" srcId="{F7E86C48-7F17-3B46-9437-9593205DBF0D}" destId="{D85BE982-18BA-2549-9F7A-518DB5608B96}" srcOrd="0" destOrd="0" presId="urn:microsoft.com/office/officeart/2005/8/layout/process4"/>
    <dgm:cxn modelId="{78715CAD-9A20-E544-A40B-3F7E759EDE76}" type="presOf" srcId="{61BDC430-ACF0-BA45-9ABF-BE4C4E4EA1FD}" destId="{F20EB845-A734-F34F-BC52-4A964D4E7793}" srcOrd="0" destOrd="0" presId="urn:microsoft.com/office/officeart/2005/8/layout/process4"/>
    <dgm:cxn modelId="{AFA374C6-9475-4444-B8DA-73CB8B42CAEE}" type="presOf" srcId="{C65D74CA-4528-1549-9EE9-76DFD66B2066}" destId="{D3B8C390-ECF6-7843-B9A7-614FD1568309}" srcOrd="0" destOrd="0" presId="urn:microsoft.com/office/officeart/2005/8/layout/process4"/>
    <dgm:cxn modelId="{BB4E76DF-F9BB-FD43-A9FD-EF6AAA3EEFD0}" type="presOf" srcId="{817647F8-9848-114B-8D6B-0115C3606B30}" destId="{EC499649-4D56-8D44-9F68-9CC3E0A7131A}" srcOrd="0" destOrd="0" presId="urn:microsoft.com/office/officeart/2005/8/layout/process4"/>
    <dgm:cxn modelId="{486111F4-F35A-C649-8647-09A187936854}" type="presOf" srcId="{4F8A8B3B-0430-5343-88AB-7C7858DC9916}" destId="{59B4C4A9-28DB-BF49-B061-10B8100E75C7}" srcOrd="0" destOrd="0" presId="urn:microsoft.com/office/officeart/2005/8/layout/process4"/>
    <dgm:cxn modelId="{6B37BF72-0931-064C-8A7E-62778900D4BB}" type="presParOf" srcId="{97C01BF5-220A-B548-A055-D22155BFC47F}" destId="{4AC8DB04-5FBC-3749-9A3C-3107457865F7}" srcOrd="0" destOrd="0" presId="urn:microsoft.com/office/officeart/2005/8/layout/process4"/>
    <dgm:cxn modelId="{629A4E57-65C7-B149-93A2-56B46E8FB762}" type="presParOf" srcId="{4AC8DB04-5FBC-3749-9A3C-3107457865F7}" destId="{D85BE982-18BA-2549-9F7A-518DB5608B96}" srcOrd="0" destOrd="0" presId="urn:microsoft.com/office/officeart/2005/8/layout/process4"/>
    <dgm:cxn modelId="{24D6DEC9-CE90-C542-98A7-DA199450BAF9}" type="presParOf" srcId="{4AC8DB04-5FBC-3749-9A3C-3107457865F7}" destId="{0D88695D-FB28-A248-A663-5048F0465A72}" srcOrd="1" destOrd="0" presId="urn:microsoft.com/office/officeart/2005/8/layout/process4"/>
    <dgm:cxn modelId="{5DF5FF56-321F-6348-B09F-2B35767BE506}" type="presParOf" srcId="{4AC8DB04-5FBC-3749-9A3C-3107457865F7}" destId="{1A5761E7-1666-7040-88ED-9630DCB185B4}" srcOrd="2" destOrd="0" presId="urn:microsoft.com/office/officeart/2005/8/layout/process4"/>
    <dgm:cxn modelId="{FDEDC725-C624-6D4C-A52E-A6D46687EA92}" type="presParOf" srcId="{1A5761E7-1666-7040-88ED-9630DCB185B4}" destId="{59B4C4A9-28DB-BF49-B061-10B8100E75C7}" srcOrd="0" destOrd="0" presId="urn:microsoft.com/office/officeart/2005/8/layout/process4"/>
    <dgm:cxn modelId="{A41AA8DF-86DF-3748-AAC1-BD75BB3EBA46}" type="presParOf" srcId="{97C01BF5-220A-B548-A055-D22155BFC47F}" destId="{33DE8524-F7F6-A748-8E92-B76BF414E0AD}" srcOrd="1" destOrd="0" presId="urn:microsoft.com/office/officeart/2005/8/layout/process4"/>
    <dgm:cxn modelId="{83CEB809-E66E-5C44-B429-8AD111FE3B73}" type="presParOf" srcId="{97C01BF5-220A-B548-A055-D22155BFC47F}" destId="{928A61F8-6A4D-814F-BF81-D3D15551951A}" srcOrd="2" destOrd="0" presId="urn:microsoft.com/office/officeart/2005/8/layout/process4"/>
    <dgm:cxn modelId="{6E44F09E-47AB-8048-9D6F-FC57B4DD45E8}" type="presParOf" srcId="{928A61F8-6A4D-814F-BF81-D3D15551951A}" destId="{F20EB845-A734-F34F-BC52-4A964D4E7793}" srcOrd="0" destOrd="0" presId="urn:microsoft.com/office/officeart/2005/8/layout/process4"/>
    <dgm:cxn modelId="{1F8BC77B-0335-844A-AF74-672D6200C05B}" type="presParOf" srcId="{928A61F8-6A4D-814F-BF81-D3D15551951A}" destId="{86F34BAF-B10E-EB43-8989-BF154E3C803A}" srcOrd="1" destOrd="0" presId="urn:microsoft.com/office/officeart/2005/8/layout/process4"/>
    <dgm:cxn modelId="{936999BF-D690-024C-986E-313548FCBABA}" type="presParOf" srcId="{928A61F8-6A4D-814F-BF81-D3D15551951A}" destId="{031B2F36-6C5A-BF47-91D4-CE20EE42F1A8}" srcOrd="2" destOrd="0" presId="urn:microsoft.com/office/officeart/2005/8/layout/process4"/>
    <dgm:cxn modelId="{E1A03722-0E65-A246-9728-058E270EB183}" type="presParOf" srcId="{031B2F36-6C5A-BF47-91D4-CE20EE42F1A8}" destId="{2142D2A8-2E33-9D4E-BF8B-53C9BBEE9CDD}" srcOrd="0" destOrd="0" presId="urn:microsoft.com/office/officeart/2005/8/layout/process4"/>
    <dgm:cxn modelId="{CA1534E3-A6A5-564D-957B-D7FA8F98EC6B}" type="presParOf" srcId="{97C01BF5-220A-B548-A055-D22155BFC47F}" destId="{4111D051-83D5-6E44-B6E1-6B2F7AA0D525}" srcOrd="3" destOrd="0" presId="urn:microsoft.com/office/officeart/2005/8/layout/process4"/>
    <dgm:cxn modelId="{BB3E323D-5AC0-434E-8158-F167E20E18CD}" type="presParOf" srcId="{97C01BF5-220A-B548-A055-D22155BFC47F}" destId="{36CF90E3-A8B3-3B4C-9638-4A4409DE7D18}" srcOrd="4" destOrd="0" presId="urn:microsoft.com/office/officeart/2005/8/layout/process4"/>
    <dgm:cxn modelId="{C7E7B68F-4B73-7B46-AFA6-9CA143D06AB2}" type="presParOf" srcId="{36CF90E3-A8B3-3B4C-9638-4A4409DE7D18}" destId="{D3B8C390-ECF6-7843-B9A7-614FD1568309}" srcOrd="0" destOrd="0" presId="urn:microsoft.com/office/officeart/2005/8/layout/process4"/>
    <dgm:cxn modelId="{542BCAAF-5A50-394C-B702-A870A9E3C3F7}" type="presParOf" srcId="{36CF90E3-A8B3-3B4C-9638-4A4409DE7D18}" destId="{C0D22A3F-B67B-4B46-B649-2093966914DB}" srcOrd="1" destOrd="0" presId="urn:microsoft.com/office/officeart/2005/8/layout/process4"/>
    <dgm:cxn modelId="{9A08E218-F321-694A-9280-1C82C178AE83}" type="presParOf" srcId="{36CF90E3-A8B3-3B4C-9638-4A4409DE7D18}" destId="{50AB95EB-8A44-CB46-AE48-E2A8A7054436}" srcOrd="2" destOrd="0" presId="urn:microsoft.com/office/officeart/2005/8/layout/process4"/>
    <dgm:cxn modelId="{EF4DE89D-6A21-7E41-AA21-92ED828C36B6}" type="presParOf" srcId="{50AB95EB-8A44-CB46-AE48-E2A8A7054436}" destId="{EC499649-4D56-8D44-9F68-9CC3E0A7131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DE6D07-B543-4BE0-AB03-FAE8BF157546}" type="doc">
      <dgm:prSet loTypeId="urn:microsoft.com/office/officeart/2016/7/layout/VerticalHollowActionLis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D74F0D8-6D47-4E9A-A09E-A0D2DF69580F}">
      <dgm:prSet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Compare</a:t>
          </a:r>
        </a:p>
      </dgm:t>
    </dgm:pt>
    <dgm:pt modelId="{C91F57C4-B724-4290-BC48-5DB4CCA612B4}" type="parTrans" cxnId="{FA9675B6-D5BD-4FA2-B771-EB0F5EDE532B}">
      <dgm:prSet/>
      <dgm:spPr/>
      <dgm:t>
        <a:bodyPr/>
        <a:lstStyle/>
        <a:p>
          <a:endParaRPr lang="en-US"/>
        </a:p>
      </dgm:t>
    </dgm:pt>
    <dgm:pt modelId="{BCD763C7-C559-4DCE-86C3-998487315775}" type="sibTrans" cxnId="{FA9675B6-D5BD-4FA2-B771-EB0F5EDE532B}">
      <dgm:prSet/>
      <dgm:spPr/>
      <dgm:t>
        <a:bodyPr/>
        <a:lstStyle/>
        <a:p>
          <a:endParaRPr lang="en-US"/>
        </a:p>
      </dgm:t>
    </dgm:pt>
    <dgm:pt modelId="{B1C6BCC5-CC90-4E26-8F9A-B11C202E80E0}">
      <dgm:prSet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Compare global optimization against Grid Search</a:t>
          </a:r>
        </a:p>
        <a:p>
          <a:r>
            <a:rPr lang="en-US" dirty="0">
              <a:latin typeface="Book Antiqua" panose="02040602050305030304" pitchFamily="18" charset="0"/>
            </a:rPr>
            <a:t>&amp; local optimization against </a:t>
          </a:r>
          <a:r>
            <a:rPr lang="en-US" dirty="0" err="1">
              <a:latin typeface="Book Antiqua" panose="02040602050305030304" pitchFamily="18" charset="0"/>
            </a:rPr>
            <a:t>AutoRAG</a:t>
          </a:r>
          <a:endParaRPr lang="en-US" dirty="0">
            <a:latin typeface="Book Antiqua" panose="02040602050305030304" pitchFamily="18" charset="0"/>
          </a:endParaRPr>
        </a:p>
      </dgm:t>
    </dgm:pt>
    <dgm:pt modelId="{5235800E-3CBA-4C74-A89E-D8B5C65F17F3}" type="parTrans" cxnId="{C443759A-EAD4-4A04-8C80-6924C69B03B0}">
      <dgm:prSet/>
      <dgm:spPr/>
      <dgm:t>
        <a:bodyPr/>
        <a:lstStyle/>
        <a:p>
          <a:endParaRPr lang="en-US"/>
        </a:p>
      </dgm:t>
    </dgm:pt>
    <dgm:pt modelId="{977BDFD0-17FB-4184-919B-935E63DAFED1}" type="sibTrans" cxnId="{C443759A-EAD4-4A04-8C80-6924C69B03B0}">
      <dgm:prSet/>
      <dgm:spPr/>
      <dgm:t>
        <a:bodyPr/>
        <a:lstStyle/>
        <a:p>
          <a:endParaRPr lang="en-US"/>
        </a:p>
      </dgm:t>
    </dgm:pt>
    <dgm:pt modelId="{D6F76247-4DC0-47BD-A4DE-7213B20FF12C}">
      <dgm:prSet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Optimize</a:t>
          </a:r>
        </a:p>
      </dgm:t>
    </dgm:pt>
    <dgm:pt modelId="{4E3150AE-EF0E-4972-A3EA-40BF9178296E}" type="parTrans" cxnId="{FB3A6692-5CF3-4ED2-AA79-75D076079031}">
      <dgm:prSet/>
      <dgm:spPr/>
      <dgm:t>
        <a:bodyPr/>
        <a:lstStyle/>
        <a:p>
          <a:endParaRPr lang="en-US"/>
        </a:p>
      </dgm:t>
    </dgm:pt>
    <dgm:pt modelId="{026004E9-5D3F-444F-8125-D135DF37719E}" type="sibTrans" cxnId="{FB3A6692-5CF3-4ED2-AA79-75D076079031}">
      <dgm:prSet/>
      <dgm:spPr/>
      <dgm:t>
        <a:bodyPr/>
        <a:lstStyle/>
        <a:p>
          <a:endParaRPr lang="en-US"/>
        </a:p>
      </dgm:t>
    </dgm:pt>
    <dgm:pt modelId="{F107693B-C174-4BA7-8FDF-53E824F06B60}">
      <dgm:prSet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Optimize the metrics scores of a RAG pipeline</a:t>
          </a:r>
        </a:p>
      </dgm:t>
    </dgm:pt>
    <dgm:pt modelId="{2D582017-B386-4333-A349-AEAD4E78EE13}" type="parTrans" cxnId="{7DDC43D5-EBAB-463E-99A3-4DB805196FCA}">
      <dgm:prSet/>
      <dgm:spPr/>
      <dgm:t>
        <a:bodyPr/>
        <a:lstStyle/>
        <a:p>
          <a:endParaRPr lang="en-US"/>
        </a:p>
      </dgm:t>
    </dgm:pt>
    <dgm:pt modelId="{0B4EEC7E-F74A-426E-AAAE-58E172574E77}" type="sibTrans" cxnId="{7DDC43D5-EBAB-463E-99A3-4DB805196FCA}">
      <dgm:prSet/>
      <dgm:spPr/>
      <dgm:t>
        <a:bodyPr/>
        <a:lstStyle/>
        <a:p>
          <a:endParaRPr lang="en-US"/>
        </a:p>
      </dgm:t>
    </dgm:pt>
    <dgm:pt modelId="{7169B7CC-8B4E-4926-8FAE-15244ABEF90B}">
      <dgm:prSet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Minimize</a:t>
          </a:r>
        </a:p>
      </dgm:t>
    </dgm:pt>
    <dgm:pt modelId="{43AC85B1-305E-469C-8281-D7B79E55563F}" type="parTrans" cxnId="{A6547115-BC80-434B-AD80-E3F5197F5FF5}">
      <dgm:prSet/>
      <dgm:spPr/>
      <dgm:t>
        <a:bodyPr/>
        <a:lstStyle/>
        <a:p>
          <a:endParaRPr lang="en-US"/>
        </a:p>
      </dgm:t>
    </dgm:pt>
    <dgm:pt modelId="{654B0CD4-F11F-48D7-9734-ED69B9214250}" type="sibTrans" cxnId="{A6547115-BC80-434B-AD80-E3F5197F5FF5}">
      <dgm:prSet/>
      <dgm:spPr/>
      <dgm:t>
        <a:bodyPr/>
        <a:lstStyle/>
        <a:p>
          <a:endParaRPr lang="en-US"/>
        </a:p>
      </dgm:t>
    </dgm:pt>
    <dgm:pt modelId="{CC905F77-6A87-49E7-8018-630989462B2A}">
      <dgm:prSet/>
      <dgm:spPr/>
      <dgm:t>
        <a:bodyPr/>
        <a:lstStyle/>
        <a:p>
          <a:r>
            <a:rPr lang="en-US" dirty="0">
              <a:latin typeface="Book Antiqua" panose="02040602050305030304" pitchFamily="18" charset="0"/>
            </a:rPr>
            <a:t>Minimize total runtime and number of evaluations</a:t>
          </a:r>
        </a:p>
      </dgm:t>
    </dgm:pt>
    <dgm:pt modelId="{F4106E79-AE5B-41EA-A405-C5D207831BF2}" type="parTrans" cxnId="{CA922C09-A063-4866-972D-BF04A7BDAC7D}">
      <dgm:prSet/>
      <dgm:spPr/>
      <dgm:t>
        <a:bodyPr/>
        <a:lstStyle/>
        <a:p>
          <a:endParaRPr lang="en-US"/>
        </a:p>
      </dgm:t>
    </dgm:pt>
    <dgm:pt modelId="{BF888385-8852-472A-9074-07B323768257}" type="sibTrans" cxnId="{CA922C09-A063-4866-972D-BF04A7BDAC7D}">
      <dgm:prSet/>
      <dgm:spPr/>
      <dgm:t>
        <a:bodyPr/>
        <a:lstStyle/>
        <a:p>
          <a:endParaRPr lang="en-US"/>
        </a:p>
      </dgm:t>
    </dgm:pt>
    <dgm:pt modelId="{EA346776-E0F2-F64B-AF5E-D2119AFBEAA2}" type="pres">
      <dgm:prSet presAssocID="{DCDE6D07-B543-4BE0-AB03-FAE8BF157546}" presName="Name0" presStyleCnt="0">
        <dgm:presLayoutVars>
          <dgm:dir/>
          <dgm:animLvl val="lvl"/>
          <dgm:resizeHandles val="exact"/>
        </dgm:presLayoutVars>
      </dgm:prSet>
      <dgm:spPr/>
    </dgm:pt>
    <dgm:pt modelId="{F4086F65-B8C1-854C-806D-460F5B17F95B}" type="pres">
      <dgm:prSet presAssocID="{7D74F0D8-6D47-4E9A-A09E-A0D2DF69580F}" presName="linNode" presStyleCnt="0"/>
      <dgm:spPr/>
    </dgm:pt>
    <dgm:pt modelId="{A64B2658-4442-904B-B2FE-4FE1D24C6E73}" type="pres">
      <dgm:prSet presAssocID="{7D74F0D8-6D47-4E9A-A09E-A0D2DF69580F}" presName="parentText" presStyleLbl="solidFgAcc1" presStyleIdx="0" presStyleCnt="3">
        <dgm:presLayoutVars>
          <dgm:chMax val="1"/>
          <dgm:bulletEnabled/>
        </dgm:presLayoutVars>
      </dgm:prSet>
      <dgm:spPr/>
    </dgm:pt>
    <dgm:pt modelId="{BDF6C60E-B997-A142-8693-CD41FA56D9D1}" type="pres">
      <dgm:prSet presAssocID="{7D74F0D8-6D47-4E9A-A09E-A0D2DF69580F}" presName="descendantText" presStyleLbl="alignNode1" presStyleIdx="0" presStyleCnt="3">
        <dgm:presLayoutVars>
          <dgm:bulletEnabled/>
        </dgm:presLayoutVars>
      </dgm:prSet>
      <dgm:spPr/>
    </dgm:pt>
    <dgm:pt modelId="{3420543F-2F0A-FD46-AC25-34DD58AD8E70}" type="pres">
      <dgm:prSet presAssocID="{BCD763C7-C559-4DCE-86C3-998487315775}" presName="sp" presStyleCnt="0"/>
      <dgm:spPr/>
    </dgm:pt>
    <dgm:pt modelId="{F6BAF9E6-DABF-9540-81AB-318812B9F4B8}" type="pres">
      <dgm:prSet presAssocID="{D6F76247-4DC0-47BD-A4DE-7213B20FF12C}" presName="linNode" presStyleCnt="0"/>
      <dgm:spPr/>
    </dgm:pt>
    <dgm:pt modelId="{6E650741-64A2-EF47-9AD9-A0AAC1149F92}" type="pres">
      <dgm:prSet presAssocID="{D6F76247-4DC0-47BD-A4DE-7213B20FF12C}" presName="parentText" presStyleLbl="solidFgAcc1" presStyleIdx="1" presStyleCnt="3">
        <dgm:presLayoutVars>
          <dgm:chMax val="1"/>
          <dgm:bulletEnabled/>
        </dgm:presLayoutVars>
      </dgm:prSet>
      <dgm:spPr/>
    </dgm:pt>
    <dgm:pt modelId="{589A97DF-34FB-B54D-BEC3-662FFF89BFF6}" type="pres">
      <dgm:prSet presAssocID="{D6F76247-4DC0-47BD-A4DE-7213B20FF12C}" presName="descendantText" presStyleLbl="alignNode1" presStyleIdx="1" presStyleCnt="3">
        <dgm:presLayoutVars>
          <dgm:bulletEnabled/>
        </dgm:presLayoutVars>
      </dgm:prSet>
      <dgm:spPr/>
    </dgm:pt>
    <dgm:pt modelId="{86119135-05CF-9041-B5F8-AFA8D1F650FA}" type="pres">
      <dgm:prSet presAssocID="{026004E9-5D3F-444F-8125-D135DF37719E}" presName="sp" presStyleCnt="0"/>
      <dgm:spPr/>
    </dgm:pt>
    <dgm:pt modelId="{B8FC6B63-A64F-3740-A1EA-C10CDDF990B2}" type="pres">
      <dgm:prSet presAssocID="{7169B7CC-8B4E-4926-8FAE-15244ABEF90B}" presName="linNode" presStyleCnt="0"/>
      <dgm:spPr/>
    </dgm:pt>
    <dgm:pt modelId="{EED6FAC4-C764-C841-BA3F-7579C1E782BB}" type="pres">
      <dgm:prSet presAssocID="{7169B7CC-8B4E-4926-8FAE-15244ABEF90B}" presName="parentText" presStyleLbl="solidFgAcc1" presStyleIdx="2" presStyleCnt="3">
        <dgm:presLayoutVars>
          <dgm:chMax val="1"/>
          <dgm:bulletEnabled/>
        </dgm:presLayoutVars>
      </dgm:prSet>
      <dgm:spPr/>
    </dgm:pt>
    <dgm:pt modelId="{9CC8AD45-CC32-1342-8F36-C9E50A6551AB}" type="pres">
      <dgm:prSet presAssocID="{7169B7CC-8B4E-4926-8FAE-15244ABEF90B}" presName="descendantText" presStyleLbl="alignNode1" presStyleIdx="2" presStyleCnt="3">
        <dgm:presLayoutVars>
          <dgm:bulletEnabled/>
        </dgm:presLayoutVars>
      </dgm:prSet>
      <dgm:spPr/>
    </dgm:pt>
  </dgm:ptLst>
  <dgm:cxnLst>
    <dgm:cxn modelId="{CA922C09-A063-4866-972D-BF04A7BDAC7D}" srcId="{7169B7CC-8B4E-4926-8FAE-15244ABEF90B}" destId="{CC905F77-6A87-49E7-8018-630989462B2A}" srcOrd="0" destOrd="0" parTransId="{F4106E79-AE5B-41EA-A405-C5D207831BF2}" sibTransId="{BF888385-8852-472A-9074-07B323768257}"/>
    <dgm:cxn modelId="{A6547115-BC80-434B-AD80-E3F5197F5FF5}" srcId="{DCDE6D07-B543-4BE0-AB03-FAE8BF157546}" destId="{7169B7CC-8B4E-4926-8FAE-15244ABEF90B}" srcOrd="2" destOrd="0" parTransId="{43AC85B1-305E-469C-8281-D7B79E55563F}" sibTransId="{654B0CD4-F11F-48D7-9734-ED69B9214250}"/>
    <dgm:cxn modelId="{C8E2D51B-847D-404A-B9E0-E1A3C1D26894}" type="presOf" srcId="{D6F76247-4DC0-47BD-A4DE-7213B20FF12C}" destId="{6E650741-64A2-EF47-9AD9-A0AAC1149F92}" srcOrd="0" destOrd="0" presId="urn:microsoft.com/office/officeart/2016/7/layout/VerticalHollowActionList"/>
    <dgm:cxn modelId="{DC5AAB29-B9CF-D548-92E4-3E8727AEE4B5}" type="presOf" srcId="{7169B7CC-8B4E-4926-8FAE-15244ABEF90B}" destId="{EED6FAC4-C764-C841-BA3F-7579C1E782BB}" srcOrd="0" destOrd="0" presId="urn:microsoft.com/office/officeart/2016/7/layout/VerticalHollowActionList"/>
    <dgm:cxn modelId="{D421BA3E-98A0-2E4E-8985-B6010E4FDBFC}" type="presOf" srcId="{B1C6BCC5-CC90-4E26-8F9A-B11C202E80E0}" destId="{BDF6C60E-B997-A142-8693-CD41FA56D9D1}" srcOrd="0" destOrd="0" presId="urn:microsoft.com/office/officeart/2016/7/layout/VerticalHollowActionList"/>
    <dgm:cxn modelId="{1DE9BA80-8F34-C94D-B07B-1CB73A28B48F}" type="presOf" srcId="{CC905F77-6A87-49E7-8018-630989462B2A}" destId="{9CC8AD45-CC32-1342-8F36-C9E50A6551AB}" srcOrd="0" destOrd="0" presId="urn:microsoft.com/office/officeart/2016/7/layout/VerticalHollowActionList"/>
    <dgm:cxn modelId="{83D1698C-F5FF-8F4E-919A-27CFFB74B17F}" type="presOf" srcId="{DCDE6D07-B543-4BE0-AB03-FAE8BF157546}" destId="{EA346776-E0F2-F64B-AF5E-D2119AFBEAA2}" srcOrd="0" destOrd="0" presId="urn:microsoft.com/office/officeart/2016/7/layout/VerticalHollowActionList"/>
    <dgm:cxn modelId="{FB3A6692-5CF3-4ED2-AA79-75D076079031}" srcId="{DCDE6D07-B543-4BE0-AB03-FAE8BF157546}" destId="{D6F76247-4DC0-47BD-A4DE-7213B20FF12C}" srcOrd="1" destOrd="0" parTransId="{4E3150AE-EF0E-4972-A3EA-40BF9178296E}" sibTransId="{026004E9-5D3F-444F-8125-D135DF37719E}"/>
    <dgm:cxn modelId="{C443759A-EAD4-4A04-8C80-6924C69B03B0}" srcId="{7D74F0D8-6D47-4E9A-A09E-A0D2DF69580F}" destId="{B1C6BCC5-CC90-4E26-8F9A-B11C202E80E0}" srcOrd="0" destOrd="0" parTransId="{5235800E-3CBA-4C74-A89E-D8B5C65F17F3}" sibTransId="{977BDFD0-17FB-4184-919B-935E63DAFED1}"/>
    <dgm:cxn modelId="{FF7F7B9C-713A-6047-AD3F-24C7CBD0E35C}" type="presOf" srcId="{7D74F0D8-6D47-4E9A-A09E-A0D2DF69580F}" destId="{A64B2658-4442-904B-B2FE-4FE1D24C6E73}" srcOrd="0" destOrd="0" presId="urn:microsoft.com/office/officeart/2016/7/layout/VerticalHollowActionList"/>
    <dgm:cxn modelId="{FA9675B6-D5BD-4FA2-B771-EB0F5EDE532B}" srcId="{DCDE6D07-B543-4BE0-AB03-FAE8BF157546}" destId="{7D74F0D8-6D47-4E9A-A09E-A0D2DF69580F}" srcOrd="0" destOrd="0" parTransId="{C91F57C4-B724-4290-BC48-5DB4CCA612B4}" sibTransId="{BCD763C7-C559-4DCE-86C3-998487315775}"/>
    <dgm:cxn modelId="{7DDC43D5-EBAB-463E-99A3-4DB805196FCA}" srcId="{D6F76247-4DC0-47BD-A4DE-7213B20FF12C}" destId="{F107693B-C174-4BA7-8FDF-53E824F06B60}" srcOrd="0" destOrd="0" parTransId="{2D582017-B386-4333-A349-AEAD4E78EE13}" sibTransId="{0B4EEC7E-F74A-426E-AAAE-58E172574E77}"/>
    <dgm:cxn modelId="{03EE57F8-1518-5B48-BE90-C4B0EAF60CAD}" type="presOf" srcId="{F107693B-C174-4BA7-8FDF-53E824F06B60}" destId="{589A97DF-34FB-B54D-BEC3-662FFF89BFF6}" srcOrd="0" destOrd="0" presId="urn:microsoft.com/office/officeart/2016/7/layout/VerticalHollowActionList"/>
    <dgm:cxn modelId="{B3CF6DBC-74C9-E94C-A82C-539E2181B356}" type="presParOf" srcId="{EA346776-E0F2-F64B-AF5E-D2119AFBEAA2}" destId="{F4086F65-B8C1-854C-806D-460F5B17F95B}" srcOrd="0" destOrd="0" presId="urn:microsoft.com/office/officeart/2016/7/layout/VerticalHollowActionList"/>
    <dgm:cxn modelId="{A12EAEF2-F1F1-4B4D-BE11-4FDBB336E852}" type="presParOf" srcId="{F4086F65-B8C1-854C-806D-460F5B17F95B}" destId="{A64B2658-4442-904B-B2FE-4FE1D24C6E73}" srcOrd="0" destOrd="0" presId="urn:microsoft.com/office/officeart/2016/7/layout/VerticalHollowActionList"/>
    <dgm:cxn modelId="{D4433BD6-62A2-AB42-B2A0-8B10F3F95564}" type="presParOf" srcId="{F4086F65-B8C1-854C-806D-460F5B17F95B}" destId="{BDF6C60E-B997-A142-8693-CD41FA56D9D1}" srcOrd="1" destOrd="0" presId="urn:microsoft.com/office/officeart/2016/7/layout/VerticalHollowActionList"/>
    <dgm:cxn modelId="{29CEF587-0E87-1744-B80E-004BC0EECD28}" type="presParOf" srcId="{EA346776-E0F2-F64B-AF5E-D2119AFBEAA2}" destId="{3420543F-2F0A-FD46-AC25-34DD58AD8E70}" srcOrd="1" destOrd="0" presId="urn:microsoft.com/office/officeart/2016/7/layout/VerticalHollowActionList"/>
    <dgm:cxn modelId="{2C13614E-F89D-A846-850A-B5A7F59F6194}" type="presParOf" srcId="{EA346776-E0F2-F64B-AF5E-D2119AFBEAA2}" destId="{F6BAF9E6-DABF-9540-81AB-318812B9F4B8}" srcOrd="2" destOrd="0" presId="urn:microsoft.com/office/officeart/2016/7/layout/VerticalHollowActionList"/>
    <dgm:cxn modelId="{FB7A2045-D02D-E549-8E3F-57ECA32DED98}" type="presParOf" srcId="{F6BAF9E6-DABF-9540-81AB-318812B9F4B8}" destId="{6E650741-64A2-EF47-9AD9-A0AAC1149F92}" srcOrd="0" destOrd="0" presId="urn:microsoft.com/office/officeart/2016/7/layout/VerticalHollowActionList"/>
    <dgm:cxn modelId="{AC099364-7707-664E-8B97-5554FFE23818}" type="presParOf" srcId="{F6BAF9E6-DABF-9540-81AB-318812B9F4B8}" destId="{589A97DF-34FB-B54D-BEC3-662FFF89BFF6}" srcOrd="1" destOrd="0" presId="urn:microsoft.com/office/officeart/2016/7/layout/VerticalHollowActionList"/>
    <dgm:cxn modelId="{5746F311-693C-C241-B756-F80FCD7FC83B}" type="presParOf" srcId="{EA346776-E0F2-F64B-AF5E-D2119AFBEAA2}" destId="{86119135-05CF-9041-B5F8-AFA8D1F650FA}" srcOrd="3" destOrd="0" presId="urn:microsoft.com/office/officeart/2016/7/layout/VerticalHollowActionList"/>
    <dgm:cxn modelId="{1867B075-54C9-B04E-B346-20AE3A248557}" type="presParOf" srcId="{EA346776-E0F2-F64B-AF5E-D2119AFBEAA2}" destId="{B8FC6B63-A64F-3740-A1EA-C10CDDF990B2}" srcOrd="4" destOrd="0" presId="urn:microsoft.com/office/officeart/2016/7/layout/VerticalHollowActionList"/>
    <dgm:cxn modelId="{51FADB9D-D83E-FF4F-9F03-3339C9523DA8}" type="presParOf" srcId="{B8FC6B63-A64F-3740-A1EA-C10CDDF990B2}" destId="{EED6FAC4-C764-C841-BA3F-7579C1E782BB}" srcOrd="0" destOrd="0" presId="urn:microsoft.com/office/officeart/2016/7/layout/VerticalHollowActionList"/>
    <dgm:cxn modelId="{F42FB22E-F500-0A47-87F1-355CA2196539}" type="presParOf" srcId="{B8FC6B63-A64F-3740-A1EA-C10CDDF990B2}" destId="{9CC8AD45-CC32-1342-8F36-C9E50A6551AB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AC6F7A-D800-2E4E-A0E5-4FCBFB077143}" type="doc">
      <dgm:prSet loTypeId="urn:microsoft.com/office/officeart/2005/8/layout/lProcess3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B7774334-B4C8-7B43-9DD5-0914A86784B8}">
      <dgm:prSet phldrT="[Text]" custT="1"/>
      <dgm:spPr/>
      <dgm:t>
        <a:bodyPr/>
        <a:lstStyle/>
        <a:p>
          <a:r>
            <a:rPr lang="en-GB" sz="1600" dirty="0">
              <a:latin typeface="Book Antiqua" panose="02040602050305030304" pitchFamily="18" charset="0"/>
            </a:rPr>
            <a:t>Research Question 1</a:t>
          </a:r>
        </a:p>
      </dgm:t>
    </dgm:pt>
    <dgm:pt modelId="{00F40B85-7907-FE48-ADAC-157D5ED77C0F}" type="parTrans" cxnId="{51F9B27F-D9BB-8544-B245-A43813C94B43}">
      <dgm:prSet/>
      <dgm:spPr/>
      <dgm:t>
        <a:bodyPr/>
        <a:lstStyle/>
        <a:p>
          <a:endParaRPr lang="en-GB" sz="1600"/>
        </a:p>
      </dgm:t>
    </dgm:pt>
    <dgm:pt modelId="{677268A8-79FF-1043-804F-5296AF36DDEE}" type="sibTrans" cxnId="{51F9B27F-D9BB-8544-B245-A43813C94B43}">
      <dgm:prSet/>
      <dgm:spPr/>
      <dgm:t>
        <a:bodyPr/>
        <a:lstStyle/>
        <a:p>
          <a:endParaRPr lang="en-GB" sz="1600"/>
        </a:p>
      </dgm:t>
    </dgm:pt>
    <dgm:pt modelId="{3ED38F44-F8C0-6242-A126-DD0151E08E9A}">
      <dgm:prSet phldrT="[Text]" custT="1"/>
      <dgm:spPr>
        <a:solidFill>
          <a:schemeClr val="accent6">
            <a:alpha val="90000"/>
          </a:schemeClr>
        </a:solidFill>
      </dgm:spPr>
      <dgm:t>
        <a:bodyPr/>
        <a:lstStyle/>
        <a:p>
          <a:pPr algn="l"/>
          <a:r>
            <a:rPr lang="en-GB" sz="1600" dirty="0">
              <a:latin typeface="Book Antiqua" panose="02040602050305030304" pitchFamily="18" charset="0"/>
            </a:rPr>
            <a:t>Where</a:t>
          </a:r>
          <a:r>
            <a:rPr lang="en-GB" sz="1600" baseline="0" dirty="0">
              <a:latin typeface="Book Antiqua" panose="02040602050305030304" pitchFamily="18" charset="0"/>
            </a:rPr>
            <a:t> in a RAG pipeline should Bayesian optimization be applied – globally across the full pipeline or locally at individual modules – to most effectively improve end to end generation quality?</a:t>
          </a:r>
          <a:endParaRPr lang="en-GB" sz="1600" dirty="0">
            <a:latin typeface="Book Antiqua" panose="02040602050305030304" pitchFamily="18" charset="0"/>
          </a:endParaRPr>
        </a:p>
      </dgm:t>
    </dgm:pt>
    <dgm:pt modelId="{D23AD4AA-E3F8-F848-8148-CF2CA4CD2835}" type="parTrans" cxnId="{830FF285-E19D-E447-AADA-4D8C3B501FCD}">
      <dgm:prSet/>
      <dgm:spPr/>
      <dgm:t>
        <a:bodyPr/>
        <a:lstStyle/>
        <a:p>
          <a:endParaRPr lang="en-GB" sz="1600"/>
        </a:p>
      </dgm:t>
    </dgm:pt>
    <dgm:pt modelId="{409E9C6E-2CD6-8746-9438-60570BBC543C}" type="sibTrans" cxnId="{830FF285-E19D-E447-AADA-4D8C3B501FCD}">
      <dgm:prSet/>
      <dgm:spPr/>
      <dgm:t>
        <a:bodyPr/>
        <a:lstStyle/>
        <a:p>
          <a:endParaRPr lang="en-GB" sz="1600"/>
        </a:p>
      </dgm:t>
    </dgm:pt>
    <dgm:pt modelId="{1B1F0373-0D40-B444-A507-3C3796DDA343}" type="pres">
      <dgm:prSet presAssocID="{82AC6F7A-D800-2E4E-A0E5-4FCBFB07714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6B92A9AA-A9F5-D046-9DF7-D834EFCBA36A}" type="pres">
      <dgm:prSet presAssocID="{B7774334-B4C8-7B43-9DD5-0914A86784B8}" presName="horFlow" presStyleCnt="0"/>
      <dgm:spPr/>
    </dgm:pt>
    <dgm:pt modelId="{D6EDB700-17F3-0B44-9B7A-E8411138949F}" type="pres">
      <dgm:prSet presAssocID="{B7774334-B4C8-7B43-9DD5-0914A86784B8}" presName="bigChev" presStyleLbl="node1" presStyleIdx="0" presStyleCnt="1" custScaleX="103573"/>
      <dgm:spPr/>
    </dgm:pt>
    <dgm:pt modelId="{63818A48-2342-114C-95C4-C996668076F6}" type="pres">
      <dgm:prSet presAssocID="{D23AD4AA-E3F8-F848-8148-CF2CA4CD2835}" presName="parTrans" presStyleCnt="0"/>
      <dgm:spPr/>
    </dgm:pt>
    <dgm:pt modelId="{FBB138C1-1EC3-CB45-8A0A-88D5501D0C4E}" type="pres">
      <dgm:prSet presAssocID="{3ED38F44-F8C0-6242-A126-DD0151E08E9A}" presName="node" presStyleLbl="alignAccFollowNode1" presStyleIdx="0" presStyleCnt="1" custScaleX="486192" custScaleY="120074">
        <dgm:presLayoutVars>
          <dgm:bulletEnabled val="1"/>
        </dgm:presLayoutVars>
      </dgm:prSet>
      <dgm:spPr/>
    </dgm:pt>
  </dgm:ptLst>
  <dgm:cxnLst>
    <dgm:cxn modelId="{438B9B54-BF64-324D-B4EA-CB45DF7891E7}" type="presOf" srcId="{82AC6F7A-D800-2E4E-A0E5-4FCBFB077143}" destId="{1B1F0373-0D40-B444-A507-3C3796DDA343}" srcOrd="0" destOrd="0" presId="urn:microsoft.com/office/officeart/2005/8/layout/lProcess3"/>
    <dgm:cxn modelId="{F19AA064-3863-964E-8AD6-8E728EB08827}" type="presOf" srcId="{B7774334-B4C8-7B43-9DD5-0914A86784B8}" destId="{D6EDB700-17F3-0B44-9B7A-E8411138949F}" srcOrd="0" destOrd="0" presId="urn:microsoft.com/office/officeart/2005/8/layout/lProcess3"/>
    <dgm:cxn modelId="{51F9B27F-D9BB-8544-B245-A43813C94B43}" srcId="{82AC6F7A-D800-2E4E-A0E5-4FCBFB077143}" destId="{B7774334-B4C8-7B43-9DD5-0914A86784B8}" srcOrd="0" destOrd="0" parTransId="{00F40B85-7907-FE48-ADAC-157D5ED77C0F}" sibTransId="{677268A8-79FF-1043-804F-5296AF36DDEE}"/>
    <dgm:cxn modelId="{830FF285-E19D-E447-AADA-4D8C3B501FCD}" srcId="{B7774334-B4C8-7B43-9DD5-0914A86784B8}" destId="{3ED38F44-F8C0-6242-A126-DD0151E08E9A}" srcOrd="0" destOrd="0" parTransId="{D23AD4AA-E3F8-F848-8148-CF2CA4CD2835}" sibTransId="{409E9C6E-2CD6-8746-9438-60570BBC543C}"/>
    <dgm:cxn modelId="{3DF9E595-8D2A-0143-B762-F972653E1D03}" type="presOf" srcId="{3ED38F44-F8C0-6242-A126-DD0151E08E9A}" destId="{FBB138C1-1EC3-CB45-8A0A-88D5501D0C4E}" srcOrd="0" destOrd="0" presId="urn:microsoft.com/office/officeart/2005/8/layout/lProcess3"/>
    <dgm:cxn modelId="{24FE2733-2113-074D-AEF4-43C0396CB1A9}" type="presParOf" srcId="{1B1F0373-0D40-B444-A507-3C3796DDA343}" destId="{6B92A9AA-A9F5-D046-9DF7-D834EFCBA36A}" srcOrd="0" destOrd="0" presId="urn:microsoft.com/office/officeart/2005/8/layout/lProcess3"/>
    <dgm:cxn modelId="{AF324A27-26B8-3743-829A-21930B8E0D51}" type="presParOf" srcId="{6B92A9AA-A9F5-D046-9DF7-D834EFCBA36A}" destId="{D6EDB700-17F3-0B44-9B7A-E8411138949F}" srcOrd="0" destOrd="0" presId="urn:microsoft.com/office/officeart/2005/8/layout/lProcess3"/>
    <dgm:cxn modelId="{279851DC-00E1-2C4E-9725-82E5CDC002DD}" type="presParOf" srcId="{6B92A9AA-A9F5-D046-9DF7-D834EFCBA36A}" destId="{63818A48-2342-114C-95C4-C996668076F6}" srcOrd="1" destOrd="0" presId="urn:microsoft.com/office/officeart/2005/8/layout/lProcess3"/>
    <dgm:cxn modelId="{4D2B7D5C-9B23-DA4B-AAD3-BFC04D6088F0}" type="presParOf" srcId="{6B92A9AA-A9F5-D046-9DF7-D834EFCBA36A}" destId="{FBB138C1-1EC3-CB45-8A0A-88D5501D0C4E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AC6F7A-D800-2E4E-A0E5-4FCBFB077143}" type="doc">
      <dgm:prSet loTypeId="urn:microsoft.com/office/officeart/2005/8/layout/lProcess3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B7774334-B4C8-7B43-9DD5-0914A86784B8}">
      <dgm:prSet phldrT="[Text]" custT="1"/>
      <dgm:spPr/>
      <dgm:t>
        <a:bodyPr/>
        <a:lstStyle/>
        <a:p>
          <a:r>
            <a:rPr lang="en-GB" sz="1600" dirty="0">
              <a:latin typeface="Book Antiqua" panose="02040602050305030304" pitchFamily="18" charset="0"/>
            </a:rPr>
            <a:t>Research Question 4</a:t>
          </a:r>
        </a:p>
      </dgm:t>
    </dgm:pt>
    <dgm:pt modelId="{00F40B85-7907-FE48-ADAC-157D5ED77C0F}" type="parTrans" cxnId="{51F9B27F-D9BB-8544-B245-A43813C94B43}">
      <dgm:prSet/>
      <dgm:spPr/>
      <dgm:t>
        <a:bodyPr/>
        <a:lstStyle/>
        <a:p>
          <a:endParaRPr lang="en-GB" sz="1600"/>
        </a:p>
      </dgm:t>
    </dgm:pt>
    <dgm:pt modelId="{677268A8-79FF-1043-804F-5296AF36DDEE}" type="sibTrans" cxnId="{51F9B27F-D9BB-8544-B245-A43813C94B43}">
      <dgm:prSet/>
      <dgm:spPr/>
      <dgm:t>
        <a:bodyPr/>
        <a:lstStyle/>
        <a:p>
          <a:endParaRPr lang="en-GB" sz="1600"/>
        </a:p>
      </dgm:t>
    </dgm:pt>
    <dgm:pt modelId="{3ED38F44-F8C0-6242-A126-DD0151E08E9A}">
      <dgm:prSet phldrT="[Text]" custT="1"/>
      <dgm:spPr>
        <a:solidFill>
          <a:schemeClr val="accent6">
            <a:alpha val="90000"/>
          </a:schemeClr>
        </a:solidFill>
      </dgm:spPr>
      <dgm:t>
        <a:bodyPr/>
        <a:lstStyle/>
        <a:p>
          <a:pPr algn="l"/>
          <a:r>
            <a:rPr lang="en-GB" sz="1600" dirty="0">
              <a:latin typeface="Book Antiqua" panose="02040602050305030304" pitchFamily="18" charset="0"/>
            </a:rPr>
            <a:t>How does the domain of dataset influence the effectiveness and stability of Bayesian Optimization in tuning RAG pipeline configurations?</a:t>
          </a:r>
        </a:p>
      </dgm:t>
    </dgm:pt>
    <dgm:pt modelId="{D23AD4AA-E3F8-F848-8148-CF2CA4CD2835}" type="parTrans" cxnId="{830FF285-E19D-E447-AADA-4D8C3B501FCD}">
      <dgm:prSet/>
      <dgm:spPr/>
      <dgm:t>
        <a:bodyPr/>
        <a:lstStyle/>
        <a:p>
          <a:endParaRPr lang="en-GB" sz="1600"/>
        </a:p>
      </dgm:t>
    </dgm:pt>
    <dgm:pt modelId="{409E9C6E-2CD6-8746-9438-60570BBC543C}" type="sibTrans" cxnId="{830FF285-E19D-E447-AADA-4D8C3B501FCD}">
      <dgm:prSet/>
      <dgm:spPr/>
      <dgm:t>
        <a:bodyPr/>
        <a:lstStyle/>
        <a:p>
          <a:endParaRPr lang="en-GB" sz="1600"/>
        </a:p>
      </dgm:t>
    </dgm:pt>
    <dgm:pt modelId="{1B1F0373-0D40-B444-A507-3C3796DDA343}" type="pres">
      <dgm:prSet presAssocID="{82AC6F7A-D800-2E4E-A0E5-4FCBFB07714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6B92A9AA-A9F5-D046-9DF7-D834EFCBA36A}" type="pres">
      <dgm:prSet presAssocID="{B7774334-B4C8-7B43-9DD5-0914A86784B8}" presName="horFlow" presStyleCnt="0"/>
      <dgm:spPr/>
    </dgm:pt>
    <dgm:pt modelId="{D6EDB700-17F3-0B44-9B7A-E8411138949F}" type="pres">
      <dgm:prSet presAssocID="{B7774334-B4C8-7B43-9DD5-0914A86784B8}" presName="bigChev" presStyleLbl="node1" presStyleIdx="0" presStyleCnt="1" custScaleX="103573"/>
      <dgm:spPr/>
    </dgm:pt>
    <dgm:pt modelId="{63818A48-2342-114C-95C4-C996668076F6}" type="pres">
      <dgm:prSet presAssocID="{D23AD4AA-E3F8-F848-8148-CF2CA4CD2835}" presName="parTrans" presStyleCnt="0"/>
      <dgm:spPr/>
    </dgm:pt>
    <dgm:pt modelId="{FBB138C1-1EC3-CB45-8A0A-88D5501D0C4E}" type="pres">
      <dgm:prSet presAssocID="{3ED38F44-F8C0-6242-A126-DD0151E08E9A}" presName="node" presStyleLbl="alignAccFollowNode1" presStyleIdx="0" presStyleCnt="1" custScaleX="486192" custScaleY="120074">
        <dgm:presLayoutVars>
          <dgm:bulletEnabled val="1"/>
        </dgm:presLayoutVars>
      </dgm:prSet>
      <dgm:spPr/>
    </dgm:pt>
  </dgm:ptLst>
  <dgm:cxnLst>
    <dgm:cxn modelId="{438B9B54-BF64-324D-B4EA-CB45DF7891E7}" type="presOf" srcId="{82AC6F7A-D800-2E4E-A0E5-4FCBFB077143}" destId="{1B1F0373-0D40-B444-A507-3C3796DDA343}" srcOrd="0" destOrd="0" presId="urn:microsoft.com/office/officeart/2005/8/layout/lProcess3"/>
    <dgm:cxn modelId="{F19AA064-3863-964E-8AD6-8E728EB08827}" type="presOf" srcId="{B7774334-B4C8-7B43-9DD5-0914A86784B8}" destId="{D6EDB700-17F3-0B44-9B7A-E8411138949F}" srcOrd="0" destOrd="0" presId="urn:microsoft.com/office/officeart/2005/8/layout/lProcess3"/>
    <dgm:cxn modelId="{51F9B27F-D9BB-8544-B245-A43813C94B43}" srcId="{82AC6F7A-D800-2E4E-A0E5-4FCBFB077143}" destId="{B7774334-B4C8-7B43-9DD5-0914A86784B8}" srcOrd="0" destOrd="0" parTransId="{00F40B85-7907-FE48-ADAC-157D5ED77C0F}" sibTransId="{677268A8-79FF-1043-804F-5296AF36DDEE}"/>
    <dgm:cxn modelId="{830FF285-E19D-E447-AADA-4D8C3B501FCD}" srcId="{B7774334-B4C8-7B43-9DD5-0914A86784B8}" destId="{3ED38F44-F8C0-6242-A126-DD0151E08E9A}" srcOrd="0" destOrd="0" parTransId="{D23AD4AA-E3F8-F848-8148-CF2CA4CD2835}" sibTransId="{409E9C6E-2CD6-8746-9438-60570BBC543C}"/>
    <dgm:cxn modelId="{3DF9E595-8D2A-0143-B762-F972653E1D03}" type="presOf" srcId="{3ED38F44-F8C0-6242-A126-DD0151E08E9A}" destId="{FBB138C1-1EC3-CB45-8A0A-88D5501D0C4E}" srcOrd="0" destOrd="0" presId="urn:microsoft.com/office/officeart/2005/8/layout/lProcess3"/>
    <dgm:cxn modelId="{24FE2733-2113-074D-AEF4-43C0396CB1A9}" type="presParOf" srcId="{1B1F0373-0D40-B444-A507-3C3796DDA343}" destId="{6B92A9AA-A9F5-D046-9DF7-D834EFCBA36A}" srcOrd="0" destOrd="0" presId="urn:microsoft.com/office/officeart/2005/8/layout/lProcess3"/>
    <dgm:cxn modelId="{AF324A27-26B8-3743-829A-21930B8E0D51}" type="presParOf" srcId="{6B92A9AA-A9F5-D046-9DF7-D834EFCBA36A}" destId="{D6EDB700-17F3-0B44-9B7A-E8411138949F}" srcOrd="0" destOrd="0" presId="urn:microsoft.com/office/officeart/2005/8/layout/lProcess3"/>
    <dgm:cxn modelId="{279851DC-00E1-2C4E-9725-82E5CDC002DD}" type="presParOf" srcId="{6B92A9AA-A9F5-D046-9DF7-D834EFCBA36A}" destId="{63818A48-2342-114C-95C4-C996668076F6}" srcOrd="1" destOrd="0" presId="urn:microsoft.com/office/officeart/2005/8/layout/lProcess3"/>
    <dgm:cxn modelId="{4D2B7D5C-9B23-DA4B-AAD3-BFC04D6088F0}" type="presParOf" srcId="{6B92A9AA-A9F5-D046-9DF7-D834EFCBA36A}" destId="{FBB138C1-1EC3-CB45-8A0A-88D5501D0C4E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AC6F7A-D800-2E4E-A0E5-4FCBFB077143}" type="doc">
      <dgm:prSet loTypeId="urn:microsoft.com/office/officeart/2005/8/layout/lProcess3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B7774334-B4C8-7B43-9DD5-0914A86784B8}">
      <dgm:prSet phldrT="[Text]" custT="1"/>
      <dgm:spPr/>
      <dgm:t>
        <a:bodyPr/>
        <a:lstStyle/>
        <a:p>
          <a:r>
            <a:rPr lang="en-GB" sz="1600" dirty="0">
              <a:latin typeface="Book Antiqua" panose="02040602050305030304" pitchFamily="18" charset="0"/>
            </a:rPr>
            <a:t>Research Question 2</a:t>
          </a:r>
        </a:p>
      </dgm:t>
    </dgm:pt>
    <dgm:pt modelId="{00F40B85-7907-FE48-ADAC-157D5ED77C0F}" type="parTrans" cxnId="{51F9B27F-D9BB-8544-B245-A43813C94B43}">
      <dgm:prSet/>
      <dgm:spPr/>
      <dgm:t>
        <a:bodyPr/>
        <a:lstStyle/>
        <a:p>
          <a:endParaRPr lang="en-GB" sz="1600"/>
        </a:p>
      </dgm:t>
    </dgm:pt>
    <dgm:pt modelId="{677268A8-79FF-1043-804F-5296AF36DDEE}" type="sibTrans" cxnId="{51F9B27F-D9BB-8544-B245-A43813C94B43}">
      <dgm:prSet/>
      <dgm:spPr/>
      <dgm:t>
        <a:bodyPr/>
        <a:lstStyle/>
        <a:p>
          <a:endParaRPr lang="en-GB" sz="1600"/>
        </a:p>
      </dgm:t>
    </dgm:pt>
    <dgm:pt modelId="{3ED38F44-F8C0-6242-A126-DD0151E08E9A}">
      <dgm:prSet phldrT="[Text]" custT="1"/>
      <dgm:spPr>
        <a:solidFill>
          <a:schemeClr val="accent6">
            <a:alpha val="90000"/>
          </a:schemeClr>
        </a:solidFill>
      </dgm:spPr>
      <dgm:t>
        <a:bodyPr/>
        <a:lstStyle/>
        <a:p>
          <a:pPr algn="l"/>
          <a:r>
            <a:rPr lang="en-GB" sz="1600" dirty="0">
              <a:latin typeface="Book Antiqua" panose="02040602050305030304" pitchFamily="18" charset="0"/>
            </a:rPr>
            <a:t>How do different resource constraints (e.g., evaluation budgets, time, compute resources) affect the performance and stability of BO in RAG tuning? </a:t>
          </a:r>
        </a:p>
      </dgm:t>
    </dgm:pt>
    <dgm:pt modelId="{409E9C6E-2CD6-8746-9438-60570BBC543C}" type="sibTrans" cxnId="{830FF285-E19D-E447-AADA-4D8C3B501FCD}">
      <dgm:prSet/>
      <dgm:spPr/>
      <dgm:t>
        <a:bodyPr/>
        <a:lstStyle/>
        <a:p>
          <a:endParaRPr lang="en-GB" sz="1600"/>
        </a:p>
      </dgm:t>
    </dgm:pt>
    <dgm:pt modelId="{D23AD4AA-E3F8-F848-8148-CF2CA4CD2835}" type="parTrans" cxnId="{830FF285-E19D-E447-AADA-4D8C3B501FCD}">
      <dgm:prSet/>
      <dgm:spPr/>
      <dgm:t>
        <a:bodyPr/>
        <a:lstStyle/>
        <a:p>
          <a:endParaRPr lang="en-GB" sz="1600"/>
        </a:p>
      </dgm:t>
    </dgm:pt>
    <dgm:pt modelId="{1B1F0373-0D40-B444-A507-3C3796DDA343}" type="pres">
      <dgm:prSet presAssocID="{82AC6F7A-D800-2E4E-A0E5-4FCBFB07714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6B92A9AA-A9F5-D046-9DF7-D834EFCBA36A}" type="pres">
      <dgm:prSet presAssocID="{B7774334-B4C8-7B43-9DD5-0914A86784B8}" presName="horFlow" presStyleCnt="0"/>
      <dgm:spPr/>
    </dgm:pt>
    <dgm:pt modelId="{D6EDB700-17F3-0B44-9B7A-E8411138949F}" type="pres">
      <dgm:prSet presAssocID="{B7774334-B4C8-7B43-9DD5-0914A86784B8}" presName="bigChev" presStyleLbl="node1" presStyleIdx="0" presStyleCnt="1" custScaleX="103573"/>
      <dgm:spPr/>
    </dgm:pt>
    <dgm:pt modelId="{63818A48-2342-114C-95C4-C996668076F6}" type="pres">
      <dgm:prSet presAssocID="{D23AD4AA-E3F8-F848-8148-CF2CA4CD2835}" presName="parTrans" presStyleCnt="0"/>
      <dgm:spPr/>
    </dgm:pt>
    <dgm:pt modelId="{FBB138C1-1EC3-CB45-8A0A-88D5501D0C4E}" type="pres">
      <dgm:prSet presAssocID="{3ED38F44-F8C0-6242-A126-DD0151E08E9A}" presName="node" presStyleLbl="alignAccFollowNode1" presStyleIdx="0" presStyleCnt="1" custScaleX="486192" custScaleY="120074">
        <dgm:presLayoutVars>
          <dgm:bulletEnabled val="1"/>
        </dgm:presLayoutVars>
      </dgm:prSet>
      <dgm:spPr/>
    </dgm:pt>
  </dgm:ptLst>
  <dgm:cxnLst>
    <dgm:cxn modelId="{438B9B54-BF64-324D-B4EA-CB45DF7891E7}" type="presOf" srcId="{82AC6F7A-D800-2E4E-A0E5-4FCBFB077143}" destId="{1B1F0373-0D40-B444-A507-3C3796DDA343}" srcOrd="0" destOrd="0" presId="urn:microsoft.com/office/officeart/2005/8/layout/lProcess3"/>
    <dgm:cxn modelId="{F19AA064-3863-964E-8AD6-8E728EB08827}" type="presOf" srcId="{B7774334-B4C8-7B43-9DD5-0914A86784B8}" destId="{D6EDB700-17F3-0B44-9B7A-E8411138949F}" srcOrd="0" destOrd="0" presId="urn:microsoft.com/office/officeart/2005/8/layout/lProcess3"/>
    <dgm:cxn modelId="{51F9B27F-D9BB-8544-B245-A43813C94B43}" srcId="{82AC6F7A-D800-2E4E-A0E5-4FCBFB077143}" destId="{B7774334-B4C8-7B43-9DD5-0914A86784B8}" srcOrd="0" destOrd="0" parTransId="{00F40B85-7907-FE48-ADAC-157D5ED77C0F}" sibTransId="{677268A8-79FF-1043-804F-5296AF36DDEE}"/>
    <dgm:cxn modelId="{830FF285-E19D-E447-AADA-4D8C3B501FCD}" srcId="{B7774334-B4C8-7B43-9DD5-0914A86784B8}" destId="{3ED38F44-F8C0-6242-A126-DD0151E08E9A}" srcOrd="0" destOrd="0" parTransId="{D23AD4AA-E3F8-F848-8148-CF2CA4CD2835}" sibTransId="{409E9C6E-2CD6-8746-9438-60570BBC543C}"/>
    <dgm:cxn modelId="{3DF9E595-8D2A-0143-B762-F972653E1D03}" type="presOf" srcId="{3ED38F44-F8C0-6242-A126-DD0151E08E9A}" destId="{FBB138C1-1EC3-CB45-8A0A-88D5501D0C4E}" srcOrd="0" destOrd="0" presId="urn:microsoft.com/office/officeart/2005/8/layout/lProcess3"/>
    <dgm:cxn modelId="{24FE2733-2113-074D-AEF4-43C0396CB1A9}" type="presParOf" srcId="{1B1F0373-0D40-B444-A507-3C3796DDA343}" destId="{6B92A9AA-A9F5-D046-9DF7-D834EFCBA36A}" srcOrd="0" destOrd="0" presId="urn:microsoft.com/office/officeart/2005/8/layout/lProcess3"/>
    <dgm:cxn modelId="{AF324A27-26B8-3743-829A-21930B8E0D51}" type="presParOf" srcId="{6B92A9AA-A9F5-D046-9DF7-D834EFCBA36A}" destId="{D6EDB700-17F3-0B44-9B7A-E8411138949F}" srcOrd="0" destOrd="0" presId="urn:microsoft.com/office/officeart/2005/8/layout/lProcess3"/>
    <dgm:cxn modelId="{279851DC-00E1-2C4E-9725-82E5CDC002DD}" type="presParOf" srcId="{6B92A9AA-A9F5-D046-9DF7-D834EFCBA36A}" destId="{63818A48-2342-114C-95C4-C996668076F6}" srcOrd="1" destOrd="0" presId="urn:microsoft.com/office/officeart/2005/8/layout/lProcess3"/>
    <dgm:cxn modelId="{4D2B7D5C-9B23-DA4B-AAD3-BFC04D6088F0}" type="presParOf" srcId="{6B92A9AA-A9F5-D046-9DF7-D834EFCBA36A}" destId="{FBB138C1-1EC3-CB45-8A0A-88D5501D0C4E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AC6F7A-D800-2E4E-A0E5-4FCBFB077143}" type="doc">
      <dgm:prSet loTypeId="urn:microsoft.com/office/officeart/2005/8/layout/lProcess3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B7774334-B4C8-7B43-9DD5-0914A86784B8}">
      <dgm:prSet phldrT="[Text]" custT="1"/>
      <dgm:spPr/>
      <dgm:t>
        <a:bodyPr/>
        <a:lstStyle/>
        <a:p>
          <a:r>
            <a:rPr lang="en-GB" sz="1600" dirty="0">
              <a:latin typeface="Book Antiqua" panose="02040602050305030304" pitchFamily="18" charset="0"/>
            </a:rPr>
            <a:t>Research Question 3</a:t>
          </a:r>
        </a:p>
      </dgm:t>
    </dgm:pt>
    <dgm:pt modelId="{00F40B85-7907-FE48-ADAC-157D5ED77C0F}" type="parTrans" cxnId="{51F9B27F-D9BB-8544-B245-A43813C94B43}">
      <dgm:prSet/>
      <dgm:spPr/>
      <dgm:t>
        <a:bodyPr/>
        <a:lstStyle/>
        <a:p>
          <a:endParaRPr lang="en-GB" sz="1600"/>
        </a:p>
      </dgm:t>
    </dgm:pt>
    <dgm:pt modelId="{677268A8-79FF-1043-804F-5296AF36DDEE}" type="sibTrans" cxnId="{51F9B27F-D9BB-8544-B245-A43813C94B43}">
      <dgm:prSet/>
      <dgm:spPr/>
      <dgm:t>
        <a:bodyPr/>
        <a:lstStyle/>
        <a:p>
          <a:endParaRPr lang="en-GB" sz="1600"/>
        </a:p>
      </dgm:t>
    </dgm:pt>
    <dgm:pt modelId="{3ED38F44-F8C0-6242-A126-DD0151E08E9A}">
      <dgm:prSet phldrT="[Text]" custT="1"/>
      <dgm:spPr>
        <a:solidFill>
          <a:schemeClr val="accent6">
            <a:alpha val="90000"/>
          </a:schemeClr>
        </a:solidFill>
      </dgm:spPr>
      <dgm:t>
        <a:bodyPr/>
        <a:lstStyle/>
        <a:p>
          <a:pPr algn="l"/>
          <a:r>
            <a:rPr lang="en-GB" sz="1600" dirty="0">
              <a:latin typeface="Book Antiqua" panose="02040602050305030304" pitchFamily="18" charset="0"/>
            </a:rPr>
            <a:t>How sensitive is Bayesian Optimization to the size and quality of the evaluation dataset during RAG pipeline tuning?</a:t>
          </a:r>
        </a:p>
      </dgm:t>
    </dgm:pt>
    <dgm:pt modelId="{D23AD4AA-E3F8-F848-8148-CF2CA4CD2835}" type="parTrans" cxnId="{830FF285-E19D-E447-AADA-4D8C3B501FCD}">
      <dgm:prSet/>
      <dgm:spPr/>
      <dgm:t>
        <a:bodyPr/>
        <a:lstStyle/>
        <a:p>
          <a:endParaRPr lang="en-GB" sz="1600"/>
        </a:p>
      </dgm:t>
    </dgm:pt>
    <dgm:pt modelId="{409E9C6E-2CD6-8746-9438-60570BBC543C}" type="sibTrans" cxnId="{830FF285-E19D-E447-AADA-4D8C3B501FCD}">
      <dgm:prSet/>
      <dgm:spPr/>
      <dgm:t>
        <a:bodyPr/>
        <a:lstStyle/>
        <a:p>
          <a:endParaRPr lang="en-GB" sz="1600"/>
        </a:p>
      </dgm:t>
    </dgm:pt>
    <dgm:pt modelId="{1B1F0373-0D40-B444-A507-3C3796DDA343}" type="pres">
      <dgm:prSet presAssocID="{82AC6F7A-D800-2E4E-A0E5-4FCBFB07714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6B92A9AA-A9F5-D046-9DF7-D834EFCBA36A}" type="pres">
      <dgm:prSet presAssocID="{B7774334-B4C8-7B43-9DD5-0914A86784B8}" presName="horFlow" presStyleCnt="0"/>
      <dgm:spPr/>
    </dgm:pt>
    <dgm:pt modelId="{D6EDB700-17F3-0B44-9B7A-E8411138949F}" type="pres">
      <dgm:prSet presAssocID="{B7774334-B4C8-7B43-9DD5-0914A86784B8}" presName="bigChev" presStyleLbl="node1" presStyleIdx="0" presStyleCnt="1" custScaleX="103573"/>
      <dgm:spPr/>
    </dgm:pt>
    <dgm:pt modelId="{63818A48-2342-114C-95C4-C996668076F6}" type="pres">
      <dgm:prSet presAssocID="{D23AD4AA-E3F8-F848-8148-CF2CA4CD2835}" presName="parTrans" presStyleCnt="0"/>
      <dgm:spPr/>
    </dgm:pt>
    <dgm:pt modelId="{FBB138C1-1EC3-CB45-8A0A-88D5501D0C4E}" type="pres">
      <dgm:prSet presAssocID="{3ED38F44-F8C0-6242-A126-DD0151E08E9A}" presName="node" presStyleLbl="alignAccFollowNode1" presStyleIdx="0" presStyleCnt="1" custScaleX="486192" custScaleY="120074">
        <dgm:presLayoutVars>
          <dgm:bulletEnabled val="1"/>
        </dgm:presLayoutVars>
      </dgm:prSet>
      <dgm:spPr/>
    </dgm:pt>
  </dgm:ptLst>
  <dgm:cxnLst>
    <dgm:cxn modelId="{438B9B54-BF64-324D-B4EA-CB45DF7891E7}" type="presOf" srcId="{82AC6F7A-D800-2E4E-A0E5-4FCBFB077143}" destId="{1B1F0373-0D40-B444-A507-3C3796DDA343}" srcOrd="0" destOrd="0" presId="urn:microsoft.com/office/officeart/2005/8/layout/lProcess3"/>
    <dgm:cxn modelId="{F19AA064-3863-964E-8AD6-8E728EB08827}" type="presOf" srcId="{B7774334-B4C8-7B43-9DD5-0914A86784B8}" destId="{D6EDB700-17F3-0B44-9B7A-E8411138949F}" srcOrd="0" destOrd="0" presId="urn:microsoft.com/office/officeart/2005/8/layout/lProcess3"/>
    <dgm:cxn modelId="{51F9B27F-D9BB-8544-B245-A43813C94B43}" srcId="{82AC6F7A-D800-2E4E-A0E5-4FCBFB077143}" destId="{B7774334-B4C8-7B43-9DD5-0914A86784B8}" srcOrd="0" destOrd="0" parTransId="{00F40B85-7907-FE48-ADAC-157D5ED77C0F}" sibTransId="{677268A8-79FF-1043-804F-5296AF36DDEE}"/>
    <dgm:cxn modelId="{830FF285-E19D-E447-AADA-4D8C3B501FCD}" srcId="{B7774334-B4C8-7B43-9DD5-0914A86784B8}" destId="{3ED38F44-F8C0-6242-A126-DD0151E08E9A}" srcOrd="0" destOrd="0" parTransId="{D23AD4AA-E3F8-F848-8148-CF2CA4CD2835}" sibTransId="{409E9C6E-2CD6-8746-9438-60570BBC543C}"/>
    <dgm:cxn modelId="{3DF9E595-8D2A-0143-B762-F972653E1D03}" type="presOf" srcId="{3ED38F44-F8C0-6242-A126-DD0151E08E9A}" destId="{FBB138C1-1EC3-CB45-8A0A-88D5501D0C4E}" srcOrd="0" destOrd="0" presId="urn:microsoft.com/office/officeart/2005/8/layout/lProcess3"/>
    <dgm:cxn modelId="{24FE2733-2113-074D-AEF4-43C0396CB1A9}" type="presParOf" srcId="{1B1F0373-0D40-B444-A507-3C3796DDA343}" destId="{6B92A9AA-A9F5-D046-9DF7-D834EFCBA36A}" srcOrd="0" destOrd="0" presId="urn:microsoft.com/office/officeart/2005/8/layout/lProcess3"/>
    <dgm:cxn modelId="{AF324A27-26B8-3743-829A-21930B8E0D51}" type="presParOf" srcId="{6B92A9AA-A9F5-D046-9DF7-D834EFCBA36A}" destId="{D6EDB700-17F3-0B44-9B7A-E8411138949F}" srcOrd="0" destOrd="0" presId="urn:microsoft.com/office/officeart/2005/8/layout/lProcess3"/>
    <dgm:cxn modelId="{279851DC-00E1-2C4E-9725-82E5CDC002DD}" type="presParOf" srcId="{6B92A9AA-A9F5-D046-9DF7-D834EFCBA36A}" destId="{63818A48-2342-114C-95C4-C996668076F6}" srcOrd="1" destOrd="0" presId="urn:microsoft.com/office/officeart/2005/8/layout/lProcess3"/>
    <dgm:cxn modelId="{4D2B7D5C-9B23-DA4B-AAD3-BFC04D6088F0}" type="presParOf" srcId="{6B92A9AA-A9F5-D046-9DF7-D834EFCBA36A}" destId="{FBB138C1-1EC3-CB45-8A0A-88D5501D0C4E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3F20E02-56FF-3147-9F75-7C7A6038E062}" type="doc">
      <dgm:prSet loTypeId="urn:microsoft.com/office/officeart/2005/8/layout/hierarchy2" loCatId="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zh-CN" altLang="en-US"/>
        </a:p>
      </dgm:t>
    </dgm:pt>
    <dgm:pt modelId="{FF785272-2B2D-1E4B-A3B9-9AD569ADD70F}">
      <dgm:prSet phldrT="[文本]" custT="1"/>
      <dgm:spPr/>
      <dgm:t>
        <a:bodyPr/>
        <a:lstStyle/>
        <a:p>
          <a:r>
            <a:rPr lang="en-US" altLang="zh-CN" sz="2000" dirty="0">
              <a:latin typeface="Book Antiqua" panose="02040602050305030304" pitchFamily="18" charset="0"/>
            </a:rPr>
            <a:t>Ablation Study</a:t>
          </a:r>
          <a:endParaRPr lang="zh-CN" altLang="en-US" sz="2000" dirty="0">
            <a:latin typeface="Book Antiqua" panose="02040602050305030304" pitchFamily="18" charset="0"/>
          </a:endParaRPr>
        </a:p>
      </dgm:t>
    </dgm:pt>
    <dgm:pt modelId="{52533D34-AF29-1E4C-A6BF-59D3CB5D5C91}" type="parTrans" cxnId="{D6BBFF81-7013-5944-AE83-F42B14391922}">
      <dgm:prSet/>
      <dgm:spPr/>
      <dgm:t>
        <a:bodyPr/>
        <a:lstStyle/>
        <a:p>
          <a:endParaRPr lang="zh-CN" altLang="en-US"/>
        </a:p>
      </dgm:t>
    </dgm:pt>
    <dgm:pt modelId="{DE3D1649-20E6-4B49-B2AC-9F2825E2624B}" type="sibTrans" cxnId="{D6BBFF81-7013-5944-AE83-F42B14391922}">
      <dgm:prSet/>
      <dgm:spPr/>
      <dgm:t>
        <a:bodyPr/>
        <a:lstStyle/>
        <a:p>
          <a:endParaRPr lang="zh-CN" altLang="en-US"/>
        </a:p>
      </dgm:t>
    </dgm:pt>
    <dgm:pt modelId="{585DE18D-C69B-C349-90AB-E54C2E8D40C9}">
      <dgm:prSet phldrT="[文本]" custT="1"/>
      <dgm:spPr/>
      <dgm:t>
        <a:bodyPr/>
        <a:lstStyle/>
        <a:p>
          <a:r>
            <a:rPr lang="en-US" altLang="zh-CN" sz="1800" dirty="0">
              <a:latin typeface="Book Antiqua" panose="02040602050305030304" pitchFamily="18" charset="0"/>
            </a:rPr>
            <a:t>Global Optimization</a:t>
          </a:r>
          <a:endParaRPr lang="zh-CN" altLang="en-US" sz="1800" dirty="0">
            <a:latin typeface="Book Antiqua" panose="02040602050305030304" pitchFamily="18" charset="0"/>
          </a:endParaRPr>
        </a:p>
      </dgm:t>
    </dgm:pt>
    <dgm:pt modelId="{AF3B12A2-4BF3-8043-8B04-1815F47CC479}" type="parTrans" cxnId="{30569217-6E75-3A42-8A67-204BDC3D9275}">
      <dgm:prSet/>
      <dgm:spPr/>
      <dgm:t>
        <a:bodyPr/>
        <a:lstStyle/>
        <a:p>
          <a:endParaRPr lang="zh-CN" altLang="en-US"/>
        </a:p>
      </dgm:t>
    </dgm:pt>
    <dgm:pt modelId="{68F5A13A-07F1-4A4C-AC1E-2ECDA19A99DF}" type="sibTrans" cxnId="{30569217-6E75-3A42-8A67-204BDC3D9275}">
      <dgm:prSet/>
      <dgm:spPr/>
      <dgm:t>
        <a:bodyPr/>
        <a:lstStyle/>
        <a:p>
          <a:endParaRPr lang="zh-CN" altLang="en-US"/>
        </a:p>
      </dgm:t>
    </dgm:pt>
    <dgm:pt modelId="{A2FBD24D-89A2-7845-A429-394DC241CFE5}">
      <dgm:prSet phldrT="[文本]" custT="1"/>
      <dgm:spPr/>
      <dgm:t>
        <a:bodyPr/>
        <a:lstStyle/>
        <a:p>
          <a:r>
            <a:rPr lang="en-US" altLang="zh-CN" sz="1800" dirty="0">
              <a:latin typeface="Book Antiqua" panose="02040602050305030304" pitchFamily="18" charset="0"/>
            </a:rPr>
            <a:t>Local Optimization</a:t>
          </a:r>
          <a:endParaRPr lang="zh-CN" altLang="en-US" sz="1800" dirty="0"/>
        </a:p>
      </dgm:t>
    </dgm:pt>
    <dgm:pt modelId="{EE89A9A4-FE1A-B844-94B7-FD5F4436598B}" type="parTrans" cxnId="{AE3CDE9D-1724-9340-B8A2-26A82DBB7668}">
      <dgm:prSet/>
      <dgm:spPr/>
      <dgm:t>
        <a:bodyPr/>
        <a:lstStyle/>
        <a:p>
          <a:endParaRPr lang="zh-CN" altLang="en-US"/>
        </a:p>
      </dgm:t>
    </dgm:pt>
    <dgm:pt modelId="{44E2E938-A7E4-4449-8B77-18A5A7FD4772}" type="sibTrans" cxnId="{AE3CDE9D-1724-9340-B8A2-26A82DBB7668}">
      <dgm:prSet/>
      <dgm:spPr/>
      <dgm:t>
        <a:bodyPr/>
        <a:lstStyle/>
        <a:p>
          <a:endParaRPr lang="zh-CN" altLang="en-US"/>
        </a:p>
      </dgm:t>
    </dgm:pt>
    <dgm:pt modelId="{113E6C3D-EB14-B746-A2BB-54FE4C68DF1F}" type="pres">
      <dgm:prSet presAssocID="{83F20E02-56FF-3147-9F75-7C7A6038E06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54C5730-B7CA-6F46-806D-F840A4031922}" type="pres">
      <dgm:prSet presAssocID="{FF785272-2B2D-1E4B-A3B9-9AD569ADD70F}" presName="root1" presStyleCnt="0"/>
      <dgm:spPr/>
    </dgm:pt>
    <dgm:pt modelId="{CF289A09-4E19-784F-A6A8-27BCA9998C21}" type="pres">
      <dgm:prSet presAssocID="{FF785272-2B2D-1E4B-A3B9-9AD569ADD70F}" presName="LevelOneTextNode" presStyleLbl="node0" presStyleIdx="0" presStyleCnt="1">
        <dgm:presLayoutVars>
          <dgm:chPref val="3"/>
        </dgm:presLayoutVars>
      </dgm:prSet>
      <dgm:spPr/>
    </dgm:pt>
    <dgm:pt modelId="{AF81128F-9B12-E242-8BC8-326555374866}" type="pres">
      <dgm:prSet presAssocID="{FF785272-2B2D-1E4B-A3B9-9AD569ADD70F}" presName="level2hierChild" presStyleCnt="0"/>
      <dgm:spPr/>
    </dgm:pt>
    <dgm:pt modelId="{C62D99CF-311D-2148-AFC3-A9BFD0336006}" type="pres">
      <dgm:prSet presAssocID="{AF3B12A2-4BF3-8043-8B04-1815F47CC479}" presName="conn2-1" presStyleLbl="parChTrans1D2" presStyleIdx="0" presStyleCnt="2"/>
      <dgm:spPr/>
    </dgm:pt>
    <dgm:pt modelId="{5B736438-6A43-A446-A6D4-774687F3DCAA}" type="pres">
      <dgm:prSet presAssocID="{AF3B12A2-4BF3-8043-8B04-1815F47CC479}" presName="connTx" presStyleLbl="parChTrans1D2" presStyleIdx="0" presStyleCnt="2"/>
      <dgm:spPr/>
    </dgm:pt>
    <dgm:pt modelId="{A8FE058C-A6D6-FB43-8146-F8B5B45E9212}" type="pres">
      <dgm:prSet presAssocID="{585DE18D-C69B-C349-90AB-E54C2E8D40C9}" presName="root2" presStyleCnt="0"/>
      <dgm:spPr/>
    </dgm:pt>
    <dgm:pt modelId="{099FC522-2712-F54C-A670-AC987C4064E6}" type="pres">
      <dgm:prSet presAssocID="{585DE18D-C69B-C349-90AB-E54C2E8D40C9}" presName="LevelTwoTextNode" presStyleLbl="node2" presStyleIdx="0" presStyleCnt="2">
        <dgm:presLayoutVars>
          <dgm:chPref val="3"/>
        </dgm:presLayoutVars>
      </dgm:prSet>
      <dgm:spPr/>
    </dgm:pt>
    <dgm:pt modelId="{FCBA6BDD-3884-5A4A-8755-8B3132D8640D}" type="pres">
      <dgm:prSet presAssocID="{585DE18D-C69B-C349-90AB-E54C2E8D40C9}" presName="level3hierChild" presStyleCnt="0"/>
      <dgm:spPr/>
    </dgm:pt>
    <dgm:pt modelId="{A2ECCE89-6E36-9947-8F60-605CB179610B}" type="pres">
      <dgm:prSet presAssocID="{EE89A9A4-FE1A-B844-94B7-FD5F4436598B}" presName="conn2-1" presStyleLbl="parChTrans1D2" presStyleIdx="1" presStyleCnt="2"/>
      <dgm:spPr/>
    </dgm:pt>
    <dgm:pt modelId="{8AE71719-3DA2-8C4D-BA6E-EE6240A58C11}" type="pres">
      <dgm:prSet presAssocID="{EE89A9A4-FE1A-B844-94B7-FD5F4436598B}" presName="connTx" presStyleLbl="parChTrans1D2" presStyleIdx="1" presStyleCnt="2"/>
      <dgm:spPr/>
    </dgm:pt>
    <dgm:pt modelId="{7F45E16D-88F0-9045-83D6-EC41EE565A8C}" type="pres">
      <dgm:prSet presAssocID="{A2FBD24D-89A2-7845-A429-394DC241CFE5}" presName="root2" presStyleCnt="0"/>
      <dgm:spPr/>
    </dgm:pt>
    <dgm:pt modelId="{B5E3A5D8-975E-A540-9166-7D61BA20E5BC}" type="pres">
      <dgm:prSet presAssocID="{A2FBD24D-89A2-7845-A429-394DC241CFE5}" presName="LevelTwoTextNode" presStyleLbl="node2" presStyleIdx="1" presStyleCnt="2">
        <dgm:presLayoutVars>
          <dgm:chPref val="3"/>
        </dgm:presLayoutVars>
      </dgm:prSet>
      <dgm:spPr/>
    </dgm:pt>
    <dgm:pt modelId="{EFC55BF8-32D2-9943-B4FC-41A595651584}" type="pres">
      <dgm:prSet presAssocID="{A2FBD24D-89A2-7845-A429-394DC241CFE5}" presName="level3hierChild" presStyleCnt="0"/>
      <dgm:spPr/>
    </dgm:pt>
  </dgm:ptLst>
  <dgm:cxnLst>
    <dgm:cxn modelId="{30569217-6E75-3A42-8A67-204BDC3D9275}" srcId="{FF785272-2B2D-1E4B-A3B9-9AD569ADD70F}" destId="{585DE18D-C69B-C349-90AB-E54C2E8D40C9}" srcOrd="0" destOrd="0" parTransId="{AF3B12A2-4BF3-8043-8B04-1815F47CC479}" sibTransId="{68F5A13A-07F1-4A4C-AC1E-2ECDA19A99DF}"/>
    <dgm:cxn modelId="{C996581C-1451-7041-9BDA-F69A73563C94}" type="presOf" srcId="{83F20E02-56FF-3147-9F75-7C7A6038E062}" destId="{113E6C3D-EB14-B746-A2BB-54FE4C68DF1F}" srcOrd="0" destOrd="0" presId="urn:microsoft.com/office/officeart/2005/8/layout/hierarchy2"/>
    <dgm:cxn modelId="{E612BB21-6B04-BE43-8047-613DF4477EDE}" type="presOf" srcId="{A2FBD24D-89A2-7845-A429-394DC241CFE5}" destId="{B5E3A5D8-975E-A540-9166-7D61BA20E5BC}" srcOrd="0" destOrd="0" presId="urn:microsoft.com/office/officeart/2005/8/layout/hierarchy2"/>
    <dgm:cxn modelId="{CDBD4731-453F-184F-86AC-55D00074075E}" type="presOf" srcId="{EE89A9A4-FE1A-B844-94B7-FD5F4436598B}" destId="{A2ECCE89-6E36-9947-8F60-605CB179610B}" srcOrd="0" destOrd="0" presId="urn:microsoft.com/office/officeart/2005/8/layout/hierarchy2"/>
    <dgm:cxn modelId="{705A357F-2F8C-634E-9F96-EFD23BF0FAD3}" type="presOf" srcId="{585DE18D-C69B-C349-90AB-E54C2E8D40C9}" destId="{099FC522-2712-F54C-A670-AC987C4064E6}" srcOrd="0" destOrd="0" presId="urn:microsoft.com/office/officeart/2005/8/layout/hierarchy2"/>
    <dgm:cxn modelId="{D6BBFF81-7013-5944-AE83-F42B14391922}" srcId="{83F20E02-56FF-3147-9F75-7C7A6038E062}" destId="{FF785272-2B2D-1E4B-A3B9-9AD569ADD70F}" srcOrd="0" destOrd="0" parTransId="{52533D34-AF29-1E4C-A6BF-59D3CB5D5C91}" sibTransId="{DE3D1649-20E6-4B49-B2AC-9F2825E2624B}"/>
    <dgm:cxn modelId="{AE3CDE9D-1724-9340-B8A2-26A82DBB7668}" srcId="{FF785272-2B2D-1E4B-A3B9-9AD569ADD70F}" destId="{A2FBD24D-89A2-7845-A429-394DC241CFE5}" srcOrd="1" destOrd="0" parTransId="{EE89A9A4-FE1A-B844-94B7-FD5F4436598B}" sibTransId="{44E2E938-A7E4-4449-8B77-18A5A7FD4772}"/>
    <dgm:cxn modelId="{651265A7-1F07-F44A-A48A-D77A52EBC5EC}" type="presOf" srcId="{AF3B12A2-4BF3-8043-8B04-1815F47CC479}" destId="{C62D99CF-311D-2148-AFC3-A9BFD0336006}" srcOrd="0" destOrd="0" presId="urn:microsoft.com/office/officeart/2005/8/layout/hierarchy2"/>
    <dgm:cxn modelId="{73BA8CB9-8E78-B34D-BAF2-BDC3D3FC75B4}" type="presOf" srcId="{EE89A9A4-FE1A-B844-94B7-FD5F4436598B}" destId="{8AE71719-3DA2-8C4D-BA6E-EE6240A58C11}" srcOrd="1" destOrd="0" presId="urn:microsoft.com/office/officeart/2005/8/layout/hierarchy2"/>
    <dgm:cxn modelId="{5546DEC0-6F33-C843-BA59-2F433A097A69}" type="presOf" srcId="{AF3B12A2-4BF3-8043-8B04-1815F47CC479}" destId="{5B736438-6A43-A446-A6D4-774687F3DCAA}" srcOrd="1" destOrd="0" presId="urn:microsoft.com/office/officeart/2005/8/layout/hierarchy2"/>
    <dgm:cxn modelId="{2F9770E4-B90C-1B44-8E09-2267F0773938}" type="presOf" srcId="{FF785272-2B2D-1E4B-A3B9-9AD569ADD70F}" destId="{CF289A09-4E19-784F-A6A8-27BCA9998C21}" srcOrd="0" destOrd="0" presId="urn:microsoft.com/office/officeart/2005/8/layout/hierarchy2"/>
    <dgm:cxn modelId="{91F6FAF7-8AEC-BA4B-8709-87EF127CC119}" type="presParOf" srcId="{113E6C3D-EB14-B746-A2BB-54FE4C68DF1F}" destId="{A54C5730-B7CA-6F46-806D-F840A4031922}" srcOrd="0" destOrd="0" presId="urn:microsoft.com/office/officeart/2005/8/layout/hierarchy2"/>
    <dgm:cxn modelId="{51D96484-F2F4-3B4A-94D1-824235D0F86C}" type="presParOf" srcId="{A54C5730-B7CA-6F46-806D-F840A4031922}" destId="{CF289A09-4E19-784F-A6A8-27BCA9998C21}" srcOrd="0" destOrd="0" presId="urn:microsoft.com/office/officeart/2005/8/layout/hierarchy2"/>
    <dgm:cxn modelId="{00C8C123-ED47-0443-AA4A-67DEEA44B3E2}" type="presParOf" srcId="{A54C5730-B7CA-6F46-806D-F840A4031922}" destId="{AF81128F-9B12-E242-8BC8-326555374866}" srcOrd="1" destOrd="0" presId="urn:microsoft.com/office/officeart/2005/8/layout/hierarchy2"/>
    <dgm:cxn modelId="{5473534F-C616-CA44-8D69-49F422DC4A42}" type="presParOf" srcId="{AF81128F-9B12-E242-8BC8-326555374866}" destId="{C62D99CF-311D-2148-AFC3-A9BFD0336006}" srcOrd="0" destOrd="0" presId="urn:microsoft.com/office/officeart/2005/8/layout/hierarchy2"/>
    <dgm:cxn modelId="{29701DEF-41A5-7F45-9DF0-C03D1737F4AD}" type="presParOf" srcId="{C62D99CF-311D-2148-AFC3-A9BFD0336006}" destId="{5B736438-6A43-A446-A6D4-774687F3DCAA}" srcOrd="0" destOrd="0" presId="urn:microsoft.com/office/officeart/2005/8/layout/hierarchy2"/>
    <dgm:cxn modelId="{A857DE5A-9A65-C649-81EE-EB02F3363AF1}" type="presParOf" srcId="{AF81128F-9B12-E242-8BC8-326555374866}" destId="{A8FE058C-A6D6-FB43-8146-F8B5B45E9212}" srcOrd="1" destOrd="0" presId="urn:microsoft.com/office/officeart/2005/8/layout/hierarchy2"/>
    <dgm:cxn modelId="{A3B1C35A-F297-CA48-81ED-21418EE7CC86}" type="presParOf" srcId="{A8FE058C-A6D6-FB43-8146-F8B5B45E9212}" destId="{099FC522-2712-F54C-A670-AC987C4064E6}" srcOrd="0" destOrd="0" presId="urn:microsoft.com/office/officeart/2005/8/layout/hierarchy2"/>
    <dgm:cxn modelId="{6E9EA9E3-4A13-124E-9481-B86814A98999}" type="presParOf" srcId="{A8FE058C-A6D6-FB43-8146-F8B5B45E9212}" destId="{FCBA6BDD-3884-5A4A-8755-8B3132D8640D}" srcOrd="1" destOrd="0" presId="urn:microsoft.com/office/officeart/2005/8/layout/hierarchy2"/>
    <dgm:cxn modelId="{60D63B9C-9831-BC42-846C-F6DCC2CB9663}" type="presParOf" srcId="{AF81128F-9B12-E242-8BC8-326555374866}" destId="{A2ECCE89-6E36-9947-8F60-605CB179610B}" srcOrd="2" destOrd="0" presId="urn:microsoft.com/office/officeart/2005/8/layout/hierarchy2"/>
    <dgm:cxn modelId="{8A6F6622-E61C-4F41-A3B3-B22905E7D1B5}" type="presParOf" srcId="{A2ECCE89-6E36-9947-8F60-605CB179610B}" destId="{8AE71719-3DA2-8C4D-BA6E-EE6240A58C11}" srcOrd="0" destOrd="0" presId="urn:microsoft.com/office/officeart/2005/8/layout/hierarchy2"/>
    <dgm:cxn modelId="{8B7A15B9-969F-154F-92D8-204F90480C1F}" type="presParOf" srcId="{AF81128F-9B12-E242-8BC8-326555374866}" destId="{7F45E16D-88F0-9045-83D6-EC41EE565A8C}" srcOrd="3" destOrd="0" presId="urn:microsoft.com/office/officeart/2005/8/layout/hierarchy2"/>
    <dgm:cxn modelId="{5B3BA374-AA49-2C46-A2D4-D6038CBBA3BE}" type="presParOf" srcId="{7F45E16D-88F0-9045-83D6-EC41EE565A8C}" destId="{B5E3A5D8-975E-A540-9166-7D61BA20E5BC}" srcOrd="0" destOrd="0" presId="urn:microsoft.com/office/officeart/2005/8/layout/hierarchy2"/>
    <dgm:cxn modelId="{383ACC8D-FE40-C241-B842-FC583FA0A4EB}" type="presParOf" srcId="{7F45E16D-88F0-9045-83D6-EC41EE565A8C}" destId="{EFC55BF8-32D2-9943-B4FC-41A59565158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A1B06F0-3363-3540-AEB7-9EDDB282956D}" type="doc">
      <dgm:prSet loTypeId="urn:microsoft.com/office/officeart/2005/8/layout/hList1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DDD3343-66EF-8F4F-B939-2CCCAB7AEDCD}">
      <dgm:prSet phldrT="[文本]" custT="1"/>
      <dgm:spPr/>
      <dgm:t>
        <a:bodyPr/>
        <a:lstStyle/>
        <a:p>
          <a:r>
            <a:rPr lang="en-US" altLang="zh-CN" sz="2000" dirty="0">
              <a:latin typeface="Book Antiqua" panose="02040602050305030304" pitchFamily="18" charset="0"/>
            </a:rPr>
            <a:t>Independent Variables</a:t>
          </a:r>
          <a:endParaRPr lang="zh-CN" altLang="en-US" sz="2000" dirty="0">
            <a:latin typeface="Book Antiqua" panose="02040602050305030304" pitchFamily="18" charset="0"/>
          </a:endParaRPr>
        </a:p>
      </dgm:t>
    </dgm:pt>
    <dgm:pt modelId="{7B22599B-18C8-4E41-A7C7-B296EB766A99}" type="parTrans" cxnId="{1AE7253F-1595-3B48-A65B-56BCDF4F096D}">
      <dgm:prSet/>
      <dgm:spPr/>
      <dgm:t>
        <a:bodyPr/>
        <a:lstStyle/>
        <a:p>
          <a:endParaRPr lang="zh-CN" altLang="en-US"/>
        </a:p>
      </dgm:t>
    </dgm:pt>
    <dgm:pt modelId="{477397AD-941F-514A-B276-ABC753ACFB01}" type="sibTrans" cxnId="{1AE7253F-1595-3B48-A65B-56BCDF4F096D}">
      <dgm:prSet/>
      <dgm:spPr/>
      <dgm:t>
        <a:bodyPr/>
        <a:lstStyle/>
        <a:p>
          <a:endParaRPr lang="zh-CN" altLang="en-US"/>
        </a:p>
      </dgm:t>
    </dgm:pt>
    <dgm:pt modelId="{CDE8903A-6A86-BB4A-ABF7-219C5460140A}">
      <dgm:prSet phldrT="[文本]" custT="1"/>
      <dgm:spPr/>
      <dgm:t>
        <a:bodyPr/>
        <a:lstStyle/>
        <a:p>
          <a:r>
            <a:rPr lang="en-US" altLang="zh-CN" sz="1800" dirty="0">
              <a:latin typeface="Book Antiqua" panose="02040602050305030304" pitchFamily="18" charset="0"/>
            </a:rPr>
            <a:t>Budget Constraints:</a:t>
          </a:r>
          <a:br>
            <a:rPr lang="en-US" altLang="zh-CN" sz="1800" dirty="0">
              <a:latin typeface="Book Antiqua" panose="02040602050305030304" pitchFamily="18" charset="0"/>
            </a:rPr>
          </a:br>
          <a:endParaRPr lang="zh-CN" altLang="en-US" sz="1800" dirty="0">
            <a:latin typeface="Book Antiqua" panose="02040602050305030304" pitchFamily="18" charset="0"/>
          </a:endParaRPr>
        </a:p>
      </dgm:t>
    </dgm:pt>
    <dgm:pt modelId="{39E238EE-60F9-D44A-8940-B1B151F0056A}" type="parTrans" cxnId="{B164CCA9-0C5D-DF4B-B13C-41CBFCA1C882}">
      <dgm:prSet/>
      <dgm:spPr/>
      <dgm:t>
        <a:bodyPr/>
        <a:lstStyle/>
        <a:p>
          <a:endParaRPr lang="zh-CN" altLang="en-US"/>
        </a:p>
      </dgm:t>
    </dgm:pt>
    <dgm:pt modelId="{36C91967-BA65-8B43-8CDC-B4E617D42E53}" type="sibTrans" cxnId="{B164CCA9-0C5D-DF4B-B13C-41CBFCA1C882}">
      <dgm:prSet/>
      <dgm:spPr/>
      <dgm:t>
        <a:bodyPr/>
        <a:lstStyle/>
        <a:p>
          <a:endParaRPr lang="zh-CN" altLang="en-US"/>
        </a:p>
      </dgm:t>
    </dgm:pt>
    <dgm:pt modelId="{CF15CC72-7B36-114E-8163-D28A09C8E5D1}">
      <dgm:prSet phldrT="[文本]" custT="1"/>
      <dgm:spPr/>
      <dgm:t>
        <a:bodyPr/>
        <a:lstStyle/>
        <a:p>
          <a:r>
            <a:rPr lang="en-US" altLang="zh-CN" sz="2000" dirty="0">
              <a:latin typeface="Book Antiqua" panose="02040602050305030304" pitchFamily="18" charset="0"/>
            </a:rPr>
            <a:t>Dependent Variables </a:t>
          </a:r>
          <a:endParaRPr lang="zh-CN" altLang="en-US" sz="2000" dirty="0">
            <a:latin typeface="Book Antiqua" panose="02040602050305030304" pitchFamily="18" charset="0"/>
          </a:endParaRPr>
        </a:p>
      </dgm:t>
    </dgm:pt>
    <dgm:pt modelId="{0C887E1B-04D8-0644-A7C7-202D6A54B714}" type="parTrans" cxnId="{F81FD623-8431-9B48-9B81-9D79A2F544F5}">
      <dgm:prSet/>
      <dgm:spPr/>
      <dgm:t>
        <a:bodyPr/>
        <a:lstStyle/>
        <a:p>
          <a:endParaRPr lang="zh-CN" altLang="en-US"/>
        </a:p>
      </dgm:t>
    </dgm:pt>
    <dgm:pt modelId="{A14407AF-083D-3E41-8721-D396B7516C2D}" type="sibTrans" cxnId="{F81FD623-8431-9B48-9B81-9D79A2F544F5}">
      <dgm:prSet/>
      <dgm:spPr/>
      <dgm:t>
        <a:bodyPr/>
        <a:lstStyle/>
        <a:p>
          <a:endParaRPr lang="zh-CN" altLang="en-US"/>
        </a:p>
      </dgm:t>
    </dgm:pt>
    <dgm:pt modelId="{1E99906B-77D5-7F46-9122-FEE57E9D6765}">
      <dgm:prSet phldrT="[文本]" custT="1"/>
      <dgm:spPr/>
      <dgm:t>
        <a:bodyPr/>
        <a:lstStyle/>
        <a:p>
          <a:r>
            <a:rPr lang="en-US" altLang="zh-CN" sz="1800" dirty="0">
              <a:latin typeface="Book Antiqua" panose="02040602050305030304" pitchFamily="18" charset="0"/>
            </a:rPr>
            <a:t>Final metrics scores</a:t>
          </a:r>
          <a:endParaRPr lang="zh-CN" altLang="en-US" sz="1800" dirty="0">
            <a:latin typeface="Book Antiqua" panose="02040602050305030304" pitchFamily="18" charset="0"/>
          </a:endParaRPr>
        </a:p>
      </dgm:t>
    </dgm:pt>
    <dgm:pt modelId="{E81FEF25-EC81-9A4F-9344-EBE0B573025B}" type="parTrans" cxnId="{B845ABEE-CDF9-CC4F-A5CF-1824E82F97A6}">
      <dgm:prSet/>
      <dgm:spPr/>
      <dgm:t>
        <a:bodyPr/>
        <a:lstStyle/>
        <a:p>
          <a:endParaRPr lang="zh-CN" altLang="en-US"/>
        </a:p>
      </dgm:t>
    </dgm:pt>
    <dgm:pt modelId="{C0D884D6-A414-5E41-B885-380A55AADA4E}" type="sibTrans" cxnId="{B845ABEE-CDF9-CC4F-A5CF-1824E82F97A6}">
      <dgm:prSet/>
      <dgm:spPr/>
      <dgm:t>
        <a:bodyPr/>
        <a:lstStyle/>
        <a:p>
          <a:endParaRPr lang="zh-CN" altLang="en-US"/>
        </a:p>
      </dgm:t>
    </dgm:pt>
    <dgm:pt modelId="{65705C75-AF92-D647-A3E7-A25581C35AD4}">
      <dgm:prSet phldrT="[文本]" custT="1"/>
      <dgm:spPr/>
      <dgm:t>
        <a:bodyPr/>
        <a:lstStyle/>
        <a:p>
          <a:r>
            <a:rPr lang="en-US" altLang="zh-CN" sz="1800" dirty="0">
              <a:latin typeface="Book Antiqua" panose="02040602050305030304" pitchFamily="18" charset="0"/>
            </a:rPr>
            <a:t>Convergence Time</a:t>
          </a:r>
          <a:endParaRPr lang="zh-CN" altLang="en-US" sz="1800" dirty="0">
            <a:latin typeface="Book Antiqua" panose="02040602050305030304" pitchFamily="18" charset="0"/>
          </a:endParaRPr>
        </a:p>
      </dgm:t>
    </dgm:pt>
    <dgm:pt modelId="{7B41787E-1B29-EE4C-B0A7-183D151EC9DD}" type="parTrans" cxnId="{C5CC1EA0-47D2-9A42-AFBC-171784BE3231}">
      <dgm:prSet/>
      <dgm:spPr/>
      <dgm:t>
        <a:bodyPr/>
        <a:lstStyle/>
        <a:p>
          <a:endParaRPr lang="zh-CN" altLang="en-US"/>
        </a:p>
      </dgm:t>
    </dgm:pt>
    <dgm:pt modelId="{61CED1B9-41D7-294E-91B1-30DF06D57A40}" type="sibTrans" cxnId="{C5CC1EA0-47D2-9A42-AFBC-171784BE3231}">
      <dgm:prSet/>
      <dgm:spPr/>
      <dgm:t>
        <a:bodyPr/>
        <a:lstStyle/>
        <a:p>
          <a:endParaRPr lang="zh-CN" altLang="en-US"/>
        </a:p>
      </dgm:t>
    </dgm:pt>
    <dgm:pt modelId="{76A90E7C-DA3C-0C4C-A650-3162A9472CC7}">
      <dgm:prSet phldrT="[文本]" custT="1"/>
      <dgm:spPr/>
      <dgm:t>
        <a:bodyPr/>
        <a:lstStyle/>
        <a:p>
          <a:pPr>
            <a:buFont typeface="System Font Regular"/>
            <a:buChar char="-"/>
          </a:pPr>
          <a:r>
            <a:rPr lang="en-US" altLang="zh-CN" sz="1800" dirty="0">
              <a:latin typeface="Book Antiqua" panose="02040602050305030304" pitchFamily="18" charset="0"/>
            </a:rPr>
            <a:t>number of configurations to explore, </a:t>
          </a:r>
          <a:endParaRPr lang="zh-CN" altLang="en-US" sz="1800" dirty="0">
            <a:latin typeface="Book Antiqua" panose="02040602050305030304" pitchFamily="18" charset="0"/>
          </a:endParaRPr>
        </a:p>
      </dgm:t>
    </dgm:pt>
    <dgm:pt modelId="{3FD86D27-3974-0D46-96F0-089823A5AEB3}" type="parTrans" cxnId="{8CA2325E-46B1-1349-BD15-8C176FD3CDBE}">
      <dgm:prSet/>
      <dgm:spPr/>
      <dgm:t>
        <a:bodyPr/>
        <a:lstStyle/>
        <a:p>
          <a:endParaRPr lang="en-GB"/>
        </a:p>
      </dgm:t>
    </dgm:pt>
    <dgm:pt modelId="{D1B729C4-1548-7646-BC0F-DD7797E02F72}" type="sibTrans" cxnId="{8CA2325E-46B1-1349-BD15-8C176FD3CDBE}">
      <dgm:prSet/>
      <dgm:spPr/>
      <dgm:t>
        <a:bodyPr/>
        <a:lstStyle/>
        <a:p>
          <a:endParaRPr lang="en-GB"/>
        </a:p>
      </dgm:t>
    </dgm:pt>
    <dgm:pt modelId="{2E0453C5-0F28-3342-9383-E7C5D7411C9F}">
      <dgm:prSet phldrT="[文本]" custT="1"/>
      <dgm:spPr/>
      <dgm:t>
        <a:bodyPr/>
        <a:lstStyle/>
        <a:p>
          <a:pPr>
            <a:buFont typeface="System Font Regular"/>
            <a:buChar char="-"/>
          </a:pPr>
          <a:r>
            <a:rPr lang="en-US" altLang="zh-CN" sz="1800" dirty="0">
              <a:latin typeface="Book Antiqua" panose="02040602050305030304" pitchFamily="18" charset="0"/>
            </a:rPr>
            <a:t>Computational resources used: parallelism </a:t>
          </a:r>
          <a:endParaRPr lang="zh-CN" altLang="en-US" sz="1800" dirty="0">
            <a:latin typeface="Book Antiqua" panose="02040602050305030304" pitchFamily="18" charset="0"/>
          </a:endParaRPr>
        </a:p>
      </dgm:t>
    </dgm:pt>
    <dgm:pt modelId="{B33C3703-AF9D-D94B-9227-CCD7AC83E84C}" type="parTrans" cxnId="{650A3B9E-29C1-384C-96E2-179F618AE2C0}">
      <dgm:prSet/>
      <dgm:spPr/>
      <dgm:t>
        <a:bodyPr/>
        <a:lstStyle/>
        <a:p>
          <a:endParaRPr lang="en-GB"/>
        </a:p>
      </dgm:t>
    </dgm:pt>
    <dgm:pt modelId="{447B7277-A78F-9E48-A5A6-2B09E7745A54}" type="sibTrans" cxnId="{650A3B9E-29C1-384C-96E2-179F618AE2C0}">
      <dgm:prSet/>
      <dgm:spPr/>
      <dgm:t>
        <a:bodyPr/>
        <a:lstStyle/>
        <a:p>
          <a:endParaRPr lang="en-GB"/>
        </a:p>
      </dgm:t>
    </dgm:pt>
    <dgm:pt modelId="{8F83E08C-A458-AC48-8978-61076B55FB7F}">
      <dgm:prSet phldrT="[文本]" custT="1"/>
      <dgm:spPr/>
      <dgm:t>
        <a:bodyPr/>
        <a:lstStyle/>
        <a:p>
          <a:endParaRPr lang="zh-CN" altLang="en-US" sz="1800" dirty="0">
            <a:latin typeface="Book Antiqua" panose="02040602050305030304" pitchFamily="18" charset="0"/>
          </a:endParaRPr>
        </a:p>
      </dgm:t>
    </dgm:pt>
    <dgm:pt modelId="{A4720AFD-4BF6-6B42-ACC1-622C2B66DFE7}" type="parTrans" cxnId="{75922067-24E1-3D45-90AB-04187E3ABD0C}">
      <dgm:prSet/>
      <dgm:spPr/>
      <dgm:t>
        <a:bodyPr/>
        <a:lstStyle/>
        <a:p>
          <a:endParaRPr lang="en-GB"/>
        </a:p>
      </dgm:t>
    </dgm:pt>
    <dgm:pt modelId="{2A8B73FC-7FEC-194D-B5EE-442069DE086D}" type="sibTrans" cxnId="{75922067-24E1-3D45-90AB-04187E3ABD0C}">
      <dgm:prSet/>
      <dgm:spPr/>
      <dgm:t>
        <a:bodyPr/>
        <a:lstStyle/>
        <a:p>
          <a:endParaRPr lang="en-GB"/>
        </a:p>
      </dgm:t>
    </dgm:pt>
    <dgm:pt modelId="{2FC638CD-28F1-7449-90CF-72F340EAA827}">
      <dgm:prSet phldrT="[文本]" custT="1"/>
      <dgm:spPr/>
      <dgm:t>
        <a:bodyPr/>
        <a:lstStyle/>
        <a:p>
          <a:pPr>
            <a:buFont typeface="System Font Regular"/>
            <a:buChar char="-"/>
          </a:pPr>
          <a:endParaRPr lang="zh-CN" altLang="en-US" sz="1800" dirty="0">
            <a:latin typeface="Book Antiqua" panose="02040602050305030304" pitchFamily="18" charset="0"/>
          </a:endParaRPr>
        </a:p>
      </dgm:t>
    </dgm:pt>
    <dgm:pt modelId="{E5C72C51-FCAC-EE41-97A3-8812AAFB4A34}" type="parTrans" cxnId="{F648BBC1-09F2-734A-9438-517926CCC499}">
      <dgm:prSet/>
      <dgm:spPr/>
      <dgm:t>
        <a:bodyPr/>
        <a:lstStyle/>
        <a:p>
          <a:endParaRPr lang="en-GB"/>
        </a:p>
      </dgm:t>
    </dgm:pt>
    <dgm:pt modelId="{45D242B0-AC4D-EA45-AA3B-707168152022}" type="sibTrans" cxnId="{F648BBC1-09F2-734A-9438-517926CCC499}">
      <dgm:prSet/>
      <dgm:spPr/>
      <dgm:t>
        <a:bodyPr/>
        <a:lstStyle/>
        <a:p>
          <a:endParaRPr lang="en-GB"/>
        </a:p>
      </dgm:t>
    </dgm:pt>
    <dgm:pt modelId="{64488597-884C-4143-AB7B-2F6490C02F22}">
      <dgm:prSet phldrT="[文本]" custT="1"/>
      <dgm:spPr/>
      <dgm:t>
        <a:bodyPr/>
        <a:lstStyle/>
        <a:p>
          <a:pPr>
            <a:buFont typeface="System Font Regular"/>
            <a:buChar char="-"/>
          </a:pPr>
          <a:endParaRPr lang="zh-CN" altLang="en-US" sz="1800" dirty="0">
            <a:latin typeface="Book Antiqua" panose="02040602050305030304" pitchFamily="18" charset="0"/>
          </a:endParaRPr>
        </a:p>
      </dgm:t>
    </dgm:pt>
    <dgm:pt modelId="{69EED6B1-C2CE-BB46-A937-78E6022FA965}" type="parTrans" cxnId="{1B9426AF-2CC6-8744-8853-C0D11EBF9688}">
      <dgm:prSet/>
      <dgm:spPr/>
      <dgm:t>
        <a:bodyPr/>
        <a:lstStyle/>
        <a:p>
          <a:endParaRPr lang="en-GB"/>
        </a:p>
      </dgm:t>
    </dgm:pt>
    <dgm:pt modelId="{4F43EDD7-8F75-1B48-BE9D-DA0582A4E729}" type="sibTrans" cxnId="{1B9426AF-2CC6-8744-8853-C0D11EBF9688}">
      <dgm:prSet/>
      <dgm:spPr/>
      <dgm:t>
        <a:bodyPr/>
        <a:lstStyle/>
        <a:p>
          <a:endParaRPr lang="en-GB"/>
        </a:p>
      </dgm:t>
    </dgm:pt>
    <dgm:pt modelId="{8AC6110F-98B0-134A-B00E-4243739E31C7}">
      <dgm:prSet phldrT="[文本]" custT="1"/>
      <dgm:spPr/>
      <dgm:t>
        <a:bodyPr/>
        <a:lstStyle/>
        <a:p>
          <a:pPr>
            <a:buFont typeface="System Font Regular"/>
            <a:buChar char="-"/>
          </a:pPr>
          <a:r>
            <a:rPr lang="en-US" altLang="zh-CN" sz="1800" dirty="0">
              <a:latin typeface="Book Antiqua" panose="02040602050305030304" pitchFamily="18" charset="0"/>
            </a:rPr>
            <a:t>Time</a:t>
          </a:r>
          <a:endParaRPr lang="zh-CN" altLang="en-US" sz="1800" dirty="0">
            <a:latin typeface="Book Antiqua" panose="02040602050305030304" pitchFamily="18" charset="0"/>
          </a:endParaRPr>
        </a:p>
      </dgm:t>
    </dgm:pt>
    <dgm:pt modelId="{4044EF40-0D59-B04D-8E38-565A5ED6EA18}" type="parTrans" cxnId="{B14A3AF0-8743-C34A-9F6F-757B3EA68573}">
      <dgm:prSet/>
      <dgm:spPr/>
      <dgm:t>
        <a:bodyPr/>
        <a:lstStyle/>
        <a:p>
          <a:endParaRPr lang="en-GB"/>
        </a:p>
      </dgm:t>
    </dgm:pt>
    <dgm:pt modelId="{955267DA-A854-D64E-8007-D9C0D306E8A4}" type="sibTrans" cxnId="{B14A3AF0-8743-C34A-9F6F-757B3EA68573}">
      <dgm:prSet/>
      <dgm:spPr/>
      <dgm:t>
        <a:bodyPr/>
        <a:lstStyle/>
        <a:p>
          <a:endParaRPr lang="en-GB"/>
        </a:p>
      </dgm:t>
    </dgm:pt>
    <dgm:pt modelId="{85410A60-B910-1142-84C8-13771FFA971A}">
      <dgm:prSet phldrT="[文本]" custT="1"/>
      <dgm:spPr/>
      <dgm:t>
        <a:bodyPr/>
        <a:lstStyle/>
        <a:p>
          <a:pPr>
            <a:buFont typeface="System Font Regular"/>
            <a:buChar char="-"/>
          </a:pPr>
          <a:endParaRPr lang="zh-CN" altLang="en-US" sz="1800" dirty="0">
            <a:latin typeface="Book Antiqua" panose="02040602050305030304" pitchFamily="18" charset="0"/>
          </a:endParaRPr>
        </a:p>
      </dgm:t>
    </dgm:pt>
    <dgm:pt modelId="{4EEFF45C-5C2B-5D48-8F82-D7A224063C01}" type="parTrans" cxnId="{6AF17858-B989-9B43-AE34-DF5601A0DE7A}">
      <dgm:prSet/>
      <dgm:spPr/>
      <dgm:t>
        <a:bodyPr/>
        <a:lstStyle/>
        <a:p>
          <a:endParaRPr lang="en-GB"/>
        </a:p>
      </dgm:t>
    </dgm:pt>
    <dgm:pt modelId="{B8C52383-C0DE-D648-BA8F-78D2BEB2C4C3}" type="sibTrans" cxnId="{6AF17858-B989-9B43-AE34-DF5601A0DE7A}">
      <dgm:prSet/>
      <dgm:spPr/>
      <dgm:t>
        <a:bodyPr/>
        <a:lstStyle/>
        <a:p>
          <a:endParaRPr lang="en-GB"/>
        </a:p>
      </dgm:t>
    </dgm:pt>
    <dgm:pt modelId="{81FE0E5B-1036-1446-91ED-863C66DE4404}" type="pres">
      <dgm:prSet presAssocID="{DA1B06F0-3363-3540-AEB7-9EDDB282956D}" presName="Name0" presStyleCnt="0">
        <dgm:presLayoutVars>
          <dgm:dir/>
          <dgm:animLvl val="lvl"/>
          <dgm:resizeHandles val="exact"/>
        </dgm:presLayoutVars>
      </dgm:prSet>
      <dgm:spPr/>
    </dgm:pt>
    <dgm:pt modelId="{5BA36229-4365-2341-A5AC-DA3CE7D1E9CA}" type="pres">
      <dgm:prSet presAssocID="{4DDD3343-66EF-8F4F-B939-2CCCAB7AEDCD}" presName="composite" presStyleCnt="0"/>
      <dgm:spPr/>
    </dgm:pt>
    <dgm:pt modelId="{6A4CE0BA-6731-E646-A491-F648776E8F74}" type="pres">
      <dgm:prSet presAssocID="{4DDD3343-66EF-8F4F-B939-2CCCAB7AEDC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B9A08597-B446-1940-BEAC-7D1A41195069}" type="pres">
      <dgm:prSet presAssocID="{4DDD3343-66EF-8F4F-B939-2CCCAB7AEDCD}" presName="desTx" presStyleLbl="alignAccFollowNode1" presStyleIdx="0" presStyleCnt="2">
        <dgm:presLayoutVars>
          <dgm:bulletEnabled val="1"/>
        </dgm:presLayoutVars>
      </dgm:prSet>
      <dgm:spPr/>
    </dgm:pt>
    <dgm:pt modelId="{E1475809-C097-C640-8D48-3B17A1BAE5A1}" type="pres">
      <dgm:prSet presAssocID="{477397AD-941F-514A-B276-ABC753ACFB01}" presName="space" presStyleCnt="0"/>
      <dgm:spPr/>
    </dgm:pt>
    <dgm:pt modelId="{073B825A-57DD-A045-BFD1-14F14D19D921}" type="pres">
      <dgm:prSet presAssocID="{CF15CC72-7B36-114E-8163-D28A09C8E5D1}" presName="composite" presStyleCnt="0"/>
      <dgm:spPr/>
    </dgm:pt>
    <dgm:pt modelId="{479DFD76-241F-2B45-B518-28A09E095954}" type="pres">
      <dgm:prSet presAssocID="{CF15CC72-7B36-114E-8163-D28A09C8E5D1}" presName="parTx" presStyleLbl="alignNode1" presStyleIdx="1" presStyleCnt="2" custLinFactNeighborX="4738" custLinFactNeighborY="-17749">
        <dgm:presLayoutVars>
          <dgm:chMax val="0"/>
          <dgm:chPref val="0"/>
          <dgm:bulletEnabled val="1"/>
        </dgm:presLayoutVars>
      </dgm:prSet>
      <dgm:spPr/>
    </dgm:pt>
    <dgm:pt modelId="{157FE787-61A9-4D45-B83B-074FB08BDFB0}" type="pres">
      <dgm:prSet presAssocID="{CF15CC72-7B36-114E-8163-D28A09C8E5D1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D82B5021-23CD-974F-B36B-3775820869EA}" type="presOf" srcId="{8AC6110F-98B0-134A-B00E-4243739E31C7}" destId="{B9A08597-B446-1940-BEAC-7D1A41195069}" srcOrd="0" destOrd="5" presId="urn:microsoft.com/office/officeart/2005/8/layout/hList1"/>
    <dgm:cxn modelId="{F81FD623-8431-9B48-9B81-9D79A2F544F5}" srcId="{DA1B06F0-3363-3540-AEB7-9EDDB282956D}" destId="{CF15CC72-7B36-114E-8163-D28A09C8E5D1}" srcOrd="1" destOrd="0" parTransId="{0C887E1B-04D8-0644-A7C7-202D6A54B714}" sibTransId="{A14407AF-083D-3E41-8721-D396B7516C2D}"/>
    <dgm:cxn modelId="{79FF422E-D3D3-4C49-946E-90A40B24F857}" type="presOf" srcId="{DA1B06F0-3363-3540-AEB7-9EDDB282956D}" destId="{81FE0E5B-1036-1446-91ED-863C66DE4404}" srcOrd="0" destOrd="0" presId="urn:microsoft.com/office/officeart/2005/8/layout/hList1"/>
    <dgm:cxn modelId="{7A440530-803D-754B-B5AA-53501289699E}" type="presOf" srcId="{85410A60-B910-1142-84C8-13771FFA971A}" destId="{B9A08597-B446-1940-BEAC-7D1A41195069}" srcOrd="0" destOrd="4" presId="urn:microsoft.com/office/officeart/2005/8/layout/hList1"/>
    <dgm:cxn modelId="{42ACC23A-0A1F-0943-90E0-1722645642D4}" type="presOf" srcId="{2FC638CD-28F1-7449-90CF-72F340EAA827}" destId="{B9A08597-B446-1940-BEAC-7D1A41195069}" srcOrd="0" destOrd="6" presId="urn:microsoft.com/office/officeart/2005/8/layout/hList1"/>
    <dgm:cxn modelId="{1AE7253F-1595-3B48-A65B-56BCDF4F096D}" srcId="{DA1B06F0-3363-3540-AEB7-9EDDB282956D}" destId="{4DDD3343-66EF-8F4F-B939-2CCCAB7AEDCD}" srcOrd="0" destOrd="0" parTransId="{7B22599B-18C8-4E41-A7C7-B296EB766A99}" sibTransId="{477397AD-941F-514A-B276-ABC753ACFB01}"/>
    <dgm:cxn modelId="{85350F4B-3913-CD49-9A02-D92EF5A5069D}" type="presOf" srcId="{64488597-884C-4143-AB7B-2F6490C02F22}" destId="{B9A08597-B446-1940-BEAC-7D1A41195069}" srcOrd="0" destOrd="2" presId="urn:microsoft.com/office/officeart/2005/8/layout/hList1"/>
    <dgm:cxn modelId="{6AF17858-B989-9B43-AE34-DF5601A0DE7A}" srcId="{4DDD3343-66EF-8F4F-B939-2CCCAB7AEDCD}" destId="{85410A60-B910-1142-84C8-13771FFA971A}" srcOrd="4" destOrd="0" parTransId="{4EEFF45C-5C2B-5D48-8F82-D7A224063C01}" sibTransId="{B8C52383-C0DE-D648-BA8F-78D2BEB2C4C3}"/>
    <dgm:cxn modelId="{8CA2325E-46B1-1349-BD15-8C176FD3CDBE}" srcId="{4DDD3343-66EF-8F4F-B939-2CCCAB7AEDCD}" destId="{76A90E7C-DA3C-0C4C-A650-3162A9472CC7}" srcOrd="1" destOrd="0" parTransId="{3FD86D27-3974-0D46-96F0-089823A5AEB3}" sibTransId="{D1B729C4-1548-7646-BC0F-DD7797E02F72}"/>
    <dgm:cxn modelId="{75922067-24E1-3D45-90AB-04187E3ABD0C}" srcId="{CF15CC72-7B36-114E-8163-D28A09C8E5D1}" destId="{8F83E08C-A458-AC48-8978-61076B55FB7F}" srcOrd="1" destOrd="0" parTransId="{A4720AFD-4BF6-6B42-ACC1-622C2B66DFE7}" sibTransId="{2A8B73FC-7FEC-194D-B5EE-442069DE086D}"/>
    <dgm:cxn modelId="{547C3A78-FB83-2D49-BCEF-837D3D56F4DD}" type="presOf" srcId="{1E99906B-77D5-7F46-9122-FEE57E9D6765}" destId="{157FE787-61A9-4D45-B83B-074FB08BDFB0}" srcOrd="0" destOrd="0" presId="urn:microsoft.com/office/officeart/2005/8/layout/hList1"/>
    <dgm:cxn modelId="{650A3B9E-29C1-384C-96E2-179F618AE2C0}" srcId="{4DDD3343-66EF-8F4F-B939-2CCCAB7AEDCD}" destId="{2E0453C5-0F28-3342-9383-E7C5D7411C9F}" srcOrd="3" destOrd="0" parTransId="{B33C3703-AF9D-D94B-9227-CCD7AC83E84C}" sibTransId="{447B7277-A78F-9E48-A5A6-2B09E7745A54}"/>
    <dgm:cxn modelId="{C5CC1EA0-47D2-9A42-AFBC-171784BE3231}" srcId="{CF15CC72-7B36-114E-8163-D28A09C8E5D1}" destId="{65705C75-AF92-D647-A3E7-A25581C35AD4}" srcOrd="2" destOrd="0" parTransId="{7B41787E-1B29-EE4C-B0A7-183D151EC9DD}" sibTransId="{61CED1B9-41D7-294E-91B1-30DF06D57A40}"/>
    <dgm:cxn modelId="{93ED62A1-8E7E-EB4A-866E-7577F968DCBC}" type="presOf" srcId="{76A90E7C-DA3C-0C4C-A650-3162A9472CC7}" destId="{B9A08597-B446-1940-BEAC-7D1A41195069}" srcOrd="0" destOrd="1" presId="urn:microsoft.com/office/officeart/2005/8/layout/hList1"/>
    <dgm:cxn modelId="{F71834A8-F2F9-9249-9C6A-D5D1A616657D}" type="presOf" srcId="{65705C75-AF92-D647-A3E7-A25581C35AD4}" destId="{157FE787-61A9-4D45-B83B-074FB08BDFB0}" srcOrd="0" destOrd="2" presId="urn:microsoft.com/office/officeart/2005/8/layout/hList1"/>
    <dgm:cxn modelId="{8F2A73A8-08DF-0D45-A85C-507D078CCC54}" type="presOf" srcId="{2E0453C5-0F28-3342-9383-E7C5D7411C9F}" destId="{B9A08597-B446-1940-BEAC-7D1A41195069}" srcOrd="0" destOrd="3" presId="urn:microsoft.com/office/officeart/2005/8/layout/hList1"/>
    <dgm:cxn modelId="{B164CCA9-0C5D-DF4B-B13C-41CBFCA1C882}" srcId="{4DDD3343-66EF-8F4F-B939-2CCCAB7AEDCD}" destId="{CDE8903A-6A86-BB4A-ABF7-219C5460140A}" srcOrd="0" destOrd="0" parTransId="{39E238EE-60F9-D44A-8940-B1B151F0056A}" sibTransId="{36C91967-BA65-8B43-8CDC-B4E617D42E53}"/>
    <dgm:cxn modelId="{1B9426AF-2CC6-8744-8853-C0D11EBF9688}" srcId="{4DDD3343-66EF-8F4F-B939-2CCCAB7AEDCD}" destId="{64488597-884C-4143-AB7B-2F6490C02F22}" srcOrd="2" destOrd="0" parTransId="{69EED6B1-C2CE-BB46-A937-78E6022FA965}" sibTransId="{4F43EDD7-8F75-1B48-BE9D-DA0582A4E729}"/>
    <dgm:cxn modelId="{D01D5FBC-6064-8B41-A9CD-0541E1091729}" type="presOf" srcId="{CF15CC72-7B36-114E-8163-D28A09C8E5D1}" destId="{479DFD76-241F-2B45-B518-28A09E095954}" srcOrd="0" destOrd="0" presId="urn:microsoft.com/office/officeart/2005/8/layout/hList1"/>
    <dgm:cxn modelId="{636E13BD-95A3-0846-BD26-A63B04861717}" type="presOf" srcId="{CDE8903A-6A86-BB4A-ABF7-219C5460140A}" destId="{B9A08597-B446-1940-BEAC-7D1A41195069}" srcOrd="0" destOrd="0" presId="urn:microsoft.com/office/officeart/2005/8/layout/hList1"/>
    <dgm:cxn modelId="{F648BBC1-09F2-734A-9438-517926CCC499}" srcId="{4DDD3343-66EF-8F4F-B939-2CCCAB7AEDCD}" destId="{2FC638CD-28F1-7449-90CF-72F340EAA827}" srcOrd="6" destOrd="0" parTransId="{E5C72C51-FCAC-EE41-97A3-8812AAFB4A34}" sibTransId="{45D242B0-AC4D-EA45-AA3B-707168152022}"/>
    <dgm:cxn modelId="{7E84DCCB-A37E-0040-8024-E572FBD2DB9A}" type="presOf" srcId="{8F83E08C-A458-AC48-8978-61076B55FB7F}" destId="{157FE787-61A9-4D45-B83B-074FB08BDFB0}" srcOrd="0" destOrd="1" presId="urn:microsoft.com/office/officeart/2005/8/layout/hList1"/>
    <dgm:cxn modelId="{B845ABEE-CDF9-CC4F-A5CF-1824E82F97A6}" srcId="{CF15CC72-7B36-114E-8163-D28A09C8E5D1}" destId="{1E99906B-77D5-7F46-9122-FEE57E9D6765}" srcOrd="0" destOrd="0" parTransId="{E81FEF25-EC81-9A4F-9344-EBE0B573025B}" sibTransId="{C0D884D6-A414-5E41-B885-380A55AADA4E}"/>
    <dgm:cxn modelId="{B14A3AF0-8743-C34A-9F6F-757B3EA68573}" srcId="{4DDD3343-66EF-8F4F-B939-2CCCAB7AEDCD}" destId="{8AC6110F-98B0-134A-B00E-4243739E31C7}" srcOrd="5" destOrd="0" parTransId="{4044EF40-0D59-B04D-8E38-565A5ED6EA18}" sibTransId="{955267DA-A854-D64E-8007-D9C0D306E8A4}"/>
    <dgm:cxn modelId="{E70C29F8-B212-E845-846D-53A5C592B3CD}" type="presOf" srcId="{4DDD3343-66EF-8F4F-B939-2CCCAB7AEDCD}" destId="{6A4CE0BA-6731-E646-A491-F648776E8F74}" srcOrd="0" destOrd="0" presId="urn:microsoft.com/office/officeart/2005/8/layout/hList1"/>
    <dgm:cxn modelId="{CC4A3E80-8072-9A46-9E66-99202A376101}" type="presParOf" srcId="{81FE0E5B-1036-1446-91ED-863C66DE4404}" destId="{5BA36229-4365-2341-A5AC-DA3CE7D1E9CA}" srcOrd="0" destOrd="0" presId="urn:microsoft.com/office/officeart/2005/8/layout/hList1"/>
    <dgm:cxn modelId="{769FD87E-48BF-2F4A-A8F8-9474732DB282}" type="presParOf" srcId="{5BA36229-4365-2341-A5AC-DA3CE7D1E9CA}" destId="{6A4CE0BA-6731-E646-A491-F648776E8F74}" srcOrd="0" destOrd="0" presId="urn:microsoft.com/office/officeart/2005/8/layout/hList1"/>
    <dgm:cxn modelId="{6E8CEAE9-7082-4A45-9B9E-07F6FEC00FD2}" type="presParOf" srcId="{5BA36229-4365-2341-A5AC-DA3CE7D1E9CA}" destId="{B9A08597-B446-1940-BEAC-7D1A41195069}" srcOrd="1" destOrd="0" presId="urn:microsoft.com/office/officeart/2005/8/layout/hList1"/>
    <dgm:cxn modelId="{73FE5FD2-CF65-414C-AE2A-19F68F6D112F}" type="presParOf" srcId="{81FE0E5B-1036-1446-91ED-863C66DE4404}" destId="{E1475809-C097-C640-8D48-3B17A1BAE5A1}" srcOrd="1" destOrd="0" presId="urn:microsoft.com/office/officeart/2005/8/layout/hList1"/>
    <dgm:cxn modelId="{0212C669-EA78-FE43-B0DA-8FA4B72D8835}" type="presParOf" srcId="{81FE0E5B-1036-1446-91ED-863C66DE4404}" destId="{073B825A-57DD-A045-BFD1-14F14D19D921}" srcOrd="2" destOrd="0" presId="urn:microsoft.com/office/officeart/2005/8/layout/hList1"/>
    <dgm:cxn modelId="{1FED1DEA-BE07-694B-BD7D-6A92F7479F52}" type="presParOf" srcId="{073B825A-57DD-A045-BFD1-14F14D19D921}" destId="{479DFD76-241F-2B45-B518-28A09E095954}" srcOrd="0" destOrd="0" presId="urn:microsoft.com/office/officeart/2005/8/layout/hList1"/>
    <dgm:cxn modelId="{11BEE62B-B994-5B4F-ADBE-4032D0C31AA8}" type="presParOf" srcId="{073B825A-57DD-A045-BFD1-14F14D19D921}" destId="{157FE787-61A9-4D45-B83B-074FB08BDFB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1355546-8381-B145-B987-CCBCCA202A17}" type="doc">
      <dgm:prSet loTypeId="urn:microsoft.com/office/officeart/2005/8/layout/equation2" loCatId="" qsTypeId="urn:microsoft.com/office/officeart/2005/8/quickstyle/simple1" qsCatId="simple" csTypeId="urn:microsoft.com/office/officeart/2005/8/colors/colorful5" csCatId="colorful" phldr="1"/>
      <dgm:spPr/>
    </dgm:pt>
    <dgm:pt modelId="{95DB742B-E0D3-454F-B976-3CCCF7460154}">
      <dgm:prSet phldrT="[文本]" custT="1"/>
      <dgm:spPr/>
      <dgm:t>
        <a:bodyPr/>
        <a:lstStyle/>
        <a:p>
          <a:r>
            <a:rPr lang="en-US" altLang="zh-CN" sz="1800" dirty="0">
              <a:latin typeface="Book Antiqua" panose="02040602050305030304" pitchFamily="18" charset="0"/>
            </a:rPr>
            <a:t>Small vs. Large</a:t>
          </a:r>
          <a:endParaRPr lang="zh-CN" altLang="en-US" sz="1800" dirty="0">
            <a:latin typeface="Book Antiqua" panose="02040602050305030304" pitchFamily="18" charset="0"/>
          </a:endParaRPr>
        </a:p>
      </dgm:t>
    </dgm:pt>
    <dgm:pt modelId="{46F43A2A-122E-5844-A322-0B5727DD5D8B}" type="parTrans" cxnId="{7FFC653A-94EB-1E4D-AD25-381BAB271F97}">
      <dgm:prSet/>
      <dgm:spPr/>
      <dgm:t>
        <a:bodyPr/>
        <a:lstStyle/>
        <a:p>
          <a:endParaRPr lang="zh-CN" altLang="en-US"/>
        </a:p>
      </dgm:t>
    </dgm:pt>
    <dgm:pt modelId="{CB0D7D96-93BA-444B-9280-5E868B8AD2F1}" type="sibTrans" cxnId="{7FFC653A-94EB-1E4D-AD25-381BAB271F97}">
      <dgm:prSet/>
      <dgm:spPr/>
      <dgm:t>
        <a:bodyPr/>
        <a:lstStyle/>
        <a:p>
          <a:endParaRPr lang="zh-CN" altLang="en-US"/>
        </a:p>
      </dgm:t>
    </dgm:pt>
    <dgm:pt modelId="{BDD645E2-1CB6-D642-9F0B-5AEE73638C09}">
      <dgm:prSet phldrT="[文本]" custT="1"/>
      <dgm:spPr/>
      <dgm:t>
        <a:bodyPr/>
        <a:lstStyle/>
        <a:p>
          <a:r>
            <a:rPr lang="en-US" altLang="zh-CN" sz="1800" dirty="0">
              <a:latin typeface="Book Antiqua" panose="02040602050305030304" pitchFamily="18" charset="0"/>
            </a:rPr>
            <a:t>Clean vs. noisy</a:t>
          </a:r>
          <a:endParaRPr lang="zh-CN" altLang="en-US" sz="1800" dirty="0">
            <a:latin typeface="Book Antiqua" panose="02040602050305030304" pitchFamily="18" charset="0"/>
          </a:endParaRPr>
        </a:p>
      </dgm:t>
    </dgm:pt>
    <dgm:pt modelId="{9CD6153E-8833-584C-BD77-0C75DA1C8646}" type="parTrans" cxnId="{2E645A98-442A-EA44-855C-DAE7D3E46C3B}">
      <dgm:prSet/>
      <dgm:spPr/>
      <dgm:t>
        <a:bodyPr/>
        <a:lstStyle/>
        <a:p>
          <a:endParaRPr lang="zh-CN" altLang="en-US"/>
        </a:p>
      </dgm:t>
    </dgm:pt>
    <dgm:pt modelId="{CA1399C9-D024-344F-883D-7E7C8F5B7965}" type="sibTrans" cxnId="{2E645A98-442A-EA44-855C-DAE7D3E46C3B}">
      <dgm:prSet/>
      <dgm:spPr/>
      <dgm:t>
        <a:bodyPr/>
        <a:lstStyle/>
        <a:p>
          <a:endParaRPr lang="zh-CN" altLang="en-US"/>
        </a:p>
      </dgm:t>
    </dgm:pt>
    <dgm:pt modelId="{17D22E30-F1E8-BF48-A7BE-8E6152F14201}">
      <dgm:prSet phldrT="[文本]" custT="1"/>
      <dgm:spPr/>
      <dgm:t>
        <a:bodyPr/>
        <a:lstStyle/>
        <a:p>
          <a:r>
            <a:rPr lang="en-US" altLang="zh-CN" sz="2000" dirty="0">
              <a:latin typeface="Book Antiqua" panose="02040602050305030304" pitchFamily="18" charset="0"/>
            </a:rPr>
            <a:t>Run BO under each setting, using same search space</a:t>
          </a:r>
          <a:endParaRPr lang="zh-CN" altLang="en-US" sz="2000" dirty="0">
            <a:latin typeface="Book Antiqua" panose="02040602050305030304" pitchFamily="18" charset="0"/>
          </a:endParaRPr>
        </a:p>
      </dgm:t>
    </dgm:pt>
    <dgm:pt modelId="{DE52D5F3-6EE2-BB4B-BC79-2CDEBAE12C10}" type="parTrans" cxnId="{5394AA4C-347E-6242-81AE-5DFD7BAA6BE3}">
      <dgm:prSet/>
      <dgm:spPr/>
      <dgm:t>
        <a:bodyPr/>
        <a:lstStyle/>
        <a:p>
          <a:endParaRPr lang="zh-CN" altLang="en-US"/>
        </a:p>
      </dgm:t>
    </dgm:pt>
    <dgm:pt modelId="{E22ECFDF-D433-5B4C-91B0-20B0F294D21C}" type="sibTrans" cxnId="{5394AA4C-347E-6242-81AE-5DFD7BAA6BE3}">
      <dgm:prSet/>
      <dgm:spPr/>
      <dgm:t>
        <a:bodyPr/>
        <a:lstStyle/>
        <a:p>
          <a:endParaRPr lang="zh-CN" altLang="en-US"/>
        </a:p>
      </dgm:t>
    </dgm:pt>
    <dgm:pt modelId="{2D50DDE3-429E-5141-A2E2-D1C7980BD5E9}" type="pres">
      <dgm:prSet presAssocID="{01355546-8381-B145-B987-CCBCCA202A17}" presName="Name0" presStyleCnt="0">
        <dgm:presLayoutVars>
          <dgm:dir/>
          <dgm:resizeHandles val="exact"/>
        </dgm:presLayoutVars>
      </dgm:prSet>
      <dgm:spPr/>
    </dgm:pt>
    <dgm:pt modelId="{D5A18423-8DF9-ED4E-86BE-E7F8578413C4}" type="pres">
      <dgm:prSet presAssocID="{01355546-8381-B145-B987-CCBCCA202A17}" presName="vNodes" presStyleCnt="0"/>
      <dgm:spPr/>
    </dgm:pt>
    <dgm:pt modelId="{D31E2B13-E0B9-214D-9575-497D98C0F266}" type="pres">
      <dgm:prSet presAssocID="{95DB742B-E0D3-454F-B976-3CCCF7460154}" presName="node" presStyleLbl="node1" presStyleIdx="0" presStyleCnt="3">
        <dgm:presLayoutVars>
          <dgm:bulletEnabled val="1"/>
        </dgm:presLayoutVars>
      </dgm:prSet>
      <dgm:spPr/>
    </dgm:pt>
    <dgm:pt modelId="{033E80AD-478A-F64E-95F3-DE91DE447E7D}" type="pres">
      <dgm:prSet presAssocID="{CB0D7D96-93BA-444B-9280-5E868B8AD2F1}" presName="spacerT" presStyleCnt="0"/>
      <dgm:spPr/>
    </dgm:pt>
    <dgm:pt modelId="{E281D7C3-B45F-8640-935A-321BF74A1EE9}" type="pres">
      <dgm:prSet presAssocID="{CB0D7D96-93BA-444B-9280-5E868B8AD2F1}" presName="sibTrans" presStyleLbl="sibTrans2D1" presStyleIdx="0" presStyleCnt="2"/>
      <dgm:spPr/>
    </dgm:pt>
    <dgm:pt modelId="{FC0BEA72-A6B5-824D-8638-955A4B14FBC9}" type="pres">
      <dgm:prSet presAssocID="{CB0D7D96-93BA-444B-9280-5E868B8AD2F1}" presName="spacerB" presStyleCnt="0"/>
      <dgm:spPr/>
    </dgm:pt>
    <dgm:pt modelId="{C3A7A36E-050A-2546-9008-093C05A64D4C}" type="pres">
      <dgm:prSet presAssocID="{BDD645E2-1CB6-D642-9F0B-5AEE73638C09}" presName="node" presStyleLbl="node1" presStyleIdx="1" presStyleCnt="3">
        <dgm:presLayoutVars>
          <dgm:bulletEnabled val="1"/>
        </dgm:presLayoutVars>
      </dgm:prSet>
      <dgm:spPr/>
    </dgm:pt>
    <dgm:pt modelId="{0F6AB463-5318-AD43-9715-9C8329A311CC}" type="pres">
      <dgm:prSet presAssocID="{01355546-8381-B145-B987-CCBCCA202A17}" presName="sibTransLast" presStyleLbl="sibTrans2D1" presStyleIdx="1" presStyleCnt="2"/>
      <dgm:spPr/>
    </dgm:pt>
    <dgm:pt modelId="{280F903B-4EDE-7645-9195-48346CD2C8FF}" type="pres">
      <dgm:prSet presAssocID="{01355546-8381-B145-B987-CCBCCA202A17}" presName="connectorText" presStyleLbl="sibTrans2D1" presStyleIdx="1" presStyleCnt="2"/>
      <dgm:spPr/>
    </dgm:pt>
    <dgm:pt modelId="{3B116075-5299-314F-A56A-4023DAE82DCA}" type="pres">
      <dgm:prSet presAssocID="{01355546-8381-B145-B987-CCBCCA202A17}" presName="lastNode" presStyleLbl="node1" presStyleIdx="2" presStyleCnt="3" custScaleX="87562" custScaleY="87475">
        <dgm:presLayoutVars>
          <dgm:bulletEnabled val="1"/>
        </dgm:presLayoutVars>
      </dgm:prSet>
      <dgm:spPr/>
    </dgm:pt>
  </dgm:ptLst>
  <dgm:cxnLst>
    <dgm:cxn modelId="{EDA5C529-0865-CC40-BA6A-569732697E92}" type="presOf" srcId="{01355546-8381-B145-B987-CCBCCA202A17}" destId="{2D50DDE3-429E-5141-A2E2-D1C7980BD5E9}" srcOrd="0" destOrd="0" presId="urn:microsoft.com/office/officeart/2005/8/layout/equation2"/>
    <dgm:cxn modelId="{D9AED12B-A00D-BE48-A1FB-B98491DE5852}" type="presOf" srcId="{CA1399C9-D024-344F-883D-7E7C8F5B7965}" destId="{280F903B-4EDE-7645-9195-48346CD2C8FF}" srcOrd="1" destOrd="0" presId="urn:microsoft.com/office/officeart/2005/8/layout/equation2"/>
    <dgm:cxn modelId="{7FFC653A-94EB-1E4D-AD25-381BAB271F97}" srcId="{01355546-8381-B145-B987-CCBCCA202A17}" destId="{95DB742B-E0D3-454F-B976-3CCCF7460154}" srcOrd="0" destOrd="0" parTransId="{46F43A2A-122E-5844-A322-0B5727DD5D8B}" sibTransId="{CB0D7D96-93BA-444B-9280-5E868B8AD2F1}"/>
    <dgm:cxn modelId="{32CDEB46-D6A1-154E-9468-93D61B89D90C}" type="presOf" srcId="{BDD645E2-1CB6-D642-9F0B-5AEE73638C09}" destId="{C3A7A36E-050A-2546-9008-093C05A64D4C}" srcOrd="0" destOrd="0" presId="urn:microsoft.com/office/officeart/2005/8/layout/equation2"/>
    <dgm:cxn modelId="{5394AA4C-347E-6242-81AE-5DFD7BAA6BE3}" srcId="{01355546-8381-B145-B987-CCBCCA202A17}" destId="{17D22E30-F1E8-BF48-A7BE-8E6152F14201}" srcOrd="2" destOrd="0" parTransId="{DE52D5F3-6EE2-BB4B-BC79-2CDEBAE12C10}" sibTransId="{E22ECFDF-D433-5B4C-91B0-20B0F294D21C}"/>
    <dgm:cxn modelId="{0452DB5A-0307-4F43-843D-456D6DC87DBF}" type="presOf" srcId="{95DB742B-E0D3-454F-B976-3CCCF7460154}" destId="{D31E2B13-E0B9-214D-9575-497D98C0F266}" srcOrd="0" destOrd="0" presId="urn:microsoft.com/office/officeart/2005/8/layout/equation2"/>
    <dgm:cxn modelId="{C3C2ED68-CAA9-5F47-BD8B-EF4E9BCE81F4}" type="presOf" srcId="{CA1399C9-D024-344F-883D-7E7C8F5B7965}" destId="{0F6AB463-5318-AD43-9715-9C8329A311CC}" srcOrd="0" destOrd="0" presId="urn:microsoft.com/office/officeart/2005/8/layout/equation2"/>
    <dgm:cxn modelId="{2E645A98-442A-EA44-855C-DAE7D3E46C3B}" srcId="{01355546-8381-B145-B987-CCBCCA202A17}" destId="{BDD645E2-1CB6-D642-9F0B-5AEE73638C09}" srcOrd="1" destOrd="0" parTransId="{9CD6153E-8833-584C-BD77-0C75DA1C8646}" sibTransId="{CA1399C9-D024-344F-883D-7E7C8F5B7965}"/>
    <dgm:cxn modelId="{682D859C-362D-4C4E-9D0E-7F2267ECF891}" type="presOf" srcId="{17D22E30-F1E8-BF48-A7BE-8E6152F14201}" destId="{3B116075-5299-314F-A56A-4023DAE82DCA}" srcOrd="0" destOrd="0" presId="urn:microsoft.com/office/officeart/2005/8/layout/equation2"/>
    <dgm:cxn modelId="{8E0661B0-205D-BF48-A61A-CD80D902BD44}" type="presOf" srcId="{CB0D7D96-93BA-444B-9280-5E868B8AD2F1}" destId="{E281D7C3-B45F-8640-935A-321BF74A1EE9}" srcOrd="0" destOrd="0" presId="urn:microsoft.com/office/officeart/2005/8/layout/equation2"/>
    <dgm:cxn modelId="{8A5D114B-4178-0A4D-B22F-965347BA1B06}" type="presParOf" srcId="{2D50DDE3-429E-5141-A2E2-D1C7980BD5E9}" destId="{D5A18423-8DF9-ED4E-86BE-E7F8578413C4}" srcOrd="0" destOrd="0" presId="urn:microsoft.com/office/officeart/2005/8/layout/equation2"/>
    <dgm:cxn modelId="{4B47C428-A360-7049-9F25-6743F7128A61}" type="presParOf" srcId="{D5A18423-8DF9-ED4E-86BE-E7F8578413C4}" destId="{D31E2B13-E0B9-214D-9575-497D98C0F266}" srcOrd="0" destOrd="0" presId="urn:microsoft.com/office/officeart/2005/8/layout/equation2"/>
    <dgm:cxn modelId="{67442E64-2558-D045-ADE8-F0ADD8745630}" type="presParOf" srcId="{D5A18423-8DF9-ED4E-86BE-E7F8578413C4}" destId="{033E80AD-478A-F64E-95F3-DE91DE447E7D}" srcOrd="1" destOrd="0" presId="urn:microsoft.com/office/officeart/2005/8/layout/equation2"/>
    <dgm:cxn modelId="{88229C6F-4875-D14E-95F5-651A358F50E3}" type="presParOf" srcId="{D5A18423-8DF9-ED4E-86BE-E7F8578413C4}" destId="{E281D7C3-B45F-8640-935A-321BF74A1EE9}" srcOrd="2" destOrd="0" presId="urn:microsoft.com/office/officeart/2005/8/layout/equation2"/>
    <dgm:cxn modelId="{B7629538-5EA7-0649-ACDC-B7F786925933}" type="presParOf" srcId="{D5A18423-8DF9-ED4E-86BE-E7F8578413C4}" destId="{FC0BEA72-A6B5-824D-8638-955A4B14FBC9}" srcOrd="3" destOrd="0" presId="urn:microsoft.com/office/officeart/2005/8/layout/equation2"/>
    <dgm:cxn modelId="{4364A0FD-B209-014C-BA42-35516BD5FB0E}" type="presParOf" srcId="{D5A18423-8DF9-ED4E-86BE-E7F8578413C4}" destId="{C3A7A36E-050A-2546-9008-093C05A64D4C}" srcOrd="4" destOrd="0" presId="urn:microsoft.com/office/officeart/2005/8/layout/equation2"/>
    <dgm:cxn modelId="{91C03664-C601-CC42-B343-EE2924C8AFA8}" type="presParOf" srcId="{2D50DDE3-429E-5141-A2E2-D1C7980BD5E9}" destId="{0F6AB463-5318-AD43-9715-9C8329A311CC}" srcOrd="1" destOrd="0" presId="urn:microsoft.com/office/officeart/2005/8/layout/equation2"/>
    <dgm:cxn modelId="{1AF9EFDF-E0D6-0A40-A80C-097E3347533B}" type="presParOf" srcId="{0F6AB463-5318-AD43-9715-9C8329A311CC}" destId="{280F903B-4EDE-7645-9195-48346CD2C8FF}" srcOrd="0" destOrd="0" presId="urn:microsoft.com/office/officeart/2005/8/layout/equation2"/>
    <dgm:cxn modelId="{E6616C84-70F8-3945-B9F8-DDCE04112399}" type="presParOf" srcId="{2D50DDE3-429E-5141-A2E2-D1C7980BD5E9}" destId="{3B116075-5299-314F-A56A-4023DAE82DC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F438B-80E7-6E46-ACBD-5B14B4962465}">
      <dsp:nvSpPr>
        <dsp:cNvPr id="0" name=""/>
        <dsp:cNvSpPr/>
      </dsp:nvSpPr>
      <dsp:spPr>
        <a:xfrm>
          <a:off x="0" y="306285"/>
          <a:ext cx="11528970" cy="71950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Book Antiqua" panose="02040602050305030304" pitchFamily="18" charset="0"/>
            </a:rPr>
            <a:t>RAG:</a:t>
          </a:r>
        </a:p>
      </dsp:txBody>
      <dsp:txXfrm>
        <a:off x="35123" y="341408"/>
        <a:ext cx="11458724" cy="649260"/>
      </dsp:txXfrm>
    </dsp:sp>
    <dsp:sp modelId="{ADA36470-B7E6-0E47-9FFC-80BF03A491FA}">
      <dsp:nvSpPr>
        <dsp:cNvPr id="0" name=""/>
        <dsp:cNvSpPr/>
      </dsp:nvSpPr>
      <dsp:spPr>
        <a:xfrm>
          <a:off x="0" y="1147368"/>
          <a:ext cx="11528970" cy="959126"/>
        </a:xfrm>
        <a:prstGeom prst="rect">
          <a:avLst/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6045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600" kern="1200" dirty="0">
              <a:latin typeface="Book Antiqua" panose="02040602050305030304" pitchFamily="18" charset="0"/>
            </a:rPr>
            <a:t>Used when domain-specific or proprietary Knowledge is required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600" kern="1200" dirty="0">
              <a:latin typeface="Book Antiqua" panose="02040602050305030304" pitchFamily="18" charset="0"/>
            </a:rPr>
            <a:t>When use case requires up-to-date information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N" sz="1600" kern="1200" dirty="0">
              <a:latin typeface="Book Antiqua" panose="02040602050305030304" pitchFamily="18" charset="0"/>
            </a:rPr>
            <a:t>RAG</a:t>
          </a:r>
          <a:r>
            <a:rPr lang="en-IN" sz="1600" kern="1200" baseline="0" dirty="0">
              <a:latin typeface="Book Antiqua" panose="02040602050305030304" pitchFamily="18" charset="0"/>
            </a:rPr>
            <a:t> = Retrieval + Generation </a:t>
          </a:r>
          <a:endParaRPr lang="en-IN" sz="1600" kern="1200" dirty="0">
            <a:latin typeface="Book Antiqua" panose="02040602050305030304" pitchFamily="18" charset="0"/>
          </a:endParaRPr>
        </a:p>
      </dsp:txBody>
      <dsp:txXfrm>
        <a:off x="0" y="1147368"/>
        <a:ext cx="11528970" cy="95912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8695D-FB28-A248-A663-5048F0465A72}">
      <dsp:nvSpPr>
        <dsp:cNvPr id="0" name=""/>
        <dsp:cNvSpPr/>
      </dsp:nvSpPr>
      <dsp:spPr>
        <a:xfrm>
          <a:off x="0" y="3353612"/>
          <a:ext cx="6048672" cy="110073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Book Antiqua" panose="02040602050305030304" pitchFamily="18" charset="0"/>
            </a:rPr>
            <a:t>Leads</a:t>
          </a:r>
          <a:r>
            <a:rPr lang="en-GB" sz="1800" kern="1200" baseline="0" dirty="0">
              <a:latin typeface="Book Antiqua" panose="02040602050305030304" pitchFamily="18" charset="0"/>
            </a:rPr>
            <a:t> to performance cliffs and unreliable BO predictions</a:t>
          </a:r>
          <a:endParaRPr lang="en-GB" sz="1800" kern="1200" dirty="0">
            <a:latin typeface="Book Antiqua" panose="02040602050305030304" pitchFamily="18" charset="0"/>
          </a:endParaRPr>
        </a:p>
      </dsp:txBody>
      <dsp:txXfrm>
        <a:off x="0" y="3353612"/>
        <a:ext cx="6048672" cy="594394"/>
      </dsp:txXfrm>
    </dsp:sp>
    <dsp:sp modelId="{59B4C4A9-28DB-BF49-B061-10B8100E75C7}">
      <dsp:nvSpPr>
        <dsp:cNvPr id="0" name=""/>
        <dsp:cNvSpPr/>
      </dsp:nvSpPr>
      <dsp:spPr>
        <a:xfrm>
          <a:off x="0" y="3925992"/>
          <a:ext cx="6048672" cy="50633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Book Antiqua" panose="02040602050305030304" pitchFamily="18" charset="0"/>
            </a:rPr>
            <a:t>Does BO still behave reliably and efficiently in domain-specific data, or does the domain make BO search harder or less stable?</a:t>
          </a:r>
          <a:endParaRPr lang="en-GB" sz="1400" kern="1200" dirty="0"/>
        </a:p>
      </dsp:txBody>
      <dsp:txXfrm>
        <a:off x="0" y="3925992"/>
        <a:ext cx="6048672" cy="506336"/>
      </dsp:txXfrm>
    </dsp:sp>
    <dsp:sp modelId="{86F34BAF-B10E-EB43-8989-BF154E3C803A}">
      <dsp:nvSpPr>
        <dsp:cNvPr id="0" name=""/>
        <dsp:cNvSpPr/>
      </dsp:nvSpPr>
      <dsp:spPr>
        <a:xfrm rot="10800000">
          <a:off x="0" y="1677200"/>
          <a:ext cx="6048672" cy="1692923"/>
        </a:xfrm>
        <a:prstGeom prst="upArrowCallout">
          <a:avLst/>
        </a:prstGeom>
        <a:solidFill>
          <a:schemeClr val="accent5">
            <a:hueOff val="-9744"/>
            <a:satOff val="-16935"/>
            <a:lumOff val="17549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Book Antiqua" panose="02040602050305030304" pitchFamily="18" charset="0"/>
            </a:rPr>
            <a:t>Tight Coupling of RAG Modules in Domain-Sensitive settings </a:t>
          </a:r>
        </a:p>
      </dsp:txBody>
      <dsp:txXfrm rot="-10800000">
        <a:off x="0" y="1677200"/>
        <a:ext cx="6048672" cy="594216"/>
      </dsp:txXfrm>
    </dsp:sp>
    <dsp:sp modelId="{2142D2A8-2E33-9D4E-BF8B-53C9BBEE9CDD}">
      <dsp:nvSpPr>
        <dsp:cNvPr id="0" name=""/>
        <dsp:cNvSpPr/>
      </dsp:nvSpPr>
      <dsp:spPr>
        <a:xfrm>
          <a:off x="0" y="2284855"/>
          <a:ext cx="6048672" cy="506184"/>
        </a:xfrm>
        <a:prstGeom prst="rect">
          <a:avLst/>
        </a:prstGeom>
        <a:solidFill>
          <a:schemeClr val="accent5">
            <a:tint val="40000"/>
            <a:alpha val="90000"/>
            <a:hueOff val="-386910"/>
            <a:satOff val="6084"/>
            <a:lumOff val="2693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Book Antiqua" panose="02040602050305030304" pitchFamily="18" charset="0"/>
            </a:rPr>
            <a:t>Does it make BO’s surrogate model less reliable in predicting nearby configurations</a:t>
          </a:r>
        </a:p>
      </dsp:txBody>
      <dsp:txXfrm>
        <a:off x="0" y="2284855"/>
        <a:ext cx="6048672" cy="506184"/>
      </dsp:txXfrm>
    </dsp:sp>
    <dsp:sp modelId="{C0D22A3F-B67B-4B46-B649-2093966914DB}">
      <dsp:nvSpPr>
        <dsp:cNvPr id="0" name=""/>
        <dsp:cNvSpPr/>
      </dsp:nvSpPr>
      <dsp:spPr>
        <a:xfrm rot="10800000">
          <a:off x="0" y="24437"/>
          <a:ext cx="6048672" cy="1692923"/>
        </a:xfrm>
        <a:prstGeom prst="upArrowCallout">
          <a:avLst/>
        </a:prstGeom>
        <a:solidFill>
          <a:schemeClr val="accent5">
            <a:hueOff val="-19489"/>
            <a:satOff val="-33870"/>
            <a:lumOff val="35098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>
              <a:latin typeface="Book Antiqua" panose="02040602050305030304" pitchFamily="18" charset="0"/>
            </a:rPr>
            <a:t>Configuration Sensitivity and Search Instability</a:t>
          </a:r>
          <a:endParaRPr lang="en-GB" sz="1800" kern="1200" dirty="0"/>
        </a:p>
      </dsp:txBody>
      <dsp:txXfrm rot="-10800000">
        <a:off x="0" y="24437"/>
        <a:ext cx="6048672" cy="594216"/>
      </dsp:txXfrm>
    </dsp:sp>
    <dsp:sp modelId="{EC499649-4D56-8D44-9F68-9CC3E0A7131A}">
      <dsp:nvSpPr>
        <dsp:cNvPr id="0" name=""/>
        <dsp:cNvSpPr/>
      </dsp:nvSpPr>
      <dsp:spPr>
        <a:xfrm>
          <a:off x="0" y="595003"/>
          <a:ext cx="6048672" cy="506184"/>
        </a:xfrm>
        <a:prstGeom prst="rect">
          <a:avLst/>
        </a:prstGeom>
        <a:solidFill>
          <a:schemeClr val="accent5">
            <a:tint val="40000"/>
            <a:alpha val="90000"/>
            <a:hueOff val="-773819"/>
            <a:satOff val="12168"/>
            <a:lumOff val="538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Book Antiqua" panose="02040602050305030304" pitchFamily="18" charset="0"/>
            </a:rPr>
            <a:t>In certain domains, effective RAG performance may rely on tight interactions between components</a:t>
          </a:r>
        </a:p>
      </dsp:txBody>
      <dsp:txXfrm>
        <a:off x="0" y="595003"/>
        <a:ext cx="6048672" cy="5061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F6C60E-B997-A142-8693-CD41FA56D9D1}">
      <dsp:nvSpPr>
        <dsp:cNvPr id="0" name=""/>
        <dsp:cNvSpPr/>
      </dsp:nvSpPr>
      <dsp:spPr>
        <a:xfrm>
          <a:off x="1265640" y="1457"/>
          <a:ext cx="5062560" cy="149442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228" tIns="379583" rIns="98228" bIns="37958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ook Antiqua" panose="02040602050305030304" pitchFamily="18" charset="0"/>
            </a:rPr>
            <a:t>Compare global optimization against Grid Search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ook Antiqua" panose="02040602050305030304" pitchFamily="18" charset="0"/>
            </a:rPr>
            <a:t>&amp; local optimization against </a:t>
          </a:r>
          <a:r>
            <a:rPr lang="en-US" sz="1600" kern="1200" dirty="0" err="1">
              <a:latin typeface="Book Antiqua" panose="02040602050305030304" pitchFamily="18" charset="0"/>
            </a:rPr>
            <a:t>AutoRAG</a:t>
          </a:r>
          <a:endParaRPr lang="en-US" sz="1600" kern="1200" dirty="0">
            <a:latin typeface="Book Antiqua" panose="02040602050305030304" pitchFamily="18" charset="0"/>
          </a:endParaRPr>
        </a:p>
      </dsp:txBody>
      <dsp:txXfrm>
        <a:off x="1265640" y="1457"/>
        <a:ext cx="5062560" cy="1494422"/>
      </dsp:txXfrm>
    </dsp:sp>
    <dsp:sp modelId="{A64B2658-4442-904B-B2FE-4FE1D24C6E73}">
      <dsp:nvSpPr>
        <dsp:cNvPr id="0" name=""/>
        <dsp:cNvSpPr/>
      </dsp:nvSpPr>
      <dsp:spPr>
        <a:xfrm>
          <a:off x="0" y="1457"/>
          <a:ext cx="1265640" cy="1494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6973" tIns="147616" rIns="66973" bIns="147616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Book Antiqua" panose="02040602050305030304" pitchFamily="18" charset="0"/>
            </a:rPr>
            <a:t>Compare</a:t>
          </a:r>
        </a:p>
      </dsp:txBody>
      <dsp:txXfrm>
        <a:off x="0" y="1457"/>
        <a:ext cx="1265640" cy="1494422"/>
      </dsp:txXfrm>
    </dsp:sp>
    <dsp:sp modelId="{589A97DF-34FB-B54D-BEC3-662FFF89BFF6}">
      <dsp:nvSpPr>
        <dsp:cNvPr id="0" name=""/>
        <dsp:cNvSpPr/>
      </dsp:nvSpPr>
      <dsp:spPr>
        <a:xfrm>
          <a:off x="1265640" y="1585545"/>
          <a:ext cx="5062560" cy="1494422"/>
        </a:xfrm>
        <a:prstGeom prst="rect">
          <a:avLst/>
        </a:prstGeom>
        <a:solidFill>
          <a:schemeClr val="accent5">
            <a:hueOff val="-9744"/>
            <a:satOff val="-16935"/>
            <a:lumOff val="17549"/>
            <a:alphaOff val="0"/>
          </a:schemeClr>
        </a:solidFill>
        <a:ln w="9525" cap="flat" cmpd="sng" algn="ctr">
          <a:solidFill>
            <a:schemeClr val="accent5">
              <a:hueOff val="-9744"/>
              <a:satOff val="-16935"/>
              <a:lumOff val="17549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228" tIns="379583" rIns="98228" bIns="37958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ook Antiqua" panose="02040602050305030304" pitchFamily="18" charset="0"/>
            </a:rPr>
            <a:t>Optimize the metrics scores of a RAG pipeline</a:t>
          </a:r>
        </a:p>
      </dsp:txBody>
      <dsp:txXfrm>
        <a:off x="1265640" y="1585545"/>
        <a:ext cx="5062560" cy="1494422"/>
      </dsp:txXfrm>
    </dsp:sp>
    <dsp:sp modelId="{6E650741-64A2-EF47-9AD9-A0AAC1149F92}">
      <dsp:nvSpPr>
        <dsp:cNvPr id="0" name=""/>
        <dsp:cNvSpPr/>
      </dsp:nvSpPr>
      <dsp:spPr>
        <a:xfrm>
          <a:off x="0" y="1585545"/>
          <a:ext cx="1265640" cy="1494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744"/>
              <a:satOff val="-16935"/>
              <a:lumOff val="17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6973" tIns="147616" rIns="66973" bIns="147616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Book Antiqua" panose="02040602050305030304" pitchFamily="18" charset="0"/>
            </a:rPr>
            <a:t>Optimize</a:t>
          </a:r>
        </a:p>
      </dsp:txBody>
      <dsp:txXfrm>
        <a:off x="0" y="1585545"/>
        <a:ext cx="1265640" cy="1494422"/>
      </dsp:txXfrm>
    </dsp:sp>
    <dsp:sp modelId="{9CC8AD45-CC32-1342-8F36-C9E50A6551AB}">
      <dsp:nvSpPr>
        <dsp:cNvPr id="0" name=""/>
        <dsp:cNvSpPr/>
      </dsp:nvSpPr>
      <dsp:spPr>
        <a:xfrm>
          <a:off x="1265640" y="3169632"/>
          <a:ext cx="5062560" cy="1494422"/>
        </a:xfrm>
        <a:prstGeom prst="rect">
          <a:avLst/>
        </a:prstGeom>
        <a:solidFill>
          <a:schemeClr val="accent5">
            <a:hueOff val="-19489"/>
            <a:satOff val="-33870"/>
            <a:lumOff val="35098"/>
            <a:alphaOff val="0"/>
          </a:schemeClr>
        </a:solidFill>
        <a:ln w="9525" cap="flat" cmpd="sng" algn="ctr">
          <a:solidFill>
            <a:schemeClr val="accent5">
              <a:hueOff val="-19489"/>
              <a:satOff val="-33870"/>
              <a:lumOff val="35098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8228" tIns="379583" rIns="98228" bIns="37958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Book Antiqua" panose="02040602050305030304" pitchFamily="18" charset="0"/>
            </a:rPr>
            <a:t>Minimize total runtime and number of evaluations</a:t>
          </a:r>
        </a:p>
      </dsp:txBody>
      <dsp:txXfrm>
        <a:off x="1265640" y="3169632"/>
        <a:ext cx="5062560" cy="1494422"/>
      </dsp:txXfrm>
    </dsp:sp>
    <dsp:sp modelId="{EED6FAC4-C764-C841-BA3F-7579C1E782BB}">
      <dsp:nvSpPr>
        <dsp:cNvPr id="0" name=""/>
        <dsp:cNvSpPr/>
      </dsp:nvSpPr>
      <dsp:spPr>
        <a:xfrm>
          <a:off x="0" y="3169632"/>
          <a:ext cx="1265640" cy="14944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9489"/>
              <a:satOff val="-33870"/>
              <a:lumOff val="35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6973" tIns="147616" rIns="66973" bIns="147616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Book Antiqua" panose="02040602050305030304" pitchFamily="18" charset="0"/>
            </a:rPr>
            <a:t>Minimize</a:t>
          </a:r>
        </a:p>
      </dsp:txBody>
      <dsp:txXfrm>
        <a:off x="0" y="3169632"/>
        <a:ext cx="1265640" cy="14944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EDB700-17F3-0B44-9B7A-E8411138949F}">
      <dsp:nvSpPr>
        <dsp:cNvPr id="0" name=""/>
        <dsp:cNvSpPr/>
      </dsp:nvSpPr>
      <dsp:spPr>
        <a:xfrm>
          <a:off x="630687" y="354"/>
          <a:ext cx="1864353" cy="720015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Book Antiqua" panose="02040602050305030304" pitchFamily="18" charset="0"/>
            </a:rPr>
            <a:t>Research Question 1</a:t>
          </a:r>
        </a:p>
      </dsp:txBody>
      <dsp:txXfrm>
        <a:off x="990695" y="354"/>
        <a:ext cx="1144338" cy="720015"/>
      </dsp:txXfrm>
    </dsp:sp>
    <dsp:sp modelId="{FBB138C1-1EC3-CB45-8A0A-88D5501D0C4E}">
      <dsp:nvSpPr>
        <dsp:cNvPr id="0" name=""/>
        <dsp:cNvSpPr/>
      </dsp:nvSpPr>
      <dsp:spPr>
        <a:xfrm>
          <a:off x="2261036" y="1573"/>
          <a:ext cx="7263860" cy="717577"/>
        </a:xfrm>
        <a:prstGeom prst="chevron">
          <a:avLst/>
        </a:prstGeom>
        <a:solidFill>
          <a:schemeClr val="accent6">
            <a:alpha val="90000"/>
          </a:schemeClr>
        </a:solidFill>
        <a:ln w="1079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Book Antiqua" panose="02040602050305030304" pitchFamily="18" charset="0"/>
            </a:rPr>
            <a:t>Where</a:t>
          </a:r>
          <a:r>
            <a:rPr lang="en-GB" sz="1600" kern="1200" baseline="0" dirty="0">
              <a:latin typeface="Book Antiqua" panose="02040602050305030304" pitchFamily="18" charset="0"/>
            </a:rPr>
            <a:t> in a RAG pipeline should Bayesian optimization be applied – globally across the full pipeline or locally at individual modules – to most effectively improve end to end generation quality?</a:t>
          </a:r>
          <a:endParaRPr lang="en-GB" sz="1600" kern="1200" dirty="0">
            <a:latin typeface="Book Antiqua" panose="02040602050305030304" pitchFamily="18" charset="0"/>
          </a:endParaRPr>
        </a:p>
      </dsp:txBody>
      <dsp:txXfrm>
        <a:off x="2619825" y="1573"/>
        <a:ext cx="6546283" cy="7175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EDB700-17F3-0B44-9B7A-E8411138949F}">
      <dsp:nvSpPr>
        <dsp:cNvPr id="0" name=""/>
        <dsp:cNvSpPr/>
      </dsp:nvSpPr>
      <dsp:spPr>
        <a:xfrm>
          <a:off x="630687" y="354"/>
          <a:ext cx="1864353" cy="720015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Book Antiqua" panose="02040602050305030304" pitchFamily="18" charset="0"/>
            </a:rPr>
            <a:t>Research Question 4</a:t>
          </a:r>
        </a:p>
      </dsp:txBody>
      <dsp:txXfrm>
        <a:off x="990695" y="354"/>
        <a:ext cx="1144338" cy="720015"/>
      </dsp:txXfrm>
    </dsp:sp>
    <dsp:sp modelId="{FBB138C1-1EC3-CB45-8A0A-88D5501D0C4E}">
      <dsp:nvSpPr>
        <dsp:cNvPr id="0" name=""/>
        <dsp:cNvSpPr/>
      </dsp:nvSpPr>
      <dsp:spPr>
        <a:xfrm>
          <a:off x="2261036" y="1573"/>
          <a:ext cx="7263860" cy="717577"/>
        </a:xfrm>
        <a:prstGeom prst="chevron">
          <a:avLst/>
        </a:prstGeom>
        <a:solidFill>
          <a:schemeClr val="accent6">
            <a:alpha val="90000"/>
          </a:schemeClr>
        </a:solidFill>
        <a:ln w="1079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Book Antiqua" panose="02040602050305030304" pitchFamily="18" charset="0"/>
            </a:rPr>
            <a:t>How does the domain of dataset influence the effectiveness and stability of Bayesian Optimization in tuning RAG pipeline configurations?</a:t>
          </a:r>
        </a:p>
      </dsp:txBody>
      <dsp:txXfrm>
        <a:off x="2619825" y="1573"/>
        <a:ext cx="6546283" cy="7175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EDB700-17F3-0B44-9B7A-E8411138949F}">
      <dsp:nvSpPr>
        <dsp:cNvPr id="0" name=""/>
        <dsp:cNvSpPr/>
      </dsp:nvSpPr>
      <dsp:spPr>
        <a:xfrm>
          <a:off x="630687" y="354"/>
          <a:ext cx="1864353" cy="720015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Book Antiqua" panose="02040602050305030304" pitchFamily="18" charset="0"/>
            </a:rPr>
            <a:t>Research Question 2</a:t>
          </a:r>
        </a:p>
      </dsp:txBody>
      <dsp:txXfrm>
        <a:off x="990695" y="354"/>
        <a:ext cx="1144338" cy="720015"/>
      </dsp:txXfrm>
    </dsp:sp>
    <dsp:sp modelId="{FBB138C1-1EC3-CB45-8A0A-88D5501D0C4E}">
      <dsp:nvSpPr>
        <dsp:cNvPr id="0" name=""/>
        <dsp:cNvSpPr/>
      </dsp:nvSpPr>
      <dsp:spPr>
        <a:xfrm>
          <a:off x="2261036" y="1573"/>
          <a:ext cx="7263860" cy="717577"/>
        </a:xfrm>
        <a:prstGeom prst="chevron">
          <a:avLst/>
        </a:prstGeom>
        <a:solidFill>
          <a:schemeClr val="accent6">
            <a:alpha val="90000"/>
          </a:schemeClr>
        </a:solidFill>
        <a:ln w="1079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Book Antiqua" panose="02040602050305030304" pitchFamily="18" charset="0"/>
            </a:rPr>
            <a:t>How do different resource constraints (e.g., evaluation budgets, time, compute resources) affect the performance and stability of BO in RAG tuning? </a:t>
          </a:r>
        </a:p>
      </dsp:txBody>
      <dsp:txXfrm>
        <a:off x="2619825" y="1573"/>
        <a:ext cx="6546283" cy="7175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EDB700-17F3-0B44-9B7A-E8411138949F}">
      <dsp:nvSpPr>
        <dsp:cNvPr id="0" name=""/>
        <dsp:cNvSpPr/>
      </dsp:nvSpPr>
      <dsp:spPr>
        <a:xfrm>
          <a:off x="630687" y="354"/>
          <a:ext cx="1864353" cy="720015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Book Antiqua" panose="02040602050305030304" pitchFamily="18" charset="0"/>
            </a:rPr>
            <a:t>Research Question 3</a:t>
          </a:r>
        </a:p>
      </dsp:txBody>
      <dsp:txXfrm>
        <a:off x="990695" y="354"/>
        <a:ext cx="1144338" cy="720015"/>
      </dsp:txXfrm>
    </dsp:sp>
    <dsp:sp modelId="{FBB138C1-1EC3-CB45-8A0A-88D5501D0C4E}">
      <dsp:nvSpPr>
        <dsp:cNvPr id="0" name=""/>
        <dsp:cNvSpPr/>
      </dsp:nvSpPr>
      <dsp:spPr>
        <a:xfrm>
          <a:off x="2261036" y="1573"/>
          <a:ext cx="7263860" cy="717577"/>
        </a:xfrm>
        <a:prstGeom prst="chevron">
          <a:avLst/>
        </a:prstGeom>
        <a:solidFill>
          <a:schemeClr val="accent6">
            <a:alpha val="90000"/>
          </a:schemeClr>
        </a:solidFill>
        <a:ln w="1079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Book Antiqua" panose="02040602050305030304" pitchFamily="18" charset="0"/>
            </a:rPr>
            <a:t>How sensitive is Bayesian Optimization to the size and quality of the evaluation dataset during RAG pipeline tuning?</a:t>
          </a:r>
        </a:p>
      </dsp:txBody>
      <dsp:txXfrm>
        <a:off x="2619825" y="1573"/>
        <a:ext cx="6546283" cy="7175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289A09-4E19-784F-A6A8-27BCA9998C21}">
      <dsp:nvSpPr>
        <dsp:cNvPr id="0" name=""/>
        <dsp:cNvSpPr/>
      </dsp:nvSpPr>
      <dsp:spPr>
        <a:xfrm>
          <a:off x="1310" y="955268"/>
          <a:ext cx="2399560" cy="11997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>
              <a:latin typeface="Book Antiqua" panose="02040602050305030304" pitchFamily="18" charset="0"/>
            </a:rPr>
            <a:t>Ablation Study</a:t>
          </a:r>
          <a:endParaRPr lang="zh-CN" altLang="en-US" sz="2000" kern="1200" dirty="0">
            <a:latin typeface="Book Antiqua" panose="02040602050305030304" pitchFamily="18" charset="0"/>
          </a:endParaRPr>
        </a:p>
      </dsp:txBody>
      <dsp:txXfrm>
        <a:off x="36450" y="990408"/>
        <a:ext cx="2329280" cy="1129500"/>
      </dsp:txXfrm>
    </dsp:sp>
    <dsp:sp modelId="{C62D99CF-311D-2148-AFC3-A9BFD0336006}">
      <dsp:nvSpPr>
        <dsp:cNvPr id="0" name=""/>
        <dsp:cNvSpPr/>
      </dsp:nvSpPr>
      <dsp:spPr>
        <a:xfrm rot="19457599">
          <a:off x="2289770" y="1175504"/>
          <a:ext cx="1182027" cy="69433"/>
        </a:xfrm>
        <a:custGeom>
          <a:avLst/>
          <a:gdLst/>
          <a:ahLst/>
          <a:cxnLst/>
          <a:rect l="0" t="0" r="0" b="0"/>
          <a:pathLst>
            <a:path>
              <a:moveTo>
                <a:pt x="0" y="34716"/>
              </a:moveTo>
              <a:lnTo>
                <a:pt x="1182027" y="34716"/>
              </a:lnTo>
            </a:path>
          </a:pathLst>
        </a:custGeom>
        <a:noFill/>
        <a:ln w="1079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851233" y="1180670"/>
        <a:ext cx="59101" cy="59101"/>
      </dsp:txXfrm>
    </dsp:sp>
    <dsp:sp modelId="{099FC522-2712-F54C-A670-AC987C4064E6}">
      <dsp:nvSpPr>
        <dsp:cNvPr id="0" name=""/>
        <dsp:cNvSpPr/>
      </dsp:nvSpPr>
      <dsp:spPr>
        <a:xfrm>
          <a:off x="3360696" y="265394"/>
          <a:ext cx="2399560" cy="11997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Book Antiqua" panose="02040602050305030304" pitchFamily="18" charset="0"/>
            </a:rPr>
            <a:t>Global Optimization</a:t>
          </a:r>
          <a:endParaRPr lang="zh-CN" altLang="en-US" sz="1800" kern="1200" dirty="0">
            <a:latin typeface="Book Antiqua" panose="02040602050305030304" pitchFamily="18" charset="0"/>
          </a:endParaRPr>
        </a:p>
      </dsp:txBody>
      <dsp:txXfrm>
        <a:off x="3395836" y="300534"/>
        <a:ext cx="2329280" cy="1129500"/>
      </dsp:txXfrm>
    </dsp:sp>
    <dsp:sp modelId="{A2ECCE89-6E36-9947-8F60-605CB179610B}">
      <dsp:nvSpPr>
        <dsp:cNvPr id="0" name=""/>
        <dsp:cNvSpPr/>
      </dsp:nvSpPr>
      <dsp:spPr>
        <a:xfrm rot="2142401">
          <a:off x="2289770" y="1865378"/>
          <a:ext cx="1182027" cy="69433"/>
        </a:xfrm>
        <a:custGeom>
          <a:avLst/>
          <a:gdLst/>
          <a:ahLst/>
          <a:cxnLst/>
          <a:rect l="0" t="0" r="0" b="0"/>
          <a:pathLst>
            <a:path>
              <a:moveTo>
                <a:pt x="0" y="34716"/>
              </a:moveTo>
              <a:lnTo>
                <a:pt x="1182027" y="34716"/>
              </a:lnTo>
            </a:path>
          </a:pathLst>
        </a:custGeom>
        <a:noFill/>
        <a:ln w="1079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851233" y="1870544"/>
        <a:ext cx="59101" cy="59101"/>
      </dsp:txXfrm>
    </dsp:sp>
    <dsp:sp modelId="{B5E3A5D8-975E-A540-9166-7D61BA20E5BC}">
      <dsp:nvSpPr>
        <dsp:cNvPr id="0" name=""/>
        <dsp:cNvSpPr/>
      </dsp:nvSpPr>
      <dsp:spPr>
        <a:xfrm>
          <a:off x="3360696" y="1645142"/>
          <a:ext cx="2399560" cy="11997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Book Antiqua" panose="02040602050305030304" pitchFamily="18" charset="0"/>
            </a:rPr>
            <a:t>Local Optimization</a:t>
          </a:r>
          <a:endParaRPr lang="zh-CN" altLang="en-US" sz="1800" kern="1200" dirty="0"/>
        </a:p>
      </dsp:txBody>
      <dsp:txXfrm>
        <a:off x="3395836" y="1680282"/>
        <a:ext cx="2329280" cy="11295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4CE0BA-6731-E646-A491-F648776E8F74}">
      <dsp:nvSpPr>
        <dsp:cNvPr id="0" name=""/>
        <dsp:cNvSpPr/>
      </dsp:nvSpPr>
      <dsp:spPr>
        <a:xfrm>
          <a:off x="34" y="2459"/>
          <a:ext cx="3319410" cy="10944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>
              <a:latin typeface="Book Antiqua" panose="02040602050305030304" pitchFamily="18" charset="0"/>
            </a:rPr>
            <a:t>Independent Variables</a:t>
          </a:r>
          <a:endParaRPr lang="zh-CN" altLang="en-US" sz="2000" kern="1200" dirty="0">
            <a:latin typeface="Book Antiqua" panose="02040602050305030304" pitchFamily="18" charset="0"/>
          </a:endParaRPr>
        </a:p>
      </dsp:txBody>
      <dsp:txXfrm>
        <a:off x="34" y="2459"/>
        <a:ext cx="3319410" cy="1094400"/>
      </dsp:txXfrm>
    </dsp:sp>
    <dsp:sp modelId="{B9A08597-B446-1940-BEAC-7D1A41195069}">
      <dsp:nvSpPr>
        <dsp:cNvPr id="0" name=""/>
        <dsp:cNvSpPr/>
      </dsp:nvSpPr>
      <dsp:spPr>
        <a:xfrm>
          <a:off x="34" y="1096859"/>
          <a:ext cx="3319410" cy="307714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800" kern="1200" dirty="0">
              <a:latin typeface="Book Antiqua" panose="02040602050305030304" pitchFamily="18" charset="0"/>
            </a:rPr>
            <a:t>Budget Constraints:</a:t>
          </a:r>
          <a:br>
            <a:rPr lang="en-US" altLang="zh-CN" sz="1800" kern="1200" dirty="0">
              <a:latin typeface="Book Antiqua" panose="02040602050305030304" pitchFamily="18" charset="0"/>
            </a:rPr>
          </a:br>
          <a:endParaRPr lang="zh-CN" altLang="en-US" sz="1800" kern="1200" dirty="0">
            <a:latin typeface="Book Antiqua" panose="020406020503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stem Font Regular"/>
            <a:buChar char="-"/>
          </a:pPr>
          <a:r>
            <a:rPr lang="en-US" altLang="zh-CN" sz="1800" kern="1200" dirty="0">
              <a:latin typeface="Book Antiqua" panose="02040602050305030304" pitchFamily="18" charset="0"/>
            </a:rPr>
            <a:t>number of configurations to explore, </a:t>
          </a:r>
          <a:endParaRPr lang="zh-CN" altLang="en-US" sz="1800" kern="1200" dirty="0">
            <a:latin typeface="Book Antiqua" panose="020406020503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stem Font Regular"/>
            <a:buChar char="-"/>
          </a:pPr>
          <a:endParaRPr lang="zh-CN" altLang="en-US" sz="1800" kern="1200" dirty="0">
            <a:latin typeface="Book Antiqua" panose="020406020503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stem Font Regular"/>
            <a:buChar char="-"/>
          </a:pPr>
          <a:r>
            <a:rPr lang="en-US" altLang="zh-CN" sz="1800" kern="1200" dirty="0">
              <a:latin typeface="Book Antiqua" panose="02040602050305030304" pitchFamily="18" charset="0"/>
            </a:rPr>
            <a:t>Computational resources used: parallelism </a:t>
          </a:r>
          <a:endParaRPr lang="zh-CN" altLang="en-US" sz="1800" kern="1200" dirty="0">
            <a:latin typeface="Book Antiqua" panose="020406020503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stem Font Regular"/>
            <a:buChar char="-"/>
          </a:pPr>
          <a:endParaRPr lang="zh-CN" altLang="en-US" sz="1800" kern="1200" dirty="0">
            <a:latin typeface="Book Antiqua" panose="020406020503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stem Font Regular"/>
            <a:buChar char="-"/>
          </a:pPr>
          <a:r>
            <a:rPr lang="en-US" altLang="zh-CN" sz="1800" kern="1200" dirty="0">
              <a:latin typeface="Book Antiqua" panose="02040602050305030304" pitchFamily="18" charset="0"/>
            </a:rPr>
            <a:t>Time</a:t>
          </a:r>
          <a:endParaRPr lang="zh-CN" altLang="en-US" sz="1800" kern="1200" dirty="0">
            <a:latin typeface="Book Antiqua" panose="020406020503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stem Font Regular"/>
            <a:buChar char="-"/>
          </a:pPr>
          <a:endParaRPr lang="zh-CN" altLang="en-US" sz="1800" kern="1200" dirty="0">
            <a:latin typeface="Book Antiqua" panose="02040602050305030304" pitchFamily="18" charset="0"/>
          </a:endParaRPr>
        </a:p>
      </dsp:txBody>
      <dsp:txXfrm>
        <a:off x="34" y="1096859"/>
        <a:ext cx="3319410" cy="3077145"/>
      </dsp:txXfrm>
    </dsp:sp>
    <dsp:sp modelId="{479DFD76-241F-2B45-B518-28A09E095954}">
      <dsp:nvSpPr>
        <dsp:cNvPr id="0" name=""/>
        <dsp:cNvSpPr/>
      </dsp:nvSpPr>
      <dsp:spPr>
        <a:xfrm>
          <a:off x="3784197" y="0"/>
          <a:ext cx="3319410" cy="1094400"/>
        </a:xfrm>
        <a:prstGeom prst="rect">
          <a:avLst/>
        </a:prstGeom>
        <a:solidFill>
          <a:schemeClr val="accent5">
            <a:hueOff val="-19489"/>
            <a:satOff val="-33870"/>
            <a:lumOff val="35098"/>
            <a:alphaOff val="0"/>
          </a:schemeClr>
        </a:solidFill>
        <a:ln w="10795" cap="flat" cmpd="sng" algn="ctr">
          <a:solidFill>
            <a:schemeClr val="accent5">
              <a:hueOff val="-19489"/>
              <a:satOff val="-33870"/>
              <a:lumOff val="35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>
              <a:latin typeface="Book Antiqua" panose="02040602050305030304" pitchFamily="18" charset="0"/>
            </a:rPr>
            <a:t>Dependent Variables </a:t>
          </a:r>
          <a:endParaRPr lang="zh-CN" altLang="en-US" sz="2000" kern="1200" dirty="0">
            <a:latin typeface="Book Antiqua" panose="02040602050305030304" pitchFamily="18" charset="0"/>
          </a:endParaRPr>
        </a:p>
      </dsp:txBody>
      <dsp:txXfrm>
        <a:off x="3784197" y="0"/>
        <a:ext cx="3319410" cy="1094400"/>
      </dsp:txXfrm>
    </dsp:sp>
    <dsp:sp modelId="{157FE787-61A9-4D45-B83B-074FB08BDFB0}">
      <dsp:nvSpPr>
        <dsp:cNvPr id="0" name=""/>
        <dsp:cNvSpPr/>
      </dsp:nvSpPr>
      <dsp:spPr>
        <a:xfrm>
          <a:off x="3784162" y="1096859"/>
          <a:ext cx="3319410" cy="3077145"/>
        </a:xfrm>
        <a:prstGeom prst="rect">
          <a:avLst/>
        </a:prstGeom>
        <a:solidFill>
          <a:schemeClr val="accent5">
            <a:tint val="40000"/>
            <a:alpha val="90000"/>
            <a:hueOff val="-773819"/>
            <a:satOff val="12168"/>
            <a:lumOff val="5386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-773819"/>
              <a:satOff val="12168"/>
              <a:lumOff val="53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800" kern="1200" dirty="0">
              <a:latin typeface="Book Antiqua" panose="02040602050305030304" pitchFamily="18" charset="0"/>
            </a:rPr>
            <a:t>Final metrics scores</a:t>
          </a:r>
          <a:endParaRPr lang="zh-CN" altLang="en-US" sz="1800" kern="1200" dirty="0">
            <a:latin typeface="Book Antiqua" panose="020406020503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1800" kern="1200" dirty="0">
            <a:latin typeface="Book Antiqua" panose="020406020503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800" kern="1200" dirty="0">
              <a:latin typeface="Book Antiqua" panose="02040602050305030304" pitchFamily="18" charset="0"/>
            </a:rPr>
            <a:t>Convergence Time</a:t>
          </a:r>
          <a:endParaRPr lang="zh-CN" altLang="en-US" sz="1800" kern="1200" dirty="0">
            <a:latin typeface="Book Antiqua" panose="02040602050305030304" pitchFamily="18" charset="0"/>
          </a:endParaRPr>
        </a:p>
      </dsp:txBody>
      <dsp:txXfrm>
        <a:off x="3784162" y="1096859"/>
        <a:ext cx="3319410" cy="307714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2B13-E0B9-214D-9575-497D98C0F266}">
      <dsp:nvSpPr>
        <dsp:cNvPr id="0" name=""/>
        <dsp:cNvSpPr/>
      </dsp:nvSpPr>
      <dsp:spPr>
        <a:xfrm>
          <a:off x="539" y="102595"/>
          <a:ext cx="1678926" cy="167892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Book Antiqua" panose="02040602050305030304" pitchFamily="18" charset="0"/>
            </a:rPr>
            <a:t>Small vs. Large</a:t>
          </a:r>
          <a:endParaRPr lang="zh-CN" altLang="en-US" sz="1800" kern="1200" dirty="0">
            <a:latin typeface="Book Antiqua" panose="02040602050305030304" pitchFamily="18" charset="0"/>
          </a:endParaRPr>
        </a:p>
      </dsp:txBody>
      <dsp:txXfrm>
        <a:off x="246412" y="348468"/>
        <a:ext cx="1187180" cy="1187180"/>
      </dsp:txXfrm>
    </dsp:sp>
    <dsp:sp modelId="{E281D7C3-B45F-8640-935A-321BF74A1EE9}">
      <dsp:nvSpPr>
        <dsp:cNvPr id="0" name=""/>
        <dsp:cNvSpPr/>
      </dsp:nvSpPr>
      <dsp:spPr>
        <a:xfrm>
          <a:off x="353113" y="1917851"/>
          <a:ext cx="973777" cy="973777"/>
        </a:xfrm>
        <a:prstGeom prst="mathPlu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482187" y="2290223"/>
        <a:ext cx="715629" cy="229033"/>
      </dsp:txXfrm>
    </dsp:sp>
    <dsp:sp modelId="{C3A7A36E-050A-2546-9008-093C05A64D4C}">
      <dsp:nvSpPr>
        <dsp:cNvPr id="0" name=""/>
        <dsp:cNvSpPr/>
      </dsp:nvSpPr>
      <dsp:spPr>
        <a:xfrm>
          <a:off x="539" y="3027957"/>
          <a:ext cx="1678926" cy="1678926"/>
        </a:xfrm>
        <a:prstGeom prst="ellipse">
          <a:avLst/>
        </a:prstGeom>
        <a:solidFill>
          <a:schemeClr val="accent5">
            <a:hueOff val="-9744"/>
            <a:satOff val="-16935"/>
            <a:lumOff val="1754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Book Antiqua" panose="02040602050305030304" pitchFamily="18" charset="0"/>
            </a:rPr>
            <a:t>Clean vs. noisy</a:t>
          </a:r>
          <a:endParaRPr lang="zh-CN" altLang="en-US" sz="1800" kern="1200" dirty="0">
            <a:latin typeface="Book Antiqua" panose="02040602050305030304" pitchFamily="18" charset="0"/>
          </a:endParaRPr>
        </a:p>
      </dsp:txBody>
      <dsp:txXfrm>
        <a:off x="246412" y="3273830"/>
        <a:ext cx="1187180" cy="1187180"/>
      </dsp:txXfrm>
    </dsp:sp>
    <dsp:sp modelId="{0F6AB463-5318-AD43-9715-9C8329A311CC}">
      <dsp:nvSpPr>
        <dsp:cNvPr id="0" name=""/>
        <dsp:cNvSpPr/>
      </dsp:nvSpPr>
      <dsp:spPr>
        <a:xfrm>
          <a:off x="1931304" y="2092459"/>
          <a:ext cx="533898" cy="6245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9489"/>
            <a:satOff val="-33870"/>
            <a:lumOff val="3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800" kern="1200"/>
        </a:p>
      </dsp:txBody>
      <dsp:txXfrm>
        <a:off x="1931304" y="2217371"/>
        <a:ext cx="373729" cy="374736"/>
      </dsp:txXfrm>
    </dsp:sp>
    <dsp:sp modelId="{3B116075-5299-314F-A56A-4023DAE82DCA}">
      <dsp:nvSpPr>
        <dsp:cNvPr id="0" name=""/>
        <dsp:cNvSpPr/>
      </dsp:nvSpPr>
      <dsp:spPr>
        <a:xfrm>
          <a:off x="2686821" y="936098"/>
          <a:ext cx="2940203" cy="2937282"/>
        </a:xfrm>
        <a:prstGeom prst="ellipse">
          <a:avLst/>
        </a:prstGeom>
        <a:solidFill>
          <a:schemeClr val="accent5">
            <a:hueOff val="-19489"/>
            <a:satOff val="-33870"/>
            <a:lumOff val="3509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>
              <a:latin typeface="Book Antiqua" panose="02040602050305030304" pitchFamily="18" charset="0"/>
            </a:rPr>
            <a:t>Run BO under each setting, using same search space</a:t>
          </a:r>
          <a:endParaRPr lang="zh-CN" altLang="en-US" sz="2000" kern="1200" dirty="0">
            <a:latin typeface="Book Antiqua" panose="02040602050305030304" pitchFamily="18" charset="0"/>
          </a:endParaRPr>
        </a:p>
      </dsp:txBody>
      <dsp:txXfrm>
        <a:off x="3117404" y="1366253"/>
        <a:ext cx="2079037" cy="20769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60024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1467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1266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26383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92148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385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91255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066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59596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zh-CN" dirty="0"/>
              <a:t>Setup + </a:t>
            </a:r>
            <a:r>
              <a:rPr lang="de-DE" altLang="zh-CN" dirty="0" err="1"/>
              <a:t>Literature</a:t>
            </a:r>
            <a:r>
              <a:rPr lang="de-DE" altLang="zh-CN" dirty="0"/>
              <a:t>: </a:t>
            </a:r>
          </a:p>
          <a:p>
            <a:pPr marL="171450" indent="-171450">
              <a:buFontTx/>
              <a:buChar char="-"/>
            </a:pPr>
            <a:r>
              <a:rPr lang="de-DE" altLang="zh-CN" dirty="0" err="1"/>
              <a:t>Literature</a:t>
            </a:r>
            <a:r>
              <a:rPr lang="de-DE" altLang="zh-CN" dirty="0"/>
              <a:t> review on BO, RAG, </a:t>
            </a:r>
            <a:r>
              <a:rPr lang="de-DE" altLang="zh-CN" dirty="0" err="1"/>
              <a:t>tuning</a:t>
            </a:r>
            <a:br>
              <a:rPr lang="de-DE" altLang="zh-CN" dirty="0"/>
            </a:br>
            <a:r>
              <a:rPr lang="de-DE" altLang="zh-CN" dirty="0"/>
              <a:t>- </a:t>
            </a:r>
            <a:r>
              <a:rPr lang="de-DE" altLang="zh-CN" dirty="0" err="1"/>
              <a:t>Finalize</a:t>
            </a:r>
            <a:r>
              <a:rPr lang="de-DE" altLang="zh-CN" dirty="0"/>
              <a:t> </a:t>
            </a:r>
            <a:r>
              <a:rPr lang="de-DE" altLang="zh-CN" dirty="0" err="1"/>
              <a:t>methodology</a:t>
            </a:r>
            <a:r>
              <a:rPr lang="de-DE" altLang="zh-CN" dirty="0"/>
              <a:t> per RQ</a:t>
            </a:r>
            <a:br>
              <a:rPr lang="de-DE" altLang="zh-CN" dirty="0"/>
            </a:br>
            <a:r>
              <a:rPr lang="de-DE" altLang="zh-CN" dirty="0"/>
              <a:t>- Design </a:t>
            </a:r>
            <a:r>
              <a:rPr lang="de-DE" altLang="zh-CN" dirty="0" err="1"/>
              <a:t>search</a:t>
            </a:r>
            <a:r>
              <a:rPr lang="de-DE" altLang="zh-CN" dirty="0"/>
              <a:t> </a:t>
            </a:r>
            <a:r>
              <a:rPr lang="de-DE" altLang="zh-CN" dirty="0" err="1"/>
              <a:t>space</a:t>
            </a:r>
            <a:r>
              <a:rPr lang="de-DE" altLang="zh-CN" dirty="0"/>
              <a:t> &amp; </a:t>
            </a:r>
            <a:r>
              <a:rPr lang="de-DE" altLang="zh-CN" dirty="0" err="1"/>
              <a:t>config</a:t>
            </a:r>
            <a:r>
              <a:rPr lang="de-DE" altLang="zh-CN" dirty="0"/>
              <a:t> </a:t>
            </a:r>
            <a:r>
              <a:rPr lang="de-DE" altLang="zh-CN" dirty="0" err="1"/>
              <a:t>schema</a:t>
            </a:r>
            <a:br>
              <a:rPr lang="de-DE" altLang="zh-CN" dirty="0"/>
            </a:br>
            <a:r>
              <a:rPr lang="de-DE" altLang="zh-CN" dirty="0"/>
              <a:t>- Set </a:t>
            </a:r>
            <a:r>
              <a:rPr lang="de-DE" altLang="zh-CN" dirty="0" err="1"/>
              <a:t>up</a:t>
            </a:r>
            <a:r>
              <a:rPr lang="de-DE" altLang="zh-CN" dirty="0"/>
              <a:t> </a:t>
            </a:r>
            <a:r>
              <a:rPr lang="de-DE" altLang="zh-CN" dirty="0" err="1"/>
              <a:t>AutoRAG</a:t>
            </a:r>
            <a:r>
              <a:rPr lang="de-DE" altLang="zh-CN" dirty="0"/>
              <a:t> + BO </a:t>
            </a:r>
            <a:r>
              <a:rPr lang="de-DE" altLang="zh-CN" dirty="0" err="1"/>
              <a:t>framework</a:t>
            </a:r>
            <a:r>
              <a:rPr lang="de-DE" altLang="zh-CN" dirty="0"/>
              <a:t> (</a:t>
            </a:r>
            <a:r>
              <a:rPr lang="de-DE" altLang="zh-CN" dirty="0" err="1"/>
              <a:t>RayTune</a:t>
            </a:r>
            <a:r>
              <a:rPr lang="de-DE" altLang="zh-CN" dirty="0"/>
              <a:t> </a:t>
            </a:r>
            <a:r>
              <a:rPr lang="de-DE" altLang="zh-CN" dirty="0" err="1"/>
              <a:t>or</a:t>
            </a:r>
            <a:r>
              <a:rPr lang="de-DE" altLang="zh-CN" dirty="0"/>
              <a:t> SMAC3)</a:t>
            </a:r>
            <a:endParaRPr lang="en-AU" altLang="zh-CN" dirty="0"/>
          </a:p>
          <a:p>
            <a:pPr marL="171450" indent="-171450">
              <a:buFontTx/>
              <a:buChar char="-"/>
            </a:pPr>
            <a:r>
              <a:rPr lang="de-DE" altLang="zh-CN" dirty="0"/>
              <a:t>RQ1 Implementation + Pilot Experiments:</a:t>
            </a:r>
            <a:br>
              <a:rPr lang="de-DE" altLang="zh-CN" dirty="0"/>
            </a:br>
            <a:r>
              <a:rPr lang="de-DE" altLang="zh-CN" dirty="0"/>
              <a:t>- Implement </a:t>
            </a:r>
            <a:r>
              <a:rPr lang="de-DE" altLang="zh-CN" dirty="0" err="1"/>
              <a:t>module</a:t>
            </a:r>
            <a:r>
              <a:rPr lang="de-DE" altLang="zh-CN" dirty="0"/>
              <a:t> + </a:t>
            </a:r>
            <a:r>
              <a:rPr lang="de-DE" altLang="zh-CN" dirty="0" err="1"/>
              <a:t>hyperparameter</a:t>
            </a:r>
            <a:r>
              <a:rPr lang="de-DE" altLang="zh-CN" dirty="0"/>
              <a:t> </a:t>
            </a:r>
            <a:r>
              <a:rPr lang="de-DE" altLang="zh-CN" dirty="0" err="1"/>
              <a:t>optimization</a:t>
            </a:r>
            <a:br>
              <a:rPr lang="de-DE" altLang="zh-CN" dirty="0"/>
            </a:br>
            <a:r>
              <a:rPr lang="de-DE" altLang="zh-CN" dirty="0"/>
              <a:t>- Run BO + </a:t>
            </a:r>
            <a:r>
              <a:rPr lang="de-DE" altLang="zh-CN" dirty="0" err="1"/>
              <a:t>baseline</a:t>
            </a:r>
            <a:r>
              <a:rPr lang="de-DE" altLang="zh-CN" dirty="0"/>
              <a:t> (e.g., </a:t>
            </a:r>
            <a:r>
              <a:rPr lang="de-DE" altLang="zh-CN" dirty="0" err="1"/>
              <a:t>random</a:t>
            </a:r>
            <a:r>
              <a:rPr lang="de-DE" altLang="zh-CN" dirty="0"/>
              <a:t>/</a:t>
            </a:r>
            <a:r>
              <a:rPr lang="de-DE" altLang="zh-CN" dirty="0" err="1"/>
              <a:t>grid</a:t>
            </a:r>
            <a:r>
              <a:rPr lang="de-DE" altLang="zh-CN" dirty="0"/>
              <a:t>)</a:t>
            </a:r>
            <a:br>
              <a:rPr lang="de-DE" altLang="zh-CN" dirty="0"/>
            </a:br>
            <a:r>
              <a:rPr lang="de-DE" altLang="zh-CN" dirty="0"/>
              <a:t>- Log </a:t>
            </a:r>
            <a:r>
              <a:rPr lang="de-DE" altLang="zh-CN" dirty="0" err="1"/>
              <a:t>performance</a:t>
            </a:r>
            <a:r>
              <a:rPr lang="de-DE" altLang="zh-CN" dirty="0"/>
              <a:t> &amp; </a:t>
            </a:r>
            <a:r>
              <a:rPr lang="de-DE" altLang="zh-CN" dirty="0" err="1"/>
              <a:t>convergence</a:t>
            </a:r>
            <a:endParaRPr lang="de-DE" altLang="zh-CN" dirty="0"/>
          </a:p>
          <a:p>
            <a:pPr marL="171450" indent="-171450">
              <a:buFontTx/>
              <a:buChar char="-"/>
            </a:pPr>
            <a:r>
              <a:rPr lang="de-DE" altLang="zh-CN" dirty="0"/>
              <a:t>RQ2 (</a:t>
            </a:r>
            <a:r>
              <a:rPr lang="de-DE" altLang="zh-CN" dirty="0" err="1"/>
              <a:t>Resource</a:t>
            </a:r>
            <a:r>
              <a:rPr lang="de-DE" altLang="zh-CN" dirty="0"/>
              <a:t> </a:t>
            </a:r>
            <a:r>
              <a:rPr lang="de-DE" altLang="zh-CN" dirty="0" err="1"/>
              <a:t>Constraints</a:t>
            </a:r>
            <a:r>
              <a:rPr lang="de-DE" altLang="zh-CN" dirty="0"/>
              <a:t>)</a:t>
            </a:r>
            <a:br>
              <a:rPr lang="de-DE" altLang="zh-CN" dirty="0"/>
            </a:br>
            <a:r>
              <a:rPr lang="de-DE" altLang="zh-CN" dirty="0"/>
              <a:t>- Add </a:t>
            </a:r>
            <a:r>
              <a:rPr lang="de-DE" altLang="zh-CN" dirty="0" err="1"/>
              <a:t>trial</a:t>
            </a:r>
            <a:r>
              <a:rPr lang="de-DE" altLang="zh-CN" dirty="0"/>
              <a:t> </a:t>
            </a:r>
            <a:r>
              <a:rPr lang="de-DE" altLang="zh-CN" dirty="0" err="1"/>
              <a:t>budgets</a:t>
            </a:r>
            <a:r>
              <a:rPr lang="de-DE" altLang="zh-CN" dirty="0"/>
              <a:t>, </a:t>
            </a:r>
            <a:r>
              <a:rPr lang="de-DE" altLang="zh-CN" dirty="0" err="1"/>
              <a:t>fidelity</a:t>
            </a:r>
            <a:r>
              <a:rPr lang="de-DE" altLang="zh-CN" dirty="0"/>
              <a:t> </a:t>
            </a:r>
            <a:r>
              <a:rPr lang="de-DE" altLang="zh-CN" dirty="0" err="1"/>
              <a:t>settings</a:t>
            </a:r>
            <a:r>
              <a:rPr lang="de-DE" altLang="zh-CN" dirty="0"/>
              <a:t>, </a:t>
            </a:r>
            <a:r>
              <a:rPr lang="de-DE" altLang="zh-CN" dirty="0" err="1"/>
              <a:t>compute</a:t>
            </a:r>
            <a:r>
              <a:rPr lang="de-DE" altLang="zh-CN" dirty="0"/>
              <a:t> </a:t>
            </a:r>
            <a:r>
              <a:rPr lang="de-DE" altLang="zh-CN" dirty="0" err="1"/>
              <a:t>caps</a:t>
            </a:r>
            <a:br>
              <a:rPr lang="de-DE" altLang="zh-CN" dirty="0"/>
            </a:br>
            <a:r>
              <a:rPr lang="de-DE" altLang="zh-CN" dirty="0"/>
              <a:t>- Run </a:t>
            </a:r>
            <a:r>
              <a:rPr lang="de-DE" altLang="zh-CN" dirty="0" err="1"/>
              <a:t>constrained</a:t>
            </a:r>
            <a:r>
              <a:rPr lang="de-DE" altLang="zh-CN" dirty="0"/>
              <a:t> </a:t>
            </a:r>
            <a:r>
              <a:rPr lang="de-DE" altLang="zh-CN" dirty="0" err="1"/>
              <a:t>vs</a:t>
            </a:r>
            <a:r>
              <a:rPr lang="de-DE" altLang="zh-CN" dirty="0"/>
              <a:t> </a:t>
            </a:r>
            <a:r>
              <a:rPr lang="de-DE" altLang="zh-CN" dirty="0" err="1"/>
              <a:t>unconstrained</a:t>
            </a:r>
            <a:r>
              <a:rPr lang="de-DE" altLang="zh-CN" dirty="0"/>
              <a:t> </a:t>
            </a:r>
            <a:r>
              <a:rPr lang="de-DE" altLang="zh-CN" dirty="0" err="1"/>
              <a:t>setups</a:t>
            </a:r>
            <a:br>
              <a:rPr lang="de-DE" altLang="zh-CN" dirty="0"/>
            </a:br>
            <a:r>
              <a:rPr lang="de-DE" altLang="zh-CN" dirty="0"/>
              <a:t>- </a:t>
            </a:r>
            <a:r>
              <a:rPr lang="de-DE" altLang="zh-CN" dirty="0" err="1"/>
              <a:t>Visualize</a:t>
            </a:r>
            <a:r>
              <a:rPr lang="de-DE" altLang="zh-CN" dirty="0"/>
              <a:t> </a:t>
            </a:r>
            <a:r>
              <a:rPr lang="de-DE" altLang="zh-CN" dirty="0" err="1"/>
              <a:t>search</a:t>
            </a:r>
            <a:r>
              <a:rPr lang="de-DE" altLang="zh-CN" dirty="0"/>
              <a:t> </a:t>
            </a:r>
            <a:r>
              <a:rPr lang="de-DE" altLang="zh-CN" dirty="0" err="1"/>
              <a:t>efficiency</a:t>
            </a:r>
            <a:endParaRPr lang="de-DE" altLang="zh-CN" dirty="0"/>
          </a:p>
          <a:p>
            <a:pPr marL="171450" indent="-171450">
              <a:buFontTx/>
              <a:buChar char="-"/>
            </a:pPr>
            <a:r>
              <a:rPr lang="de-DE" altLang="zh-CN" dirty="0"/>
              <a:t>RQ3 (Dataset Quality </a:t>
            </a:r>
            <a:r>
              <a:rPr lang="de-DE" altLang="zh-CN" dirty="0" err="1"/>
              <a:t>Sensitivity</a:t>
            </a:r>
            <a:r>
              <a:rPr lang="de-DE" altLang="zh-CN" dirty="0"/>
              <a:t>)</a:t>
            </a:r>
            <a:br>
              <a:rPr lang="en-AU" altLang="zh-CN" dirty="0"/>
            </a:br>
            <a:r>
              <a:rPr lang="de-DE" altLang="zh-CN" dirty="0"/>
              <a:t>- Design </a:t>
            </a:r>
            <a:r>
              <a:rPr lang="de-DE" altLang="zh-CN" dirty="0" err="1"/>
              <a:t>noisy</a:t>
            </a:r>
            <a:r>
              <a:rPr lang="de-DE" altLang="zh-CN" dirty="0"/>
              <a:t>/</a:t>
            </a:r>
            <a:r>
              <a:rPr lang="de-DE" altLang="zh-CN" dirty="0" err="1"/>
              <a:t>small</a:t>
            </a:r>
            <a:r>
              <a:rPr lang="de-DE" altLang="zh-CN" dirty="0"/>
              <a:t>/</a:t>
            </a:r>
            <a:r>
              <a:rPr lang="de-DE" altLang="zh-CN" dirty="0" err="1"/>
              <a:t>balanced</a:t>
            </a:r>
            <a:r>
              <a:rPr lang="de-DE" altLang="zh-CN" dirty="0"/>
              <a:t> </a:t>
            </a:r>
            <a:r>
              <a:rPr lang="de-DE" altLang="zh-CN" dirty="0" err="1"/>
              <a:t>evaluation</a:t>
            </a:r>
            <a:r>
              <a:rPr lang="de-DE" altLang="zh-CN" dirty="0"/>
              <a:t> </a:t>
            </a:r>
            <a:r>
              <a:rPr lang="de-DE" altLang="zh-CN" dirty="0" err="1"/>
              <a:t>datasets</a:t>
            </a:r>
            <a:br>
              <a:rPr lang="de-DE" altLang="zh-CN" dirty="0"/>
            </a:br>
            <a:r>
              <a:rPr lang="de-DE" altLang="zh-CN" dirty="0"/>
              <a:t>- Run BO on </a:t>
            </a:r>
            <a:r>
              <a:rPr lang="de-DE" altLang="zh-CN" dirty="0" err="1"/>
              <a:t>each</a:t>
            </a:r>
            <a:r>
              <a:rPr lang="de-DE" altLang="zh-CN" dirty="0"/>
              <a:t> and track </a:t>
            </a:r>
            <a:r>
              <a:rPr lang="de-DE" altLang="zh-CN" dirty="0" err="1"/>
              <a:t>differences</a:t>
            </a:r>
            <a:br>
              <a:rPr lang="de-DE" altLang="zh-CN" dirty="0"/>
            </a:br>
            <a:r>
              <a:rPr lang="de-DE" altLang="zh-CN" dirty="0"/>
              <a:t>- Analyze </a:t>
            </a:r>
            <a:r>
              <a:rPr lang="de-DE" altLang="zh-CN" dirty="0" err="1"/>
              <a:t>signal</a:t>
            </a:r>
            <a:r>
              <a:rPr lang="de-DE" altLang="zh-CN" dirty="0"/>
              <a:t> </a:t>
            </a:r>
            <a:r>
              <a:rPr lang="de-DE" altLang="zh-CN" dirty="0" err="1"/>
              <a:t>sensitivity</a:t>
            </a:r>
            <a:endParaRPr lang="en-AU" altLang="zh-CN" dirty="0"/>
          </a:p>
          <a:p>
            <a:pPr marL="171450" indent="-171450">
              <a:buFontTx/>
              <a:buChar char="-"/>
            </a:pPr>
            <a:r>
              <a:rPr lang="de-DE" altLang="zh-CN" dirty="0"/>
              <a:t>RQ4 (</a:t>
            </a:r>
            <a:r>
              <a:rPr lang="de-DE" altLang="zh-CN" dirty="0" err="1"/>
              <a:t>Config</a:t>
            </a:r>
            <a:r>
              <a:rPr lang="de-DE" altLang="zh-CN" dirty="0"/>
              <a:t> Consistency </a:t>
            </a:r>
            <a:r>
              <a:rPr lang="de-DE" altLang="zh-CN" dirty="0" err="1"/>
              <a:t>Across</a:t>
            </a:r>
            <a:r>
              <a:rPr lang="de-DE" altLang="zh-CN" dirty="0"/>
              <a:t> Domains)</a:t>
            </a:r>
            <a:br>
              <a:rPr lang="en-AU" altLang="zh-CN" dirty="0"/>
            </a:br>
            <a:r>
              <a:rPr lang="de-DE" altLang="zh-CN" dirty="0"/>
              <a:t>- Tune BO </a:t>
            </a:r>
            <a:r>
              <a:rPr lang="de-DE" altLang="zh-CN" dirty="0" err="1"/>
              <a:t>separately</a:t>
            </a:r>
            <a:r>
              <a:rPr lang="de-DE" altLang="zh-CN" dirty="0"/>
              <a:t> on </a:t>
            </a:r>
            <a:r>
              <a:rPr lang="de-DE" altLang="zh-CN" dirty="0" err="1"/>
              <a:t>datasets</a:t>
            </a:r>
            <a:r>
              <a:rPr lang="de-DE" altLang="zh-CN" dirty="0"/>
              <a:t> </a:t>
            </a:r>
            <a:r>
              <a:rPr lang="de-DE" altLang="zh-CN" dirty="0" err="1"/>
              <a:t>from</a:t>
            </a:r>
            <a:r>
              <a:rPr lang="de-DE" altLang="zh-CN" dirty="0"/>
              <a:t> different </a:t>
            </a:r>
            <a:r>
              <a:rPr lang="de-DE" altLang="zh-CN" dirty="0" err="1"/>
              <a:t>domains</a:t>
            </a:r>
            <a:br>
              <a:rPr lang="de-DE" altLang="zh-CN" dirty="0"/>
            </a:br>
            <a:r>
              <a:rPr lang="de-DE" altLang="zh-CN" dirty="0"/>
              <a:t>- </a:t>
            </a:r>
            <a:r>
              <a:rPr lang="de-DE" altLang="zh-CN" dirty="0" err="1"/>
              <a:t>Compare</a:t>
            </a:r>
            <a:r>
              <a:rPr lang="de-DE" altLang="zh-CN" dirty="0"/>
              <a:t> </a:t>
            </a:r>
            <a:r>
              <a:rPr lang="de-DE" altLang="zh-CN" dirty="0" err="1"/>
              <a:t>selected</a:t>
            </a:r>
            <a:r>
              <a:rPr lang="de-DE" altLang="zh-CN" dirty="0"/>
              <a:t> </a:t>
            </a:r>
            <a:r>
              <a:rPr lang="de-DE" altLang="zh-CN" dirty="0" err="1"/>
              <a:t>configs</a:t>
            </a:r>
            <a:br>
              <a:rPr lang="de-DE" altLang="zh-CN" dirty="0"/>
            </a:br>
            <a:r>
              <a:rPr lang="de-DE" altLang="zh-CN" dirty="0"/>
              <a:t>- Analyze </a:t>
            </a:r>
            <a:r>
              <a:rPr lang="de-DE" altLang="zh-CN" dirty="0" err="1"/>
              <a:t>variance</a:t>
            </a:r>
            <a:r>
              <a:rPr lang="de-DE" altLang="zh-CN" dirty="0"/>
              <a:t>/</a:t>
            </a:r>
            <a:r>
              <a:rPr lang="de-DE" altLang="zh-CN" dirty="0" err="1"/>
              <a:t>stability</a:t>
            </a:r>
            <a:endParaRPr lang="de-DE" altLang="zh-CN" dirty="0"/>
          </a:p>
          <a:p>
            <a:pPr marL="171450" indent="-171450">
              <a:buFontTx/>
              <a:buChar char="-"/>
            </a:pPr>
            <a:r>
              <a:rPr lang="de-DE" altLang="zh-CN" dirty="0"/>
              <a:t>Final Experiments + Extra Runs</a:t>
            </a:r>
            <a:br>
              <a:rPr lang="de-DE" altLang="zh-CN" dirty="0"/>
            </a:br>
            <a:r>
              <a:rPr lang="de-DE" altLang="zh-CN" dirty="0"/>
              <a:t>- Rerun </a:t>
            </a:r>
            <a:r>
              <a:rPr lang="de-DE" altLang="zh-CN" dirty="0" err="1"/>
              <a:t>any</a:t>
            </a:r>
            <a:r>
              <a:rPr lang="de-DE" altLang="zh-CN" dirty="0"/>
              <a:t> </a:t>
            </a:r>
            <a:r>
              <a:rPr lang="de-DE" altLang="zh-CN" dirty="0" err="1"/>
              <a:t>unstable</a:t>
            </a:r>
            <a:r>
              <a:rPr lang="de-DE" altLang="zh-CN" dirty="0"/>
              <a:t>/</a:t>
            </a:r>
            <a:r>
              <a:rPr lang="de-DE" altLang="zh-CN" dirty="0" err="1"/>
              <a:t>failed</a:t>
            </a:r>
            <a:r>
              <a:rPr lang="de-DE" altLang="zh-CN" dirty="0"/>
              <a:t> </a:t>
            </a:r>
            <a:r>
              <a:rPr lang="de-DE" altLang="zh-CN" dirty="0" err="1"/>
              <a:t>experiments</a:t>
            </a:r>
            <a:br>
              <a:rPr lang="de-DE" altLang="zh-CN" dirty="0"/>
            </a:br>
            <a:r>
              <a:rPr lang="de-DE" altLang="zh-CN" dirty="0"/>
              <a:t>- </a:t>
            </a:r>
            <a:r>
              <a:rPr lang="de-DE" altLang="zh-CN" dirty="0" err="1"/>
              <a:t>Complete</a:t>
            </a:r>
            <a:r>
              <a:rPr lang="de-DE" altLang="zh-CN" dirty="0"/>
              <a:t> </a:t>
            </a:r>
            <a:r>
              <a:rPr lang="de-DE" altLang="zh-CN" dirty="0" err="1"/>
              <a:t>missing</a:t>
            </a:r>
            <a:r>
              <a:rPr lang="de-DE" altLang="zh-CN" dirty="0"/>
              <a:t> </a:t>
            </a:r>
            <a:r>
              <a:rPr lang="de-DE" altLang="zh-CN" dirty="0" err="1"/>
              <a:t>visualizations</a:t>
            </a:r>
            <a:br>
              <a:rPr lang="de-DE" altLang="zh-CN" dirty="0"/>
            </a:br>
            <a:r>
              <a:rPr lang="de-DE" altLang="zh-CN" dirty="0"/>
              <a:t>- Export clean </a:t>
            </a:r>
            <a:r>
              <a:rPr lang="de-DE" altLang="zh-CN" dirty="0" err="1"/>
              <a:t>config</a:t>
            </a:r>
            <a:r>
              <a:rPr lang="de-DE" altLang="zh-CN" dirty="0"/>
              <a:t>/</a:t>
            </a:r>
            <a:r>
              <a:rPr lang="de-DE" altLang="zh-CN" dirty="0" err="1"/>
              <a:t>performance</a:t>
            </a:r>
            <a:r>
              <a:rPr lang="de-DE" altLang="zh-CN" dirty="0"/>
              <a:t> logs</a:t>
            </a:r>
            <a:br>
              <a:rPr lang="de-DE" altLang="zh-CN" dirty="0"/>
            </a:br>
            <a:endParaRPr lang="de-DE" altLang="zh-CN" dirty="0"/>
          </a:p>
          <a:p>
            <a:pPr marL="171450" indent="-171450">
              <a:buFontTx/>
              <a:buChar char="-"/>
            </a:pPr>
            <a:r>
              <a:rPr lang="de-DE" altLang="zh-CN" dirty="0" err="1"/>
              <a:t>Polish</a:t>
            </a:r>
            <a:r>
              <a:rPr lang="de-DE" altLang="zh-CN" dirty="0"/>
              <a:t> + </a:t>
            </a:r>
            <a:r>
              <a:rPr lang="de-DE" altLang="zh-CN" dirty="0" err="1"/>
              <a:t>Submit</a:t>
            </a:r>
            <a:br>
              <a:rPr lang="de-DE" altLang="zh-CN" dirty="0"/>
            </a:br>
            <a:r>
              <a:rPr lang="de-DE" altLang="zh-CN" dirty="0"/>
              <a:t>- </a:t>
            </a:r>
            <a:r>
              <a:rPr lang="de-DE" altLang="zh-CN" dirty="0" err="1"/>
              <a:t>Revise</a:t>
            </a:r>
            <a:r>
              <a:rPr lang="de-DE" altLang="zh-CN" dirty="0"/>
              <a:t> </a:t>
            </a:r>
            <a:r>
              <a:rPr lang="de-DE" altLang="zh-CN" dirty="0" err="1"/>
              <a:t>formatting</a:t>
            </a:r>
            <a:br>
              <a:rPr lang="de-DE" altLang="zh-CN" dirty="0"/>
            </a:br>
            <a:r>
              <a:rPr lang="de-DE" altLang="zh-CN" dirty="0"/>
              <a:t>- Add </a:t>
            </a:r>
            <a:r>
              <a:rPr lang="de-DE" altLang="zh-CN" dirty="0" err="1"/>
              <a:t>references</a:t>
            </a:r>
            <a:br>
              <a:rPr lang="de-DE" altLang="zh-CN" dirty="0"/>
            </a:br>
            <a:r>
              <a:rPr lang="de-DE" altLang="zh-CN" dirty="0"/>
              <a:t>- Final </a:t>
            </a:r>
            <a:r>
              <a:rPr lang="de-DE" altLang="zh-CN" dirty="0" err="1"/>
              <a:t>proofread</a:t>
            </a:r>
            <a:br>
              <a:rPr lang="de-DE" altLang="zh-CN" dirty="0"/>
            </a:br>
            <a:r>
              <a:rPr lang="de-DE" altLang="zh-CN" dirty="0"/>
              <a:t>- </a:t>
            </a:r>
            <a:r>
              <a:rPr lang="de-DE" altLang="zh-CN" dirty="0" err="1"/>
              <a:t>Submit</a:t>
            </a:r>
            <a:r>
              <a:rPr lang="de-DE" altLang="zh-CN" dirty="0"/>
              <a:t> PDF + </a:t>
            </a:r>
            <a:r>
              <a:rPr lang="de-DE" altLang="zh-CN" dirty="0" err="1"/>
              <a:t>materials</a:t>
            </a:r>
            <a:br>
              <a:rPr lang="de-DE" altLang="zh-CN" dirty="0"/>
            </a:br>
            <a:br>
              <a:rPr lang="en-AU" altLang="zh-CN" dirty="0"/>
            </a:br>
            <a:endParaRPr lang="de-DE" altLang="zh-CN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90856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 noProof="0" dirty="0"/>
              <a:t>SMAC3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b="1" noProof="0" dirty="0"/>
              <a:t>Core idea</a:t>
            </a:r>
            <a:r>
              <a:rPr lang="en-US" altLang="zh-CN" noProof="0" dirty="0"/>
              <a:t>: Algorithm configuration with more control,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b="1" noProof="0" dirty="0"/>
              <a:t>Strengths</a:t>
            </a:r>
            <a:r>
              <a:rPr lang="en-US" altLang="zh-CN" noProof="0" dirty="0"/>
              <a:t>: Cost-aware tuning(SMAC3 can model </a:t>
            </a:r>
            <a:r>
              <a:rPr lang="en-US" altLang="zh-CN" b="1" noProof="0" dirty="0"/>
              <a:t>runtime or resource usage</a:t>
            </a:r>
            <a:r>
              <a:rPr lang="en-US" altLang="zh-CN" noProof="0" dirty="0"/>
              <a:t> as a secondary objective, 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 </a:t>
            </a:r>
            <a:b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</a:b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Instances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:“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Often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you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want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to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optimize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across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different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datasets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,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subsets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,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or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even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different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transformations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(e.g.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augmentation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). In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general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,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each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of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these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is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called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an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instance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.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Configurations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are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evaluated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on multiple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instances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so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that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a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configuration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is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found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which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performs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superior on all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instances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instead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of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only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 a </a:t>
            </a:r>
            <a:r>
              <a:rPr lang="de-DE" altLang="zh-CN" b="0" i="0" dirty="0" err="1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few</a:t>
            </a:r>
            <a:r>
              <a:rPr lang="de-DE" altLang="zh-CN" b="0" i="0" dirty="0">
                <a:effectLst/>
                <a:highlight>
                  <a:srgbClr val="FFFFFF"/>
                </a:highlight>
                <a:latin typeface="Roboto" panose="020F0502020204030204" pitchFamily="34" charset="0"/>
              </a:rPr>
              <a:t>.“</a:t>
            </a:r>
            <a:endParaRPr lang="en-US" altLang="zh-CN" noProof="0" dirty="0"/>
          </a:p>
          <a:p>
            <a:r>
              <a:rPr lang="en-US" altLang="zh-CN" b="1" noProof="0" dirty="0" err="1"/>
              <a:t>RayTune</a:t>
            </a:r>
            <a:endParaRPr lang="en-US" altLang="zh-CN" b="1" noProof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b="1" noProof="0" dirty="0"/>
              <a:t>BO tools: </a:t>
            </a:r>
            <a:r>
              <a:rPr lang="en-US" altLang="zh-CN" b="1" noProof="0" dirty="0" err="1"/>
              <a:t>BAyesOpt</a:t>
            </a:r>
            <a:r>
              <a:rPr lang="en-US" altLang="zh-CN" b="1" noProof="0" dirty="0"/>
              <a:t>, BOHB, </a:t>
            </a:r>
            <a:r>
              <a:rPr lang="en-US" altLang="zh-CN" b="1" noProof="0" dirty="0" err="1"/>
              <a:t>Optuna</a:t>
            </a:r>
            <a:r>
              <a:rPr lang="en-US" altLang="zh-CN" b="1" noProof="0" dirty="0"/>
              <a:t>..</a:t>
            </a:r>
            <a:endParaRPr lang="en-US" altLang="zh-CN" noProof="0" dirty="0"/>
          </a:p>
          <a:p>
            <a:endParaRPr lang="en-US" b="0" i="0" noProof="0" dirty="0">
              <a:solidFill>
                <a:srgbClr val="000000"/>
              </a:solidFill>
              <a:effectLst/>
              <a:highlight>
                <a:srgbClr val="FFFFFF"/>
              </a:highlight>
              <a:latin typeface="Lucida Grande" panose="020B06000405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10626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1325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5279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881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8120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480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6645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Baseline(one grid search) and Evaluation(optimizing the score and minimize the time needed)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0173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IN" sz="1200" dirty="0">
              <a:latin typeface="Book Antiqua" panose="020406020503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5883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7.gi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www.matthes.in.tum.de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20240819 | Mehul Raj Kumawat | Domain Adaptation in LLMs through PEFT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1485904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2133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20240819 | Mehul Raj Kumawat | Domain Adaptation in LLMs through PEFT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728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20240819 | Mehul Raj Kumawat | Domain Adaptation in LLMs through PEFT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87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20240819 | Mehul Raj Kumawat | Domain Adaptation in LLMs through PEFT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20240819 | Mehul Raj Kumawat | Domain Adaptation in LLMs through PEFT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20240819 | Mehul Raj Kumawat | Domain Adaptation in LLMs through PEFT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20240819 | Mehul Raj Kumawat | Domain Adaptation in LLMs through PEFT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20240819 | Mehul Raj Kumawat | Domain Adaptation in LLMs through PEFT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20240819 | Mehul Raj Kumawat | Domain Adaptation in LLMs through PEFT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FA43482B-6B16-589C-62E8-B635FEE774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2466488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425" imgH="424" progId="TCLayout.ActiveDocument.1">
                  <p:embed/>
                </p:oleObj>
              </mc:Choice>
              <mc:Fallback>
                <p:oleObj name="think-cell Slide" r:id="rId14" imgW="425" imgH="424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A43482B-6B16-589C-62E8-B635FEE774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IN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20240819 | Mehul Raj Kumawat | Domain Adaptation in LLMs through PEFT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84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10284440" y="6586709"/>
            <a:ext cx="1487168" cy="257250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6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‹#›</a:t>
            </a:fld>
            <a:endParaRPr lang="de-DE" sz="16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 l="398" t="14167" b="1083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bg1"/>
                </a:solidFill>
              </a:defRPr>
            </a:lvl1pPr>
          </a:lstStyle>
          <a:p>
            <a:r>
              <a:rPr lang="de-DE"/>
              <a:t>20240819 | Mehul Raj Kumawat | Domain Adaptation in LLMs through PEFT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51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</p:sldLayoutIdLst>
  <p:hf hdr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notesSlide" Target="../notesSlides/notesSlide10.xml"/><Relationship Id="rId7" Type="http://schemas.openxmlformats.org/officeDocument/2006/relationships/diagramLayout" Target="../diagrams/layout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diagramData" Target="../diagrams/data7.xml"/><Relationship Id="rId5" Type="http://schemas.openxmlformats.org/officeDocument/2006/relationships/image" Target="../media/image1.emf"/><Relationship Id="rId10" Type="http://schemas.microsoft.com/office/2007/relationships/diagramDrawing" Target="../diagrams/drawing7.xml"/><Relationship Id="rId4" Type="http://schemas.openxmlformats.org/officeDocument/2006/relationships/oleObject" Target="../embeddings/oleObject3.bin"/><Relationship Id="rId9" Type="http://schemas.openxmlformats.org/officeDocument/2006/relationships/diagramColors" Target="../diagrams/colors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04.10201" TargetMode="External"/><Relationship Id="rId3" Type="http://schemas.openxmlformats.org/officeDocument/2006/relationships/hyperlink" Target="https://github.com/Marker-Inc-Korea/AutoRAG" TargetMode="External"/><Relationship Id="rId7" Type="http://schemas.openxmlformats.org/officeDocument/2006/relationships/hyperlink" Target="https://docs.ray.io/en/latest/tune/index.html" TargetMode="External"/><Relationship Id="rId2" Type="http://schemas.openxmlformats.org/officeDocument/2006/relationships/hyperlink" Target="https://arxiv.org/abs/2410.20878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arxiv.org/abs/1807.05118" TargetMode="External"/><Relationship Id="rId5" Type="http://schemas.openxmlformats.org/officeDocument/2006/relationships/hyperlink" Target="https://github.com/automl/SMAC3" TargetMode="External"/><Relationship Id="rId4" Type="http://schemas.openxmlformats.org/officeDocument/2006/relationships/hyperlink" Target="https://doi.org/10.1007/978-3-642-25566-3_4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notesSlide" Target="../notesSlides/notesSlide3.xml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Data" Target="../diagrams/data1.xml"/><Relationship Id="rId11" Type="http://schemas.openxmlformats.org/officeDocument/2006/relationships/image" Target="../media/image10.png"/><Relationship Id="rId5" Type="http://schemas.openxmlformats.org/officeDocument/2006/relationships/image" Target="../media/image1.emf"/><Relationship Id="rId10" Type="http://schemas.microsoft.com/office/2007/relationships/diagramDrawing" Target="../diagrams/drawing1.xml"/><Relationship Id="rId4" Type="http://schemas.openxmlformats.org/officeDocument/2006/relationships/oleObject" Target="../embeddings/oleObject3.bin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1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diagramQuickStyle" Target="../diagrams/quickStyle4.xml"/><Relationship Id="rId18" Type="http://schemas.openxmlformats.org/officeDocument/2006/relationships/diagramQuickStyle" Target="../diagrams/quickStyle5.xml"/><Relationship Id="rId3" Type="http://schemas.openxmlformats.org/officeDocument/2006/relationships/notesSlide" Target="../notesSlides/notesSlide9.xml"/><Relationship Id="rId21" Type="http://schemas.openxmlformats.org/officeDocument/2006/relationships/diagramData" Target="../diagrams/data6.xml"/><Relationship Id="rId7" Type="http://schemas.openxmlformats.org/officeDocument/2006/relationships/diagramLayout" Target="../diagrams/layout3.xml"/><Relationship Id="rId12" Type="http://schemas.openxmlformats.org/officeDocument/2006/relationships/diagramLayout" Target="../diagrams/layout4.xml"/><Relationship Id="rId17" Type="http://schemas.openxmlformats.org/officeDocument/2006/relationships/diagramLayout" Target="../diagrams/layout5.xml"/><Relationship Id="rId25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6" Type="http://schemas.openxmlformats.org/officeDocument/2006/relationships/diagramData" Target="../diagrams/data5.xml"/><Relationship Id="rId20" Type="http://schemas.microsoft.com/office/2007/relationships/diagramDrawing" Target="../diagrams/drawing5.xml"/><Relationship Id="rId1" Type="http://schemas.openxmlformats.org/officeDocument/2006/relationships/tags" Target="../tags/tag7.xml"/><Relationship Id="rId6" Type="http://schemas.openxmlformats.org/officeDocument/2006/relationships/diagramData" Target="../diagrams/data3.xml"/><Relationship Id="rId11" Type="http://schemas.openxmlformats.org/officeDocument/2006/relationships/diagramData" Target="../diagrams/data4.xml"/><Relationship Id="rId24" Type="http://schemas.openxmlformats.org/officeDocument/2006/relationships/diagramColors" Target="../diagrams/colors6.xml"/><Relationship Id="rId5" Type="http://schemas.openxmlformats.org/officeDocument/2006/relationships/image" Target="../media/image1.emf"/><Relationship Id="rId15" Type="http://schemas.microsoft.com/office/2007/relationships/diagramDrawing" Target="../diagrams/drawing4.xml"/><Relationship Id="rId23" Type="http://schemas.openxmlformats.org/officeDocument/2006/relationships/diagramQuickStyle" Target="../diagrams/quickStyle6.xml"/><Relationship Id="rId10" Type="http://schemas.microsoft.com/office/2007/relationships/diagramDrawing" Target="../diagrams/drawing3.xml"/><Relationship Id="rId19" Type="http://schemas.openxmlformats.org/officeDocument/2006/relationships/diagramColors" Target="../diagrams/colors5.xml"/><Relationship Id="rId4" Type="http://schemas.openxmlformats.org/officeDocument/2006/relationships/oleObject" Target="../embeddings/oleObject3.bin"/><Relationship Id="rId9" Type="http://schemas.openxmlformats.org/officeDocument/2006/relationships/diagramColors" Target="../diagrams/colors3.xml"/><Relationship Id="rId14" Type="http://schemas.openxmlformats.org/officeDocument/2006/relationships/diagramColors" Target="../diagrams/colors4.xml"/><Relationship Id="rId22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C3F17383-8114-3E75-825A-874E2665B2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894285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3F17383-8114-3E75-825A-874E2665B2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3630974"/>
            <a:ext cx="11432843" cy="587441"/>
          </a:xfrm>
        </p:spPr>
        <p:txBody>
          <a:bodyPr vert="horz"/>
          <a:lstStyle/>
          <a:p>
            <a:r>
              <a:rPr lang="en-US" altLang="zh-CN" sz="24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en-US" sz="2400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>
                <a:latin typeface="Book Antiqua" panose="02040602050305030304" pitchFamily="18" charset="0"/>
              </a:rPr>
              <a:t>Xueru</a:t>
            </a:r>
            <a:r>
              <a:rPr lang="de-DE" dirty="0">
                <a:latin typeface="Book Antiqua" panose="02040602050305030304" pitchFamily="18" charset="0"/>
              </a:rPr>
              <a:t> Zheng</a:t>
            </a:r>
          </a:p>
        </p:txBody>
      </p:sp>
      <p:sp>
        <p:nvSpPr>
          <p:cNvPr id="11" name="Textplatzhalter 15"/>
          <p:cNvSpPr txBox="1">
            <a:spLocks/>
          </p:cNvSpPr>
          <p:nvPr/>
        </p:nvSpPr>
        <p:spPr bwMode="auto">
          <a:xfrm>
            <a:off x="5922819" y="4210928"/>
            <a:ext cx="5941396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80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r"/>
            <a:r>
              <a:rPr lang="en-AU" kern="0" dirty="0">
                <a:latin typeface="Book Antiqua" panose="02040602050305030304" pitchFamily="18" charset="0"/>
              </a:rPr>
              <a:t>12 May 2025, Master Thesis Kick-off</a:t>
            </a:r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0E3F5E90-9966-2334-84CE-A06D2C4FC01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E3F5E90-9966-2334-84CE-A06D2C4FC0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A2FE03D-328F-AA7C-7DC4-BB3F1D2BB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dirty="0">
                <a:latin typeface="Book Antiqua" panose="02040602050305030304" pitchFamily="18" charset="0"/>
              </a:rPr>
              <a:t>RQ</a:t>
            </a:r>
            <a:r>
              <a:rPr lang="en-US" altLang="zh-CN" dirty="0">
                <a:latin typeface="Book Antiqua" panose="02040602050305030304" pitchFamily="18" charset="0"/>
              </a:rPr>
              <a:t>1: Scope of BO in RAG (method selection + tuning)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EC17F-828B-A370-5F52-F7885C18D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B6EA9-4B0E-EB9D-8FE6-311E415F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>
                <a:defRPr/>
              </a:pPr>
              <a:t>10</a:t>
            </a:fld>
            <a:endParaRPr lang="de-DE" dirty="0">
              <a:latin typeface="Book Antiqua" panose="02040602050305030304" pitchFamily="18" charset="0"/>
            </a:endParaRPr>
          </a:p>
        </p:txBody>
      </p:sp>
      <p:graphicFrame>
        <p:nvGraphicFramePr>
          <p:cNvPr id="17" name="图示 16">
            <a:extLst>
              <a:ext uri="{FF2B5EF4-FFF2-40B4-BE49-F238E27FC236}">
                <a16:creationId xmlns:a16="http://schemas.microsoft.com/office/drawing/2014/main" id="{E34FD054-A6ED-112E-6DAE-2777DEC767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9823122"/>
              </p:ext>
            </p:extLst>
          </p:nvPr>
        </p:nvGraphicFramePr>
        <p:xfrm>
          <a:off x="332902" y="2245808"/>
          <a:ext cx="5761568" cy="3110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1" name="文本框 20">
            <a:extLst>
              <a:ext uri="{FF2B5EF4-FFF2-40B4-BE49-F238E27FC236}">
                <a16:creationId xmlns:a16="http://schemas.microsoft.com/office/drawing/2014/main" id="{06E08000-32C9-DDD9-28C0-4605B06B26AB}"/>
              </a:ext>
            </a:extLst>
          </p:cNvPr>
          <p:cNvSpPr txBox="1"/>
          <p:nvPr/>
        </p:nvSpPr>
        <p:spPr>
          <a:xfrm>
            <a:off x="191344" y="1182327"/>
            <a:ext cx="11105925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lang="en-US" dirty="0">
                <a:latin typeface="Book Antiqua" panose="02040602050305030304" pitchFamily="18" charset="0"/>
              </a:rPr>
              <a:t>RQ1: </a:t>
            </a:r>
            <a:r>
              <a:rPr lang="en-GB" dirty="0">
                <a:latin typeface="Book Antiqua" panose="02040602050305030304" pitchFamily="18" charset="0"/>
              </a:rPr>
              <a:t>Where in a RAG pipeline should Bayesian Optimization be applied—globally across the full pipeline </a:t>
            </a:r>
          </a:p>
          <a:p>
            <a:pPr lvl="0"/>
            <a:r>
              <a:rPr lang="en-GB" dirty="0">
                <a:latin typeface="Book Antiqua" panose="02040602050305030304" pitchFamily="18" charset="0"/>
              </a:rPr>
              <a:t>or locally at individual modules—to most effectively improve end-to-end generation quality?</a:t>
            </a:r>
            <a:endParaRPr lang="en-IN" sz="1800" dirty="0">
              <a:latin typeface="Book Antiqua" panose="02040602050305030304" pitchFamily="18" charset="0"/>
            </a:endParaRPr>
          </a:p>
          <a:p>
            <a:r>
              <a:rPr lang="en-US" dirty="0">
                <a:latin typeface="Book Antiqua" panose="02040602050305030304" pitchFamily="18" charset="0"/>
              </a:rPr>
              <a:t> 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74F9B2E1-6A57-E3F6-8A2C-11423680E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73A5DF-6404-00DD-9843-868CDF69C335}"/>
              </a:ext>
            </a:extLst>
          </p:cNvPr>
          <p:cNvSpPr txBox="1"/>
          <p:nvPr/>
        </p:nvSpPr>
        <p:spPr>
          <a:xfrm>
            <a:off x="3049361" y="3244334"/>
            <a:ext cx="6098720" cy="369332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DE" b="0" i="0" dirty="0">
                <a:solidFill>
                  <a:srgbClr val="000000"/>
                </a:solidFill>
                <a:effectLst/>
                <a:latin typeface="Times"/>
              </a:rPr>
              <a:t> </a:t>
            </a:r>
            <a:endParaRPr lang="en-US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8C640644-AC61-BFAC-B5ED-C22A418E80D0}"/>
              </a:ext>
            </a:extLst>
          </p:cNvPr>
          <p:cNvSpPr/>
          <p:nvPr/>
        </p:nvSpPr>
        <p:spPr bwMode="auto">
          <a:xfrm>
            <a:off x="6649167" y="3584942"/>
            <a:ext cx="648072" cy="43204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E1DE2E-EB87-EC11-46A3-7C02101AB361}"/>
              </a:ext>
            </a:extLst>
          </p:cNvPr>
          <p:cNvSpPr/>
          <p:nvPr/>
        </p:nvSpPr>
        <p:spPr bwMode="auto">
          <a:xfrm>
            <a:off x="7907019" y="2516312"/>
            <a:ext cx="3390249" cy="2569308"/>
          </a:xfrm>
          <a:prstGeom prst="roundRect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600" b="0" i="0" u="none" strike="noStrike" dirty="0">
              <a:solidFill>
                <a:srgbClr val="000000"/>
              </a:solidFill>
              <a:effectLst/>
              <a:latin typeface="Book Antiqua" panose="02040602050305030304" pitchFamily="18" charset="0"/>
            </a:endParaRPr>
          </a:p>
          <a:p>
            <a:pPr algn="ctr"/>
            <a:endParaRPr lang="en-US" sz="1600" b="0" i="0" u="none" strike="noStrike" dirty="0">
              <a:solidFill>
                <a:srgbClr val="000000"/>
              </a:solidFill>
              <a:effectLst/>
              <a:latin typeface="Book Antiqua" panose="02040602050305030304" pitchFamily="18" charset="0"/>
            </a:endParaRPr>
          </a:p>
          <a:p>
            <a:pPr algn="ctr"/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To demonstrate the effectiveness of Bayesian Optimization in jointly handling discrete module selection and continuous hyperparameter tuning within RAG pipelines to improve end to end generation performance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​</a:t>
            </a:r>
            <a:endParaRPr lang="en-GB" sz="1600" dirty="0"/>
          </a:p>
          <a:p>
            <a:endParaRPr lang="en-US" sz="1600" dirty="0">
              <a:latin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15335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4BD270-4E4B-EE89-4A7B-6A042C814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RQ2: Trade Off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F016B39-B61B-E3B6-216C-428F1F44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IN"/>
              <a:t>© sebis</a:t>
            </a:r>
            <a:endParaRPr lang="de-DE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DF10F8-384D-82BC-6263-A35A3ED1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11</a:t>
            </a:fld>
            <a:endParaRPr lang="de-DE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FE8C82-2D02-93BC-F7F4-C45285F88783}"/>
              </a:ext>
            </a:extLst>
          </p:cNvPr>
          <p:cNvSpPr txBox="1"/>
          <p:nvPr/>
        </p:nvSpPr>
        <p:spPr>
          <a:xfrm>
            <a:off x="332903" y="980728"/>
            <a:ext cx="9870010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 algn="l"/>
            <a:r>
              <a:rPr lang="en-US" dirty="0">
                <a:latin typeface="Book Antiqua" panose="02040602050305030304" pitchFamily="18" charset="0"/>
              </a:rPr>
              <a:t>RQ2: </a:t>
            </a:r>
            <a:r>
              <a:rPr lang="en-GB" altLang="zh-CN" sz="1800" dirty="0">
                <a:latin typeface="Book Antiqua" panose="02040602050305030304" pitchFamily="18" charset="0"/>
              </a:rPr>
              <a:t>How do different resource constraints (e.g., evaluation budges, time, compute resources) </a:t>
            </a:r>
          </a:p>
          <a:p>
            <a:pPr lvl="0" algn="l"/>
            <a:r>
              <a:rPr lang="en-GB" altLang="zh-CN" sz="1800" dirty="0">
                <a:latin typeface="Book Antiqua" panose="02040602050305030304" pitchFamily="18" charset="0"/>
              </a:rPr>
              <a:t>affect the performance and stability of BO in RAG tuning? </a:t>
            </a:r>
          </a:p>
          <a:p>
            <a:endParaRPr lang="en-US" dirty="0">
              <a:latin typeface="Book Antiqua" panose="02040602050305030304" pitchFamily="18" charset="0"/>
            </a:endParaRPr>
          </a:p>
        </p:txBody>
      </p:sp>
      <p:graphicFrame>
        <p:nvGraphicFramePr>
          <p:cNvPr id="12" name="图示 11">
            <a:extLst>
              <a:ext uri="{FF2B5EF4-FFF2-40B4-BE49-F238E27FC236}">
                <a16:creationId xmlns:a16="http://schemas.microsoft.com/office/drawing/2014/main" id="{61C8297B-2740-2F1F-419B-8588F2ECFF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3671816"/>
              </p:ext>
            </p:extLst>
          </p:nvPr>
        </p:nvGraphicFramePr>
        <p:xfrm>
          <a:off x="2279576" y="2119609"/>
          <a:ext cx="710360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DCAC7E43-CA3D-38BE-7DB2-9E6D6F40F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35610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4BD270-4E4B-EE89-4A7B-6A042C814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RQ3: </a:t>
            </a:r>
            <a:r>
              <a:rPr lang="en-US" altLang="zh-CN" dirty="0">
                <a:latin typeface="Book Antiqua" panose="02040602050305030304" pitchFamily="18" charset="0"/>
              </a:rPr>
              <a:t>Data Impact on BO</a:t>
            </a:r>
            <a:r>
              <a:rPr lang="en-US" dirty="0">
                <a:latin typeface="Book Antiqua" panose="02040602050305030304" pitchFamily="18" charset="0"/>
              </a:rPr>
              <a:t> 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F016B39-B61B-E3B6-216C-428F1F44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IN"/>
              <a:t>© sebis</a:t>
            </a:r>
            <a:endParaRPr lang="de-DE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DF10F8-384D-82BC-6263-A35A3ED1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12</a:t>
            </a:fld>
            <a:endParaRPr lang="de-DE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FE8C82-2D02-93BC-F7F4-C45285F88783}"/>
              </a:ext>
            </a:extLst>
          </p:cNvPr>
          <p:cNvSpPr txBox="1"/>
          <p:nvPr/>
        </p:nvSpPr>
        <p:spPr>
          <a:xfrm>
            <a:off x="332903" y="980728"/>
            <a:ext cx="10530447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 algn="l"/>
            <a:r>
              <a:rPr lang="en-US" dirty="0">
                <a:latin typeface="Book Antiqua" panose="02040602050305030304" pitchFamily="18" charset="0"/>
              </a:rPr>
              <a:t>RQ3: </a:t>
            </a:r>
            <a:r>
              <a:rPr lang="en-GB" altLang="zh-CN" sz="1800" dirty="0">
                <a:latin typeface="Book Antiqua" panose="02040602050305030304" pitchFamily="18" charset="0"/>
              </a:rPr>
              <a:t>How sensitive is Bayesian Optimization to the size and quality of the evaluation dataset during </a:t>
            </a:r>
          </a:p>
          <a:p>
            <a:pPr lvl="0" algn="l"/>
            <a:r>
              <a:rPr lang="en-GB" altLang="zh-CN" sz="1800" dirty="0">
                <a:latin typeface="Book Antiqua" panose="02040602050305030304" pitchFamily="18" charset="0"/>
              </a:rPr>
              <a:t>RAG pipeline tuning?</a:t>
            </a:r>
          </a:p>
          <a:p>
            <a:endParaRPr lang="en-US" dirty="0">
              <a:latin typeface="Book Antiqua" panose="02040602050305030304" pitchFamily="18" charset="0"/>
            </a:endParaRPr>
          </a:p>
        </p:txBody>
      </p:sp>
      <p:graphicFrame>
        <p:nvGraphicFramePr>
          <p:cNvPr id="9" name="图示 8">
            <a:extLst>
              <a:ext uri="{FF2B5EF4-FFF2-40B4-BE49-F238E27FC236}">
                <a16:creationId xmlns:a16="http://schemas.microsoft.com/office/drawing/2014/main" id="{69CC962C-CA55-1E36-E656-AA61492134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3204299"/>
              </p:ext>
            </p:extLst>
          </p:nvPr>
        </p:nvGraphicFramePr>
        <p:xfrm>
          <a:off x="911424" y="1628800"/>
          <a:ext cx="5627564" cy="480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组合 13">
            <a:extLst>
              <a:ext uri="{FF2B5EF4-FFF2-40B4-BE49-F238E27FC236}">
                <a16:creationId xmlns:a16="http://schemas.microsoft.com/office/drawing/2014/main" id="{F6D2A0FC-EAEC-72EF-5891-CA4420D2F51B}"/>
              </a:ext>
            </a:extLst>
          </p:cNvPr>
          <p:cNvGrpSpPr/>
          <p:nvPr/>
        </p:nvGrpSpPr>
        <p:grpSpPr>
          <a:xfrm>
            <a:off x="8091635" y="2487827"/>
            <a:ext cx="3188942" cy="3173421"/>
            <a:chOff x="2501628" y="843970"/>
            <a:chExt cx="3121539" cy="3121539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64AB8489-0723-410B-30A9-CE78F0937BB9}"/>
                </a:ext>
              </a:extLst>
            </p:cNvPr>
            <p:cNvSpPr/>
            <p:nvPr/>
          </p:nvSpPr>
          <p:spPr>
            <a:xfrm>
              <a:off x="2501628" y="843970"/>
              <a:ext cx="3121539" cy="312153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9489"/>
                <a:satOff val="-33870"/>
                <a:lumOff val="35098"/>
                <a:alphaOff val="0"/>
              </a:schemeClr>
            </a:fillRef>
            <a:effectRef idx="0">
              <a:schemeClr val="accent5">
                <a:hueOff val="-19489"/>
                <a:satOff val="-33870"/>
                <a:lumOff val="3509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椭圆 4">
              <a:extLst>
                <a:ext uri="{FF2B5EF4-FFF2-40B4-BE49-F238E27FC236}">
                  <a16:creationId xmlns:a16="http://schemas.microsoft.com/office/drawing/2014/main" id="{71C3D90E-2034-66DF-044F-3B4F4EEB3670}"/>
                </a:ext>
              </a:extLst>
            </p:cNvPr>
            <p:cNvSpPr txBox="1"/>
            <p:nvPr/>
          </p:nvSpPr>
          <p:spPr>
            <a:xfrm>
              <a:off x="2814855" y="1368152"/>
              <a:ext cx="2351173" cy="21402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/>
              <a:r>
                <a:rPr lang="en-US" altLang="zh-CN" sz="2000" dirty="0">
                  <a:latin typeface="Book Antiqua" panose="02040602050305030304" pitchFamily="18" charset="0"/>
                </a:rPr>
                <a:t>Observes changes in search efficiency, stability, and final outcomes</a:t>
              </a:r>
              <a:endParaRPr lang="zh-CN" altLang="en-US" sz="20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7CDEA8E-47BB-AA61-582D-74BA48FEF58A}"/>
              </a:ext>
            </a:extLst>
          </p:cNvPr>
          <p:cNvGrpSpPr/>
          <p:nvPr/>
        </p:nvGrpSpPr>
        <p:grpSpPr>
          <a:xfrm>
            <a:off x="7067149" y="3743236"/>
            <a:ext cx="496324" cy="580606"/>
            <a:chOff x="1799281" y="2114436"/>
            <a:chExt cx="496324" cy="580606"/>
          </a:xfrm>
        </p:grpSpPr>
        <p:sp>
          <p:nvSpPr>
            <p:cNvPr id="21" name="右箭头 20">
              <a:extLst>
                <a:ext uri="{FF2B5EF4-FFF2-40B4-BE49-F238E27FC236}">
                  <a16:creationId xmlns:a16="http://schemas.microsoft.com/office/drawing/2014/main" id="{848A503A-AAD6-183D-3336-D3659A264B2B}"/>
                </a:ext>
              </a:extLst>
            </p:cNvPr>
            <p:cNvSpPr/>
            <p:nvPr/>
          </p:nvSpPr>
          <p:spPr>
            <a:xfrm>
              <a:off x="1799281" y="2114436"/>
              <a:ext cx="496324" cy="58060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9489"/>
                <a:satOff val="-33870"/>
                <a:lumOff val="35098"/>
                <a:alphaOff val="0"/>
              </a:schemeClr>
            </a:fillRef>
            <a:effectRef idx="0">
              <a:schemeClr val="accent5">
                <a:hueOff val="-19489"/>
                <a:satOff val="-33870"/>
                <a:lumOff val="3509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2" name="右箭头 4">
              <a:extLst>
                <a:ext uri="{FF2B5EF4-FFF2-40B4-BE49-F238E27FC236}">
                  <a16:creationId xmlns:a16="http://schemas.microsoft.com/office/drawing/2014/main" id="{C57E4AC5-BA79-3A5C-7797-579B0DC4548A}"/>
                </a:ext>
              </a:extLst>
            </p:cNvPr>
            <p:cNvSpPr txBox="1"/>
            <p:nvPr/>
          </p:nvSpPr>
          <p:spPr>
            <a:xfrm>
              <a:off x="1799281" y="2230557"/>
              <a:ext cx="347427" cy="3483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600" kern="1200"/>
            </a:p>
          </p:txBody>
        </p:sp>
      </p:grp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04F67B47-2225-F37C-1174-AA1D5668A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16676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4BD270-4E4B-EE89-4A7B-6A042C814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 dirty="0">
                <a:latin typeface="Book Antiqua" panose="02040602050305030304" pitchFamily="18" charset="0"/>
              </a:rPr>
              <a:t>RQ4: </a:t>
            </a:r>
            <a:r>
              <a:rPr lang="en-GB" altLang="zh-CN" dirty="0">
                <a:latin typeface="Book Antiqua" panose="02040602050305030304" pitchFamily="18" charset="0"/>
              </a:rPr>
              <a:t>Outcome Robustness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F016B39-B61B-E3B6-216C-428F1F44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© </a:t>
            </a:r>
            <a:r>
              <a:rPr lang="en-GB" dirty="0" err="1"/>
              <a:t>sebis</a:t>
            </a:r>
            <a:endParaRPr lang="en-GB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DF10F8-384D-82BC-6263-A35A3ED1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en-GB" smtClean="0"/>
              <a:pPr>
                <a:spcAft>
                  <a:spcPts val="600"/>
                </a:spcAft>
                <a:defRPr/>
              </a:pPr>
              <a:t>13</a:t>
            </a:fld>
            <a:endParaRPr lang="en-GB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FE8C82-2D02-93BC-F7F4-C45285F88783}"/>
              </a:ext>
            </a:extLst>
          </p:cNvPr>
          <p:cNvSpPr txBox="1"/>
          <p:nvPr/>
        </p:nvSpPr>
        <p:spPr>
          <a:xfrm>
            <a:off x="332903" y="980728"/>
            <a:ext cx="1028679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 algn="l"/>
            <a:r>
              <a:rPr lang="en-GB" sz="1800" dirty="0">
                <a:latin typeface="Book Antiqua" panose="02040602050305030304" pitchFamily="18" charset="0"/>
              </a:rPr>
              <a:t>How does the domain of dataset influence the effectiveness and stability of Bayesian Optimization </a:t>
            </a:r>
          </a:p>
          <a:p>
            <a:pPr lvl="0" algn="l"/>
            <a:r>
              <a:rPr lang="en-GB" sz="1800" dirty="0">
                <a:latin typeface="Book Antiqua" panose="02040602050305030304" pitchFamily="18" charset="0"/>
              </a:rPr>
              <a:t>in tuning RAG pipeline configurations?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80649924-EFF3-6A39-DF65-3556D5FC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16E877-D702-C480-D701-0EE054293B11}"/>
              </a:ext>
            </a:extLst>
          </p:cNvPr>
          <p:cNvSpPr txBox="1"/>
          <p:nvPr/>
        </p:nvSpPr>
        <p:spPr>
          <a:xfrm>
            <a:off x="1255594" y="5076967"/>
            <a:ext cx="1847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en-US" dirty="0">
              <a:latin typeface="Arial" pitchFamily="34" charset="0"/>
            </a:endParaRPr>
          </a:p>
        </p:txBody>
      </p: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4B90722C-F1E1-A2A6-F6E6-9C4B6DB6EA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5789404"/>
              </p:ext>
            </p:extLst>
          </p:nvPr>
        </p:nvGraphicFramePr>
        <p:xfrm>
          <a:off x="2451962" y="1864224"/>
          <a:ext cx="6048672" cy="4455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746655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7C92A-A5AC-EAA3-0886-08F3875DD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Datasets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38A7E-0EC3-B5E5-84E1-3BCA91230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6C0E7-A0F4-CEF3-E06A-CC3865A6C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000653E-0B9D-DFEF-35E4-8C62A4199C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644049"/>
              </p:ext>
            </p:extLst>
          </p:nvPr>
        </p:nvGraphicFramePr>
        <p:xfrm>
          <a:off x="1213756" y="1067038"/>
          <a:ext cx="8959014" cy="519863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479507">
                  <a:extLst>
                    <a:ext uri="{9D8B030D-6E8A-4147-A177-3AD203B41FA5}">
                      <a16:colId xmlns:a16="http://schemas.microsoft.com/office/drawing/2014/main" val="3562142439"/>
                    </a:ext>
                  </a:extLst>
                </a:gridCol>
                <a:gridCol w="4479507">
                  <a:extLst>
                    <a:ext uri="{9D8B030D-6E8A-4147-A177-3AD203B41FA5}">
                      <a16:colId xmlns:a16="http://schemas.microsoft.com/office/drawing/2014/main" val="3831446076"/>
                    </a:ext>
                  </a:extLst>
                </a:gridCol>
              </a:tblGrid>
              <a:tr h="511337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bg1"/>
                          </a:solidFill>
                          <a:effectLst/>
                          <a:latin typeface="Book Antiqua" panose="02040602050305030304" pitchFamily="18" charset="0"/>
                        </a:rPr>
                        <a:t>Dataset</a:t>
                      </a:r>
                      <a:endParaRPr lang="en-US" b="0" dirty="0">
                        <a:solidFill>
                          <a:schemeClr val="bg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>
                          <a:solidFill>
                            <a:schemeClr val="lt1"/>
                          </a:solidFill>
                          <a:effectLst/>
                          <a:latin typeface="Book Antiqua" panose="02040602050305030304" pitchFamily="18" charset="0"/>
                        </a:rPr>
                        <a:t>Description</a:t>
                      </a:r>
                      <a:endParaRPr lang="en-GB" sz="1800" b="0" kern="1200" dirty="0">
                        <a:solidFill>
                          <a:schemeClr val="lt1"/>
                        </a:solidFill>
                        <a:effectLst/>
                        <a:latin typeface="Book Antiqua" panose="020406020503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850787"/>
                  </a:ext>
                </a:extLst>
              </a:tr>
              <a:tr h="463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err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nfcorpus</a:t>
                      </a:r>
                      <a:endParaRPr lang="en-US" b="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rgbClr val="002043"/>
                          </a:solidFill>
                          <a:effectLst/>
                          <a:latin typeface="Book Antiqua" panose="02040602050305030304" pitchFamily="18" charset="0"/>
                        </a:rPr>
                        <a:t>Focusing on the medical domain</a:t>
                      </a:r>
                      <a:endParaRPr lang="en-GB" sz="1800" b="0" kern="1200" dirty="0">
                        <a:solidFill>
                          <a:srgbClr val="002043"/>
                        </a:solidFill>
                        <a:effectLst/>
                        <a:latin typeface="Book Antiqua" panose="020406020503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644476"/>
                  </a:ext>
                </a:extLst>
              </a:tr>
              <a:tr h="463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err="1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</a:rPr>
                        <a:t>scifact</a:t>
                      </a:r>
                      <a:r>
                        <a:rPr lang="en-GB" b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Scientific fact-checking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164079"/>
                  </a:ext>
                </a:extLst>
              </a:tr>
              <a:tr h="463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err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GoldenDataSet_RAG</a:t>
                      </a:r>
                      <a:endParaRPr lang="en-GB" b="0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Collection of QA coming from the</a:t>
                      </a:r>
                    </a:p>
                    <a:p>
                      <a:r>
                        <a:rPr lang="en-GB" sz="1800" b="0" kern="1200" dirty="0" err="1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help.sap.com</a:t>
                      </a:r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 page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597805"/>
                  </a:ext>
                </a:extLst>
              </a:tr>
              <a:tr h="463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err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GoldenDataSet_NewVersio</a:t>
                      </a:r>
                      <a:r>
                        <a:rPr lang="en-US" b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n</a:t>
                      </a:r>
                      <a:endParaRPr lang="en-GB" b="0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Collection of QA coming from the he</a:t>
                      </a:r>
                    </a:p>
                    <a:p>
                      <a:r>
                        <a:rPr lang="en-GB" sz="1800" b="0" kern="1200" dirty="0" err="1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lp.sap.com</a:t>
                      </a:r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 page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976526"/>
                  </a:ext>
                </a:extLst>
              </a:tr>
              <a:tr h="463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FiQA-2018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Contains news articles,</a:t>
                      </a:r>
                    </a:p>
                    <a:p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reports, and social media posts in financial 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302845"/>
                  </a:ext>
                </a:extLst>
              </a:tr>
              <a:tr h="463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SAP Benefits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Book Antiqua" panose="02040602050305030304" pitchFamily="18" charset="0"/>
                        </a:rPr>
                        <a:t>Benefits from SAP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809057"/>
                  </a:ext>
                </a:extLst>
              </a:tr>
              <a:tr h="463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Concur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Focused on internal policies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121813"/>
                  </a:ext>
                </a:extLst>
              </a:tr>
              <a:tr h="463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 err="1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WikiQA</a:t>
                      </a:r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Evaluating open-domain question</a:t>
                      </a:r>
                    </a:p>
                    <a:p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answering systems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721725"/>
                  </a:ext>
                </a:extLst>
              </a:tr>
            </a:tbl>
          </a:graphicData>
        </a:graphic>
      </p:graphicFrame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811133EB-BF1A-AF08-D7FD-A0E3FFCE2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72F008-6DD3-78C1-5595-75ABE89CD68D}"/>
              </a:ext>
            </a:extLst>
          </p:cNvPr>
          <p:cNvSpPr txBox="1"/>
          <p:nvPr/>
        </p:nvSpPr>
        <p:spPr>
          <a:xfrm>
            <a:off x="10331913" y="5608046"/>
            <a:ext cx="6463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..etc.</a:t>
            </a:r>
          </a:p>
        </p:txBody>
      </p:sp>
    </p:spTree>
    <p:extLst>
      <p:ext uri="{BB962C8B-B14F-4D97-AF65-F5344CB8AC3E}">
        <p14:creationId xmlns:p14="http://schemas.microsoft.com/office/powerpoint/2010/main" val="108435810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71081" y="2636912"/>
            <a:ext cx="12192000" cy="576063"/>
          </a:xfrm>
          <a:prstGeom prst="rect">
            <a:avLst/>
          </a:prstGeom>
          <a:solidFill>
            <a:srgbClr val="C5DCF3"/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Introduction &amp; Motivation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Book Antiqua" panose="02040602050305030304" pitchFamily="18" charset="0"/>
              </a:rPr>
              <a:t>Research Questions &amp; Methodologies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PoC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Book Antiqua" panose="02040602050305030304" pitchFamily="18" charset="0"/>
              </a:rPr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/>
              <a:t>15</a:t>
            </a:fld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91E129-C3FD-226D-A1A8-9B2C6996F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16836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8C720-629B-8670-81DE-F5D5FC0B7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Book Antiqua" panose="02040602050305030304" pitchFamily="18" charset="0"/>
              </a:rPr>
              <a:t>PoC: Initial Findings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7E8A2-3016-55C5-4F07-F4B858928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FB02B-0D23-8DE3-9937-1058770CA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33D785-38D1-A5DB-4B84-C0D35C41EEAA}"/>
              </a:ext>
            </a:extLst>
          </p:cNvPr>
          <p:cNvSpPr txBox="1"/>
          <p:nvPr/>
        </p:nvSpPr>
        <p:spPr>
          <a:xfrm>
            <a:off x="302443" y="4941168"/>
            <a:ext cx="6808274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Average generation score = (BLEU + Meteor + Rouge + SEM) / 4</a:t>
            </a:r>
          </a:p>
          <a:p>
            <a:r>
              <a:rPr lang="en-US" dirty="0">
                <a:latin typeface="Book Antiqua" panose="02040602050305030304" pitchFamily="18" charset="0"/>
              </a:rPr>
              <a:t> </a:t>
            </a:r>
          </a:p>
          <a:p>
            <a:r>
              <a:rPr lang="en-US" dirty="0">
                <a:latin typeface="Book Antiqua" panose="02040602050305030304" pitchFamily="18" charset="0"/>
              </a:rPr>
              <a:t>Worst combination: average generation mean: 0.46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E8BDB3-A55D-A7B5-9887-C0A3EA2CA5B7}"/>
              </a:ext>
            </a:extLst>
          </p:cNvPr>
          <p:cNvSpPr txBox="1"/>
          <p:nvPr/>
        </p:nvSpPr>
        <p:spPr>
          <a:xfrm>
            <a:off x="332903" y="1113353"/>
            <a:ext cx="7617791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Components included: retriever, passage filter, prompt maker, generator</a:t>
            </a:r>
          </a:p>
          <a:p>
            <a:endParaRPr lang="en-US" dirty="0">
              <a:latin typeface="Book Antiqua" panose="02040602050305030304" pitchFamily="18" charset="0"/>
            </a:endParaRPr>
          </a:p>
          <a:p>
            <a:r>
              <a:rPr lang="en-US" dirty="0">
                <a:latin typeface="Book Antiqua" panose="02040602050305030304" pitchFamily="18" charset="0"/>
              </a:rPr>
              <a:t>In total 480 different combinations</a:t>
            </a:r>
          </a:p>
        </p:txBody>
      </p:sp>
      <p:graphicFrame>
        <p:nvGraphicFramePr>
          <p:cNvPr id="20" name="Content Placeholder 6">
            <a:extLst>
              <a:ext uri="{FF2B5EF4-FFF2-40B4-BE49-F238E27FC236}">
                <a16:creationId xmlns:a16="http://schemas.microsoft.com/office/drawing/2014/main" id="{A1D71F9B-3E17-E1FF-1289-E2BCA16A7E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061505"/>
              </p:ext>
            </p:extLst>
          </p:nvPr>
        </p:nvGraphicFramePr>
        <p:xfrm>
          <a:off x="332903" y="2204864"/>
          <a:ext cx="11305648" cy="2365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3206">
                  <a:extLst>
                    <a:ext uri="{9D8B030D-6E8A-4147-A177-3AD203B41FA5}">
                      <a16:colId xmlns:a16="http://schemas.microsoft.com/office/drawing/2014/main" val="935871378"/>
                    </a:ext>
                  </a:extLst>
                </a:gridCol>
                <a:gridCol w="1413206">
                  <a:extLst>
                    <a:ext uri="{9D8B030D-6E8A-4147-A177-3AD203B41FA5}">
                      <a16:colId xmlns:a16="http://schemas.microsoft.com/office/drawing/2014/main" val="1773926034"/>
                    </a:ext>
                  </a:extLst>
                </a:gridCol>
                <a:gridCol w="1413206">
                  <a:extLst>
                    <a:ext uri="{9D8B030D-6E8A-4147-A177-3AD203B41FA5}">
                      <a16:colId xmlns:a16="http://schemas.microsoft.com/office/drawing/2014/main" val="3649317888"/>
                    </a:ext>
                  </a:extLst>
                </a:gridCol>
                <a:gridCol w="1413206">
                  <a:extLst>
                    <a:ext uri="{9D8B030D-6E8A-4147-A177-3AD203B41FA5}">
                      <a16:colId xmlns:a16="http://schemas.microsoft.com/office/drawing/2014/main" val="2860198906"/>
                    </a:ext>
                  </a:extLst>
                </a:gridCol>
                <a:gridCol w="1413206">
                  <a:extLst>
                    <a:ext uri="{9D8B030D-6E8A-4147-A177-3AD203B41FA5}">
                      <a16:colId xmlns:a16="http://schemas.microsoft.com/office/drawing/2014/main" val="3871591413"/>
                    </a:ext>
                  </a:extLst>
                </a:gridCol>
                <a:gridCol w="1413206">
                  <a:extLst>
                    <a:ext uri="{9D8B030D-6E8A-4147-A177-3AD203B41FA5}">
                      <a16:colId xmlns:a16="http://schemas.microsoft.com/office/drawing/2014/main" val="1621242648"/>
                    </a:ext>
                  </a:extLst>
                </a:gridCol>
                <a:gridCol w="1413206">
                  <a:extLst>
                    <a:ext uri="{9D8B030D-6E8A-4147-A177-3AD203B41FA5}">
                      <a16:colId xmlns:a16="http://schemas.microsoft.com/office/drawing/2014/main" val="2495043917"/>
                    </a:ext>
                  </a:extLst>
                </a:gridCol>
                <a:gridCol w="1413206">
                  <a:extLst>
                    <a:ext uri="{9D8B030D-6E8A-4147-A177-3AD203B41FA5}">
                      <a16:colId xmlns:a16="http://schemas.microsoft.com/office/drawing/2014/main" val="1419392843"/>
                    </a:ext>
                  </a:extLst>
                </a:gridCol>
              </a:tblGrid>
              <a:tr h="1032189"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Search Methods</a:t>
                      </a:r>
                    </a:p>
                  </a:txBody>
                  <a:tcP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BLEU</a:t>
                      </a:r>
                    </a:p>
                  </a:txBody>
                  <a:tcP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METEOR</a:t>
                      </a:r>
                    </a:p>
                  </a:txBody>
                  <a:tcP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Rouge</a:t>
                      </a:r>
                    </a:p>
                  </a:txBody>
                  <a:tcP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SEM</a:t>
                      </a:r>
                    </a:p>
                  </a:txBody>
                  <a:tcP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Average Generation Score</a:t>
                      </a:r>
                    </a:p>
                  </a:txBody>
                  <a:tcP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Time</a:t>
                      </a:r>
                    </a:p>
                  </a:txBody>
                  <a:tcP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Rank in Grid Search</a:t>
                      </a:r>
                    </a:p>
                  </a:txBody>
                  <a:tcP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765028"/>
                  </a:ext>
                </a:extLst>
              </a:tr>
              <a:tr h="418610"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Grid Search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DE" sz="180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0.641912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0.793373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0.705434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0.982098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0.7807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Book Antiqua" panose="02040602050305030304" pitchFamily="18" charset="0"/>
                        </a:rPr>
                        <a:t>14.81 hours</a:t>
                      </a:r>
                      <a:endParaRPr lang="en-US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6536"/>
                  </a:ext>
                </a:extLst>
              </a:tr>
              <a:tr h="722532"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BO used in RAG pipeline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800" kern="1200" dirty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0.619955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0.784191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0.699833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0.981352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0.7713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31m 42s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ook Antiqua" panose="02040602050305030304" pitchFamily="18" charset="0"/>
                        </a:rPr>
                        <a:t>20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689593"/>
                  </a:ext>
                </a:extLst>
              </a:tr>
            </a:tbl>
          </a:graphicData>
        </a:graphic>
      </p:graphicFrame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FFCDA6BE-C80B-22F9-981C-EF1E02B8C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EF3BB-D6E0-9BCE-5681-F2551A6F043F}"/>
              </a:ext>
            </a:extLst>
          </p:cNvPr>
          <p:cNvSpPr/>
          <p:nvPr/>
        </p:nvSpPr>
        <p:spPr bwMode="auto">
          <a:xfrm>
            <a:off x="7392144" y="3212976"/>
            <a:ext cx="1440160" cy="1080120"/>
          </a:xfrm>
          <a:prstGeom prst="rect">
            <a:avLst/>
          </a:prstGeom>
          <a:noFill/>
          <a:ln cmpd="thickThin">
            <a:solidFill>
              <a:srgbClr val="FF0000">
                <a:alpha val="97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79225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12419" y="3573016"/>
            <a:ext cx="12175869" cy="576063"/>
          </a:xfrm>
          <a:prstGeom prst="rect">
            <a:avLst/>
          </a:prstGeom>
          <a:solidFill>
            <a:srgbClr val="C5DCF3"/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Introduction &amp; Motivation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Book Antiqua" panose="02040602050305030304" pitchFamily="18" charset="0"/>
              </a:rPr>
              <a:t>Research Questions &amp; Methodologies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PoC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Book Antiqua" panose="02040602050305030304" pitchFamily="18" charset="0"/>
              </a:rPr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/>
              <a:t>17</a:t>
            </a:fld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45BC2E-4FAA-9BC5-A7C8-67705E1DB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18807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472" y="260648"/>
            <a:ext cx="10586099" cy="720725"/>
          </a:xfrm>
        </p:spPr>
        <p:txBody>
          <a:bodyPr/>
          <a:lstStyle/>
          <a:p>
            <a:r>
              <a:rPr lang="en-US" sz="2800" dirty="0">
                <a:latin typeface="Book Antiqua" panose="02040602050305030304" pitchFamily="18" charset="0"/>
              </a:rPr>
              <a:t>Timeline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/>
              <a:t>18</a:t>
            </a:fld>
            <a:endParaRPr lang="de-DE" dirty="0">
              <a:latin typeface="Book Antiqua" panose="02040602050305030304" pitchFamily="18" charset="0"/>
            </a:endParaRPr>
          </a:p>
        </p:txBody>
      </p:sp>
      <p:pic>
        <p:nvPicPr>
          <p:cNvPr id="7" name="图片 6" descr="电脑萤幕画面&#10;&#10;描述已自动生成">
            <a:extLst>
              <a:ext uri="{FF2B5EF4-FFF2-40B4-BE49-F238E27FC236}">
                <a16:creationId xmlns:a16="http://schemas.microsoft.com/office/drawing/2014/main" id="{58835FAE-14AC-1CA6-6741-17A1D6E21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84" y="-747464"/>
            <a:ext cx="12067832" cy="6624736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A83A2C-1246-8E1E-14CE-43EC72F1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03998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err="1">
                <a:latin typeface="Book Antiqua" panose="02040602050305030304" pitchFamily="18" charset="0"/>
              </a:rPr>
              <a:t>Xueru</a:t>
            </a:r>
            <a:r>
              <a:rPr lang="en-AU" dirty="0">
                <a:latin typeface="Book Antiqua" panose="02040602050305030304" pitchFamily="18" charset="0"/>
              </a:rPr>
              <a:t> Zheng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908721"/>
            <a:ext cx="12192000" cy="576063"/>
          </a:xfrm>
          <a:prstGeom prst="rect">
            <a:avLst/>
          </a:prstGeom>
          <a:solidFill>
            <a:srgbClr val="C5DCF3"/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Introduction &amp; Motivation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Book Antiqua" panose="02040602050305030304" pitchFamily="18" charset="0"/>
              </a:rPr>
              <a:t>Research Questions &amp; Methodologies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PoC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Book Antiqua" panose="02040602050305030304" pitchFamily="18" charset="0"/>
              </a:rPr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/>
              <a:t>2</a:t>
            </a:fld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791EC6E-6145-0CBC-8111-095760AE5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err="1">
                <a:latin typeface="Book Antiqua" panose="02040602050305030304" pitchFamily="18" charset="0"/>
              </a:rPr>
              <a:t>AutoRAG</a:t>
            </a:r>
            <a:r>
              <a:rPr lang="en-US" sz="1600" dirty="0">
                <a:latin typeface="Book Antiqua" panose="02040602050305030304" pitchFamily="18" charset="0"/>
              </a:rPr>
              <a:t>:</a:t>
            </a:r>
          </a:p>
          <a:p>
            <a:r>
              <a:rPr lang="de-DE" altLang="zh-CN" sz="1600" dirty="0">
                <a:effectLst/>
                <a:latin typeface="Book Antiqua" panose="02040602050305030304" pitchFamily="18" charset="0"/>
                <a:hlinkClick r:id="rId2"/>
              </a:rPr>
              <a:t>https://arxiv.org/abs/2410.20878</a:t>
            </a:r>
            <a:endParaRPr lang="de-DE" altLang="zh-CN" sz="1600" dirty="0">
              <a:effectLst/>
              <a:latin typeface="Book Antiqua" panose="02040602050305030304" pitchFamily="18" charset="0"/>
            </a:endParaRPr>
          </a:p>
          <a:p>
            <a:r>
              <a:rPr lang="en-US" sz="1600" dirty="0">
                <a:latin typeface="Book Antiqua" panose="02040602050305030304" pitchFamily="18" charset="0"/>
                <a:hlinkClick r:id="rId3"/>
              </a:rPr>
              <a:t>https://github.com/Marker-Inc-Korea/AutoRAG</a:t>
            </a:r>
            <a:endParaRPr lang="de-DE" sz="1600" dirty="0">
              <a:latin typeface="Book Antiqua" panose="02040602050305030304" pitchFamily="18" charset="0"/>
            </a:endParaRPr>
          </a:p>
          <a:p>
            <a:r>
              <a:rPr lang="de-DE" sz="1600" dirty="0">
                <a:latin typeface="Book Antiqua" panose="02040602050305030304" pitchFamily="18" charset="0"/>
              </a:rPr>
              <a:t>SMAC3:</a:t>
            </a:r>
          </a:p>
          <a:p>
            <a:r>
              <a:rPr lang="de-DE" altLang="zh-CN" sz="1600" dirty="0">
                <a:latin typeface="Book Antiqua" panose="02040602050305030304" pitchFamily="18" charset="0"/>
                <a:hlinkClick r:id="rId4"/>
              </a:rPr>
              <a:t>https://doi.org/10.1007/978-3-642-25566-3_40</a:t>
            </a:r>
            <a:endParaRPr lang="de-DE" altLang="zh-CN" sz="1600" dirty="0">
              <a:latin typeface="Book Antiqua" panose="02040602050305030304" pitchFamily="18" charset="0"/>
            </a:endParaRPr>
          </a:p>
          <a:p>
            <a:r>
              <a:rPr lang="en-US" sz="1600" dirty="0">
                <a:latin typeface="Book Antiqua" panose="02040602050305030304" pitchFamily="18" charset="0"/>
                <a:hlinkClick r:id="rId5"/>
              </a:rPr>
              <a:t>https://github.com/automl/SMAC3</a:t>
            </a:r>
            <a:endParaRPr lang="de-DE" sz="1600" dirty="0">
              <a:latin typeface="Book Antiqua" panose="02040602050305030304" pitchFamily="18" charset="0"/>
            </a:endParaRPr>
          </a:p>
          <a:p>
            <a:r>
              <a:rPr lang="en-US" sz="1600" dirty="0" err="1">
                <a:latin typeface="Book Antiqua" panose="02040602050305030304" pitchFamily="18" charset="0"/>
              </a:rPr>
              <a:t>RayTune</a:t>
            </a:r>
            <a:r>
              <a:rPr lang="en-US" sz="1600" dirty="0">
                <a:latin typeface="Book Antiqua" panose="02040602050305030304" pitchFamily="18" charset="0"/>
              </a:rPr>
              <a:t>:</a:t>
            </a:r>
          </a:p>
          <a:p>
            <a:r>
              <a:rPr lang="en-US" sz="1600" dirty="0">
                <a:latin typeface="Book Antiqua" panose="02040602050305030304" pitchFamily="18" charset="0"/>
                <a:hlinkClick r:id="rId6"/>
              </a:rPr>
              <a:t>https://arxiv.org/abs/1807.05118</a:t>
            </a:r>
            <a:endParaRPr lang="en-US" sz="1600" dirty="0">
              <a:latin typeface="Book Antiqua" panose="02040602050305030304" pitchFamily="18" charset="0"/>
            </a:endParaRPr>
          </a:p>
          <a:p>
            <a:r>
              <a:rPr lang="en-US" sz="1600" dirty="0">
                <a:latin typeface="Book Antiqua" panose="02040602050305030304" pitchFamily="18" charset="0"/>
                <a:hlinkClick r:id="rId7"/>
              </a:rPr>
              <a:t>https://docs.ray.io/en/latest/tune/index.html</a:t>
            </a:r>
            <a:endParaRPr lang="en-US" sz="1600" dirty="0">
              <a:latin typeface="Book Antiqua" panose="02040602050305030304" pitchFamily="18" charset="0"/>
            </a:endParaRPr>
          </a:p>
          <a:p>
            <a:r>
              <a:rPr lang="en-GB" sz="1600" dirty="0" err="1">
                <a:latin typeface="Book Antiqua" panose="02040602050305030304" pitchFamily="18" charset="0"/>
              </a:rPr>
              <a:t>NeurIPS</a:t>
            </a:r>
            <a:r>
              <a:rPr lang="en-GB" sz="1600" dirty="0">
                <a:latin typeface="Book Antiqua" panose="02040602050305030304" pitchFamily="18" charset="0"/>
              </a:rPr>
              <a:t> 2020</a:t>
            </a:r>
            <a:r>
              <a:rPr lang="en-US" sz="1600" dirty="0">
                <a:latin typeface="Book Antiqua" panose="02040602050305030304" pitchFamily="18" charset="0"/>
              </a:rPr>
              <a:t>:</a:t>
            </a:r>
          </a:p>
          <a:p>
            <a:r>
              <a:rPr lang="en-US" sz="1600" dirty="0">
                <a:latin typeface="Book Antiqua" panose="02040602050305030304" pitchFamily="18" charset="0"/>
              </a:rPr>
              <a:t>https://</a:t>
            </a:r>
            <a:r>
              <a:rPr lang="en-US" sz="1600" dirty="0" err="1">
                <a:latin typeface="Book Antiqua" panose="02040602050305030304" pitchFamily="18" charset="0"/>
              </a:rPr>
              <a:t>arxiv.org</a:t>
            </a:r>
            <a:r>
              <a:rPr lang="en-US" sz="1600" dirty="0">
                <a:latin typeface="Book Antiqua" panose="02040602050305030304" pitchFamily="18" charset="0"/>
              </a:rPr>
              <a:t>/pdf/2104.10201</a:t>
            </a:r>
          </a:p>
          <a:p>
            <a:r>
              <a:rPr lang="en-GB" sz="1600" dirty="0">
                <a:effectLst/>
                <a:latin typeface="Book Antiqua" panose="02040602050305030304" pitchFamily="18" charset="0"/>
              </a:rPr>
              <a:t>Turner, R., Eriksson, D., McCourt, M., </a:t>
            </a:r>
            <a:r>
              <a:rPr lang="en-GB" sz="1600" dirty="0" err="1">
                <a:effectLst/>
                <a:latin typeface="Book Antiqua" panose="02040602050305030304" pitchFamily="18" charset="0"/>
              </a:rPr>
              <a:t>Kiili</a:t>
            </a:r>
            <a:r>
              <a:rPr lang="en-GB" sz="1600" dirty="0">
                <a:effectLst/>
                <a:latin typeface="Book Antiqua" panose="02040602050305030304" pitchFamily="18" charset="0"/>
              </a:rPr>
              <a:t>, J., Laaksonen, E., Xu, Z., &amp; Guyon, I. (2021, April 20). </a:t>
            </a:r>
            <a:r>
              <a:rPr lang="en-GB" sz="1600" i="1" dirty="0">
                <a:effectLst/>
                <a:latin typeface="Book Antiqua" panose="02040602050305030304" pitchFamily="18" charset="0"/>
              </a:rPr>
              <a:t>Bayesian Optimization is Superior to Random Search for Machine Learning Hyperparameter Tuning: Analysis of the Black-Box Optimization Challenge 2020</a:t>
            </a:r>
            <a:r>
              <a:rPr lang="en-GB" sz="1600" dirty="0">
                <a:effectLst/>
                <a:latin typeface="Book Antiqua" panose="02040602050305030304" pitchFamily="18" charset="0"/>
              </a:rPr>
              <a:t>. </a:t>
            </a:r>
            <a:r>
              <a:rPr lang="en-GB" sz="1600" dirty="0" err="1">
                <a:effectLst/>
                <a:latin typeface="Book Antiqua" panose="02040602050305030304" pitchFamily="18" charset="0"/>
              </a:rPr>
              <a:t>arXiv.org</a:t>
            </a:r>
            <a:r>
              <a:rPr lang="en-GB" sz="1600" dirty="0">
                <a:effectLst/>
                <a:latin typeface="Book Antiqua" panose="02040602050305030304" pitchFamily="18" charset="0"/>
              </a:rPr>
              <a:t>. </a:t>
            </a:r>
            <a:r>
              <a:rPr lang="en-GB" sz="1600" dirty="0">
                <a:effectLst/>
                <a:latin typeface="Book Antiqua" panose="02040602050305030304" pitchFamily="18" charset="0"/>
                <a:hlinkClick r:id="rId8"/>
              </a:rPr>
              <a:t>https://arxiv.org/abs/2104.10201</a:t>
            </a:r>
            <a:endParaRPr lang="en-GB" sz="1600" dirty="0">
              <a:effectLst/>
              <a:latin typeface="Book Antiqua" panose="02040602050305030304" pitchFamily="18" charset="0"/>
            </a:endParaRPr>
          </a:p>
          <a:p>
            <a:r>
              <a:rPr lang="en-GB" sz="1600" dirty="0" err="1">
                <a:latin typeface="Book Antiqua" panose="02040602050305030304" pitchFamily="18" charset="0"/>
              </a:rPr>
              <a:t>Keylabs.ai</a:t>
            </a:r>
            <a:r>
              <a:rPr lang="en-GB" sz="1600" dirty="0">
                <a:latin typeface="Book Antiqua" panose="02040602050305030304" pitchFamily="18" charset="0"/>
              </a:rPr>
              <a:t> Benchmark (2024):</a:t>
            </a:r>
          </a:p>
          <a:p>
            <a:r>
              <a:rPr lang="en-GB" sz="1600" dirty="0">
                <a:effectLst/>
                <a:latin typeface="Book Antiqua" panose="02040602050305030304" pitchFamily="18" charset="0"/>
              </a:rPr>
              <a:t>https://</a:t>
            </a:r>
            <a:r>
              <a:rPr lang="en-GB" sz="1600" dirty="0" err="1">
                <a:effectLst/>
                <a:latin typeface="Book Antiqua" panose="02040602050305030304" pitchFamily="18" charset="0"/>
              </a:rPr>
              <a:t>keylabs.ai</a:t>
            </a:r>
            <a:r>
              <a:rPr lang="en-GB" sz="1600" dirty="0">
                <a:effectLst/>
                <a:latin typeface="Book Antiqua" panose="02040602050305030304" pitchFamily="18" charset="0"/>
              </a:rPr>
              <a:t>/blog/hyperparameter-tuning-grid-search-random-search-and-bayesian-optimization</a:t>
            </a:r>
          </a:p>
          <a:p>
            <a:endParaRPr lang="en-US" sz="1600" dirty="0">
              <a:latin typeface="Book Antiqua" panose="02040602050305030304" pitchFamily="18" charset="0"/>
            </a:endParaRPr>
          </a:p>
          <a:p>
            <a:endParaRPr lang="en-US" sz="1600" dirty="0">
              <a:latin typeface="Book Antiqua" panose="02040602050305030304" pitchFamily="18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8284EFB3-B804-BD68-890A-C921BB53F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Sources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5007A6-D746-1344-4571-F27FE200E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33B4DB-0B5E-89FB-0E7F-9B27DB8C9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6786A964-4E56-A7AC-035D-7D3F4EB5E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20250415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Integrating Bayesian Optimization into </a:t>
            </a:r>
            <a:r>
              <a:rPr lang="en-US" dirty="0" err="1">
                <a:latin typeface="Book Antiqua" panose="02040602050305030304" pitchFamily="18" charset="0"/>
              </a:rPr>
              <a:t>AutoRAG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76420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0E3F5E90-9966-2334-84CE-A06D2C4FC01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E3F5E90-9966-2334-84CE-A06D2C4FC0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A2FE03D-328F-AA7C-7DC4-BB3F1D2BB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dirty="0">
                <a:latin typeface="Book Antiqua" panose="02040602050305030304" pitchFamily="18" charset="0"/>
              </a:rPr>
              <a:t>Introduction: Libraries for Bayesian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EC17F-828B-A370-5F52-F7885C18D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B6EA9-4B0E-EB9D-8FE6-311E415F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>
                <a:defRPr/>
              </a:pPr>
              <a:t>21</a:t>
            </a:fld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E1EB5BA0-D4E9-40AF-6657-0C4C46D9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9AFF39-D464-3071-286F-D166B092E9B7}"/>
              </a:ext>
            </a:extLst>
          </p:cNvPr>
          <p:cNvGrpSpPr/>
          <p:nvPr/>
        </p:nvGrpSpPr>
        <p:grpSpPr>
          <a:xfrm>
            <a:off x="1775520" y="1370770"/>
            <a:ext cx="3225600" cy="4536504"/>
            <a:chOff x="1493" y="0"/>
            <a:chExt cx="3161501" cy="4536504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8E75B17B-5ACF-D62E-0959-12471BD7E1F1}"/>
                </a:ext>
              </a:extLst>
            </p:cNvPr>
            <p:cNvSpPr/>
            <p:nvPr/>
          </p:nvSpPr>
          <p:spPr>
            <a:xfrm>
              <a:off x="1493" y="0"/>
              <a:ext cx="3161501" cy="453650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66FF8833-EA8A-6C19-B5D2-D7B09320267C}"/>
                </a:ext>
              </a:extLst>
            </p:cNvPr>
            <p:cNvSpPr txBox="1"/>
            <p:nvPr/>
          </p:nvSpPr>
          <p:spPr>
            <a:xfrm>
              <a:off x="1493" y="0"/>
              <a:ext cx="3161501" cy="1360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1800" b="0" kern="1200" noProof="0" dirty="0" err="1">
                  <a:latin typeface="Book Antiqua" panose="02040602050305030304" pitchFamily="18" charset="0"/>
                </a:rPr>
                <a:t>RayTune</a:t>
              </a:r>
              <a:endParaRPr lang="en-US" altLang="zh-CN" sz="1800" b="0" kern="1200" noProof="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29E30B0-21AF-86DD-841E-5253C061872E}"/>
              </a:ext>
            </a:extLst>
          </p:cNvPr>
          <p:cNvGrpSpPr/>
          <p:nvPr/>
        </p:nvGrpSpPr>
        <p:grpSpPr>
          <a:xfrm>
            <a:off x="2091672" y="2732108"/>
            <a:ext cx="2529201" cy="891241"/>
            <a:chOff x="317644" y="1361338"/>
            <a:chExt cx="2529201" cy="891241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26185D51-1039-F99A-1816-99450E744EE9}"/>
                </a:ext>
              </a:extLst>
            </p:cNvPr>
            <p:cNvSpPr/>
            <p:nvPr/>
          </p:nvSpPr>
          <p:spPr>
            <a:xfrm>
              <a:off x="317644" y="1361338"/>
              <a:ext cx="2529201" cy="89124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Rounded Rectangle 6">
              <a:extLst>
                <a:ext uri="{FF2B5EF4-FFF2-40B4-BE49-F238E27FC236}">
                  <a16:creationId xmlns:a16="http://schemas.microsoft.com/office/drawing/2014/main" id="{58298FC5-1CD1-0A10-3543-91EE124FA70F}"/>
                </a:ext>
              </a:extLst>
            </p:cNvPr>
            <p:cNvSpPr txBox="1"/>
            <p:nvPr/>
          </p:nvSpPr>
          <p:spPr>
            <a:xfrm>
              <a:off x="343748" y="1387442"/>
              <a:ext cx="2476993" cy="839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/>
              <a:r>
                <a:rPr lang="en-US" altLang="zh-CN" sz="1400" dirty="0">
                  <a:latin typeface="Book Antiqua" panose="02040602050305030304" pitchFamily="18" charset="0"/>
                </a:rPr>
                <a:t>Integrates with a wide range of BO Algorithms</a:t>
              </a:r>
              <a:endParaRPr lang="zh-CN" altLang="en-US" sz="14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C791CD8-3344-108E-CE1C-83E1B14273CC}"/>
              </a:ext>
            </a:extLst>
          </p:cNvPr>
          <p:cNvGrpSpPr/>
          <p:nvPr/>
        </p:nvGrpSpPr>
        <p:grpSpPr>
          <a:xfrm>
            <a:off x="2091672" y="3760464"/>
            <a:ext cx="2529201" cy="891241"/>
            <a:chOff x="317644" y="2389694"/>
            <a:chExt cx="2529201" cy="891241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4535A6D1-C913-AED3-E91B-8D6ECFC2418B}"/>
                </a:ext>
              </a:extLst>
            </p:cNvPr>
            <p:cNvSpPr/>
            <p:nvPr/>
          </p:nvSpPr>
          <p:spPr>
            <a:xfrm>
              <a:off x="317644" y="2389694"/>
              <a:ext cx="2529201" cy="89124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Rounded Rectangle 8">
              <a:extLst>
                <a:ext uri="{FF2B5EF4-FFF2-40B4-BE49-F238E27FC236}">
                  <a16:creationId xmlns:a16="http://schemas.microsoft.com/office/drawing/2014/main" id="{CAB1E5B8-7B5C-888E-6A59-5A42FC1B5FFE}"/>
                </a:ext>
              </a:extLst>
            </p:cNvPr>
            <p:cNvSpPr txBox="1"/>
            <p:nvPr/>
          </p:nvSpPr>
          <p:spPr>
            <a:xfrm>
              <a:off x="343748" y="2415798"/>
              <a:ext cx="2476993" cy="839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/>
              <a:r>
                <a:rPr lang="en-US" altLang="zh-CN" sz="1400" dirty="0">
                  <a:latin typeface="Book Antiqua" panose="02040602050305030304" pitchFamily="18" charset="0"/>
                </a:rPr>
                <a:t>Better Scalability </a:t>
              </a:r>
              <a:endParaRPr lang="zh-CN" altLang="en-US" sz="14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02F5BF8-B670-2901-8500-711BF692C906}"/>
              </a:ext>
            </a:extLst>
          </p:cNvPr>
          <p:cNvGrpSpPr/>
          <p:nvPr/>
        </p:nvGrpSpPr>
        <p:grpSpPr>
          <a:xfrm>
            <a:off x="2091672" y="4788819"/>
            <a:ext cx="2529201" cy="891241"/>
            <a:chOff x="317644" y="3418049"/>
            <a:chExt cx="2529201" cy="891241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2DC0D49F-EE1D-5148-A2C9-F2F967FF708A}"/>
                </a:ext>
              </a:extLst>
            </p:cNvPr>
            <p:cNvSpPr/>
            <p:nvPr/>
          </p:nvSpPr>
          <p:spPr>
            <a:xfrm>
              <a:off x="317644" y="3418049"/>
              <a:ext cx="2529201" cy="89124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Rounded Rectangle 10">
              <a:extLst>
                <a:ext uri="{FF2B5EF4-FFF2-40B4-BE49-F238E27FC236}">
                  <a16:creationId xmlns:a16="http://schemas.microsoft.com/office/drawing/2014/main" id="{87A7A7DD-9873-DE74-A908-F8BA72C63659}"/>
                </a:ext>
              </a:extLst>
            </p:cNvPr>
            <p:cNvSpPr txBox="1"/>
            <p:nvPr/>
          </p:nvSpPr>
          <p:spPr>
            <a:xfrm>
              <a:off x="343748" y="3444153"/>
              <a:ext cx="2476993" cy="839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/>
              <a:r>
                <a:rPr lang="en-US" altLang="zh-CN" sz="1400" dirty="0">
                  <a:latin typeface="Book Antiqua" panose="02040602050305030304" pitchFamily="18" charset="0"/>
                </a:rPr>
                <a:t>Deploying in Cloud Possible</a:t>
              </a:r>
              <a:endParaRPr lang="zh-CN" altLang="en-US" sz="14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B58A96-7F26-1D96-153C-42E9CC91A9AD}"/>
              </a:ext>
            </a:extLst>
          </p:cNvPr>
          <p:cNvGrpSpPr/>
          <p:nvPr/>
        </p:nvGrpSpPr>
        <p:grpSpPr>
          <a:xfrm>
            <a:off x="6312024" y="1398874"/>
            <a:ext cx="3225600" cy="4536504"/>
            <a:chOff x="1493" y="0"/>
            <a:chExt cx="3161501" cy="453650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841B6B0-0718-F9BA-8E37-822A50929A4D}"/>
                </a:ext>
              </a:extLst>
            </p:cNvPr>
            <p:cNvSpPr/>
            <p:nvPr/>
          </p:nvSpPr>
          <p:spPr>
            <a:xfrm>
              <a:off x="1493" y="0"/>
              <a:ext cx="3161501" cy="453650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283B4FE7-A7C0-25CC-2CF2-FB1EDD9810C0}"/>
                </a:ext>
              </a:extLst>
            </p:cNvPr>
            <p:cNvSpPr txBox="1"/>
            <p:nvPr/>
          </p:nvSpPr>
          <p:spPr>
            <a:xfrm>
              <a:off x="1493" y="0"/>
              <a:ext cx="3161501" cy="1360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/>
              <a:r>
                <a:rPr lang="en-US" altLang="zh-CN" sz="1800" b="0" noProof="0" dirty="0">
                  <a:latin typeface="Book Antiqua" panose="02040602050305030304" pitchFamily="18" charset="0"/>
                </a:rPr>
                <a:t>SMAC3 (</a:t>
              </a:r>
              <a:r>
                <a:rPr lang="en-US" sz="1800" b="0" noProof="0" dirty="0">
                  <a:latin typeface="Book Antiqua" panose="02040602050305030304" pitchFamily="18" charset="0"/>
                </a:rPr>
                <a:t>Sequential Model-based Algorithm Configuration</a:t>
              </a:r>
              <a:r>
                <a:rPr lang="en-US" altLang="zh-CN" sz="1800" b="0" noProof="0" dirty="0">
                  <a:latin typeface="Book Antiqua" panose="02040602050305030304" pitchFamily="18" charset="0"/>
                </a:rPr>
                <a:t>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D0A401F-EC20-4ED1-33A5-53CF82318BB4}"/>
              </a:ext>
            </a:extLst>
          </p:cNvPr>
          <p:cNvGrpSpPr/>
          <p:nvPr/>
        </p:nvGrpSpPr>
        <p:grpSpPr>
          <a:xfrm>
            <a:off x="6628176" y="2760212"/>
            <a:ext cx="2529201" cy="891241"/>
            <a:chOff x="317644" y="1361338"/>
            <a:chExt cx="2529201" cy="891241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D34542ED-2C91-BB4B-BCFF-D114EEB4EBB7}"/>
                </a:ext>
              </a:extLst>
            </p:cNvPr>
            <p:cNvSpPr/>
            <p:nvPr/>
          </p:nvSpPr>
          <p:spPr>
            <a:xfrm>
              <a:off x="317644" y="1361338"/>
              <a:ext cx="2529201" cy="89124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ounded Rectangle 6">
              <a:extLst>
                <a:ext uri="{FF2B5EF4-FFF2-40B4-BE49-F238E27FC236}">
                  <a16:creationId xmlns:a16="http://schemas.microsoft.com/office/drawing/2014/main" id="{878743DE-A576-E9BD-1D1B-C8B6BAB38D27}"/>
                </a:ext>
              </a:extLst>
            </p:cNvPr>
            <p:cNvSpPr txBox="1"/>
            <p:nvPr/>
          </p:nvSpPr>
          <p:spPr>
            <a:xfrm>
              <a:off x="343748" y="1387442"/>
              <a:ext cx="2476993" cy="839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/>
              <a:r>
                <a:rPr lang="en-US" altLang="zh-CN" sz="1400" dirty="0">
                  <a:latin typeface="Book Antiqua" panose="02040602050305030304" pitchFamily="18" charset="0"/>
                </a:rPr>
                <a:t>Multi-Objective</a:t>
              </a:r>
              <a:endParaRPr lang="zh-CN" altLang="en-US" sz="14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A33AEA8-86DA-8122-A397-CB303B7A639D}"/>
              </a:ext>
            </a:extLst>
          </p:cNvPr>
          <p:cNvGrpSpPr/>
          <p:nvPr/>
        </p:nvGrpSpPr>
        <p:grpSpPr>
          <a:xfrm>
            <a:off x="6628176" y="3788568"/>
            <a:ext cx="2529201" cy="891241"/>
            <a:chOff x="317644" y="2389694"/>
            <a:chExt cx="2529201" cy="891241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2A331A6E-44D2-6A21-9161-93FA8005196E}"/>
                </a:ext>
              </a:extLst>
            </p:cNvPr>
            <p:cNvSpPr/>
            <p:nvPr/>
          </p:nvSpPr>
          <p:spPr>
            <a:xfrm>
              <a:off x="317644" y="2389694"/>
              <a:ext cx="2529201" cy="89124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Rounded Rectangle 8">
              <a:extLst>
                <a:ext uri="{FF2B5EF4-FFF2-40B4-BE49-F238E27FC236}">
                  <a16:creationId xmlns:a16="http://schemas.microsoft.com/office/drawing/2014/main" id="{363F95C7-6FDB-D527-B1EB-B92115A43FF1}"/>
                </a:ext>
              </a:extLst>
            </p:cNvPr>
            <p:cNvSpPr txBox="1"/>
            <p:nvPr/>
          </p:nvSpPr>
          <p:spPr>
            <a:xfrm>
              <a:off x="343748" y="2415798"/>
              <a:ext cx="2476993" cy="839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/>
              <a:r>
                <a:rPr lang="en-US" altLang="zh-CN" sz="1400" dirty="0">
                  <a:latin typeface="Book Antiqua" panose="02040602050305030304" pitchFamily="18" charset="0"/>
                </a:rPr>
                <a:t>Cost-Aware Optimization</a:t>
              </a:r>
              <a:endParaRPr lang="zh-CN" altLang="en-US" sz="14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2EC1E99-38B2-9BDD-6E09-4A6DB657EE97}"/>
              </a:ext>
            </a:extLst>
          </p:cNvPr>
          <p:cNvGrpSpPr/>
          <p:nvPr/>
        </p:nvGrpSpPr>
        <p:grpSpPr>
          <a:xfrm>
            <a:off x="6628176" y="4816923"/>
            <a:ext cx="2529201" cy="891241"/>
            <a:chOff x="317644" y="3418049"/>
            <a:chExt cx="2529201" cy="891241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54FBD905-051D-616D-2E11-F8BE4B6D0425}"/>
                </a:ext>
              </a:extLst>
            </p:cNvPr>
            <p:cNvSpPr/>
            <p:nvPr/>
          </p:nvSpPr>
          <p:spPr>
            <a:xfrm>
              <a:off x="317644" y="3418049"/>
              <a:ext cx="2529201" cy="89124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4" name="Rounded Rectangle 10">
              <a:extLst>
                <a:ext uri="{FF2B5EF4-FFF2-40B4-BE49-F238E27FC236}">
                  <a16:creationId xmlns:a16="http://schemas.microsoft.com/office/drawing/2014/main" id="{07A5A4D0-FF64-36D7-39F2-40A436D53632}"/>
                </a:ext>
              </a:extLst>
            </p:cNvPr>
            <p:cNvSpPr txBox="1"/>
            <p:nvPr/>
          </p:nvSpPr>
          <p:spPr>
            <a:xfrm>
              <a:off x="343748" y="3444153"/>
              <a:ext cx="2476993" cy="839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/>
              <a:r>
                <a:rPr lang="en-US" altLang="zh-CN" sz="1400" dirty="0">
                  <a:latin typeface="Book Antiqua" panose="02040602050305030304" pitchFamily="18" charset="0"/>
                </a:rPr>
                <a:t>Optimize multiple instances</a:t>
              </a:r>
              <a:endParaRPr lang="zh-CN" altLang="en-US" sz="1400" dirty="0"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281714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638C6-A2F1-3551-76A2-FB479F274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Metrics from Ragas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332A4-1F01-A328-D442-F534E55C2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Retrieval Augmented Generation:</a:t>
            </a:r>
          </a:p>
          <a:p>
            <a:endParaRPr lang="en-US" dirty="0">
              <a:latin typeface="Book Antiqua" panose="02040602050305030304" pitchFamily="18" charset="0"/>
            </a:endParaRPr>
          </a:p>
          <a:p>
            <a:r>
              <a:rPr lang="en-US" b="1" dirty="0">
                <a:latin typeface="Book Antiqua" panose="02040602050305030304" pitchFamily="18" charset="0"/>
              </a:rPr>
              <a:t>Context Precision</a:t>
            </a:r>
            <a:r>
              <a:rPr lang="en-US" dirty="0">
                <a:latin typeface="Book Antiqua" panose="02040602050305030304" pitchFamily="18" charset="0"/>
              </a:rPr>
              <a:t>: </a:t>
            </a:r>
            <a:r>
              <a:rPr lang="en-GB" i="0" dirty="0">
                <a:effectLst/>
                <a:latin typeface="Book Antiqua" panose="02040602050305030304" pitchFamily="18" charset="0"/>
              </a:rPr>
              <a:t>measures the proportion of relevant chunks in the </a:t>
            </a:r>
            <a:r>
              <a:rPr lang="en-GB" dirty="0">
                <a:latin typeface="Book Antiqua" panose="02040602050305030304" pitchFamily="18" charset="0"/>
              </a:rPr>
              <a:t>retrieved contexts</a:t>
            </a:r>
            <a:r>
              <a:rPr lang="en-GB" i="0" dirty="0">
                <a:effectLst/>
                <a:latin typeface="Book Antiqua" panose="02040602050305030304" pitchFamily="18" charset="0"/>
              </a:rPr>
              <a:t>.</a:t>
            </a:r>
            <a:endParaRPr lang="en-US" dirty="0">
              <a:latin typeface="Book Antiqua" panose="02040602050305030304" pitchFamily="18" charset="0"/>
            </a:endParaRPr>
          </a:p>
          <a:p>
            <a:r>
              <a:rPr lang="en-US" b="1" dirty="0">
                <a:latin typeface="Book Antiqua" panose="02040602050305030304" pitchFamily="18" charset="0"/>
              </a:rPr>
              <a:t>Context Recall</a:t>
            </a:r>
            <a:r>
              <a:rPr lang="en-US" dirty="0">
                <a:latin typeface="Book Antiqua" panose="02040602050305030304" pitchFamily="18" charset="0"/>
              </a:rPr>
              <a:t>: </a:t>
            </a:r>
            <a:r>
              <a:rPr lang="en-GB" i="0" dirty="0">
                <a:effectLst/>
                <a:latin typeface="Book Antiqua" panose="02040602050305030304" pitchFamily="18" charset="0"/>
              </a:rPr>
              <a:t>how many of the relevant documents (or pieces of information) were successfully retrieved</a:t>
            </a:r>
            <a:endParaRPr lang="en-US" dirty="0">
              <a:latin typeface="Book Antiqua" panose="02040602050305030304" pitchFamily="18" charset="0"/>
            </a:endParaRPr>
          </a:p>
          <a:p>
            <a:r>
              <a:rPr lang="en-US" b="1" dirty="0">
                <a:latin typeface="Book Antiqua" panose="02040602050305030304" pitchFamily="18" charset="0"/>
              </a:rPr>
              <a:t>Context Entities Recall</a:t>
            </a:r>
            <a:r>
              <a:rPr lang="en-US" dirty="0">
                <a:latin typeface="Book Antiqua" panose="02040602050305030304" pitchFamily="18" charset="0"/>
              </a:rPr>
              <a:t>: </a:t>
            </a:r>
            <a:r>
              <a:rPr lang="en-GB" i="0" dirty="0">
                <a:solidFill>
                  <a:srgbClr val="222529"/>
                </a:solidFill>
                <a:effectLst/>
                <a:latin typeface="Book Antiqua" panose="02040602050305030304" pitchFamily="18" charset="0"/>
              </a:rPr>
              <a:t> what fraction of entities are recalled from </a:t>
            </a:r>
            <a:r>
              <a:rPr lang="en-GB" dirty="0">
                <a:latin typeface="Book Antiqua" panose="02040602050305030304" pitchFamily="18" charset="0"/>
              </a:rPr>
              <a:t>reference</a:t>
            </a:r>
            <a:endParaRPr lang="en-US" dirty="0">
              <a:latin typeface="Book Antiqua" panose="02040602050305030304" pitchFamily="18" charset="0"/>
            </a:endParaRPr>
          </a:p>
          <a:p>
            <a:r>
              <a:rPr lang="en-US" b="1" dirty="0">
                <a:latin typeface="Book Antiqua" panose="02040602050305030304" pitchFamily="18" charset="0"/>
              </a:rPr>
              <a:t>Noise Sensitivity</a:t>
            </a:r>
            <a:r>
              <a:rPr lang="en-US" dirty="0">
                <a:latin typeface="Book Antiqua" panose="02040602050305030304" pitchFamily="18" charset="0"/>
              </a:rPr>
              <a:t>: </a:t>
            </a:r>
            <a:r>
              <a:rPr lang="en-GB" i="0" dirty="0">
                <a:effectLst/>
                <a:latin typeface="Book Antiqua" panose="02040602050305030304" pitchFamily="18" charset="0"/>
              </a:rPr>
              <a:t> how often a system makes errors by providing incorrect responses when utilizing either relevant or irrelevant retrieved documents. </a:t>
            </a:r>
            <a:endParaRPr lang="en-US" dirty="0">
              <a:latin typeface="Book Antiqua" panose="02040602050305030304" pitchFamily="18" charset="0"/>
            </a:endParaRPr>
          </a:p>
          <a:p>
            <a:r>
              <a:rPr lang="en-US" b="1" dirty="0">
                <a:latin typeface="Book Antiqua" panose="02040602050305030304" pitchFamily="18" charset="0"/>
              </a:rPr>
              <a:t>Response Relevance</a:t>
            </a:r>
            <a:r>
              <a:rPr lang="en-US" dirty="0">
                <a:latin typeface="Book Antiqua" panose="02040602050305030304" pitchFamily="18" charset="0"/>
              </a:rPr>
              <a:t>: </a:t>
            </a:r>
            <a:r>
              <a:rPr lang="en-GB" b="0" i="0" dirty="0">
                <a:solidFill>
                  <a:srgbClr val="222529"/>
                </a:solidFill>
                <a:effectLst/>
                <a:latin typeface="Book Antiqua" panose="02040602050305030304" pitchFamily="18" charset="0"/>
              </a:rPr>
              <a:t> measures how relevant a response is to the user input</a:t>
            </a:r>
            <a:endParaRPr lang="en-US" dirty="0">
              <a:latin typeface="Book Antiqua" panose="02040602050305030304" pitchFamily="18" charset="0"/>
            </a:endParaRPr>
          </a:p>
          <a:p>
            <a:r>
              <a:rPr lang="en-US" b="1" dirty="0">
                <a:latin typeface="Book Antiqua" panose="02040602050305030304" pitchFamily="18" charset="0"/>
              </a:rPr>
              <a:t>Faithfulness</a:t>
            </a:r>
            <a:r>
              <a:rPr lang="en-US" dirty="0">
                <a:latin typeface="Book Antiqua" panose="02040602050305030304" pitchFamily="18" charset="0"/>
              </a:rPr>
              <a:t>: </a:t>
            </a:r>
            <a:r>
              <a:rPr lang="en-GB" i="0" dirty="0">
                <a:solidFill>
                  <a:srgbClr val="222529"/>
                </a:solidFill>
                <a:effectLst/>
                <a:latin typeface="Book Antiqua" panose="02040602050305030304" pitchFamily="18" charset="0"/>
              </a:rPr>
              <a:t> how factually consistent a </a:t>
            </a:r>
            <a:r>
              <a:rPr lang="en-GB" dirty="0">
                <a:latin typeface="Book Antiqua" panose="02040602050305030304" pitchFamily="18" charset="0"/>
              </a:rPr>
              <a:t>response</a:t>
            </a:r>
            <a:r>
              <a:rPr lang="en-GB" i="0" dirty="0">
                <a:solidFill>
                  <a:srgbClr val="222529"/>
                </a:solidFill>
                <a:effectLst/>
                <a:latin typeface="Book Antiqua" panose="02040602050305030304" pitchFamily="18" charset="0"/>
              </a:rPr>
              <a:t> is with the </a:t>
            </a:r>
            <a:r>
              <a:rPr lang="en-GB" dirty="0">
                <a:latin typeface="Book Antiqua" panose="02040602050305030304" pitchFamily="18" charset="0"/>
              </a:rPr>
              <a:t>retrieved context</a:t>
            </a:r>
          </a:p>
          <a:p>
            <a:endParaRPr lang="en-GB" dirty="0">
              <a:latin typeface="Book Antiqua" panose="02040602050305030304" pitchFamily="18" charset="0"/>
            </a:endParaRPr>
          </a:p>
          <a:p>
            <a:r>
              <a:rPr lang="en-GB" dirty="0">
                <a:latin typeface="Book Antiqua" panose="02040602050305030304" pitchFamily="18" charset="0"/>
              </a:rPr>
              <a:t>Nvidia Metrics:</a:t>
            </a:r>
          </a:p>
          <a:p>
            <a:r>
              <a:rPr lang="en-GB" b="1" dirty="0">
                <a:latin typeface="Book Antiqua" panose="02040602050305030304" pitchFamily="18" charset="0"/>
              </a:rPr>
              <a:t>Answer Accuracy</a:t>
            </a:r>
            <a:r>
              <a:rPr lang="en-GB" dirty="0">
                <a:latin typeface="Book Antiqua" panose="02040602050305030304" pitchFamily="18" charset="0"/>
              </a:rPr>
              <a:t>:  </a:t>
            </a:r>
            <a:r>
              <a:rPr lang="en-GB" i="0" dirty="0">
                <a:solidFill>
                  <a:srgbClr val="222529"/>
                </a:solidFill>
                <a:effectLst/>
                <a:latin typeface="Book Antiqua" panose="02040602050305030304" pitchFamily="18" charset="0"/>
              </a:rPr>
              <a:t>measures the agreement between a model’s response and a reference ground truth for a given question. </a:t>
            </a:r>
          </a:p>
          <a:p>
            <a:r>
              <a:rPr lang="en-GB" b="1" dirty="0">
                <a:solidFill>
                  <a:srgbClr val="222529"/>
                </a:solidFill>
                <a:latin typeface="Book Antiqua" panose="02040602050305030304" pitchFamily="18" charset="0"/>
              </a:rPr>
              <a:t>Context Relevance</a:t>
            </a:r>
            <a:r>
              <a:rPr lang="en-GB" dirty="0">
                <a:solidFill>
                  <a:srgbClr val="222529"/>
                </a:solidFill>
                <a:latin typeface="Book Antiqua" panose="02040602050305030304" pitchFamily="18" charset="0"/>
              </a:rPr>
              <a:t>: </a:t>
            </a:r>
            <a:r>
              <a:rPr lang="en-GB" i="0" dirty="0">
                <a:solidFill>
                  <a:srgbClr val="222529"/>
                </a:solidFill>
                <a:effectLst/>
                <a:latin typeface="Book Antiqua" panose="02040602050305030304" pitchFamily="18" charset="0"/>
              </a:rPr>
              <a:t>whether the retrieved contexts (chunks or passages) are pertinent to the user input. </a:t>
            </a:r>
          </a:p>
          <a:p>
            <a:r>
              <a:rPr lang="en-GB" b="1" i="0" dirty="0">
                <a:solidFill>
                  <a:srgbClr val="222529"/>
                </a:solidFill>
                <a:effectLst/>
                <a:latin typeface="Book Antiqua" panose="02040602050305030304" pitchFamily="18" charset="0"/>
              </a:rPr>
              <a:t>Response </a:t>
            </a:r>
            <a:r>
              <a:rPr lang="en-GB" b="1" i="0" dirty="0" err="1">
                <a:solidFill>
                  <a:srgbClr val="222529"/>
                </a:solidFill>
                <a:effectLst/>
                <a:latin typeface="Book Antiqua" panose="02040602050305030304" pitchFamily="18" charset="0"/>
              </a:rPr>
              <a:t>Groundedness</a:t>
            </a:r>
            <a:r>
              <a:rPr lang="en-GB" i="0" dirty="0">
                <a:solidFill>
                  <a:srgbClr val="222529"/>
                </a:solidFill>
                <a:effectLst/>
                <a:latin typeface="Book Antiqua" panose="02040602050305030304" pitchFamily="18" charset="0"/>
              </a:rPr>
              <a:t>:  measures how well a response is supported or "grounded" by the retrieved contexts. It assesses whether each claim in the response can be found, either wholly or partially, in the provided contexts.</a:t>
            </a: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CE2D2-0230-6C53-F97B-D7CCF0280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A1F20-06FC-8922-A4BB-C67D16F4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068827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3D8891-4BF9-90AE-93D1-792C4020D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622C9F-81AA-79AB-4AD6-195259BB1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B3584-E8B4-8348-8455-384760F33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ED608-1187-8816-2BE1-751254E62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7" name="圆角矩形 6">
            <a:extLst>
              <a:ext uri="{FF2B5EF4-FFF2-40B4-BE49-F238E27FC236}">
                <a16:creationId xmlns:a16="http://schemas.microsoft.com/office/drawing/2014/main" id="{CB62412F-A4D6-2A78-6F8A-69F9C5C8DB80}"/>
              </a:ext>
            </a:extLst>
          </p:cNvPr>
          <p:cNvSpPr/>
          <p:nvPr/>
        </p:nvSpPr>
        <p:spPr bwMode="auto">
          <a:xfrm>
            <a:off x="1127448" y="2780928"/>
            <a:ext cx="1584176" cy="648072"/>
          </a:xfrm>
          <a:prstGeom prst="roundRect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latin typeface="Book Antiqua" panose="02040602050305030304" pitchFamily="18" charset="0"/>
                <a:cs typeface="Arial" pitchFamily="34" charset="0"/>
              </a:rPr>
              <a:t>User Query</a:t>
            </a:r>
          </a:p>
        </p:txBody>
      </p:sp>
      <p:sp>
        <p:nvSpPr>
          <p:cNvPr id="8" name="圆角矩形 7">
            <a:extLst>
              <a:ext uri="{FF2B5EF4-FFF2-40B4-BE49-F238E27FC236}">
                <a16:creationId xmlns:a16="http://schemas.microsoft.com/office/drawing/2014/main" id="{847B43E7-E035-1ED3-00E7-9274417DBBB2}"/>
              </a:ext>
            </a:extLst>
          </p:cNvPr>
          <p:cNvSpPr/>
          <p:nvPr/>
        </p:nvSpPr>
        <p:spPr bwMode="auto">
          <a:xfrm>
            <a:off x="3143672" y="2780928"/>
            <a:ext cx="1584176" cy="648072"/>
          </a:xfrm>
          <a:prstGeom prst="roundRect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latin typeface="Book Antiqua" panose="02040602050305030304" pitchFamily="18" charset="0"/>
                <a:cs typeface="Arial" pitchFamily="34" charset="0"/>
              </a:rPr>
              <a:t>Retriever</a:t>
            </a:r>
            <a:endParaRPr lang="en-US" altLang="zh-CN" sz="1600" dirty="0">
              <a:latin typeface="Book Antiqua" panose="02040602050305030304" pitchFamily="18" charset="0"/>
            </a:endParaRP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ED5597C9-D168-47C9-1CE6-AA6EDC45C359}"/>
              </a:ext>
            </a:extLst>
          </p:cNvPr>
          <p:cNvSpPr/>
          <p:nvPr/>
        </p:nvSpPr>
        <p:spPr bwMode="auto">
          <a:xfrm>
            <a:off x="5233951" y="2780928"/>
            <a:ext cx="1584176" cy="648072"/>
          </a:xfrm>
          <a:prstGeom prst="roundRect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latin typeface="Book Antiqua" panose="02040602050305030304" pitchFamily="18" charset="0"/>
                <a:cs typeface="Arial" pitchFamily="34" charset="0"/>
              </a:rPr>
              <a:t>Relevant Documents</a:t>
            </a:r>
            <a:endParaRPr lang="en-US" altLang="zh-CN" sz="1600" dirty="0">
              <a:latin typeface="Book Antiqua" panose="02040602050305030304" pitchFamily="18" charset="0"/>
            </a:endParaRPr>
          </a:p>
        </p:txBody>
      </p:sp>
      <p:sp>
        <p:nvSpPr>
          <p:cNvPr id="10" name="圆角矩形 9">
            <a:extLst>
              <a:ext uri="{FF2B5EF4-FFF2-40B4-BE49-F238E27FC236}">
                <a16:creationId xmlns:a16="http://schemas.microsoft.com/office/drawing/2014/main" id="{A5175882-60F8-8D5B-08E2-BE1B8A145466}"/>
              </a:ext>
            </a:extLst>
          </p:cNvPr>
          <p:cNvSpPr/>
          <p:nvPr/>
        </p:nvSpPr>
        <p:spPr bwMode="auto">
          <a:xfrm>
            <a:off x="7400908" y="2791508"/>
            <a:ext cx="1584176" cy="648072"/>
          </a:xfrm>
          <a:prstGeom prst="roundRect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latin typeface="Book Antiqua" panose="02040602050305030304" pitchFamily="18" charset="0"/>
                <a:cs typeface="Arial" pitchFamily="34" charset="0"/>
              </a:rPr>
              <a:t>Generator</a:t>
            </a:r>
            <a:endParaRPr lang="en-US" altLang="zh-CN" sz="1600" dirty="0">
              <a:latin typeface="Book Antiqua" panose="02040602050305030304" pitchFamily="18" charset="0"/>
            </a:endParaRPr>
          </a:p>
        </p:txBody>
      </p:sp>
      <p:sp>
        <p:nvSpPr>
          <p:cNvPr id="11" name="圆角矩形 10">
            <a:extLst>
              <a:ext uri="{FF2B5EF4-FFF2-40B4-BE49-F238E27FC236}">
                <a16:creationId xmlns:a16="http://schemas.microsoft.com/office/drawing/2014/main" id="{C751D226-9E2A-22FA-3F4F-127E922E48D7}"/>
              </a:ext>
            </a:extLst>
          </p:cNvPr>
          <p:cNvSpPr/>
          <p:nvPr/>
        </p:nvSpPr>
        <p:spPr bwMode="auto">
          <a:xfrm>
            <a:off x="9552384" y="2819028"/>
            <a:ext cx="1584176" cy="648072"/>
          </a:xfrm>
          <a:prstGeom prst="roundRect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latin typeface="Book Antiqua" panose="02040602050305030304" pitchFamily="18" charset="0"/>
                <a:cs typeface="Arial" pitchFamily="34" charset="0"/>
              </a:rPr>
              <a:t>Answer</a:t>
            </a:r>
            <a:endParaRPr lang="en-US" altLang="zh-CN" sz="1600" dirty="0">
              <a:latin typeface="Book Antiqua" panose="02040602050305030304" pitchFamily="18" charset="0"/>
            </a:endParaRPr>
          </a:p>
        </p:txBody>
      </p:sp>
      <p:sp>
        <p:nvSpPr>
          <p:cNvPr id="12" name="右箭头 11">
            <a:extLst>
              <a:ext uri="{FF2B5EF4-FFF2-40B4-BE49-F238E27FC236}">
                <a16:creationId xmlns:a16="http://schemas.microsoft.com/office/drawing/2014/main" id="{C405C54D-7761-71C4-DD08-1A7F9867BF01}"/>
              </a:ext>
            </a:extLst>
          </p:cNvPr>
          <p:cNvSpPr/>
          <p:nvPr/>
        </p:nvSpPr>
        <p:spPr bwMode="auto">
          <a:xfrm>
            <a:off x="2836549" y="2996952"/>
            <a:ext cx="216024" cy="18973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右箭头 12">
            <a:extLst>
              <a:ext uri="{FF2B5EF4-FFF2-40B4-BE49-F238E27FC236}">
                <a16:creationId xmlns:a16="http://schemas.microsoft.com/office/drawing/2014/main" id="{A405B800-E35B-D365-DB24-05DD3A0B2002}"/>
              </a:ext>
            </a:extLst>
          </p:cNvPr>
          <p:cNvSpPr/>
          <p:nvPr/>
        </p:nvSpPr>
        <p:spPr bwMode="auto">
          <a:xfrm>
            <a:off x="4810629" y="3048196"/>
            <a:ext cx="252277" cy="13849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右箭头 14">
            <a:extLst>
              <a:ext uri="{FF2B5EF4-FFF2-40B4-BE49-F238E27FC236}">
                <a16:creationId xmlns:a16="http://schemas.microsoft.com/office/drawing/2014/main" id="{801FC6B8-0027-B306-CBD9-3AD9009213EA}"/>
              </a:ext>
            </a:extLst>
          </p:cNvPr>
          <p:cNvSpPr/>
          <p:nvPr/>
        </p:nvSpPr>
        <p:spPr bwMode="auto">
          <a:xfrm>
            <a:off x="6989171" y="3050025"/>
            <a:ext cx="216024" cy="18973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右箭头 15">
            <a:extLst>
              <a:ext uri="{FF2B5EF4-FFF2-40B4-BE49-F238E27FC236}">
                <a16:creationId xmlns:a16="http://schemas.microsoft.com/office/drawing/2014/main" id="{0A7B1CC4-AC75-6042-BFDD-54ADCEDC85D7}"/>
              </a:ext>
            </a:extLst>
          </p:cNvPr>
          <p:cNvSpPr/>
          <p:nvPr/>
        </p:nvSpPr>
        <p:spPr bwMode="auto">
          <a:xfrm>
            <a:off x="9192381" y="3051243"/>
            <a:ext cx="216024" cy="18973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A4F507A7-3EB9-5A80-9631-06569E3A8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20250415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Integrating Bayesian Optimization into </a:t>
            </a:r>
            <a:r>
              <a:rPr lang="en-US" dirty="0" err="1">
                <a:latin typeface="Book Antiqua" panose="02040602050305030304" pitchFamily="18" charset="0"/>
              </a:rPr>
              <a:t>AutoRAG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0878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0E3F5E90-9966-2334-84CE-A06D2C4FC01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E3F5E90-9966-2334-84CE-A06D2C4FC0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A2FE03D-328F-AA7C-7DC4-BB3F1D2BB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dirty="0">
                <a:latin typeface="Book Antiqua" panose="02040602050305030304" pitchFamily="18" charset="0"/>
              </a:rPr>
              <a:t>Introduction: RAG </a:t>
            </a:r>
            <a:r>
              <a:rPr lang="en-GB" altLang="zh-CN" dirty="0">
                <a:latin typeface="Book Antiqua" panose="02040602050305030304" pitchFamily="18" charset="0"/>
              </a:rPr>
              <a:t>(Retrieval-Augmented Generation)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EC17F-828B-A370-5F52-F7885C18D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B6EA9-4B0E-EB9D-8FE6-311E415F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>
                <a:defRPr/>
              </a:pPr>
              <a:t>3</a:t>
            </a:fld>
            <a:endParaRPr lang="de-DE" dirty="0">
              <a:latin typeface="Book Antiqua" panose="02040602050305030304" pitchFamily="18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B2FC76D-96AF-7EE5-F346-01144CD79F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2771509"/>
              </p:ext>
            </p:extLst>
          </p:nvPr>
        </p:nvGraphicFramePr>
        <p:xfrm>
          <a:off x="332903" y="1322510"/>
          <a:ext cx="1152897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E49AA3B0-1901-6CF4-EBA9-65889F1B5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  <p:pic>
        <p:nvPicPr>
          <p:cNvPr id="27" name="Picture 26" descr="A diagram of a diagram&#10;&#10;Description automatically generated">
            <a:extLst>
              <a:ext uri="{FF2B5EF4-FFF2-40B4-BE49-F238E27FC236}">
                <a16:creationId xmlns:a16="http://schemas.microsoft.com/office/drawing/2014/main" id="{21058872-EE53-37F4-92CB-53392BED316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686" y="3514432"/>
            <a:ext cx="5906650" cy="279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47912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0E3F5E90-9966-2334-84CE-A06D2C4FC01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E3F5E90-9966-2334-84CE-A06D2C4FC0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A2FE03D-328F-AA7C-7DC4-BB3F1D2BB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dirty="0">
                <a:latin typeface="Book Antiqua" panose="02040602050305030304" pitchFamily="18" charset="0"/>
              </a:rPr>
              <a:t>Introduction: Existing pipeline framework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EC17F-828B-A370-5F52-F7885C18D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B6EA9-4B0E-EB9D-8FE6-311E415F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>
                <a:defRPr/>
              </a:pPr>
              <a:t>4</a:t>
            </a:fld>
            <a:endParaRPr lang="de-DE" dirty="0">
              <a:latin typeface="Book Antiqua" panose="02040602050305030304" pitchFamily="18" charset="0"/>
            </a:endParaRPr>
          </a:p>
        </p:txBody>
      </p:sp>
      <p:pic>
        <p:nvPicPr>
          <p:cNvPr id="20" name="图片 19" descr="屏幕上有字&#10;&#10;描述已自动生成">
            <a:extLst>
              <a:ext uri="{FF2B5EF4-FFF2-40B4-BE49-F238E27FC236}">
                <a16:creationId xmlns:a16="http://schemas.microsoft.com/office/drawing/2014/main" id="{67048214-B7A7-5C70-4E0E-ABDBBE7795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4" y="1172639"/>
            <a:ext cx="10586099" cy="4386554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014585FD-54E6-8122-8AD4-4E479EDACAB3}"/>
              </a:ext>
            </a:extLst>
          </p:cNvPr>
          <p:cNvSpPr txBox="1"/>
          <p:nvPr/>
        </p:nvSpPr>
        <p:spPr>
          <a:xfrm>
            <a:off x="3898518" y="5797154"/>
            <a:ext cx="538641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 err="1">
                <a:latin typeface="Book Antiqua" panose="02040602050305030304" pitchFamily="18" charset="0"/>
              </a:rPr>
              <a:t>AutoRAG</a:t>
            </a:r>
            <a:r>
              <a:rPr lang="en-US" altLang="zh-CN" dirty="0">
                <a:latin typeface="Book Antiqua" panose="02040602050305030304" pitchFamily="18" charset="0"/>
              </a:rPr>
              <a:t>: Automated Search for Optimal Pipeline</a:t>
            </a:r>
          </a:p>
          <a:p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86D116A3-A4FB-FE84-F340-9DB743688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85962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B0AD1-EF8B-2FFB-A984-FB9F60EB7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4D668-12CD-A715-CC81-6556CFFAF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>
                <a:latin typeface="Book Antiqua" panose="02040602050305030304" pitchFamily="18" charset="0"/>
              </a:rPr>
              <a:t>RAG involves many configurable components</a:t>
            </a:r>
          </a:p>
          <a:p>
            <a:endParaRPr lang="en-IN" dirty="0">
              <a:latin typeface="Book Antiqua" panose="02040602050305030304" pitchFamily="18" charset="0"/>
            </a:endParaRPr>
          </a:p>
          <a:p>
            <a:endParaRPr lang="en-IN" dirty="0">
              <a:latin typeface="Book Antiqua" panose="02040602050305030304" pitchFamily="18" charset="0"/>
            </a:endParaRPr>
          </a:p>
          <a:p>
            <a:endParaRPr lang="en-IN" dirty="0">
              <a:latin typeface="Book Antiqua" panose="02040602050305030304" pitchFamily="18" charset="0"/>
            </a:endParaRPr>
          </a:p>
          <a:p>
            <a:endParaRPr lang="en-IN" dirty="0">
              <a:latin typeface="Book Antiqua" panose="02040602050305030304" pitchFamily="18" charset="0"/>
            </a:endParaRPr>
          </a:p>
          <a:p>
            <a:endParaRPr lang="en-IN" dirty="0">
              <a:latin typeface="Book Antiqua" panose="02040602050305030304" pitchFamily="18" charset="0"/>
            </a:endParaRPr>
          </a:p>
          <a:p>
            <a:endParaRPr lang="en-IN" dirty="0">
              <a:latin typeface="Book Antiqua" panose="02040602050305030304" pitchFamily="18" charset="0"/>
            </a:endParaRPr>
          </a:p>
          <a:p>
            <a:endParaRPr lang="en-IN" dirty="0">
              <a:latin typeface="Book Antiqua" panose="02040602050305030304" pitchFamily="18" charset="0"/>
            </a:endParaRPr>
          </a:p>
          <a:p>
            <a:endParaRPr lang="en-IN" dirty="0">
              <a:latin typeface="Book Antiqua" panose="02040602050305030304" pitchFamily="18" charset="0"/>
            </a:endParaRPr>
          </a:p>
          <a:p>
            <a:endParaRPr lang="en-IN" dirty="0">
              <a:latin typeface="Book Antiqua" panose="02040602050305030304" pitchFamily="18" charset="0"/>
            </a:endParaRPr>
          </a:p>
          <a:p>
            <a:pPr marL="285750" indent="-285750">
              <a:buFontTx/>
              <a:buChar char="-"/>
            </a:pPr>
            <a:endParaRPr lang="en-IN" dirty="0">
              <a:latin typeface="Book Antiqua" panose="0204060205030503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IN" dirty="0">
                <a:latin typeface="Book Antiqua" panose="02040602050305030304" pitchFamily="18" charset="0"/>
              </a:rPr>
              <a:t>In total 1920 different combinations</a:t>
            </a:r>
          </a:p>
          <a:p>
            <a:pPr marL="285750" indent="-285750">
              <a:buFontTx/>
              <a:buChar char="-"/>
            </a:pPr>
            <a:r>
              <a:rPr lang="en-IN" dirty="0">
                <a:latin typeface="Book Antiqua" panose="02040602050305030304" pitchFamily="18" charset="0"/>
              </a:rPr>
              <a:t>Evaluating RAG configurations is Expensive</a:t>
            </a:r>
          </a:p>
          <a:p>
            <a:pPr marL="285750" indent="-285750">
              <a:buFontTx/>
              <a:buChar char="-"/>
            </a:pPr>
            <a:r>
              <a:rPr lang="en-IN" dirty="0">
                <a:latin typeface="Book Antiqua" panose="02040602050305030304" pitchFamily="18" charset="0"/>
              </a:rPr>
              <a:t>Manual Tuning is non-reproducible and non-scalable</a:t>
            </a:r>
          </a:p>
          <a:p>
            <a:pPr marL="285750" indent="-285750">
              <a:buFontTx/>
              <a:buChar char="-"/>
            </a:pPr>
            <a:r>
              <a:rPr lang="en-IN" dirty="0">
                <a:latin typeface="Book Antiqua" panose="02040602050305030304" pitchFamily="18" charset="0"/>
              </a:rPr>
              <a:t>Need to balance multiple objectives: resources, time, budgets used</a:t>
            </a:r>
          </a:p>
          <a:p>
            <a:pPr marL="285750" indent="-285750">
              <a:buFontTx/>
              <a:buChar char="-"/>
            </a:pPr>
            <a:endParaRPr lang="en-IN" dirty="0">
              <a:latin typeface="Book Antiqua" panose="02040602050305030304" pitchFamily="18" charset="0"/>
            </a:endParaRPr>
          </a:p>
          <a:p>
            <a:pPr marL="285750" indent="-285750">
              <a:buFontTx/>
              <a:buChar char="-"/>
            </a:pPr>
            <a:endParaRPr lang="en-IN" dirty="0">
              <a:latin typeface="Book Antiqua" panose="02040602050305030304" pitchFamily="18" charset="0"/>
            </a:endParaRPr>
          </a:p>
          <a:p>
            <a:endParaRPr lang="en-IN" sz="1800" dirty="0">
              <a:latin typeface="Book Antiqua" panose="02040602050305030304" pitchFamily="18" charset="0"/>
            </a:endParaRPr>
          </a:p>
          <a:p>
            <a:endParaRPr lang="en-IN" sz="1800" dirty="0">
              <a:latin typeface="Book Antiqua" panose="0204060205030503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9592A5-E7DF-7F6C-75E3-21C1C692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397D3-3C6F-9B3A-E586-4E3C4DF5F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D533FBC7-0425-8931-4CE6-762E2AFDF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1556792"/>
            <a:ext cx="7772400" cy="2448779"/>
          </a:xfrm>
          <a:prstGeom prst="rect">
            <a:avLst/>
          </a:prstGeom>
        </p:spPr>
      </p:pic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0106AF8-564D-6EC7-8BDE-D65B39044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77945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0E3F5E90-9966-2334-84CE-A06D2C4FC01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E3F5E90-9966-2334-84CE-A06D2C4FC0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A2FE03D-328F-AA7C-7DC4-BB3F1D2BB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altLang="zh-CN" dirty="0">
                <a:latin typeface="Book Antiqua" panose="02040602050305030304" pitchFamily="18" charset="0"/>
              </a:rPr>
              <a:t>Introduction: Bayesian Optimization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EC17F-828B-A370-5F52-F7885C18D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B6EA9-4B0E-EB9D-8FE6-311E415F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>
                <a:defRPr/>
              </a:pPr>
              <a:t>6</a:t>
            </a:fld>
            <a:endParaRPr lang="de-DE" dirty="0">
              <a:latin typeface="Book Antiqua" panose="02040602050305030304" pitchFamily="18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4AF42EFF-AA26-3C52-B481-7F982637D595}"/>
              </a:ext>
            </a:extLst>
          </p:cNvPr>
          <p:cNvGrpSpPr/>
          <p:nvPr/>
        </p:nvGrpSpPr>
        <p:grpSpPr>
          <a:xfrm>
            <a:off x="344775" y="1196752"/>
            <a:ext cx="11528970" cy="719506"/>
            <a:chOff x="0" y="306285"/>
            <a:chExt cx="11528970" cy="719506"/>
          </a:xfrm>
        </p:grpSpPr>
        <p:sp>
          <p:nvSpPr>
            <p:cNvPr id="10" name="圆角矩形 9">
              <a:extLst>
                <a:ext uri="{FF2B5EF4-FFF2-40B4-BE49-F238E27FC236}">
                  <a16:creationId xmlns:a16="http://schemas.microsoft.com/office/drawing/2014/main" id="{5F2CE929-4092-BB8D-13CA-D78944E4D5AA}"/>
                </a:ext>
              </a:extLst>
            </p:cNvPr>
            <p:cNvSpPr/>
            <p:nvPr/>
          </p:nvSpPr>
          <p:spPr>
            <a:xfrm>
              <a:off x="0" y="306285"/>
              <a:ext cx="11528970" cy="719506"/>
            </a:xfrm>
            <a:prstGeom prst="round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圆角矩形 4">
              <a:extLst>
                <a:ext uri="{FF2B5EF4-FFF2-40B4-BE49-F238E27FC236}">
                  <a16:creationId xmlns:a16="http://schemas.microsoft.com/office/drawing/2014/main" id="{EF73B4F2-7209-7989-2078-E7AAC3EE9646}"/>
                </a:ext>
              </a:extLst>
            </p:cNvPr>
            <p:cNvSpPr txBox="1"/>
            <p:nvPr/>
          </p:nvSpPr>
          <p:spPr>
            <a:xfrm>
              <a:off x="35123" y="341408"/>
              <a:ext cx="11458724" cy="6492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IN" sz="1800" kern="1200" dirty="0">
                  <a:latin typeface="Book Antiqua" panose="02040602050305030304" pitchFamily="18" charset="0"/>
                </a:rPr>
                <a:t>Bayesian Optimization: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9171BD4B-DCE9-7D00-8DD0-0C2C160D003A}"/>
              </a:ext>
            </a:extLst>
          </p:cNvPr>
          <p:cNvGrpSpPr/>
          <p:nvPr/>
        </p:nvGrpSpPr>
        <p:grpSpPr>
          <a:xfrm>
            <a:off x="578309" y="2347832"/>
            <a:ext cx="5097475" cy="4002835"/>
            <a:chOff x="0" y="1147368"/>
            <a:chExt cx="11528970" cy="947692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2634A3E-0012-131F-E442-8B7D58E7A0E9}"/>
                </a:ext>
              </a:extLst>
            </p:cNvPr>
            <p:cNvSpPr/>
            <p:nvPr/>
          </p:nvSpPr>
          <p:spPr>
            <a:xfrm>
              <a:off x="0" y="1147368"/>
              <a:ext cx="11528970" cy="947692"/>
            </a:xfrm>
            <a:prstGeom prst="rect">
              <a:avLst/>
            </a:prstGeom>
            <a:solidFill>
              <a:schemeClr val="accent6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506AB62B-E791-3360-B505-98600CB97F46}"/>
                </a:ext>
              </a:extLst>
            </p:cNvPr>
            <p:cNvSpPr txBox="1"/>
            <p:nvPr/>
          </p:nvSpPr>
          <p:spPr>
            <a:xfrm>
              <a:off x="51501" y="1272562"/>
              <a:ext cx="11398976" cy="6317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6045" tIns="20320" rIns="113792" bIns="20320" numCol="1" spcCol="1270" anchor="t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Aft>
                  <a:spcPct val="20000"/>
                </a:spcAft>
                <a:buFontTx/>
                <a:buChar char="•"/>
              </a:pPr>
              <a:r>
                <a:rPr lang="en-GB" sz="1600" dirty="0">
                  <a:latin typeface="Book Antiqua" panose="02040602050305030304" pitchFamily="18" charset="0"/>
                </a:rPr>
                <a:t>A probabilistic method commonly used for tuning hyperparameters when each evaluation is expensive.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20000"/>
                </a:spcAft>
                <a:buFontTx/>
                <a:buChar char="•"/>
              </a:pPr>
              <a:endParaRPr lang="en-US" altLang="zh-CN" sz="1600" dirty="0">
                <a:latin typeface="Book Antiqua" panose="02040602050305030304" pitchFamily="18" charset="0"/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en-US" altLang="zh-CN" sz="1600" dirty="0">
                  <a:latin typeface="Book Antiqua" panose="02040602050305030304" pitchFamily="18" charset="0"/>
                </a:rPr>
                <a:t>Builds a surrogate model (like a Gaussian Process or Random Forest) to approximate the objective.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endParaRPr lang="en-US" altLang="zh-CN" sz="1600" dirty="0">
                <a:latin typeface="Book Antiqua" panose="02040602050305030304" pitchFamily="18" charset="0"/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en-US" altLang="zh-CN" sz="1600" dirty="0">
                  <a:latin typeface="Book Antiqua" panose="02040602050305030304" pitchFamily="18" charset="0"/>
                </a:rPr>
                <a:t>Uses an acquisition function (e.g., Expected Improvement, Upper Confidence Bound) to choose the next most promising configuration.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endParaRPr lang="en-US" altLang="zh-CN" sz="1600" dirty="0">
                <a:latin typeface="Book Antiqua" panose="02040602050305030304" pitchFamily="18" charset="0"/>
              </a:endParaRPr>
            </a:p>
          </p:txBody>
        </p:sp>
      </p:grp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49316EF6-D9DA-2818-2172-817D1DEF5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13" name="矩形 7">
            <a:extLst>
              <a:ext uri="{FF2B5EF4-FFF2-40B4-BE49-F238E27FC236}">
                <a16:creationId xmlns:a16="http://schemas.microsoft.com/office/drawing/2014/main" id="{D20F6C42-B43E-400E-650B-AE2654317C0D}"/>
              </a:ext>
            </a:extLst>
          </p:cNvPr>
          <p:cNvSpPr/>
          <p:nvPr/>
        </p:nvSpPr>
        <p:spPr>
          <a:xfrm>
            <a:off x="6516217" y="2347829"/>
            <a:ext cx="5009034" cy="4002836"/>
          </a:xfrm>
          <a:prstGeom prst="rect">
            <a:avLst/>
          </a:prstGeom>
          <a:solidFill>
            <a:schemeClr val="accent6"/>
          </a:soli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sz="1600" dirty="0">
              <a:latin typeface="Book Antiqua" panose="02040602050305030304" pitchFamily="18" charset="0"/>
            </a:endParaRPr>
          </a:p>
          <a:p>
            <a:r>
              <a:rPr lang="en-GB" sz="1600" dirty="0">
                <a:latin typeface="Book Antiqua" panose="02040602050305030304" pitchFamily="18" charset="0"/>
              </a:rPr>
              <a:t>Bayesian Optimization consistently outperforms traditional methods in hyperparameter tuning:</a:t>
            </a:r>
          </a:p>
          <a:p>
            <a:endParaRPr lang="en-GB" sz="1600" dirty="0">
              <a:latin typeface="Book Antiqua" panose="0204060205030503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latin typeface="Book Antiqua" panose="02040602050305030304" pitchFamily="18" charset="0"/>
              </a:rPr>
              <a:t>NeurIPS</a:t>
            </a:r>
            <a:r>
              <a:rPr lang="en-GB" sz="1600" dirty="0">
                <a:latin typeface="Book Antiqua" panose="02040602050305030304" pitchFamily="18" charset="0"/>
              </a:rPr>
              <a:t> benchmarks (2020) : BO achieved over 100 times better sample efficiency than random search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Book Antiqua" panose="0204060205030503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latin typeface="Book Antiqua" panose="02040602050305030304" pitchFamily="18" charset="0"/>
              </a:rPr>
              <a:t>Keylabs.ai</a:t>
            </a:r>
            <a:r>
              <a:rPr lang="en-GB" sz="1600" dirty="0">
                <a:latin typeface="Book Antiqua" panose="02040602050305030304" pitchFamily="18" charset="0"/>
              </a:rPr>
              <a:t> Benchmark (2024): BO required approximately 12× fewer evaluations than grid search</a:t>
            </a:r>
          </a:p>
          <a:p>
            <a:pPr lvl="1"/>
            <a:endParaRPr lang="en-US" sz="16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29272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38C6E8-1943-8D6A-8542-BFA31C63B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166" y="323973"/>
            <a:ext cx="10586099" cy="53947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Book Antiqua" panose="02040602050305030304" pitchFamily="18" charset="0"/>
              </a:rPr>
              <a:t>Baseline and Evaluation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370D3-359D-60D2-7633-B5E5023430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IN"/>
              <a:t>© sebis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0097B-2BE8-9A39-FCE1-1DCD9D557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7</a:t>
            </a:fld>
            <a:endParaRPr lang="de-DE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0D2856F3-0A33-7411-31CA-5E948C0D74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0668811"/>
              </p:ext>
            </p:extLst>
          </p:nvPr>
        </p:nvGraphicFramePr>
        <p:xfrm>
          <a:off x="1063943" y="1355774"/>
          <a:ext cx="6328201" cy="4665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DB62B920-BCA3-2FC0-B1A0-6F268CCF0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11FD135-C4D0-1976-CF87-89E956158CBF}"/>
              </a:ext>
            </a:extLst>
          </p:cNvPr>
          <p:cNvGrpSpPr/>
          <p:nvPr/>
        </p:nvGrpSpPr>
        <p:grpSpPr>
          <a:xfrm>
            <a:off x="8054482" y="1355773"/>
            <a:ext cx="2854783" cy="987391"/>
            <a:chOff x="5404597" y="82135"/>
            <a:chExt cx="2369371" cy="94774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8371325-2701-7740-32C3-E15E4BD688C3}"/>
                </a:ext>
              </a:extLst>
            </p:cNvPr>
            <p:cNvSpPr/>
            <p:nvPr/>
          </p:nvSpPr>
          <p:spPr>
            <a:xfrm>
              <a:off x="5404597" y="82135"/>
              <a:ext cx="2369371" cy="947748"/>
            </a:xfrm>
            <a:prstGeom prst="rect">
              <a:avLst/>
            </a:prstGeom>
          </p:spPr>
          <p:style>
            <a:lnRef idx="2">
              <a:schemeClr val="accent5">
                <a:hueOff val="-19489"/>
                <a:satOff val="-33870"/>
                <a:lumOff val="35098"/>
                <a:alphaOff val="0"/>
              </a:schemeClr>
            </a:lnRef>
            <a:fillRef idx="1">
              <a:schemeClr val="accent5">
                <a:hueOff val="-19489"/>
                <a:satOff val="-33870"/>
                <a:lumOff val="35098"/>
                <a:alphaOff val="0"/>
              </a:schemeClr>
            </a:fillRef>
            <a:effectRef idx="0">
              <a:schemeClr val="accent5">
                <a:hueOff val="-19489"/>
                <a:satOff val="-33870"/>
                <a:lumOff val="3509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7726A74-AB8B-046E-1CE4-EBD5CE4521DA}"/>
                </a:ext>
              </a:extLst>
            </p:cNvPr>
            <p:cNvSpPr txBox="1"/>
            <p:nvPr/>
          </p:nvSpPr>
          <p:spPr>
            <a:xfrm>
              <a:off x="5404597" y="82135"/>
              <a:ext cx="2369371" cy="9477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2000" kern="1200" dirty="0">
                  <a:latin typeface="Book Antiqua" panose="02040602050305030304" pitchFamily="18" charset="0"/>
                </a:rPr>
                <a:t>Evaluation Metrics</a:t>
              </a:r>
              <a:endParaRPr lang="zh-CN" altLang="en-US" sz="2000" kern="12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AB7DE3-6EB0-0480-3636-F300467DC66C}"/>
              </a:ext>
            </a:extLst>
          </p:cNvPr>
          <p:cNvGrpSpPr/>
          <p:nvPr/>
        </p:nvGrpSpPr>
        <p:grpSpPr>
          <a:xfrm>
            <a:off x="8054482" y="2303523"/>
            <a:ext cx="2854783" cy="3717764"/>
            <a:chOff x="5404597" y="1029884"/>
            <a:chExt cx="2369371" cy="35684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EE6206E-C723-71A7-1A4C-4CD7BFC4DBA1}"/>
                </a:ext>
              </a:extLst>
            </p:cNvPr>
            <p:cNvSpPr/>
            <p:nvPr/>
          </p:nvSpPr>
          <p:spPr>
            <a:xfrm>
              <a:off x="5404597" y="1029884"/>
              <a:ext cx="2369371" cy="3568499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-773819"/>
                <a:satOff val="12168"/>
                <a:lumOff val="5386"/>
                <a:alphaOff val="0"/>
              </a:schemeClr>
            </a:lnRef>
            <a:fillRef idx="1">
              <a:schemeClr val="accent5">
                <a:tint val="40000"/>
                <a:alpha val="90000"/>
                <a:hueOff val="-773819"/>
                <a:satOff val="12168"/>
                <a:lumOff val="5386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73819"/>
                <a:satOff val="12168"/>
                <a:lumOff val="5386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476CB69-9674-EE6E-F2F6-30D1FF5C784B}"/>
                </a:ext>
              </a:extLst>
            </p:cNvPr>
            <p:cNvSpPr txBox="1"/>
            <p:nvPr/>
          </p:nvSpPr>
          <p:spPr>
            <a:xfrm>
              <a:off x="5404597" y="1029884"/>
              <a:ext cx="2369371" cy="35684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kern="1200" dirty="0">
                  <a:latin typeface="Book Antiqua" panose="02040602050305030304" pitchFamily="18" charset="0"/>
                </a:rPr>
                <a:t>Metrics for Retriever(precision, recall, ..Etc.)</a:t>
              </a:r>
              <a:endParaRPr lang="zh-CN" altLang="en-US" kern="1200" dirty="0">
                <a:latin typeface="Book Antiqua" panose="02040602050305030304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kern="1200" dirty="0">
                <a:latin typeface="Book Antiqua" panose="02040602050305030304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dirty="0">
                  <a:latin typeface="Book Antiqua" panose="02040602050305030304" pitchFamily="18" charset="0"/>
                </a:rPr>
                <a:t>G</a:t>
              </a:r>
              <a:r>
                <a:rPr lang="en-US" altLang="zh-CN" kern="1200" dirty="0">
                  <a:latin typeface="Book Antiqua" panose="02040602050305030304" pitchFamily="18" charset="0"/>
                </a:rPr>
                <a:t>enerator(BLEU, METEOR, ..Etc.)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altLang="zh-CN" dirty="0">
                <a:latin typeface="Book Antiqua" panose="02040602050305030304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kern="1200" dirty="0">
                  <a:latin typeface="Book Antiqua" panose="02040602050305030304" pitchFamily="18" charset="0"/>
                </a:rPr>
                <a:t>Metrics from Ragas: Context Precision, Answer Accuracy..</a:t>
              </a:r>
              <a:r>
                <a:rPr lang="en-US" altLang="zh-CN" kern="1200" dirty="0" err="1">
                  <a:latin typeface="Book Antiqua" panose="02040602050305030304" pitchFamily="18" charset="0"/>
                </a:rPr>
                <a:t>Etc</a:t>
              </a:r>
              <a:r>
                <a:rPr lang="en-US" altLang="zh-CN" kern="1200" dirty="0">
                  <a:latin typeface="Book Antiqua" panose="02040602050305030304" pitchFamily="18" charset="0"/>
                </a:rPr>
                <a:t>.</a:t>
              </a:r>
              <a:endParaRPr lang="zh-CN" altLang="en-US" kern="1200" dirty="0">
                <a:latin typeface="Book Antiqua" panose="02040602050305030304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kern="1200" dirty="0">
                <a:latin typeface="Book Antiqua" panose="02040602050305030304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kern="1200" dirty="0">
                  <a:latin typeface="Book Antiqua" panose="02040602050305030304" pitchFamily="18" charset="0"/>
                </a:rPr>
                <a:t>Time to Best</a:t>
              </a:r>
              <a:endParaRPr lang="zh-CN" altLang="en-US" kern="1200" dirty="0">
                <a:latin typeface="Book Antiqua" panose="02040602050305030304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kern="1200" dirty="0"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001899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1772816"/>
            <a:ext cx="12192000" cy="648072"/>
          </a:xfrm>
          <a:prstGeom prst="rect">
            <a:avLst/>
          </a:prstGeom>
          <a:solidFill>
            <a:srgbClr val="C5DCF3"/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Introduction &amp; Motivation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Research Questions &amp; Methodologies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PoC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>
              <a:latin typeface="Book Antiqua" panose="020406020503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Book Antiqua" panose="02040602050305030304" pitchFamily="18" charset="0"/>
              </a:rPr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Book Antiqua" panose="02040602050305030304" pitchFamily="18" charset="0"/>
              </a:rPr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/>
              <a:t>8</a:t>
            </a:fld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0E5BCE-C5E5-D424-351F-90F66D5B3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70472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0E3F5E90-9966-2334-84CE-A06D2C4FC01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E3F5E90-9966-2334-84CE-A06D2C4FC0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A2FE03D-328F-AA7C-7DC4-BB3F1D2BB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dirty="0">
                <a:latin typeface="Book Antiqua" panose="02040602050305030304" pitchFamily="18" charset="0"/>
              </a:rPr>
              <a:t>Research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EC17F-828B-A370-5F52-F7885C18D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N">
                <a:latin typeface="Book Antiqua" panose="02040602050305030304" pitchFamily="18" charset="0"/>
              </a:rPr>
              <a:t>© sebis</a:t>
            </a:r>
            <a:endParaRPr lang="de-DE" dirty="0">
              <a:latin typeface="Book Antiqua" panose="0204060205030503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B6EA9-4B0E-EB9D-8FE6-311E415F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>
                <a:latin typeface="Book Antiqua" panose="02040602050305030304" pitchFamily="18" charset="0"/>
              </a:rPr>
              <a:pPr>
                <a:defRPr/>
              </a:pPr>
              <a:t>9</a:t>
            </a:fld>
            <a:endParaRPr lang="de-DE" dirty="0">
              <a:latin typeface="Book Antiqua" panose="02040602050305030304" pitchFamily="18" charset="0"/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0AA6911-8F22-EE39-BAC2-419AFC7DB8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6324021"/>
              </p:ext>
            </p:extLst>
          </p:nvPr>
        </p:nvGraphicFramePr>
        <p:xfrm>
          <a:off x="-350872" y="1388293"/>
          <a:ext cx="10155585" cy="72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EF0A99C0-5BF6-C20E-7C45-FE01258983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5926035"/>
              </p:ext>
            </p:extLst>
          </p:nvPr>
        </p:nvGraphicFramePr>
        <p:xfrm>
          <a:off x="-350872" y="4999277"/>
          <a:ext cx="10155585" cy="72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C092293-5C80-FD3F-D8D9-7C0F073A90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1251767"/>
              </p:ext>
            </p:extLst>
          </p:nvPr>
        </p:nvGraphicFramePr>
        <p:xfrm>
          <a:off x="-350872" y="2593509"/>
          <a:ext cx="10155585" cy="72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C1086CF-1A48-27BB-ECB7-8F60BEE3C5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3683728"/>
              </p:ext>
            </p:extLst>
          </p:nvPr>
        </p:nvGraphicFramePr>
        <p:xfrm>
          <a:off x="-350872" y="3798725"/>
          <a:ext cx="10155585" cy="72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2A10E2B4-8D32-77D0-ADC0-8409F4E9C909}"/>
              </a:ext>
            </a:extLst>
          </p:cNvPr>
          <p:cNvSpPr txBox="1"/>
          <p:nvPr/>
        </p:nvSpPr>
        <p:spPr>
          <a:xfrm>
            <a:off x="10056440" y="1437642"/>
            <a:ext cx="129614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What to optimize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5C4F523-DB10-02E1-DCC8-A9DD2019D4DA}"/>
              </a:ext>
            </a:extLst>
          </p:cNvPr>
          <p:cNvSpPr txBox="1"/>
          <p:nvPr/>
        </p:nvSpPr>
        <p:spPr>
          <a:xfrm>
            <a:off x="10041985" y="2816343"/>
            <a:ext cx="129614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Trade-off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ABFBBEE-4492-157A-5BF4-FB942012D209}"/>
              </a:ext>
            </a:extLst>
          </p:cNvPr>
          <p:cNvSpPr txBox="1"/>
          <p:nvPr/>
        </p:nvSpPr>
        <p:spPr>
          <a:xfrm>
            <a:off x="10056439" y="3873119"/>
            <a:ext cx="146881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Data Impact on BO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9B132B3-3258-B70B-DD05-8EE5582174F2}"/>
              </a:ext>
            </a:extLst>
          </p:cNvPr>
          <p:cNvSpPr txBox="1"/>
          <p:nvPr/>
        </p:nvSpPr>
        <p:spPr>
          <a:xfrm>
            <a:off x="10056438" y="5083368"/>
            <a:ext cx="1468811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>
                <a:latin typeface="Book Antiqua" panose="02040602050305030304" pitchFamily="18" charset="0"/>
              </a:rPr>
              <a:t>Outcome Robustness</a:t>
            </a:r>
          </a:p>
          <a:p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E2210E6C-704C-7217-2972-8EE6E6869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20250512 | </a:t>
            </a:r>
            <a:r>
              <a:rPr lang="en-US" dirty="0" err="1">
                <a:latin typeface="Book Antiqua" panose="02040602050305030304" pitchFamily="18" charset="0"/>
              </a:rPr>
              <a:t>Xueru</a:t>
            </a:r>
            <a:r>
              <a:rPr lang="en-US" dirty="0">
                <a:latin typeface="Book Antiqua" panose="02040602050305030304" pitchFamily="18" charset="0"/>
              </a:rPr>
              <a:t> Zheng| </a:t>
            </a:r>
            <a:r>
              <a:rPr lang="en-US" altLang="zh-CN" sz="800" dirty="0">
                <a:latin typeface="Book Antiqua" panose="02040602050305030304" pitchFamily="18" charset="0"/>
              </a:rPr>
              <a:t>Leveraging Bayesian Optimization for Accelerating RAG Pipeline Optimization</a:t>
            </a:r>
            <a:endParaRPr lang="de-D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877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19" grpId="0">
        <p:bldAsOne/>
      </p:bldGraphic>
      <p:bldGraphic spid="5" grpId="0">
        <p:bldAsOne/>
      </p:bldGraphic>
      <p:bldGraphic spid="7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8224&quot;&gt;&lt;version val=&quot;35062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3&quot;&gt;&lt;elem m_fUsage=&quot;1.00000000000000000000E+00&quot;&gt;&lt;m_msothmcolidx val=&quot;0&quot;/&gt;&lt;m_rgb r=&quot;31&quot; g=&quot;E3&quot; b=&quot;5A&quot;/&gt;&lt;/elem&gt;&lt;elem m_fUsage=&quot;9.00000000000000022204E-01&quot;&gt;&lt;m_msothmcolidx val=&quot;0&quot;/&gt;&lt;m_rgb r=&quot;DD&quot; g=&quot;A4&quot; b=&quot;3F&quot;/&gt;&lt;/elem&gt;&lt;elem m_fUsage=&quot;8.10000000000000053291E-01&quot;&gt;&lt;m_msothmcolidx val=&quot;0&quot;/&gt;&lt;m_rgb r=&quot;DD&quot; g=&quot;B9&quot; b=&quot;3F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21117 Matthes Sebis Slide Template.potx" id="{D724EFF0-4EB2-48F6-87FB-7D36C85BDC7A}" vid="{9A462AD5-5582-43BE-A858-F49B2CF98D86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008B5212-AD15-4DA8-AB6C-182350FFA4EA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16C8870-0448-B64D-A6B0-2C0DB3952010}">
  <we:reference id="wa200006237" version="1.0.0.1" store="en-GB" storeType="OMEX"/>
  <we:alternateReferences>
    <we:reference id="wa200006237" version="1.0.0.1" store="WA20000623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42255</TotalTime>
  <Words>1941</Words>
  <Application>Microsoft Macintosh PowerPoint</Application>
  <PresentationFormat>Widescreen</PresentationFormat>
  <Paragraphs>340</Paragraphs>
  <Slides>23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7" baseType="lpstr">
      <vt:lpstr>Arial Unicode MS</vt:lpstr>
      <vt:lpstr>System Font Regular</vt:lpstr>
      <vt:lpstr>Times</vt:lpstr>
      <vt:lpstr>TUM Neue Helvetica 75 Bold</vt:lpstr>
      <vt:lpstr>Arial</vt:lpstr>
      <vt:lpstr>Book Antiqua</vt:lpstr>
      <vt:lpstr>Helvetica Neue</vt:lpstr>
      <vt:lpstr>Lucida Grande</vt:lpstr>
      <vt:lpstr>Roboto</vt:lpstr>
      <vt:lpstr>Symbol</vt:lpstr>
      <vt:lpstr>Wingdings</vt:lpstr>
      <vt:lpstr>Slides sebis 2013 2</vt:lpstr>
      <vt:lpstr>Titel 2</vt:lpstr>
      <vt:lpstr>think-cell Slide</vt:lpstr>
      <vt:lpstr>Leveraging Bayesian Optimization for Accelerating RAG Pipeline Optimization</vt:lpstr>
      <vt:lpstr>Outline</vt:lpstr>
      <vt:lpstr>Introduction: RAG (Retrieval-Augmented Generation)</vt:lpstr>
      <vt:lpstr>Introduction: Existing pipeline framework</vt:lpstr>
      <vt:lpstr>Motivation</vt:lpstr>
      <vt:lpstr>Introduction: Bayesian Optimization</vt:lpstr>
      <vt:lpstr>Baseline and Evaluation</vt:lpstr>
      <vt:lpstr>Outline</vt:lpstr>
      <vt:lpstr>Research Questions</vt:lpstr>
      <vt:lpstr>RQ1: Scope of BO in RAG (method selection + tuning)</vt:lpstr>
      <vt:lpstr>RQ2: Trade Off</vt:lpstr>
      <vt:lpstr>RQ3: Data Impact on BO </vt:lpstr>
      <vt:lpstr>RQ4: Outcome Robustness</vt:lpstr>
      <vt:lpstr>Datasets</vt:lpstr>
      <vt:lpstr>Outline</vt:lpstr>
      <vt:lpstr>PoC: Initial Findings</vt:lpstr>
      <vt:lpstr>Outline</vt:lpstr>
      <vt:lpstr>Timeline</vt:lpstr>
      <vt:lpstr>PowerPoint Presentation</vt:lpstr>
      <vt:lpstr>Sources</vt:lpstr>
      <vt:lpstr>Introduction: Libraries for Bayesian Optimization</vt:lpstr>
      <vt:lpstr>Metrics from Ragas</vt:lpstr>
      <vt:lpstr>PowerPoint Presentation</vt:lpstr>
    </vt:vector>
  </TitlesOfParts>
  <Manager/>
  <Company>TUM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Meisenbacher, Stephen</dc:creator>
  <dc:description>Copyright sebis</dc:description>
  <cp:lastModifiedBy>Xueru Zheng</cp:lastModifiedBy>
  <cp:revision>180</cp:revision>
  <dcterms:created xsi:type="dcterms:W3CDTF">2022-11-21T08:34:20Z</dcterms:created>
  <dcterms:modified xsi:type="dcterms:W3CDTF">2025-05-12T09:29:21Z</dcterms:modified>
</cp:coreProperties>
</file>