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21"/>
  </p:notesMasterIdLst>
  <p:handoutMasterIdLst>
    <p:handoutMasterId r:id="rId22"/>
  </p:handoutMasterIdLst>
  <p:sldIdLst>
    <p:sldId id="721" r:id="rId2"/>
    <p:sldId id="672" r:id="rId3"/>
    <p:sldId id="765" r:id="rId4"/>
    <p:sldId id="761" r:id="rId5"/>
    <p:sldId id="762" r:id="rId6"/>
    <p:sldId id="763" r:id="rId7"/>
    <p:sldId id="754" r:id="rId8"/>
    <p:sldId id="758" r:id="rId9"/>
    <p:sldId id="755" r:id="rId10"/>
    <p:sldId id="753" r:id="rId11"/>
    <p:sldId id="756" r:id="rId12"/>
    <p:sldId id="759" r:id="rId13"/>
    <p:sldId id="757" r:id="rId14"/>
    <p:sldId id="738" r:id="rId15"/>
    <p:sldId id="739" r:id="rId16"/>
    <p:sldId id="760" r:id="rId17"/>
    <p:sldId id="764" r:id="rId18"/>
    <p:sldId id="766" r:id="rId19"/>
    <p:sldId id="741" r:id="rId20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073359"/>
    <a:srgbClr val="E8E6E0"/>
    <a:srgbClr val="7F7F7F"/>
    <a:srgbClr val="DAD8CB"/>
    <a:srgbClr val="91A02F"/>
    <a:srgbClr val="E37C4D"/>
    <a:srgbClr val="EDB8A9"/>
    <a:srgbClr val="C1C8A3"/>
    <a:srgbClr val="003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7" autoAdjust="0"/>
    <p:restoredTop sz="95662" autoAdjust="0"/>
  </p:normalViewPr>
  <p:slideViewPr>
    <p:cSldViewPr>
      <p:cViewPr varScale="1">
        <p:scale>
          <a:sx n="105" d="100"/>
          <a:sy n="105" d="100"/>
        </p:scale>
        <p:origin x="224" y="336"/>
      </p:cViewPr>
      <p:guideLst>
        <p:guide orient="horz" pos="2160"/>
        <p:guide orient="horz" pos="618"/>
        <p:guide orient="horz" pos="3974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574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379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216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906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222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63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de-DE" noProof="0" dirty="0"/>
              <a:t>Titel bearbeiten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Name des Vortragenden, Datum, Ort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Lehrstuhl für Software</a:t>
            </a:r>
            <a:r>
              <a:rPr lang="de-DE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betrieblicher Informationssysteme </a:t>
            </a:r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Fakultät</a:t>
            </a:r>
            <a:r>
              <a:rPr lang="de-DE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für Informatik</a:t>
            </a:r>
            <a:endParaRPr lang="de-DE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de-DE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de-DE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de-DE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116632"/>
            <a:ext cx="11525902" cy="6452444"/>
          </a:xfrm>
        </p:spPr>
        <p:txBody>
          <a:bodyPr anchor="ctr"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181472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noProof="1">
                <a:latin typeface="+mn-lt"/>
              </a:rPr>
              <a:t>Technische Universität München</a:t>
            </a:r>
          </a:p>
          <a:p>
            <a:r>
              <a:rPr lang="de-DE" sz="1050" noProof="1">
                <a:latin typeface="+mn-lt"/>
              </a:rPr>
              <a:t>Fakultät für Informatik</a:t>
            </a:r>
          </a:p>
          <a:p>
            <a:r>
              <a:rPr lang="de-DE" sz="1050" noProof="1">
                <a:latin typeface="+mn-lt"/>
              </a:rPr>
              <a:t>Lehrstuhl für Software</a:t>
            </a:r>
            <a:r>
              <a:rPr lang="de-DE" sz="1050" baseline="0" noProof="1">
                <a:latin typeface="+mn-lt"/>
              </a:rPr>
              <a:t> Engineering betrieblicher Informationssysteme</a:t>
            </a:r>
            <a:endParaRPr lang="de-DE" sz="1050" noProof="1">
              <a:latin typeface="+mn-lt"/>
            </a:endParaRPr>
          </a:p>
          <a:p>
            <a:endParaRPr lang="de-DE" sz="1050" noProof="1">
              <a:latin typeface="+mn-lt"/>
            </a:endParaRPr>
          </a:p>
          <a:p>
            <a:r>
              <a:rPr lang="de-DE" sz="1050" noProof="1">
                <a:latin typeface="+mn-lt"/>
              </a:rPr>
              <a:t>Boltzmannstraße 3</a:t>
            </a:r>
          </a:p>
          <a:p>
            <a:r>
              <a:rPr lang="de-DE" sz="1050" noProof="1">
                <a:latin typeface="+mn-lt"/>
              </a:rPr>
              <a:t>85748 Garching bei</a:t>
            </a:r>
            <a:r>
              <a:rPr lang="de-DE" sz="1050" baseline="0" noProof="1">
                <a:latin typeface="+mn-lt"/>
              </a:rPr>
              <a:t> München</a:t>
            </a:r>
          </a:p>
          <a:p>
            <a:endParaRPr lang="de-DE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de-DE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de-DE" sz="1050" baseline="0" noProof="1">
                <a:latin typeface="+mn-lt"/>
              </a:rPr>
              <a:t>Fax	+49.89.289.17136</a:t>
            </a:r>
          </a:p>
          <a:p>
            <a:endParaRPr lang="de-DE" sz="1050" baseline="0" noProof="1">
              <a:latin typeface="+mn-lt"/>
            </a:endParaRPr>
          </a:p>
          <a:p>
            <a:endParaRPr lang="de-DE" sz="1050" baseline="0" noProof="1">
              <a:latin typeface="+mn-lt"/>
            </a:endParaRPr>
          </a:p>
          <a:p>
            <a:r>
              <a:rPr lang="de-DE" sz="1050" baseline="0" noProof="1">
                <a:latin typeface="+mn-lt"/>
                <a:hlinkClick r:id="rId5"/>
              </a:rPr>
              <a:t>wwwmatthes.in.tum.de</a:t>
            </a:r>
            <a:endParaRPr lang="de-DE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de-DE" noProof="0" dirty="0"/>
              <a:t>&lt;Akademischer Titel&gt;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de-DE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noProof="0" dirty="0"/>
              <a:t>&lt;</a:t>
            </a:r>
            <a:r>
              <a:rPr lang="de-DE" noProof="0" dirty="0" err="1"/>
              <a:t>Subtitle</a:t>
            </a:r>
            <a:r>
              <a:rPr lang="de-DE" noProof="0" dirty="0"/>
              <a:t>&gt;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noProof="0" dirty="0"/>
              <a:t>&lt;</a:t>
            </a:r>
            <a:r>
              <a:rPr lang="de-DE" noProof="0" dirty="0" err="1"/>
              <a:t>Subtitle</a:t>
            </a:r>
            <a:r>
              <a:rPr lang="de-DE" noProof="0" dirty="0"/>
              <a:t>&gt;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598899967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&lt;Format of Master 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&lt;Format of Master 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de-DE" noProof="0" dirty="0"/>
              <a:t>&lt;Title&gt;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de-DE" noProof="0" dirty="0"/>
              <a:t>&lt;Title&gt;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&lt;Titel&gt;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Erste Ebene</a:t>
            </a:r>
          </a:p>
          <a:p>
            <a:pPr lvl="2"/>
            <a:r>
              <a:rPr lang="de-DE" noProof="0" dirty="0"/>
              <a:t>Zweite Ebene</a:t>
            </a:r>
          </a:p>
          <a:p>
            <a:pPr lvl="3"/>
            <a:r>
              <a:rPr lang="de-DE" noProof="0" dirty="0"/>
              <a:t>Dritte Ebene</a:t>
            </a:r>
          </a:p>
          <a:p>
            <a:pPr lvl="4"/>
            <a:r>
              <a:rPr lang="de-DE" noProof="0" dirty="0"/>
              <a:t>Vierte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69" r:id="rId8"/>
    <p:sldLayoutId id="2147483771" r:id="rId9"/>
    <p:sldLayoutId id="2147483780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 baseline="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rumatscale.com/scrum-at-scale-guid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9687D-71A4-1C45-816E-651BA5587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Investigating the Adoption and Management of Metrics in Large-Scale Agile Software Development at a German IT-Provider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276D9CE-A702-964A-9A49-953CEA3B93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372" y="4211796"/>
            <a:ext cx="11432841" cy="338554"/>
          </a:xfrm>
        </p:spPr>
        <p:txBody>
          <a:bodyPr/>
          <a:lstStyle/>
          <a:p>
            <a:r>
              <a:rPr lang="de-DE" dirty="0"/>
              <a:t>Leon Marius Menzel, 26.04.2021, Kick-Off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Master‘s</a:t>
            </a:r>
            <a:r>
              <a:rPr lang="de-DE" dirty="0"/>
              <a:t> Thesis </a:t>
            </a:r>
          </a:p>
        </p:txBody>
      </p:sp>
    </p:spTree>
    <p:extLst>
      <p:ext uri="{BB962C8B-B14F-4D97-AF65-F5344CB8AC3E}">
        <p14:creationId xmlns:p14="http://schemas.microsoft.com/office/powerpoint/2010/main" val="128223577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573D2B-4BF9-4647-9784-E8714867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Methodology – Action Design Research (ADR)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F3D6D-1CB3-D24A-848F-2A4AC8CF8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6190D-3141-DF4E-9FB6-8CD6A80F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10</a:t>
            </a:fld>
            <a:endParaRPr lang="de-DE" noProof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25E67B5-3863-6E4B-8B34-753856C2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84DC976-4D19-2546-B53A-E6E47A114F04}"/>
              </a:ext>
            </a:extLst>
          </p:cNvPr>
          <p:cNvSpPr>
            <a:spLocks noChangeAspect="1"/>
          </p:cNvSpPr>
          <p:nvPr/>
        </p:nvSpPr>
        <p:spPr bwMode="auto">
          <a:xfrm>
            <a:off x="7470145" y="2215808"/>
            <a:ext cx="360000" cy="360000"/>
          </a:xfrm>
          <a:prstGeom prst="ellipse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316C18-837C-A049-B4E0-A032E7953B6D}"/>
              </a:ext>
            </a:extLst>
          </p:cNvPr>
          <p:cNvSpPr/>
          <p:nvPr/>
        </p:nvSpPr>
        <p:spPr>
          <a:xfrm>
            <a:off x="7855570" y="4560485"/>
            <a:ext cx="34250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+mn-lt"/>
              </a:rPr>
              <a:t>Improvement of the current situation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A897F46-5F16-7146-B46D-4385F3BB3A84}"/>
              </a:ext>
            </a:extLst>
          </p:cNvPr>
          <p:cNvSpPr>
            <a:spLocks noChangeAspect="1"/>
          </p:cNvSpPr>
          <p:nvPr/>
        </p:nvSpPr>
        <p:spPr bwMode="auto">
          <a:xfrm>
            <a:off x="7481085" y="4534374"/>
            <a:ext cx="360000" cy="360000"/>
          </a:xfrm>
          <a:prstGeom prst="ellipse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568A6A-BCD4-5442-AF3C-8049A539D963}"/>
              </a:ext>
            </a:extLst>
          </p:cNvPr>
          <p:cNvSpPr/>
          <p:nvPr/>
        </p:nvSpPr>
        <p:spPr bwMode="auto">
          <a:xfrm>
            <a:off x="764950" y="1196792"/>
            <a:ext cx="2810769" cy="360000"/>
          </a:xfrm>
          <a:prstGeom prst="rect">
            <a:avLst/>
          </a:prstGeom>
          <a:solidFill>
            <a:srgbClr val="0065BD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The Case Organization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2AFBFE-6A23-AF40-9D74-622AA6439F89}"/>
              </a:ext>
            </a:extLst>
          </p:cNvPr>
          <p:cNvSpPr/>
          <p:nvPr/>
        </p:nvSpPr>
        <p:spPr bwMode="auto">
          <a:xfrm>
            <a:off x="764951" y="1556791"/>
            <a:ext cx="2810769" cy="3956819"/>
          </a:xfrm>
          <a:prstGeom prst="rect">
            <a:avLst/>
          </a:prstGeom>
          <a:noFill/>
          <a:ln w="12700"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German medium-sized IT-provider for financial software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Investigation of two organizational units that apply different frameworks at different large-scale agile maturity levels:</a:t>
            </a:r>
          </a:p>
          <a:p>
            <a:pPr marL="742950" lvl="1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Scrum-at-scale with low-maturity level</a:t>
            </a:r>
          </a:p>
          <a:p>
            <a:pPr marL="742950" lvl="1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Scaled Agile Framework with higher-maturity level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 to scale agile teams and introduce cross-team metrics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FA558C-6F4A-3E4B-B328-3C9B48AAE642}"/>
              </a:ext>
            </a:extLst>
          </p:cNvPr>
          <p:cNvSpPr/>
          <p:nvPr/>
        </p:nvSpPr>
        <p:spPr bwMode="auto">
          <a:xfrm>
            <a:off x="4798800" y="1196792"/>
            <a:ext cx="6408712" cy="360000"/>
          </a:xfrm>
          <a:prstGeom prst="rect">
            <a:avLst/>
          </a:prstGeom>
          <a:solidFill>
            <a:srgbClr val="0065BD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Action Design Research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F333E-D9AD-B944-B66E-B4089F280BED}"/>
              </a:ext>
            </a:extLst>
          </p:cNvPr>
          <p:cNvSpPr/>
          <p:nvPr/>
        </p:nvSpPr>
        <p:spPr bwMode="auto">
          <a:xfrm>
            <a:off x="4799856" y="1556793"/>
            <a:ext cx="6408712" cy="3672408"/>
          </a:xfrm>
          <a:prstGeom prst="rect">
            <a:avLst/>
          </a:prstGeom>
          <a:noFill/>
          <a:ln w="12700"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55">
            <a:extLst>
              <a:ext uri="{FF2B5EF4-FFF2-40B4-BE49-F238E27FC236}">
                <a16:creationId xmlns:a16="http://schemas.microsoft.com/office/drawing/2014/main" id="{722D6465-6D04-6D48-940E-B68883EF6A5F}"/>
              </a:ext>
            </a:extLst>
          </p:cNvPr>
          <p:cNvSpPr txBox="1"/>
          <p:nvPr/>
        </p:nvSpPr>
        <p:spPr>
          <a:xfrm>
            <a:off x="4871864" y="1556792"/>
            <a:ext cx="633670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Scope: Accompany the goal-oriented introduction and management of metrics in the large-scale agile context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4D3B730-B5B4-0E4E-AE59-2467310DE39A}"/>
              </a:ext>
            </a:extLst>
          </p:cNvPr>
          <p:cNvGrpSpPr/>
          <p:nvPr/>
        </p:nvGrpSpPr>
        <p:grpSpPr>
          <a:xfrm>
            <a:off x="4993345" y="2170275"/>
            <a:ext cx="2562710" cy="1106730"/>
            <a:chOff x="5403691" y="2631960"/>
            <a:chExt cx="2562710" cy="1106730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81243A9A-925C-C842-BE13-2507716B981B}"/>
                </a:ext>
              </a:extLst>
            </p:cNvPr>
            <p:cNvSpPr/>
            <p:nvPr/>
          </p:nvSpPr>
          <p:spPr bwMode="auto">
            <a:xfrm>
              <a:off x="5409654" y="2631960"/>
              <a:ext cx="2556747" cy="1106730"/>
            </a:xfrm>
            <a:prstGeom prst="roundRect">
              <a:avLst>
                <a:gd name="adj" fmla="val 13882"/>
              </a:avLst>
            </a:prstGeom>
            <a:noFill/>
            <a:ln w="12700"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1. Problem Formulation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Literature review</a:t>
              </a: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Expert interviews &amp; talks</a:t>
              </a: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65B068F-0465-6D41-9465-E517D5E08E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03691" y="3037493"/>
              <a:ext cx="2556747" cy="0"/>
            </a:xfrm>
            <a:prstGeom prst="line">
              <a:avLst/>
            </a:prstGeom>
            <a:ln w="12700">
              <a:solidFill>
                <a:srgbClr val="0073CF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375112-B31A-D143-B578-FCAE3651830A}"/>
              </a:ext>
            </a:extLst>
          </p:cNvPr>
          <p:cNvGrpSpPr/>
          <p:nvPr/>
        </p:nvGrpSpPr>
        <p:grpSpPr>
          <a:xfrm>
            <a:off x="4993345" y="3602015"/>
            <a:ext cx="2556748" cy="1483169"/>
            <a:chOff x="5409653" y="2702321"/>
            <a:chExt cx="2556748" cy="1483169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2E5106C1-47E0-1343-8964-47C626E456EE}"/>
                </a:ext>
              </a:extLst>
            </p:cNvPr>
            <p:cNvSpPr/>
            <p:nvPr/>
          </p:nvSpPr>
          <p:spPr bwMode="auto">
            <a:xfrm>
              <a:off x="5409654" y="2702321"/>
              <a:ext cx="2556747" cy="1483169"/>
            </a:xfrm>
            <a:prstGeom prst="roundRect">
              <a:avLst>
                <a:gd name="adj" fmla="val 13882"/>
              </a:avLst>
            </a:prstGeom>
            <a:noFill/>
            <a:ln w="12700"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2. Building, Intervention &amp; Evaluation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Metric-catalog and LSAD frameworks support goal-driven metric introduction</a:t>
              </a: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535BEDC-57A7-9D44-8AA2-A0493E6A7B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09653" y="3278385"/>
              <a:ext cx="2556747" cy="0"/>
            </a:xfrm>
            <a:prstGeom prst="line">
              <a:avLst/>
            </a:prstGeom>
            <a:ln w="12700">
              <a:solidFill>
                <a:srgbClr val="0073CF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B1B9EC-58F5-4841-A0C4-3C10EBB9388B}"/>
              </a:ext>
            </a:extLst>
          </p:cNvPr>
          <p:cNvCxnSpPr>
            <a:cxnSpLocks/>
            <a:stCxn id="26" idx="2"/>
            <a:endCxn id="36" idx="0"/>
          </p:cNvCxnSpPr>
          <p:nvPr/>
        </p:nvCxnSpPr>
        <p:spPr bwMode="auto">
          <a:xfrm flipH="1">
            <a:off x="6271720" y="3277005"/>
            <a:ext cx="5962" cy="325010"/>
          </a:xfrm>
          <a:prstGeom prst="straightConnector1">
            <a:avLst/>
          </a:prstGeom>
          <a:ln>
            <a:solidFill>
              <a:srgbClr val="073359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48DA2E4-6AED-0B44-BDB6-22EF8797090D}"/>
              </a:ext>
            </a:extLst>
          </p:cNvPr>
          <p:cNvSpPr/>
          <p:nvPr/>
        </p:nvSpPr>
        <p:spPr>
          <a:xfrm>
            <a:off x="7844087" y="2244063"/>
            <a:ext cx="32125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+mn-lt"/>
              </a:rPr>
              <a:t>Assessment of the current situation</a:t>
            </a:r>
            <a:endParaRPr lang="en-US" sz="1400" dirty="0">
              <a:latin typeface="+mn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078AB0F-97BA-4945-B426-DEBCC474477E}"/>
              </a:ext>
            </a:extLst>
          </p:cNvPr>
          <p:cNvGrpSpPr/>
          <p:nvPr/>
        </p:nvGrpSpPr>
        <p:grpSpPr>
          <a:xfrm>
            <a:off x="8348142" y="2933643"/>
            <a:ext cx="2556747" cy="1011733"/>
            <a:chOff x="5409653" y="3120247"/>
            <a:chExt cx="2556747" cy="1011733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45414095-E9A3-9D42-A568-2371E7D081E2}"/>
                </a:ext>
              </a:extLst>
            </p:cNvPr>
            <p:cNvSpPr/>
            <p:nvPr/>
          </p:nvSpPr>
          <p:spPr bwMode="auto">
            <a:xfrm>
              <a:off x="5409653" y="3120247"/>
              <a:ext cx="2556747" cy="1011733"/>
            </a:xfrm>
            <a:prstGeom prst="roundRect">
              <a:avLst>
                <a:gd name="adj" fmla="val 13882"/>
              </a:avLst>
            </a:prstGeom>
            <a:noFill/>
            <a:ln w="12700"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3. Reflection &amp; Learning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Expert interviews, talks and surveys</a:t>
              </a: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334920D-0408-3E41-8DBB-723D98FF23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09653" y="3472180"/>
              <a:ext cx="2556747" cy="0"/>
            </a:xfrm>
            <a:prstGeom prst="line">
              <a:avLst/>
            </a:prstGeom>
            <a:ln w="12700">
              <a:solidFill>
                <a:srgbClr val="0073CF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Rechteck 6">
            <a:extLst>
              <a:ext uri="{FF2B5EF4-FFF2-40B4-BE49-F238E27FC236}">
                <a16:creationId xmlns:a16="http://schemas.microsoft.com/office/drawing/2014/main" id="{69A23FCB-B50E-D141-A750-A07C05D2A34F}"/>
              </a:ext>
            </a:extLst>
          </p:cNvPr>
          <p:cNvSpPr/>
          <p:nvPr/>
        </p:nvSpPr>
        <p:spPr>
          <a:xfrm>
            <a:off x="764950" y="5559044"/>
            <a:ext cx="44164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>
                <a:solidFill>
                  <a:srgbClr val="000000"/>
                </a:solidFill>
                <a:latin typeface="+mn-lt"/>
              </a:rPr>
              <a:t>Sein, M. K.,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Henfridsson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O.,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Purao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S., Rossi, M., &amp; Lindgren, R. (2011)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FE2E5DD-46EB-4E4D-A76C-154A5643AE42}"/>
              </a:ext>
            </a:extLst>
          </p:cNvPr>
          <p:cNvCxnSpPr>
            <a:cxnSpLocks/>
            <a:stCxn id="26" idx="3"/>
            <a:endCxn id="41" idx="1"/>
          </p:cNvCxnSpPr>
          <p:nvPr/>
        </p:nvCxnSpPr>
        <p:spPr bwMode="auto">
          <a:xfrm>
            <a:off x="7556055" y="2723640"/>
            <a:ext cx="792087" cy="715870"/>
          </a:xfrm>
          <a:prstGeom prst="straightConnector1">
            <a:avLst/>
          </a:prstGeom>
          <a:ln>
            <a:solidFill>
              <a:srgbClr val="073359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FE93331-8FA2-5E4E-BAC7-F9DE7D01FDD6}"/>
              </a:ext>
            </a:extLst>
          </p:cNvPr>
          <p:cNvCxnSpPr>
            <a:cxnSpLocks/>
            <a:stCxn id="36" idx="3"/>
            <a:endCxn id="41" idx="1"/>
          </p:cNvCxnSpPr>
          <p:nvPr/>
        </p:nvCxnSpPr>
        <p:spPr bwMode="auto">
          <a:xfrm flipV="1">
            <a:off x="7550093" y="3439510"/>
            <a:ext cx="798049" cy="904090"/>
          </a:xfrm>
          <a:prstGeom prst="straightConnector1">
            <a:avLst/>
          </a:prstGeom>
          <a:ln>
            <a:solidFill>
              <a:srgbClr val="073359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423C017-92B2-AE45-9009-D48C54375645}"/>
              </a:ext>
            </a:extLst>
          </p:cNvPr>
          <p:cNvGrpSpPr/>
          <p:nvPr/>
        </p:nvGrpSpPr>
        <p:grpSpPr>
          <a:xfrm>
            <a:off x="6672064" y="5513611"/>
            <a:ext cx="2680297" cy="1011733"/>
            <a:chOff x="5205299" y="3252555"/>
            <a:chExt cx="1874665" cy="1011733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AEDD5199-6530-B544-9FE3-7AAC7381EE4C}"/>
                </a:ext>
              </a:extLst>
            </p:cNvPr>
            <p:cNvSpPr/>
            <p:nvPr/>
          </p:nvSpPr>
          <p:spPr bwMode="auto">
            <a:xfrm>
              <a:off x="5205299" y="3252555"/>
              <a:ext cx="1874665" cy="1011733"/>
            </a:xfrm>
            <a:prstGeom prst="roundRect">
              <a:avLst>
                <a:gd name="adj" fmla="val 13882"/>
              </a:avLst>
            </a:prstGeom>
            <a:noFill/>
            <a:ln w="12700"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4. Formalization of Learning</a:t>
              </a:r>
            </a:p>
            <a:p>
              <a:pPr algn="ctr" eaLnBrk="0" hangingPunct="0"/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Generalized process, challenges and guidelines</a:t>
              </a:r>
            </a:p>
            <a:p>
              <a:pPr marL="177750" indent="-177750" eaLnBrk="0" hangingPunct="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7750" marR="0" indent="-177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21DF3FD-9ECB-4D4F-8158-CC02EF2676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05299" y="3649068"/>
              <a:ext cx="1874665" cy="0"/>
            </a:xfrm>
            <a:prstGeom prst="line">
              <a:avLst/>
            </a:prstGeom>
            <a:ln w="12700">
              <a:solidFill>
                <a:srgbClr val="0073CF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Trapezium 20">
            <a:extLst>
              <a:ext uri="{FF2B5EF4-FFF2-40B4-BE49-F238E27FC236}">
                <a16:creationId xmlns:a16="http://schemas.microsoft.com/office/drawing/2014/main" id="{F373E738-0572-CF41-83D1-6A6DFDC3D22B}"/>
              </a:ext>
            </a:extLst>
          </p:cNvPr>
          <p:cNvSpPr/>
          <p:nvPr/>
        </p:nvSpPr>
        <p:spPr bwMode="auto">
          <a:xfrm rot="5400000">
            <a:off x="3127309" y="3079459"/>
            <a:ext cx="2110661" cy="627075"/>
          </a:xfrm>
          <a:prstGeom prst="trapezoid">
            <a:avLst>
              <a:gd name="adj" fmla="val 170690"/>
            </a:avLst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7842D65-0F20-B747-9081-04BD32328813}"/>
              </a:ext>
            </a:extLst>
          </p:cNvPr>
          <p:cNvCxnSpPr>
            <a:cxnSpLocks/>
            <a:stCxn id="66" idx="0"/>
            <a:endCxn id="23" idx="2"/>
          </p:cNvCxnSpPr>
          <p:nvPr/>
        </p:nvCxnSpPr>
        <p:spPr bwMode="auto">
          <a:xfrm flipH="1" flipV="1">
            <a:off x="8004212" y="5229201"/>
            <a:ext cx="8001" cy="284410"/>
          </a:xfrm>
          <a:prstGeom prst="straightConnector1">
            <a:avLst/>
          </a:prstGeom>
          <a:ln w="12700">
            <a:solidFill>
              <a:srgbClr val="073359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53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22" grpId="0" animBg="1"/>
      <p:bldP spid="23" grpId="0" animBg="1"/>
      <p:bldP spid="24" grpId="0"/>
      <p:bldP spid="12" grpId="0"/>
      <p:bldP spid="43" grpId="0"/>
      <p:bldP spid="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698454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Current state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418752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559043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743250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125934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3067748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3692825"/>
            <a:ext cx="482826" cy="386051"/>
            <a:chOff x="249762" y="3757427"/>
            <a:chExt cx="541931" cy="433312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3757427"/>
              <a:ext cx="123564" cy="433309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49762" y="3757427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42350" y="4265345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timeline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985821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AEE8A001-84A0-5E45-888A-D31593F6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281565616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EEC39D-E1C7-F549-8F55-C52D8331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384CA-F745-F449-AA15-7C713DB03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C5B79-52A1-9B46-8A95-60BBA6E25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12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644F926-FD7C-3140-810F-A4E39FA83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grpSp>
        <p:nvGrpSpPr>
          <p:cNvPr id="8" name="Gruppieren 100">
            <a:extLst>
              <a:ext uri="{FF2B5EF4-FFF2-40B4-BE49-F238E27FC236}">
                <a16:creationId xmlns:a16="http://schemas.microsoft.com/office/drawing/2014/main" id="{795BB3D4-18D5-654D-A013-D7753880B685}"/>
              </a:ext>
            </a:extLst>
          </p:cNvPr>
          <p:cNvGrpSpPr/>
          <p:nvPr/>
        </p:nvGrpSpPr>
        <p:grpSpPr>
          <a:xfrm>
            <a:off x="1883112" y="1790968"/>
            <a:ext cx="2700000" cy="263227"/>
            <a:chOff x="1833708" y="1341248"/>
            <a:chExt cx="2700000" cy="263227"/>
          </a:xfrm>
        </p:grpSpPr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97FFCFC4-518E-9242-9CF3-0A04F06E9FBC}"/>
                </a:ext>
              </a:extLst>
            </p:cNvPr>
            <p:cNvSpPr txBox="1"/>
            <p:nvPr/>
          </p:nvSpPr>
          <p:spPr>
            <a:xfrm>
              <a:off x="2030682" y="1341248"/>
              <a:ext cx="2287722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Literature review</a:t>
              </a:r>
            </a:p>
          </p:txBody>
        </p:sp>
        <p:cxnSp>
          <p:nvCxnSpPr>
            <p:cNvPr id="10" name="Straight Connector 5">
              <a:extLst>
                <a:ext uri="{FF2B5EF4-FFF2-40B4-BE49-F238E27FC236}">
                  <a16:creationId xmlns:a16="http://schemas.microsoft.com/office/drawing/2014/main" id="{47FD8DB9-86E7-B641-9287-98C1CD61B6E0}"/>
                </a:ext>
              </a:extLst>
            </p:cNvPr>
            <p:cNvCxnSpPr/>
            <p:nvPr/>
          </p:nvCxnSpPr>
          <p:spPr>
            <a:xfrm>
              <a:off x="1833708" y="1604475"/>
              <a:ext cx="2700000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hteck 94">
            <a:extLst>
              <a:ext uri="{FF2B5EF4-FFF2-40B4-BE49-F238E27FC236}">
                <a16:creationId xmlns:a16="http://schemas.microsoft.com/office/drawing/2014/main" id="{32F1AEAA-20ED-F24E-9E64-FA958A56A5CB}"/>
              </a:ext>
            </a:extLst>
          </p:cNvPr>
          <p:cNvSpPr/>
          <p:nvPr/>
        </p:nvSpPr>
        <p:spPr bwMode="auto">
          <a:xfrm>
            <a:off x="513686" y="2172720"/>
            <a:ext cx="5439600" cy="352408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281439-8596-7D44-8BBB-8EDA7EAEB484}"/>
              </a:ext>
            </a:extLst>
          </p:cNvPr>
          <p:cNvGrpSpPr/>
          <p:nvPr/>
        </p:nvGrpSpPr>
        <p:grpSpPr>
          <a:xfrm>
            <a:off x="7608889" y="1772816"/>
            <a:ext cx="2700000" cy="263227"/>
            <a:chOff x="7672578" y="1341248"/>
            <a:chExt cx="2700000" cy="263227"/>
          </a:xfrm>
        </p:grpSpPr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id="{61450555-B5EC-CC45-AE30-B3CD9467A950}"/>
                </a:ext>
              </a:extLst>
            </p:cNvPr>
            <p:cNvSpPr txBox="1"/>
            <p:nvPr/>
          </p:nvSpPr>
          <p:spPr>
            <a:xfrm>
              <a:off x="8229592" y="1341248"/>
              <a:ext cx="1585973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Case study</a:t>
              </a:r>
            </a:p>
          </p:txBody>
        </p:sp>
        <p:cxnSp>
          <p:nvCxnSpPr>
            <p:cNvPr id="13" name="Straight Connector 5">
              <a:extLst>
                <a:ext uri="{FF2B5EF4-FFF2-40B4-BE49-F238E27FC236}">
                  <a16:creationId xmlns:a16="http://schemas.microsoft.com/office/drawing/2014/main" id="{429A0B8E-86F5-4D46-A5F3-44261159BAF6}"/>
                </a:ext>
              </a:extLst>
            </p:cNvPr>
            <p:cNvCxnSpPr/>
            <p:nvPr/>
          </p:nvCxnSpPr>
          <p:spPr>
            <a:xfrm>
              <a:off x="7672578" y="1604475"/>
              <a:ext cx="2700000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hteck 95">
            <a:extLst>
              <a:ext uri="{FF2B5EF4-FFF2-40B4-BE49-F238E27FC236}">
                <a16:creationId xmlns:a16="http://schemas.microsoft.com/office/drawing/2014/main" id="{8615B459-9523-F040-92EE-03470C309DE0}"/>
              </a:ext>
            </a:extLst>
          </p:cNvPr>
          <p:cNvSpPr/>
          <p:nvPr/>
        </p:nvSpPr>
        <p:spPr bwMode="auto">
          <a:xfrm>
            <a:off x="6239464" y="2195685"/>
            <a:ext cx="5438850" cy="3501125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44">
            <a:extLst>
              <a:ext uri="{FF2B5EF4-FFF2-40B4-BE49-F238E27FC236}">
                <a16:creationId xmlns:a16="http://schemas.microsoft.com/office/drawing/2014/main" id="{149F6114-BBC4-5648-A48C-0A80DFCCCC88}"/>
              </a:ext>
            </a:extLst>
          </p:cNvPr>
          <p:cNvSpPr/>
          <p:nvPr/>
        </p:nvSpPr>
        <p:spPr>
          <a:xfrm>
            <a:off x="1592649" y="2236922"/>
            <a:ext cx="435600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Conceptualization of the topic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Definition of the basic terms 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Identification and grouping of relevant research articles</a:t>
            </a:r>
            <a:endParaRPr lang="en-US" sz="1400" dirty="0">
              <a:latin typeface="+mn-lt"/>
            </a:endParaRPr>
          </a:p>
        </p:txBody>
      </p:sp>
      <p:pic>
        <p:nvPicPr>
          <p:cNvPr id="18" name="Picture 17" descr="Shape&#10;&#10;Description automatically generated with low confidence">
            <a:extLst>
              <a:ext uri="{FF2B5EF4-FFF2-40B4-BE49-F238E27FC236}">
                <a16:creationId xmlns:a16="http://schemas.microsoft.com/office/drawing/2014/main" id="{A7847338-6B62-D044-A11A-D6E4253C285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60" y="2484780"/>
            <a:ext cx="720000" cy="720000"/>
          </a:xfrm>
          <a:prstGeom prst="rect">
            <a:avLst/>
          </a:prstGeom>
          <a:noFill/>
          <a:ln w="22225">
            <a:noFill/>
          </a:ln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0C8350A-2883-0344-83E8-B21F31DE02D6}"/>
              </a:ext>
            </a:extLst>
          </p:cNvPr>
          <p:cNvGrpSpPr/>
          <p:nvPr/>
        </p:nvGrpSpPr>
        <p:grpSpPr>
          <a:xfrm>
            <a:off x="6483799" y="2254030"/>
            <a:ext cx="5194515" cy="1000274"/>
            <a:chOff x="6483799" y="1793722"/>
            <a:chExt cx="5194515" cy="1000274"/>
          </a:xfrm>
        </p:grpSpPr>
        <p:sp>
          <p:nvSpPr>
            <p:cNvPr id="23" name="Rechteck 44">
              <a:extLst>
                <a:ext uri="{FF2B5EF4-FFF2-40B4-BE49-F238E27FC236}">
                  <a16:creationId xmlns:a16="http://schemas.microsoft.com/office/drawing/2014/main" id="{FB2BC62F-6809-114E-8038-7A689832159D}"/>
                </a:ext>
              </a:extLst>
            </p:cNvPr>
            <p:cNvSpPr/>
            <p:nvPr/>
          </p:nvSpPr>
          <p:spPr>
            <a:xfrm>
              <a:off x="7322314" y="1793722"/>
              <a:ext cx="4356000" cy="1000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4"/>
                </a:buClr>
              </a:pPr>
              <a:r>
                <a:rPr lang="en-US" sz="1400" b="1" dirty="0">
                  <a:solidFill>
                    <a:schemeClr val="accent4"/>
                  </a:solidFill>
                  <a:latin typeface="+mn-lt"/>
                </a:rPr>
                <a:t>Selection of case organization</a:t>
              </a:r>
            </a:p>
            <a:p>
              <a:pPr marL="285750" indent="-285750">
                <a:spcAft>
                  <a:spcPts val="600"/>
                </a:spcAft>
                <a:buClr>
                  <a:schemeClr val="accent4"/>
                </a:buClr>
                <a:buFont typeface="Wingdings" pitchFamily="2" charset="2"/>
                <a:buChar char="§"/>
              </a:pPr>
              <a:r>
                <a:rPr lang="en-US" sz="1400" b="1" dirty="0">
                  <a:latin typeface="+mn-lt"/>
                </a:rPr>
                <a:t>Preliminary talks</a:t>
              </a:r>
            </a:p>
            <a:p>
              <a:pPr marL="285750" indent="-285750">
                <a:spcAft>
                  <a:spcPts val="600"/>
                </a:spcAft>
                <a:buClr>
                  <a:schemeClr val="accent4"/>
                </a:buClr>
                <a:buFont typeface="Wingdings" pitchFamily="2" charset="2"/>
                <a:buChar char="§"/>
              </a:pPr>
              <a:r>
                <a:rPr lang="en-US" sz="1400" b="1" dirty="0">
                  <a:latin typeface="+mn-lt"/>
                </a:rPr>
                <a:t>Research agreement</a:t>
              </a:r>
              <a:endParaRPr lang="en-US" sz="1400" dirty="0">
                <a:latin typeface="+mn-lt"/>
              </a:endParaRPr>
            </a:p>
          </p:txBody>
        </p:sp>
        <p:pic>
          <p:nvPicPr>
            <p:cNvPr id="22" name="Picture 21" descr="Icon&#10;&#10;Description automatically generated">
              <a:extLst>
                <a:ext uri="{FF2B5EF4-FFF2-40B4-BE49-F238E27FC236}">
                  <a16:creationId xmlns:a16="http://schemas.microsoft.com/office/drawing/2014/main" id="{DDC2C0B1-2B29-914E-8C6A-C9BCC802D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799" y="1933859"/>
              <a:ext cx="720000" cy="7200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02490B9-F311-094E-86C7-9DACB64399E7}"/>
              </a:ext>
            </a:extLst>
          </p:cNvPr>
          <p:cNvGrpSpPr/>
          <p:nvPr/>
        </p:nvGrpSpPr>
        <p:grpSpPr>
          <a:xfrm>
            <a:off x="6483799" y="3470034"/>
            <a:ext cx="5207610" cy="923330"/>
            <a:chOff x="6483799" y="2846839"/>
            <a:chExt cx="5207610" cy="923330"/>
          </a:xfrm>
        </p:grpSpPr>
        <p:sp>
          <p:nvSpPr>
            <p:cNvPr id="24" name="Rechteck 44">
              <a:extLst>
                <a:ext uri="{FF2B5EF4-FFF2-40B4-BE49-F238E27FC236}">
                  <a16:creationId xmlns:a16="http://schemas.microsoft.com/office/drawing/2014/main" id="{43E8BBC0-5C5D-FD4D-A0DE-25764142CFF5}"/>
                </a:ext>
              </a:extLst>
            </p:cNvPr>
            <p:cNvSpPr/>
            <p:nvPr/>
          </p:nvSpPr>
          <p:spPr>
            <a:xfrm>
              <a:off x="7335409" y="2846839"/>
              <a:ext cx="43560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4"/>
                </a:buClr>
              </a:pPr>
              <a:r>
                <a:rPr lang="en-US" sz="1400" b="1" dirty="0">
                  <a:solidFill>
                    <a:schemeClr val="accent4"/>
                  </a:solidFill>
                  <a:latin typeface="+mn-lt"/>
                </a:rPr>
                <a:t>Accompanying first interviews</a:t>
              </a:r>
            </a:p>
            <a:p>
              <a:pPr marL="285750" indent="-285750">
                <a:spcAft>
                  <a:spcPts val="600"/>
                </a:spcAft>
                <a:buClr>
                  <a:schemeClr val="accent4"/>
                </a:buClr>
                <a:buFont typeface="Wingdings" pitchFamily="2" charset="2"/>
                <a:buChar char="§"/>
              </a:pPr>
              <a:r>
                <a:rPr lang="en-US" sz="1400" b="1" dirty="0">
                  <a:latin typeface="+mn-lt"/>
                </a:rPr>
                <a:t>Assessment of existing large-scale agile metric practices in the organization</a:t>
              </a:r>
            </a:p>
          </p:txBody>
        </p:sp>
        <p:pic>
          <p:nvPicPr>
            <p:cNvPr id="26" name="Picture 25" descr="Icon&#10;&#10;Description automatically generated">
              <a:extLst>
                <a:ext uri="{FF2B5EF4-FFF2-40B4-BE49-F238E27FC236}">
                  <a16:creationId xmlns:a16="http://schemas.microsoft.com/office/drawing/2014/main" id="{EB56E154-B5F3-284F-BA86-AE30606B2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799" y="2947126"/>
              <a:ext cx="720000" cy="720000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F5433E-8ACE-A143-B724-3A5E3681B029}"/>
              </a:ext>
            </a:extLst>
          </p:cNvPr>
          <p:cNvGrpSpPr/>
          <p:nvPr/>
        </p:nvGrpSpPr>
        <p:grpSpPr>
          <a:xfrm>
            <a:off x="6483799" y="4604217"/>
            <a:ext cx="5207610" cy="846386"/>
            <a:chOff x="6483799" y="3823012"/>
            <a:chExt cx="5207610" cy="846386"/>
          </a:xfrm>
        </p:grpSpPr>
        <p:sp>
          <p:nvSpPr>
            <p:cNvPr id="28" name="Rechteck 44">
              <a:extLst>
                <a:ext uri="{FF2B5EF4-FFF2-40B4-BE49-F238E27FC236}">
                  <a16:creationId xmlns:a16="http://schemas.microsoft.com/office/drawing/2014/main" id="{39E848D5-4C92-494C-B37B-0819C0BFDAA6}"/>
                </a:ext>
              </a:extLst>
            </p:cNvPr>
            <p:cNvSpPr/>
            <p:nvPr/>
          </p:nvSpPr>
          <p:spPr>
            <a:xfrm>
              <a:off x="7335409" y="3823012"/>
              <a:ext cx="4356000" cy="8463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chemeClr val="accent4"/>
                </a:buClr>
              </a:pPr>
              <a:r>
                <a:rPr lang="en-US" sz="1400" b="1" dirty="0">
                  <a:solidFill>
                    <a:schemeClr val="accent4"/>
                  </a:solidFill>
                  <a:latin typeface="+mn-lt"/>
                </a:rPr>
                <a:t>Analysis of first interviews</a:t>
              </a:r>
            </a:p>
            <a:p>
              <a:pPr marL="285750" indent="-285750">
                <a:spcAft>
                  <a:spcPts val="600"/>
                </a:spcAft>
                <a:buClr>
                  <a:schemeClr val="accent4"/>
                </a:buClr>
                <a:buFont typeface="Wingdings" pitchFamily="2" charset="2"/>
                <a:buChar char="§"/>
              </a:pPr>
              <a:r>
                <a:rPr lang="en-US" sz="1400" b="1" dirty="0">
                  <a:latin typeface="+mn-lt"/>
                </a:rPr>
                <a:t>Transcribing and deriving information for case description</a:t>
              </a:r>
            </a:p>
          </p:txBody>
        </p:sp>
        <p:pic>
          <p:nvPicPr>
            <p:cNvPr id="31" name="Picture 30" descr="Icon&#10;&#10;Description automatically generated">
              <a:extLst>
                <a:ext uri="{FF2B5EF4-FFF2-40B4-BE49-F238E27FC236}">
                  <a16:creationId xmlns:a16="http://schemas.microsoft.com/office/drawing/2014/main" id="{BC1073D4-2237-2849-95A3-CEE4C3FAA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799" y="3886205"/>
              <a:ext cx="720000" cy="720000"/>
            </a:xfrm>
            <a:prstGeom prst="rect">
              <a:avLst/>
            </a:prstGeom>
          </p:spPr>
        </p:pic>
      </p:grpSp>
      <p:sp>
        <p:nvSpPr>
          <p:cNvPr id="35" name="Rechteck 44">
            <a:extLst>
              <a:ext uri="{FF2B5EF4-FFF2-40B4-BE49-F238E27FC236}">
                <a16:creationId xmlns:a16="http://schemas.microsoft.com/office/drawing/2014/main" id="{C09A4956-13A8-E14D-8565-4BA21D46985F}"/>
              </a:ext>
            </a:extLst>
          </p:cNvPr>
          <p:cNvSpPr/>
          <p:nvPr/>
        </p:nvSpPr>
        <p:spPr>
          <a:xfrm>
            <a:off x="1599197" y="3470790"/>
            <a:ext cx="43560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Start writing the foundation chapter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Creation of the chapter outline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20 pages of formulated text</a:t>
            </a:r>
          </a:p>
        </p:txBody>
      </p:sp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22C40742-1C37-DD49-9BF1-11AB1CAE06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60" y="3586247"/>
            <a:ext cx="720000" cy="720000"/>
          </a:xfrm>
          <a:prstGeom prst="rect">
            <a:avLst/>
          </a:prstGeom>
        </p:spPr>
      </p:pic>
      <p:sp>
        <p:nvSpPr>
          <p:cNvPr id="39" name="Rechteck 44">
            <a:extLst>
              <a:ext uri="{FF2B5EF4-FFF2-40B4-BE49-F238E27FC236}">
                <a16:creationId xmlns:a16="http://schemas.microsoft.com/office/drawing/2014/main" id="{FBBF1974-C619-9A47-A6A2-D2963B2DA7A2}"/>
              </a:ext>
            </a:extLst>
          </p:cNvPr>
          <p:cNvSpPr/>
          <p:nvPr/>
        </p:nvSpPr>
        <p:spPr>
          <a:xfrm>
            <a:off x="1599197" y="4577057"/>
            <a:ext cx="4356000" cy="1021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Identification of related literature &amp; idea development for potential action design research artifacts</a:t>
            </a:r>
          </a:p>
        </p:txBody>
      </p:sp>
      <p:pic>
        <p:nvPicPr>
          <p:cNvPr id="38" name="Picture 37" descr="Logo&#10;&#10;Description automatically generated">
            <a:extLst>
              <a:ext uri="{FF2B5EF4-FFF2-40B4-BE49-F238E27FC236}">
                <a16:creationId xmlns:a16="http://schemas.microsoft.com/office/drawing/2014/main" id="{828C158D-D073-634A-A5CB-E07CB38C7E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60" y="473060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58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9338" y="4299001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Research timeline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418752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03042" y="314096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743250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717032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Current state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3067748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4299002"/>
            <a:ext cx="482826" cy="386054"/>
            <a:chOff x="249762" y="4437792"/>
            <a:chExt cx="541931" cy="433313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4437794"/>
              <a:ext cx="123564" cy="433311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49762" y="4437792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03042" y="2567702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985821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FABB333F-E1AC-5149-A091-5CA7AE743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207778787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172671"/>
            <a:ext cx="10586102" cy="720725"/>
          </a:xfrm>
        </p:spPr>
        <p:txBody>
          <a:bodyPr/>
          <a:lstStyle/>
          <a:p>
            <a:r>
              <a:rPr lang="en-US"/>
              <a:t>Research Timeline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2DD3D6C-6B62-484C-8763-81F531ADCCA7}"/>
              </a:ext>
            </a:extLst>
          </p:cNvPr>
          <p:cNvSpPr/>
          <p:nvPr/>
        </p:nvSpPr>
        <p:spPr bwMode="auto">
          <a:xfrm>
            <a:off x="847807" y="1412776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Find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case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organization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703D5F9-8AF2-3441-A4D9-3953123CF378}"/>
              </a:ext>
            </a:extLst>
          </p:cNvPr>
          <p:cNvSpPr/>
          <p:nvPr/>
        </p:nvSpPr>
        <p:spPr bwMode="auto">
          <a:xfrm>
            <a:off x="849708" y="2068796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Literature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review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&amp;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terminology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1B9A79B-963F-9242-A2FE-016B55AE3C1B}"/>
              </a:ext>
            </a:extLst>
          </p:cNvPr>
          <p:cNvSpPr/>
          <p:nvPr/>
        </p:nvSpPr>
        <p:spPr bwMode="auto">
          <a:xfrm>
            <a:off x="843144" y="2743892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Stage I - Problem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formulation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8FB5B45-3302-6C4C-926F-85036197AE6D}"/>
              </a:ext>
            </a:extLst>
          </p:cNvPr>
          <p:cNvSpPr/>
          <p:nvPr/>
        </p:nvSpPr>
        <p:spPr bwMode="auto">
          <a:xfrm>
            <a:off x="849708" y="5399903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Writing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793A0B30-E190-D346-92EE-DE7BD8BE6445}"/>
              </a:ext>
            </a:extLst>
          </p:cNvPr>
          <p:cNvSpPr/>
          <p:nvPr/>
        </p:nvSpPr>
        <p:spPr bwMode="auto">
          <a:xfrm>
            <a:off x="843144" y="4751640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Stage IV -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Formuli-zation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of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learning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E2EFD43-74B8-A84F-9A18-6EE3E1BEA7B6}"/>
              </a:ext>
            </a:extLst>
          </p:cNvPr>
          <p:cNvSpPr/>
          <p:nvPr/>
        </p:nvSpPr>
        <p:spPr bwMode="auto">
          <a:xfrm>
            <a:off x="843144" y="4085495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Stage III – Re-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flection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 &amp;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learning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CC9DF3-1378-2F40-B0F9-4E35857811C6}"/>
              </a:ext>
            </a:extLst>
          </p:cNvPr>
          <p:cNvSpPr/>
          <p:nvPr/>
        </p:nvSpPr>
        <p:spPr bwMode="auto">
          <a:xfrm>
            <a:off x="3010709" y="1406017"/>
            <a:ext cx="1152128" cy="4591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7496CF5-810F-C247-B6B8-410A89E2487A}"/>
              </a:ext>
            </a:extLst>
          </p:cNvPr>
          <p:cNvSpPr/>
          <p:nvPr/>
        </p:nvSpPr>
        <p:spPr bwMode="auto">
          <a:xfrm>
            <a:off x="3010709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March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21F033B-1F51-3847-A3E4-9D0F7B5AE630}"/>
              </a:ext>
            </a:extLst>
          </p:cNvPr>
          <p:cNvSpPr/>
          <p:nvPr/>
        </p:nvSpPr>
        <p:spPr bwMode="auto">
          <a:xfrm>
            <a:off x="4160393" y="1406017"/>
            <a:ext cx="1154572" cy="4591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D40B5BC-6750-5948-8823-7DD3AEB65239}"/>
              </a:ext>
            </a:extLst>
          </p:cNvPr>
          <p:cNvSpPr/>
          <p:nvPr/>
        </p:nvSpPr>
        <p:spPr bwMode="auto">
          <a:xfrm>
            <a:off x="4162837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April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64A2B3C-9A5A-2F4E-A8B0-11A6BC554EE8}"/>
              </a:ext>
            </a:extLst>
          </p:cNvPr>
          <p:cNvSpPr/>
          <p:nvPr/>
        </p:nvSpPr>
        <p:spPr bwMode="auto">
          <a:xfrm>
            <a:off x="5314966" y="1406017"/>
            <a:ext cx="1158568" cy="4591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38141D9-0D85-294A-AAE5-E80EDF8D4D3B}"/>
              </a:ext>
            </a:extLst>
          </p:cNvPr>
          <p:cNvSpPr/>
          <p:nvPr/>
        </p:nvSpPr>
        <p:spPr bwMode="auto">
          <a:xfrm>
            <a:off x="5321406" y="1052555"/>
            <a:ext cx="1152128" cy="3623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May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C9D7689-90EA-D549-AC0F-7277D75F235B}"/>
              </a:ext>
            </a:extLst>
          </p:cNvPr>
          <p:cNvSpPr/>
          <p:nvPr/>
        </p:nvSpPr>
        <p:spPr bwMode="auto">
          <a:xfrm>
            <a:off x="6442039" y="1406017"/>
            <a:ext cx="1152128" cy="4591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76A1769-E10E-9D43-9C9B-C51C0AA59530}"/>
              </a:ext>
            </a:extLst>
          </p:cNvPr>
          <p:cNvSpPr/>
          <p:nvPr/>
        </p:nvSpPr>
        <p:spPr bwMode="auto">
          <a:xfrm>
            <a:off x="6442039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June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5972D68-EC1E-B041-9A38-A777900AE59E}"/>
              </a:ext>
            </a:extLst>
          </p:cNvPr>
          <p:cNvSpPr/>
          <p:nvPr/>
        </p:nvSpPr>
        <p:spPr bwMode="auto">
          <a:xfrm>
            <a:off x="7589582" y="1406017"/>
            <a:ext cx="1152128" cy="4591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A3ABD049-1B3F-D448-B8B8-C1754BCA3E94}"/>
              </a:ext>
            </a:extLst>
          </p:cNvPr>
          <p:cNvSpPr/>
          <p:nvPr/>
        </p:nvSpPr>
        <p:spPr bwMode="auto">
          <a:xfrm>
            <a:off x="7583798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July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A5FCF5B-397D-714B-A929-42CD7A4437A2}"/>
              </a:ext>
            </a:extLst>
          </p:cNvPr>
          <p:cNvSpPr/>
          <p:nvPr/>
        </p:nvSpPr>
        <p:spPr bwMode="auto">
          <a:xfrm>
            <a:off x="8705630" y="1406017"/>
            <a:ext cx="1152128" cy="4591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A787E82-EFAB-7B45-A821-B154B82539B9}"/>
              </a:ext>
            </a:extLst>
          </p:cNvPr>
          <p:cNvSpPr/>
          <p:nvPr/>
        </p:nvSpPr>
        <p:spPr bwMode="auto">
          <a:xfrm>
            <a:off x="8708717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August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1A7A5E3-729D-C445-B2EF-1CC7AAEEA384}"/>
              </a:ext>
            </a:extLst>
          </p:cNvPr>
          <p:cNvSpPr/>
          <p:nvPr/>
        </p:nvSpPr>
        <p:spPr bwMode="auto">
          <a:xfrm>
            <a:off x="9860192" y="1406017"/>
            <a:ext cx="1158583" cy="4591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3000916-D9FD-8846-A3F3-6A39A43CCE52}"/>
              </a:ext>
            </a:extLst>
          </p:cNvPr>
          <p:cNvSpPr/>
          <p:nvPr/>
        </p:nvSpPr>
        <p:spPr bwMode="auto">
          <a:xfrm>
            <a:off x="9866647" y="1051614"/>
            <a:ext cx="1152128" cy="3632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>
                <a:solidFill>
                  <a:schemeClr val="bg1"/>
                </a:solidFill>
                <a:cs typeface="Arial" pitchFamily="34" charset="0"/>
              </a:rPr>
              <a:t>Sept.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41" name="Gerade Verbindung 40">
            <a:extLst>
              <a:ext uri="{FF2B5EF4-FFF2-40B4-BE49-F238E27FC236}">
                <a16:creationId xmlns:a16="http://schemas.microsoft.com/office/drawing/2014/main" id="{B6803FC3-CCF3-E742-9913-2965ED049993}"/>
              </a:ext>
            </a:extLst>
          </p:cNvPr>
          <p:cNvCxnSpPr>
            <a:stCxn id="3" idx="0"/>
            <a:endCxn id="3" idx="2"/>
          </p:cNvCxnSpPr>
          <p:nvPr/>
        </p:nvCxnSpPr>
        <p:spPr bwMode="auto">
          <a:xfrm>
            <a:off x="3586773" y="1406016"/>
            <a:ext cx="0" cy="4591090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25E24566-433D-B64E-BB05-E2A2B93F600D}"/>
              </a:ext>
            </a:extLst>
          </p:cNvPr>
          <p:cNvCxnSpPr/>
          <p:nvPr/>
        </p:nvCxnSpPr>
        <p:spPr bwMode="auto">
          <a:xfrm>
            <a:off x="10442711" y="1414895"/>
            <a:ext cx="0" cy="4591090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DF9E8CD9-D072-254E-8CF6-ABB7C70AF28C}"/>
              </a:ext>
            </a:extLst>
          </p:cNvPr>
          <p:cNvSpPr txBox="1"/>
          <p:nvPr/>
        </p:nvSpPr>
        <p:spPr>
          <a:xfrm>
            <a:off x="2436886" y="5991098"/>
            <a:ext cx="2286914" cy="527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Registration </a:t>
            </a:r>
            <a:r>
              <a:rPr lang="de-DE" sz="1400" dirty="0" err="1">
                <a:latin typeface="Arial" pitchFamily="34" charset="0"/>
              </a:rPr>
              <a:t>date</a:t>
            </a:r>
            <a:endParaRPr lang="de-DE" sz="1400" dirty="0">
              <a:latin typeface="Arial" pitchFamily="34" charset="0"/>
            </a:endParaRPr>
          </a:p>
          <a:p>
            <a:pPr algn="ctr"/>
            <a:r>
              <a:rPr lang="de-DE" sz="1400" dirty="0">
                <a:latin typeface="Arial" pitchFamily="34" charset="0"/>
              </a:rPr>
              <a:t>March 15th, 2021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4EF0020-12C0-3B48-A907-847157A088A5}"/>
              </a:ext>
            </a:extLst>
          </p:cNvPr>
          <p:cNvSpPr txBox="1"/>
          <p:nvPr/>
        </p:nvSpPr>
        <p:spPr>
          <a:xfrm>
            <a:off x="9281694" y="5997703"/>
            <a:ext cx="2286914" cy="527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Submission </a:t>
            </a:r>
            <a:r>
              <a:rPr lang="de-DE" sz="1400" dirty="0" err="1">
                <a:latin typeface="Arial" pitchFamily="34" charset="0"/>
              </a:rPr>
              <a:t>date</a:t>
            </a:r>
            <a:endParaRPr lang="de-DE" sz="1400" dirty="0">
              <a:latin typeface="Arial" pitchFamily="34" charset="0"/>
            </a:endParaRPr>
          </a:p>
          <a:p>
            <a:pPr algn="ctr"/>
            <a:r>
              <a:rPr lang="de-DE" sz="1400" dirty="0">
                <a:latin typeface="Arial" pitchFamily="34" charset="0"/>
              </a:rPr>
              <a:t>September 15th, 2021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2329743-7539-104D-96CE-B47C4AE53D49}"/>
              </a:ext>
            </a:extLst>
          </p:cNvPr>
          <p:cNvSpPr/>
          <p:nvPr/>
        </p:nvSpPr>
        <p:spPr bwMode="auto">
          <a:xfrm>
            <a:off x="3012950" y="1573246"/>
            <a:ext cx="607455" cy="35972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108C13C3-8B9B-6949-8431-C23E79F290B0}"/>
              </a:ext>
            </a:extLst>
          </p:cNvPr>
          <p:cNvSpPr/>
          <p:nvPr/>
        </p:nvSpPr>
        <p:spPr bwMode="auto">
          <a:xfrm>
            <a:off x="5162380" y="2895158"/>
            <a:ext cx="930216" cy="359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260281E8-4B46-694B-97B5-2096958922BD}"/>
              </a:ext>
            </a:extLst>
          </p:cNvPr>
          <p:cNvSpPr/>
          <p:nvPr/>
        </p:nvSpPr>
        <p:spPr bwMode="auto">
          <a:xfrm>
            <a:off x="6464649" y="4215156"/>
            <a:ext cx="2380948" cy="3597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13C7E03-8E2D-B243-8F4D-81EFD7D6EC32}"/>
              </a:ext>
            </a:extLst>
          </p:cNvPr>
          <p:cNvSpPr/>
          <p:nvPr/>
        </p:nvSpPr>
        <p:spPr bwMode="auto">
          <a:xfrm>
            <a:off x="5158577" y="5506054"/>
            <a:ext cx="4699171" cy="3632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F373318-53A0-AF48-A7B1-21F272015BFF}"/>
              </a:ext>
            </a:extLst>
          </p:cNvPr>
          <p:cNvSpPr/>
          <p:nvPr/>
        </p:nvSpPr>
        <p:spPr bwMode="auto">
          <a:xfrm>
            <a:off x="843144" y="3414421"/>
            <a:ext cx="2124000" cy="61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Stage II – Building,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intervention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,  </a:t>
            </a:r>
            <a:r>
              <a:rPr lang="de-DE" dirty="0" err="1">
                <a:solidFill>
                  <a:schemeClr val="bg1"/>
                </a:solidFill>
                <a:cs typeface="Arial" pitchFamily="34" charset="0"/>
              </a:rPr>
              <a:t>eval</a:t>
            </a: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.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C2099CFB-B83F-BD46-87ED-54479E0E5879}"/>
              </a:ext>
            </a:extLst>
          </p:cNvPr>
          <p:cNvSpPr/>
          <p:nvPr/>
        </p:nvSpPr>
        <p:spPr bwMode="auto">
          <a:xfrm>
            <a:off x="3242465" y="2198853"/>
            <a:ext cx="1756819" cy="35972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4C6052A0-7B3D-5045-B926-EF9BA6877212}"/>
              </a:ext>
            </a:extLst>
          </p:cNvPr>
          <p:cNvSpPr/>
          <p:nvPr/>
        </p:nvSpPr>
        <p:spPr bwMode="auto">
          <a:xfrm>
            <a:off x="8485559" y="4852503"/>
            <a:ext cx="1372200" cy="3632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70" name="Gerade Verbindung 40">
            <a:extLst>
              <a:ext uri="{FF2B5EF4-FFF2-40B4-BE49-F238E27FC236}">
                <a16:creationId xmlns:a16="http://schemas.microsoft.com/office/drawing/2014/main" id="{2B3D7429-3B6E-C746-B53E-A8C2771BD8BC}"/>
              </a:ext>
            </a:extLst>
          </p:cNvPr>
          <p:cNvCxnSpPr/>
          <p:nvPr/>
        </p:nvCxnSpPr>
        <p:spPr bwMode="auto">
          <a:xfrm>
            <a:off x="5081884" y="1430198"/>
            <a:ext cx="0" cy="4591090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Rechteck 47">
            <a:extLst>
              <a:ext uri="{FF2B5EF4-FFF2-40B4-BE49-F238E27FC236}">
                <a16:creationId xmlns:a16="http://schemas.microsoft.com/office/drawing/2014/main" id="{F0DFA685-CF73-AC42-96A7-DA6A8E5A3B05}"/>
              </a:ext>
            </a:extLst>
          </p:cNvPr>
          <p:cNvSpPr/>
          <p:nvPr/>
        </p:nvSpPr>
        <p:spPr bwMode="auto">
          <a:xfrm>
            <a:off x="5159928" y="2205182"/>
            <a:ext cx="504476" cy="359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3" name="Rechteck 53">
            <a:extLst>
              <a:ext uri="{FF2B5EF4-FFF2-40B4-BE49-F238E27FC236}">
                <a16:creationId xmlns:a16="http://schemas.microsoft.com/office/drawing/2014/main" id="{11FB8908-E818-7942-8299-520C6F562B1E}"/>
              </a:ext>
            </a:extLst>
          </p:cNvPr>
          <p:cNvSpPr/>
          <p:nvPr/>
        </p:nvSpPr>
        <p:spPr bwMode="auto">
          <a:xfrm>
            <a:off x="4370317" y="2892310"/>
            <a:ext cx="634875" cy="35972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4" name="Rechteck 47">
            <a:extLst>
              <a:ext uri="{FF2B5EF4-FFF2-40B4-BE49-F238E27FC236}">
                <a16:creationId xmlns:a16="http://schemas.microsoft.com/office/drawing/2014/main" id="{6993AF05-AA21-A34B-9C04-40B1F1EAD717}"/>
              </a:ext>
            </a:extLst>
          </p:cNvPr>
          <p:cNvSpPr/>
          <p:nvPr/>
        </p:nvSpPr>
        <p:spPr bwMode="auto">
          <a:xfrm>
            <a:off x="5550648" y="3515632"/>
            <a:ext cx="2605150" cy="359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6" name="Rechteck 53">
            <a:extLst>
              <a:ext uri="{FF2B5EF4-FFF2-40B4-BE49-F238E27FC236}">
                <a16:creationId xmlns:a16="http://schemas.microsoft.com/office/drawing/2014/main" id="{A28B04BA-EFAF-674D-B548-23008711D88C}"/>
              </a:ext>
            </a:extLst>
          </p:cNvPr>
          <p:cNvSpPr/>
          <p:nvPr/>
        </p:nvSpPr>
        <p:spPr bwMode="auto">
          <a:xfrm>
            <a:off x="3663466" y="5506987"/>
            <a:ext cx="1335815" cy="35972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7" name="Textfeld 42">
            <a:extLst>
              <a:ext uri="{FF2B5EF4-FFF2-40B4-BE49-F238E27FC236}">
                <a16:creationId xmlns:a16="http://schemas.microsoft.com/office/drawing/2014/main" id="{F3FE4A4D-85EA-9845-9942-E9F786CD6D03}"/>
              </a:ext>
            </a:extLst>
          </p:cNvPr>
          <p:cNvSpPr txBox="1"/>
          <p:nvPr/>
        </p:nvSpPr>
        <p:spPr>
          <a:xfrm>
            <a:off x="4370543" y="5997703"/>
            <a:ext cx="1450719" cy="527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Kick-off</a:t>
            </a:r>
          </a:p>
          <a:p>
            <a:pPr algn="ctr"/>
            <a:r>
              <a:rPr lang="de-DE" sz="1400" dirty="0">
                <a:latin typeface="Arial" pitchFamily="34" charset="0"/>
              </a:rPr>
              <a:t>April 26th, 2021</a:t>
            </a:r>
          </a:p>
        </p:txBody>
      </p:sp>
      <p:sp>
        <p:nvSpPr>
          <p:cNvPr id="79" name="Rechteck 50">
            <a:extLst>
              <a:ext uri="{FF2B5EF4-FFF2-40B4-BE49-F238E27FC236}">
                <a16:creationId xmlns:a16="http://schemas.microsoft.com/office/drawing/2014/main" id="{3984CCB1-6147-094D-AC96-7AE820DF7C70}"/>
              </a:ext>
            </a:extLst>
          </p:cNvPr>
          <p:cNvSpPr/>
          <p:nvPr/>
        </p:nvSpPr>
        <p:spPr bwMode="auto">
          <a:xfrm>
            <a:off x="9902727" y="5506054"/>
            <a:ext cx="457380" cy="360655"/>
          </a:xfrm>
          <a:prstGeom prst="rect">
            <a:avLst/>
          </a:prstGeom>
          <a:pattFill prst="pct90">
            <a:fgClr>
              <a:srgbClr val="7F7F7F"/>
            </a:fgClr>
            <a:bgClr>
              <a:schemeClr val="bg1"/>
            </a:bgClr>
          </a:pattFill>
          <a:ln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D97567-B1E9-1A47-84A6-9B704126E29D}"/>
              </a:ext>
            </a:extLst>
          </p:cNvPr>
          <p:cNvSpPr txBox="1"/>
          <p:nvPr/>
        </p:nvSpPr>
        <p:spPr>
          <a:xfrm>
            <a:off x="9821751" y="5261403"/>
            <a:ext cx="65677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Buffer</a:t>
            </a:r>
          </a:p>
        </p:txBody>
      </p:sp>
      <p:sp>
        <p:nvSpPr>
          <p:cNvPr id="80" name="Fußzeilenplatzhalter 4">
            <a:extLst>
              <a:ext uri="{FF2B5EF4-FFF2-40B4-BE49-F238E27FC236}">
                <a16:creationId xmlns:a16="http://schemas.microsoft.com/office/drawing/2014/main" id="{BAC42680-4E70-AA4C-BD38-4EF8306E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8806873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Leon Menzel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err="1"/>
              <a:t>leon.menzel@tum.de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de-DE" dirty="0" err="1"/>
              <a:t>Master‘s</a:t>
            </a:r>
            <a:r>
              <a:rPr lang="de-DE" dirty="0"/>
              <a:t> Student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473078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447F48-C7B6-4748-854D-011E456AA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Alqudah</a:t>
            </a:r>
            <a:r>
              <a:rPr lang="en-GB" sz="1100" dirty="0"/>
              <a:t>, M., &amp; Razali, R. (2016). A review of scaling agile methods in large software development. International Journal on Advanced Science, Engineering and Information Technology, 6(6), 828-837.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Boerman</a:t>
            </a:r>
            <a:r>
              <a:rPr lang="en-GB" sz="1100" dirty="0"/>
              <a:t>, M. P., </a:t>
            </a:r>
            <a:r>
              <a:rPr lang="en-GB" sz="1100" dirty="0" err="1"/>
              <a:t>Lubsen</a:t>
            </a:r>
            <a:r>
              <a:rPr lang="en-GB" sz="1100" dirty="0"/>
              <a:t>, Z., </a:t>
            </a:r>
            <a:r>
              <a:rPr lang="en-GB" sz="1100" dirty="0" err="1"/>
              <a:t>Tamburri</a:t>
            </a:r>
            <a:r>
              <a:rPr lang="en-GB" sz="1100" dirty="0"/>
              <a:t>, D. A., &amp; Visser, J. (2015, May). Measuring and monitoring agile development status. In 2015 IEEE/ACM 6th International Workshop on Emerging Trends in Software Metrics (pp. 54-62).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Cheng, T. H., Jansen, S., &amp; </a:t>
            </a:r>
            <a:r>
              <a:rPr lang="en-GB" sz="1100" dirty="0" err="1"/>
              <a:t>Remmers</a:t>
            </a:r>
            <a:r>
              <a:rPr lang="en-GB" sz="1100" dirty="0"/>
              <a:t>, M. (2009, May). Controlling and monitoring agile software development in three </a:t>
            </a:r>
            <a:r>
              <a:rPr lang="en-GB" sz="1100" dirty="0" err="1"/>
              <a:t>dutch</a:t>
            </a:r>
            <a:r>
              <a:rPr lang="en-GB" sz="1100" dirty="0"/>
              <a:t> product software companies. In 2009 ICSE workshop on software development governance (pp. 29-35).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Dingsøyr</a:t>
            </a:r>
            <a:r>
              <a:rPr lang="en-GB" sz="1100" dirty="0"/>
              <a:t>, T., </a:t>
            </a:r>
            <a:r>
              <a:rPr lang="en-GB" sz="1100" dirty="0" err="1"/>
              <a:t>Fægri</a:t>
            </a:r>
            <a:r>
              <a:rPr lang="en-GB" sz="1100" dirty="0"/>
              <a:t>, T. E., &amp; </a:t>
            </a:r>
            <a:r>
              <a:rPr lang="en-GB" sz="1100" dirty="0" err="1"/>
              <a:t>Itkonen</a:t>
            </a:r>
            <a:r>
              <a:rPr lang="en-GB" sz="1100" dirty="0"/>
              <a:t>, J. (2014, December). What is large in large-scale? A taxonomy of scale for agile software development. In International Conference on Product-Focused Software Process Improvement (pp. 273-276). Springer, Cham.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Dingsøyr</a:t>
            </a:r>
            <a:r>
              <a:rPr lang="en-GB" sz="1100" dirty="0"/>
              <a:t>, T., &amp; Moe, N. B. (2014, May). Towards principles of large-scale agile development. In International Conference on Agile Software Development (pp. 1-8). Springer, Cham.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Edison, H., Wang, X., &amp; Conboy, K. (2021). Comparing Methods for Large-Scale Agile Software Development: A Systematic Literature Review. IEEE Transactions on Software Engineering.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Hoda</a:t>
            </a:r>
            <a:r>
              <a:rPr lang="en-GB" sz="1100" dirty="0"/>
              <a:t>, R., Salleh, N., &amp; Grundy, J. (2018). The rise and evolution of agile software development. </a:t>
            </a:r>
            <a:r>
              <a:rPr lang="en-GB" sz="1100" i="1" dirty="0"/>
              <a:t>IEEE software</a:t>
            </a:r>
            <a:r>
              <a:rPr lang="en-GB" sz="1100" dirty="0"/>
              <a:t>, </a:t>
            </a:r>
            <a:r>
              <a:rPr lang="en-GB" sz="1100" i="1" dirty="0"/>
              <a:t>35</a:t>
            </a:r>
            <a:r>
              <a:rPr lang="en-GB" sz="1100" dirty="0"/>
              <a:t>(5), 58-63.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Kalenda</a:t>
            </a:r>
            <a:r>
              <a:rPr lang="en-GB" sz="1100" dirty="0"/>
              <a:t>, M., </a:t>
            </a:r>
            <a:r>
              <a:rPr lang="en-GB" sz="1100" dirty="0" err="1"/>
              <a:t>Hyna</a:t>
            </a:r>
            <a:r>
              <a:rPr lang="en-GB" sz="1100" dirty="0"/>
              <a:t>, P., &amp; Rossi, B. (2018). Scaling agile in large organizations: Practices, challenges, and success factors. Journal of Software: Evolution and Process, 30(10), e1954.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Korpivaara</a:t>
            </a:r>
            <a:r>
              <a:rPr lang="en-GB" sz="1100" dirty="0"/>
              <a:t>, I., </a:t>
            </a:r>
            <a:r>
              <a:rPr lang="en-GB" sz="1100" dirty="0" err="1"/>
              <a:t>Tuunanen</a:t>
            </a:r>
            <a:r>
              <a:rPr lang="en-GB" sz="1100" dirty="0"/>
              <a:t>, T., &amp; </a:t>
            </a:r>
            <a:r>
              <a:rPr lang="en-GB" sz="1100" dirty="0" err="1"/>
              <a:t>Seppänen</a:t>
            </a:r>
            <a:r>
              <a:rPr lang="en-GB" sz="1100" dirty="0"/>
              <a:t>, V. (2021). Performance Measurement in Scaled Agile Organizations. In Proceedings of the Annual Hawaii International Conference on System Sciences. University of Hawai'i at Manoa.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Kupiainen</a:t>
            </a:r>
            <a:r>
              <a:rPr lang="en-GB" sz="1100" dirty="0"/>
              <a:t>, E., </a:t>
            </a:r>
            <a:r>
              <a:rPr lang="en-GB" sz="1100" dirty="0" err="1"/>
              <a:t>Mäntylä</a:t>
            </a:r>
            <a:r>
              <a:rPr lang="en-GB" sz="1100" dirty="0"/>
              <a:t>, M. V., &amp; </a:t>
            </a:r>
            <a:r>
              <a:rPr lang="en-GB" sz="1100" dirty="0" err="1"/>
              <a:t>Itkonen</a:t>
            </a:r>
            <a:r>
              <a:rPr lang="en-GB" sz="1100" dirty="0"/>
              <a:t>, J. (2015). Using metrics in Agile and Lean Software Development–A systematic literature review of industrial studies. Information and Software Technology, 62, 143-163.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Oza</a:t>
            </a:r>
            <a:r>
              <a:rPr lang="en-GB" sz="1100" dirty="0"/>
              <a:t>, N., &amp; </a:t>
            </a:r>
            <a:r>
              <a:rPr lang="en-GB" sz="1100" dirty="0" err="1"/>
              <a:t>Korkala</a:t>
            </a:r>
            <a:r>
              <a:rPr lang="en-GB" sz="1100" dirty="0"/>
              <a:t>, M. (2012, March). Lessons Learned In Implementing Agile Software Development Metrics. In UKAIS (p. 38).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Paasivaara</a:t>
            </a:r>
            <a:r>
              <a:rPr lang="en-GB" sz="1100" dirty="0"/>
              <a:t>, M. (2017, May). Adopting </a:t>
            </a:r>
            <a:r>
              <a:rPr lang="en-GB" sz="1100" dirty="0" err="1"/>
              <a:t>SAFe</a:t>
            </a:r>
            <a:r>
              <a:rPr lang="en-GB" sz="1100" dirty="0"/>
              <a:t> to scale agile in a globally distributed organization. In 2017 IEEE 12th International Conference on Global Software Engineering (ICGSE) (pp. 36-40).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Putta</a:t>
            </a:r>
            <a:r>
              <a:rPr lang="en-GB" sz="1100" dirty="0"/>
              <a:t>, A., </a:t>
            </a:r>
            <a:r>
              <a:rPr lang="en-GB" sz="1100" dirty="0" err="1"/>
              <a:t>Paasivaara</a:t>
            </a:r>
            <a:r>
              <a:rPr lang="en-GB" sz="1100" dirty="0"/>
              <a:t>, M., &amp; </a:t>
            </a:r>
            <a:r>
              <a:rPr lang="en-GB" sz="1100" dirty="0" err="1"/>
              <a:t>Lassenius</a:t>
            </a:r>
            <a:r>
              <a:rPr lang="en-GB" sz="1100" dirty="0"/>
              <a:t>, C. (2018, November). Benefits and challenges of adopting the scaled agile framework (</a:t>
            </a:r>
            <a:r>
              <a:rPr lang="en-GB" sz="1100" dirty="0" err="1"/>
              <a:t>SAFe</a:t>
            </a:r>
            <a:r>
              <a:rPr lang="en-GB" sz="1100" dirty="0"/>
              <a:t>): preliminary results from a multivocal literature review. In International Conference on Product-Focused Software Process Improvement (pp. 334-351). Springer, Cham.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Ram, P., Rodriguez, P., &amp; </a:t>
            </a:r>
            <a:r>
              <a:rPr lang="en-GB" sz="1100" dirty="0" err="1"/>
              <a:t>Oivo</a:t>
            </a:r>
            <a:r>
              <a:rPr lang="en-GB" sz="1100" dirty="0"/>
              <a:t>, M. (2018, November). Software process measurement and related challenges in agile software development: A multiple case study. In International Conference on Product-Focused Software Process Improvement (pp. 272-287). Springer, Cham.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239AC1-50E0-EF4B-B002-414F6444F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2801D-7758-D74A-9850-ECF5AC4A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84890-59D2-F54A-B3AC-46E93BD7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16</a:t>
            </a:fld>
            <a:endParaRPr lang="de-DE" noProof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250997E-100D-D04A-948D-0699DB44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272826354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D03070-0C72-DA42-9935-D13BB39F2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97E4B-1F1A-7F4B-866C-D02C6735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347E0-8557-DE4D-8B82-B0191A76F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17</a:t>
            </a:fld>
            <a:endParaRPr lang="de-DE" noProof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43A58A8-ECDC-8445-9BC5-83F3A371D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Ram, P., Rodriguez, P., </a:t>
            </a:r>
            <a:r>
              <a:rPr lang="en-GB" sz="1100" dirty="0" err="1"/>
              <a:t>Oivo</a:t>
            </a:r>
            <a:r>
              <a:rPr lang="en-GB" sz="1100" dirty="0"/>
              <a:t>, M., &amp; Martínez-Fernández, S. (2019, May). Success factors for effective process metrics operationalization in agile software development: A multiple case study. In </a:t>
            </a:r>
            <a:r>
              <a:rPr lang="en-GB" sz="1100" i="1" dirty="0"/>
              <a:t>2019 IEEE/ACM International Conference on Software and System Processes (ICSSP)</a:t>
            </a:r>
            <a:r>
              <a:rPr lang="en-GB" sz="1100" dirty="0"/>
              <a:t> (pp. 14-23).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Sein, M. K., Henfridsson, O., </a:t>
            </a:r>
            <a:r>
              <a:rPr lang="en-GB" sz="1100" dirty="0" err="1"/>
              <a:t>Purao</a:t>
            </a:r>
            <a:r>
              <a:rPr lang="en-GB" sz="1100" dirty="0"/>
              <a:t>, S., Rossi, M., &amp; Lindgren, R. (2011). Action design research. MIS quarterly, 37-56.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Sutherland, J. and Scrum Inc. (2021). Read the </a:t>
            </a:r>
            <a:r>
              <a:rPr lang="en-GB" sz="1100" dirty="0" err="1"/>
              <a:t>Scrum@Scale</a:t>
            </a:r>
            <a:r>
              <a:rPr lang="en-GB" sz="1100" dirty="0"/>
              <a:t> Guide Today. </a:t>
            </a:r>
            <a:r>
              <a:rPr lang="en-GB" sz="1100" dirty="0" err="1"/>
              <a:t>url</a:t>
            </a:r>
            <a:r>
              <a:rPr lang="en-GB" sz="1100" dirty="0"/>
              <a:t>: </a:t>
            </a:r>
            <a:r>
              <a:rPr lang="en-GB" sz="1100" dirty="0">
                <a:hlinkClick r:id="rId2"/>
              </a:rPr>
              <a:t>https://www.scrumatscale.com/scrum-at-scale-guide/</a:t>
            </a:r>
            <a:endParaRPr lang="en-GB" sz="11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Uludağ</a:t>
            </a:r>
            <a:r>
              <a:rPr lang="en-GB" sz="1100" dirty="0"/>
              <a:t>, </a:t>
            </a:r>
            <a:r>
              <a:rPr lang="en-GB" sz="1100" dirty="0" err="1"/>
              <a:t>Ö</a:t>
            </a:r>
            <a:r>
              <a:rPr lang="en-GB" sz="1100" dirty="0"/>
              <a:t>., </a:t>
            </a:r>
            <a:r>
              <a:rPr lang="en-GB" sz="1100" dirty="0" err="1"/>
              <a:t>Kleehaus</a:t>
            </a:r>
            <a:r>
              <a:rPr lang="en-GB" sz="1100" dirty="0"/>
              <a:t>, M., </a:t>
            </a:r>
            <a:r>
              <a:rPr lang="en-GB" sz="1100" dirty="0" err="1"/>
              <a:t>Dreymann</a:t>
            </a:r>
            <a:r>
              <a:rPr lang="en-GB" sz="1100" dirty="0"/>
              <a:t>, N., </a:t>
            </a:r>
            <a:r>
              <a:rPr lang="en-GB" sz="1100" dirty="0" err="1"/>
              <a:t>Kabelin</a:t>
            </a:r>
            <a:r>
              <a:rPr lang="en-GB" sz="1100" dirty="0"/>
              <a:t>, C., &amp; </a:t>
            </a:r>
            <a:r>
              <a:rPr lang="en-GB" sz="1100" dirty="0" err="1"/>
              <a:t>Matthes</a:t>
            </a:r>
            <a:r>
              <a:rPr lang="en-GB" sz="1100" dirty="0"/>
              <a:t>, F. (2019, May). Investigating the adoption and application of large-scale scrum at a German automobile manufacturer. In 2019 ACM/IEEE 14th International Conference on Global Software Engineering (ICGSE) (pp. 22-29).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Williams, L., &amp; Cockburn, A. (2003). Agile software development: it’s about feedback and change. </a:t>
            </a:r>
            <a:r>
              <a:rPr lang="en-GB" sz="1100" i="1" dirty="0"/>
              <a:t>IEEE computer</a:t>
            </a:r>
            <a:r>
              <a:rPr lang="en-GB" sz="1100" dirty="0"/>
              <a:t>, </a:t>
            </a:r>
            <a:r>
              <a:rPr lang="en-GB" sz="1100" i="1" dirty="0"/>
              <a:t>36</a:t>
            </a:r>
            <a:r>
              <a:rPr lang="en-GB" sz="1100" dirty="0"/>
              <a:t>(6), 39-43.</a:t>
            </a:r>
            <a:endParaRPr lang="en-US" sz="1100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8E825D2-CE0B-2040-9ABA-C620683ED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129469461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48C274-D809-6F4A-B057-8DFB4940A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Metrics in large-scale agile frameworks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2F0B0A-1E44-6D42-99BE-CCEE7EC6DB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2904" y="981076"/>
            <a:ext cx="11524666" cy="5400675"/>
          </a:xfrm>
        </p:spPr>
        <p:txBody>
          <a:bodyPr wrap="square" anchor="t">
            <a:normAutofit/>
          </a:bodyPr>
          <a:lstStyle/>
          <a:p>
            <a:r>
              <a:rPr lang="en-US" b="1" dirty="0"/>
              <a:t>Scaled Agile Framework – Lean Portfolio and Program Performance Metrics:</a:t>
            </a:r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r>
              <a:rPr lang="en-US" b="1" dirty="0"/>
              <a:t>Scrum-at-scale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Productivity (e.g., change in amount of working product delivered per Sprint),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Value Delivery (e.g., business value per unit of team effort),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Quality (e.g., defect rate or service downtime),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Sustainability (e.g., team happiness)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A1118-AD47-3243-BE77-04DE708A87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1D37D-60AA-D942-9C1F-A31C713D1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18</a:t>
            </a:fld>
            <a:endParaRPr lang="de-DE" noProof="0"/>
          </a:p>
        </p:txBody>
      </p:sp>
      <p:pic>
        <p:nvPicPr>
          <p:cNvPr id="10" name="Picture 9" descr="Text, table, email&#10;&#10;Description automatically generated">
            <a:extLst>
              <a:ext uri="{FF2B5EF4-FFF2-40B4-BE49-F238E27FC236}">
                <a16:creationId xmlns:a16="http://schemas.microsoft.com/office/drawing/2014/main" id="{6509C63D-48F2-664C-8880-5896D97A8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340768"/>
            <a:ext cx="5864906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A7E5B3E9-7C4F-DB4D-B082-3F705C32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8559A17C-C63E-024B-ABD0-77A0B5D1E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340768"/>
            <a:ext cx="3744416" cy="324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4965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851C18-5D67-794A-9671-77D322CC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Method: Action Design Research by Sein and Rossi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DB81F-B2DE-C64B-954F-D5A2FB5C0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C6CB2-4CF2-0B41-BE48-58E136F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19</a:t>
            </a:fld>
            <a:endParaRPr lang="de-DE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9E1EDE-3D87-3E4B-8AC0-08397BF55AE8}"/>
              </a:ext>
            </a:extLst>
          </p:cNvPr>
          <p:cNvSpPr/>
          <p:nvPr/>
        </p:nvSpPr>
        <p:spPr bwMode="auto">
          <a:xfrm>
            <a:off x="332902" y="1124744"/>
            <a:ext cx="4971936" cy="360040"/>
          </a:xfrm>
          <a:prstGeom prst="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Stage I – Problem Formulation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19CA0E-CC61-4043-8DCC-DDA37C8A6A32}"/>
              </a:ext>
            </a:extLst>
          </p:cNvPr>
          <p:cNvSpPr/>
          <p:nvPr/>
        </p:nvSpPr>
        <p:spPr bwMode="auto">
          <a:xfrm>
            <a:off x="332903" y="1484784"/>
            <a:ext cx="4971936" cy="3384371"/>
          </a:xfrm>
          <a:prstGeom prst="rect">
            <a:avLst/>
          </a:prstGeom>
          <a:noFill/>
          <a:ln>
            <a:solidFill>
              <a:srgbClr val="C0C0C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Case Organization(s)</a:t>
            </a:r>
          </a:p>
          <a:p>
            <a:pPr eaLnBrk="0" hangingPunct="0"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German IT-provider with different large-scale agile maturity levels</a:t>
            </a:r>
          </a:p>
          <a:p>
            <a:pPr eaLnBrk="0" hangingPunct="0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Specific Organizational Problem</a:t>
            </a:r>
          </a:p>
          <a:p>
            <a:pPr eaLnBrk="0" hangingPunct="0"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Introduction of metrics together with strategic-goals and improvement of existing large-scale agile metric practices</a:t>
            </a:r>
          </a:p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General Class of Problem</a:t>
            </a:r>
          </a:p>
          <a:p>
            <a:pPr eaLnBrk="0" hangingPunct="0"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Insight-led introduction and management of metrics in relation to strategic-goals in cross-team agile environments</a:t>
            </a:r>
          </a:p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Scope</a:t>
            </a:r>
          </a:p>
          <a:p>
            <a:pPr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Accompanying the goal-oriented introduction and management of metrics in the large-scale agile context in two different areas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8A3303-BB9E-2F4A-A93A-6B1C99A92C8E}"/>
              </a:ext>
            </a:extLst>
          </p:cNvPr>
          <p:cNvGrpSpPr/>
          <p:nvPr/>
        </p:nvGrpSpPr>
        <p:grpSpPr>
          <a:xfrm>
            <a:off x="6888088" y="2949152"/>
            <a:ext cx="4988504" cy="2064024"/>
            <a:chOff x="6869064" y="1124744"/>
            <a:chExt cx="4988504" cy="206402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CFB38B9-9787-4341-8179-92F3ECF2620E}"/>
                </a:ext>
              </a:extLst>
            </p:cNvPr>
            <p:cNvSpPr/>
            <p:nvPr/>
          </p:nvSpPr>
          <p:spPr bwMode="auto">
            <a:xfrm>
              <a:off x="6869064" y="1124744"/>
              <a:ext cx="4971936" cy="360040"/>
            </a:xfrm>
            <a:prstGeom prst="rect">
              <a:avLst/>
            </a:prstGeom>
            <a:solidFill>
              <a:srgbClr val="0065BD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108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chemeClr val="bg1"/>
                  </a:solidFill>
                  <a:cs typeface="Arial" pitchFamily="34" charset="0"/>
                </a:rPr>
                <a:t>Stage II – Building, Intervention and Evaluation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4B470E5-A054-1C4B-812D-C12D1B34AB9F}"/>
                </a:ext>
              </a:extLst>
            </p:cNvPr>
            <p:cNvSpPr/>
            <p:nvPr/>
          </p:nvSpPr>
          <p:spPr bwMode="auto">
            <a:xfrm>
              <a:off x="6885632" y="1484784"/>
              <a:ext cx="4971936" cy="1703984"/>
            </a:xfrm>
            <a:prstGeom prst="rect">
              <a:avLst/>
            </a:prstGeom>
            <a:noFill/>
            <a:ln>
              <a:solidFill>
                <a:srgbClr val="C0C0C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Design Activities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Action design research over 5 months</a:t>
              </a:r>
            </a:p>
            <a:p>
              <a:pPr eaLnBrk="0" hangingPunct="0">
                <a:spcAft>
                  <a:spcPts val="0"/>
                </a:spcAft>
              </a:pPr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Iterations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Measurement Systems, Aggregation Process, Presentation</a:t>
              </a:r>
            </a:p>
            <a:p>
              <a:pPr eaLnBrk="0" hangingPunct="0"/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Evaluation Activities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Survey, Expert Interviews, Document Analysis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E1C7830-2E6D-8A4F-8581-B06E903E9B0B}"/>
              </a:ext>
            </a:extLst>
          </p:cNvPr>
          <p:cNvGrpSpPr/>
          <p:nvPr/>
        </p:nvGrpSpPr>
        <p:grpSpPr>
          <a:xfrm>
            <a:off x="6887163" y="1124744"/>
            <a:ext cx="4989429" cy="1559968"/>
            <a:chOff x="6897215" y="3404792"/>
            <a:chExt cx="4989429" cy="155996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0F35679-EBB8-894B-B3B4-D60665B750F6}"/>
                </a:ext>
              </a:extLst>
            </p:cNvPr>
            <p:cNvSpPr/>
            <p:nvPr/>
          </p:nvSpPr>
          <p:spPr bwMode="auto">
            <a:xfrm>
              <a:off x="6897215" y="3404792"/>
              <a:ext cx="4971936" cy="360040"/>
            </a:xfrm>
            <a:prstGeom prst="rect">
              <a:avLst/>
            </a:prstGeom>
            <a:solidFill>
              <a:srgbClr val="0065BD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chemeClr val="bg1"/>
                  </a:solidFill>
                  <a:cs typeface="Arial" pitchFamily="34" charset="0"/>
                </a:rPr>
                <a:t>Stage III – Reflection and Learning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6549575-FACD-484C-AC83-4FACA6AD7FA7}"/>
                </a:ext>
              </a:extLst>
            </p:cNvPr>
            <p:cNvSpPr/>
            <p:nvPr/>
          </p:nvSpPr>
          <p:spPr bwMode="auto">
            <a:xfrm>
              <a:off x="6897216" y="3764832"/>
              <a:ext cx="4989428" cy="1199928"/>
            </a:xfrm>
            <a:prstGeom prst="rect">
              <a:avLst/>
            </a:prstGeom>
            <a:noFill/>
            <a:ln>
              <a:solidFill>
                <a:srgbClr val="C0C0C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Access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Draw a clear picture of how goals and metrics are used</a:t>
              </a:r>
            </a:p>
            <a:p>
              <a:pPr eaLnBrk="0" hangingPunct="0">
                <a:spcAft>
                  <a:spcPts val="0"/>
                </a:spcAft>
              </a:pPr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Improve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Establish metrics via a goal-driven approach 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8302E9A-7345-E04D-BDF5-22C4FE84704C}"/>
              </a:ext>
            </a:extLst>
          </p:cNvPr>
          <p:cNvGrpSpPr/>
          <p:nvPr/>
        </p:nvGrpSpPr>
        <p:grpSpPr>
          <a:xfrm>
            <a:off x="322849" y="5445224"/>
            <a:ext cx="11534718" cy="1008112"/>
            <a:chOff x="322849" y="5517232"/>
            <a:chExt cx="11534718" cy="100811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69E0885-9893-B14C-8882-CC9327794AA3}"/>
                </a:ext>
              </a:extLst>
            </p:cNvPr>
            <p:cNvSpPr/>
            <p:nvPr/>
          </p:nvSpPr>
          <p:spPr bwMode="auto">
            <a:xfrm>
              <a:off x="322849" y="5517232"/>
              <a:ext cx="11534718" cy="360040"/>
            </a:xfrm>
            <a:prstGeom prst="rect">
              <a:avLst/>
            </a:prstGeom>
            <a:solidFill>
              <a:srgbClr val="0065BD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chemeClr val="bg1"/>
                  </a:solidFill>
                  <a:cs typeface="Arial" pitchFamily="34" charset="0"/>
                </a:rPr>
                <a:t>Stage IV – Formalization and Learning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A85DC65-4FB4-6745-84A2-A5A50EA4423C}"/>
                </a:ext>
              </a:extLst>
            </p:cNvPr>
            <p:cNvSpPr/>
            <p:nvPr/>
          </p:nvSpPr>
          <p:spPr bwMode="auto">
            <a:xfrm>
              <a:off x="332902" y="5877272"/>
              <a:ext cx="11524665" cy="648072"/>
            </a:xfrm>
            <a:prstGeom prst="rect">
              <a:avLst/>
            </a:prstGeom>
            <a:noFill/>
            <a:ln>
              <a:solidFill>
                <a:srgbClr val="C0C0C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108000" rIns="108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Generalization</a:t>
              </a:r>
            </a:p>
            <a:p>
              <a:pPr eaLnBrk="0" hangingPunct="0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Reference process with general guidelines and principles for establishing and managing strategic goals and metrics in LSAD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0393D1-01B2-744A-AA64-8A6C89AFD00F}"/>
              </a:ext>
            </a:extLst>
          </p:cNvPr>
          <p:cNvCxnSpPr>
            <a:cxnSpLocks/>
            <a:endCxn id="20" idx="1"/>
          </p:cNvCxnSpPr>
          <p:nvPr/>
        </p:nvCxnSpPr>
        <p:spPr bwMode="auto">
          <a:xfrm>
            <a:off x="5323862" y="4161184"/>
            <a:ext cx="1580794" cy="0"/>
          </a:xfrm>
          <a:prstGeom prst="straightConnector1">
            <a:avLst/>
          </a:prstGeom>
          <a:ln w="19050">
            <a:solidFill>
              <a:srgbClr val="C0C0C0"/>
            </a:solidFill>
            <a:headEnd type="triangl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15C90028-9C77-B840-9DBA-66E105E4E53E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 bwMode="auto">
          <a:xfrm flipV="1">
            <a:off x="5304839" y="2084748"/>
            <a:ext cx="1582325" cy="1092222"/>
          </a:xfrm>
          <a:prstGeom prst="bentConnector3">
            <a:avLst>
              <a:gd name="adj1" fmla="val 50000"/>
            </a:avLst>
          </a:prstGeom>
          <a:ln w="19050">
            <a:solidFill>
              <a:srgbClr val="C0C0C0"/>
            </a:solidFill>
            <a:headEnd type="triangl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06AF4B2-1E6F-7942-8709-AE897FE59B89}"/>
              </a:ext>
            </a:extLst>
          </p:cNvPr>
          <p:cNvCxnSpPr>
            <a:cxnSpLocks/>
            <a:stCxn id="22" idx="2"/>
            <a:endCxn id="19" idx="0"/>
          </p:cNvCxnSpPr>
          <p:nvPr/>
        </p:nvCxnSpPr>
        <p:spPr bwMode="auto">
          <a:xfrm flipH="1">
            <a:off x="9374056" y="2684712"/>
            <a:ext cx="7822" cy="264440"/>
          </a:xfrm>
          <a:prstGeom prst="straightConnector1">
            <a:avLst/>
          </a:prstGeom>
          <a:ln w="19050">
            <a:solidFill>
              <a:srgbClr val="C0C0C0"/>
            </a:solidFill>
            <a:headEnd type="triangl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89902E9B-2F2E-4348-A69A-ECE7B5AA435C}"/>
              </a:ext>
            </a:extLst>
          </p:cNvPr>
          <p:cNvCxnSpPr>
            <a:cxnSpLocks/>
            <a:stCxn id="23" idx="0"/>
            <a:endCxn id="20" idx="2"/>
          </p:cNvCxnSpPr>
          <p:nvPr/>
        </p:nvCxnSpPr>
        <p:spPr bwMode="auto">
          <a:xfrm rot="5400000" flipH="1" flipV="1">
            <a:off x="7524392" y="3578992"/>
            <a:ext cx="432048" cy="3300416"/>
          </a:xfrm>
          <a:prstGeom prst="bentConnector3">
            <a:avLst>
              <a:gd name="adj1" fmla="val 50000"/>
            </a:avLst>
          </a:prstGeom>
          <a:ln w="19050">
            <a:solidFill>
              <a:srgbClr val="C0C0C0"/>
            </a:solidFill>
            <a:headEnd type="triangl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39183CB5-859D-0B47-9A50-BC4AAEE9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184737037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CAA1FE2-FE7E-B14B-B50E-D3317768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335C627-5169-EB42-80E4-569A716E2F1D}"/>
              </a:ext>
            </a:extLst>
          </p:cNvPr>
          <p:cNvGrpSpPr/>
          <p:nvPr/>
        </p:nvGrpSpPr>
        <p:grpSpPr>
          <a:xfrm>
            <a:off x="341323" y="1988840"/>
            <a:ext cx="11713095" cy="2687468"/>
            <a:chOff x="263352" y="2132856"/>
            <a:chExt cx="11713095" cy="2687468"/>
          </a:xfrm>
        </p:grpSpPr>
        <p:sp>
          <p:nvSpPr>
            <p:cNvPr id="21" name="Rechteck 27">
              <a:extLst>
                <a:ext uri="{FF2B5EF4-FFF2-40B4-BE49-F238E27FC236}">
                  <a16:creationId xmlns:a16="http://schemas.microsoft.com/office/drawing/2014/main" id="{D36BF878-F9FA-C94F-AA1C-31E43B27C05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 bwMode="auto">
            <a:xfrm>
              <a:off x="725071" y="2132856"/>
              <a:ext cx="11251376" cy="38605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b="1" dirty="0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22" name="Rechteck 31">
              <a:extLst>
                <a:ext uri="{FF2B5EF4-FFF2-40B4-BE49-F238E27FC236}">
                  <a16:creationId xmlns:a16="http://schemas.microsoft.com/office/drawing/2014/main" id="{33CC7BE9-84CB-254E-96A7-7A132DCDA93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 bwMode="auto">
            <a:xfrm>
              <a:off x="725072" y="2708920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Research questions</a:t>
              </a:r>
            </a:p>
          </p:txBody>
        </p:sp>
        <p:sp>
          <p:nvSpPr>
            <p:cNvPr id="23" name="outlineNotActiveItemMarker">
              <a:extLst>
                <a:ext uri="{FF2B5EF4-FFF2-40B4-BE49-F238E27FC236}">
                  <a16:creationId xmlns:a16="http://schemas.microsoft.com/office/drawing/2014/main" id="{BEE4BA9F-4961-A248-AD78-B6C25F9B173D}"/>
                </a:ext>
              </a:extLst>
            </p:cNvPr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503073" y="2562768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sp>
          <p:nvSpPr>
            <p:cNvPr id="24" name="Rechteck 33">
              <a:extLst>
                <a:ext uri="{FF2B5EF4-FFF2-40B4-BE49-F238E27FC236}">
                  <a16:creationId xmlns:a16="http://schemas.microsoft.com/office/drawing/2014/main" id="{79D002CA-5158-1949-A83A-5CE0E2EC3D1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 bwMode="auto">
            <a:xfrm>
              <a:off x="725071" y="3284984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Research methodology</a:t>
              </a:r>
            </a:p>
          </p:txBody>
        </p:sp>
        <p:sp>
          <p:nvSpPr>
            <p:cNvPr id="25" name="outlineNotActiveItemMarker">
              <a:extLst>
                <a:ext uri="{FF2B5EF4-FFF2-40B4-BE49-F238E27FC236}">
                  <a16:creationId xmlns:a16="http://schemas.microsoft.com/office/drawing/2014/main" id="{A2B566F4-D766-D84D-A698-52C8D8CD70A6}"/>
                </a:ext>
              </a:extLst>
            </p:cNvPr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503073" y="2887266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sp>
          <p:nvSpPr>
            <p:cNvPr id="26" name="Rechteck 35">
              <a:extLst>
                <a:ext uri="{FF2B5EF4-FFF2-40B4-BE49-F238E27FC236}">
                  <a16:creationId xmlns:a16="http://schemas.microsoft.com/office/drawing/2014/main" id="{72738CA4-371C-0147-8EDE-8FA08149476E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 bwMode="auto">
            <a:xfrm>
              <a:off x="746177" y="3861048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Current state</a:t>
              </a:r>
            </a:p>
          </p:txBody>
        </p:sp>
        <p:sp>
          <p:nvSpPr>
            <p:cNvPr id="27" name="outlineNotActiveItemMarker">
              <a:extLst>
                <a:ext uri="{FF2B5EF4-FFF2-40B4-BE49-F238E27FC236}">
                  <a16:creationId xmlns:a16="http://schemas.microsoft.com/office/drawing/2014/main" id="{654311C3-C8CF-144C-85DF-274B12CD39EB}"/>
                </a:ext>
              </a:extLst>
            </p:cNvPr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503073" y="3211764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grpSp>
          <p:nvGrpSpPr>
            <p:cNvPr id="28" name="outlineActiveItemMarker">
              <a:extLst>
                <a:ext uri="{FF2B5EF4-FFF2-40B4-BE49-F238E27FC236}">
                  <a16:creationId xmlns:a16="http://schemas.microsoft.com/office/drawing/2014/main" id="{4995012E-E50A-6643-94B6-58B6717088EB}"/>
                </a:ext>
              </a:extLst>
            </p:cNvPr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>
            <a:xfrm>
              <a:off x="263352" y="2132856"/>
              <a:ext cx="482826" cy="386054"/>
              <a:chOff x="229333" y="1844824"/>
              <a:chExt cx="541931" cy="433312"/>
            </a:xfrm>
          </p:grpSpPr>
          <p:sp>
            <p:nvSpPr>
              <p:cNvPr id="29" name="Rectangle 1">
                <a:extLst>
                  <a:ext uri="{FF2B5EF4-FFF2-40B4-BE49-F238E27FC236}">
                    <a16:creationId xmlns:a16="http://schemas.microsoft.com/office/drawing/2014/main" id="{EEB78F57-51BF-5043-A24E-EE6E323EED96}"/>
                  </a:ext>
                </a:extLst>
              </p:cNvPr>
              <p:cNvSpPr/>
              <p:nvPr/>
            </p:nvSpPr>
            <p:spPr bwMode="auto">
              <a:xfrm>
                <a:off x="647700" y="1844825"/>
                <a:ext cx="123564" cy="433311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6461" tIns="66461" rIns="66461" bIns="66461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</a:pPr>
                <a:endParaRPr lang="en-US" sz="1050" dirty="0" err="1"/>
              </a:p>
            </p:txBody>
          </p:sp>
          <p:sp>
            <p:nvSpPr>
              <p:cNvPr id="30" name="bluebox">
                <a:extLst>
                  <a:ext uri="{FF2B5EF4-FFF2-40B4-BE49-F238E27FC236}">
                    <a16:creationId xmlns:a16="http://schemas.microsoft.com/office/drawing/2014/main" id="{4C4FEE03-A228-9043-A759-A5232DEFBE6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29333" y="1844824"/>
                <a:ext cx="521501" cy="433311"/>
              </a:xfrm>
              <a:prstGeom prst="parallelogram">
                <a:avLst/>
              </a:prstGeom>
              <a:solidFill>
                <a:schemeClr val="accent5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>
                <a:noAutofit/>
              </a:bodyPr>
              <a:lstStyle/>
              <a:p>
                <a:pPr>
                  <a:defRPr/>
                </a:pP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" name="Rechteck 35">
              <a:extLst>
                <a:ext uri="{FF2B5EF4-FFF2-40B4-BE49-F238E27FC236}">
                  <a16:creationId xmlns:a16="http://schemas.microsoft.com/office/drawing/2014/main" id="{F50010E1-775D-6C4D-B7D5-DEBC5752E7A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 bwMode="auto">
            <a:xfrm>
              <a:off x="746177" y="4434270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Research timeline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66A551-7773-AC4F-AADA-196627125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What are metrics?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39746-09E2-A041-B111-CFC8915F0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894E7-20DE-D942-8906-3EF5056AE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03F0ACF-694C-FE4B-B539-457BAF6FE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C537088-4F81-7544-93A6-338EAA359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80" y="2514965"/>
            <a:ext cx="1521473" cy="1521473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274D642C-5BB5-F743-A504-3188D41D0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78" y="1933581"/>
            <a:ext cx="3611039" cy="3611039"/>
          </a:xfrm>
          <a:prstGeom prst="rect">
            <a:avLst/>
          </a:prstGeom>
        </p:spPr>
      </p:pic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EC6AF259-3F48-1F45-B2AF-5C19DA4086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563" y="2439852"/>
            <a:ext cx="3082206" cy="3082206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1CFB0EC4-A05E-1B46-9E11-C85B54A9D2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99856" y="3980954"/>
            <a:ext cx="3147094" cy="156366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8E70372-1E52-4443-B779-4F52B1F94AE9}"/>
              </a:ext>
            </a:extLst>
          </p:cNvPr>
          <p:cNvGrpSpPr/>
          <p:nvPr/>
        </p:nvGrpSpPr>
        <p:grpSpPr>
          <a:xfrm>
            <a:off x="8388819" y="2550968"/>
            <a:ext cx="2394276" cy="2376264"/>
            <a:chOff x="9108899" y="2240867"/>
            <a:chExt cx="2394276" cy="2376264"/>
          </a:xfrm>
        </p:grpSpPr>
        <p:pic>
          <p:nvPicPr>
            <p:cNvPr id="13" name="Picture 12" descr="Icon&#10;&#10;Description automatically generated">
              <a:extLst>
                <a:ext uri="{FF2B5EF4-FFF2-40B4-BE49-F238E27FC236}">
                  <a16:creationId xmlns:a16="http://schemas.microsoft.com/office/drawing/2014/main" id="{A37250BF-1A66-9149-8DE9-A61857AC2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1538" y="2814500"/>
              <a:ext cx="1228998" cy="1228998"/>
            </a:xfrm>
            <a:prstGeom prst="rect">
              <a:avLst/>
            </a:prstGeom>
          </p:spPr>
        </p:pic>
        <p:sp>
          <p:nvSpPr>
            <p:cNvPr id="19" name="Frame 18">
              <a:extLst>
                <a:ext uri="{FF2B5EF4-FFF2-40B4-BE49-F238E27FC236}">
                  <a16:creationId xmlns:a16="http://schemas.microsoft.com/office/drawing/2014/main" id="{8D554105-607F-4F4C-A954-A4233AE04AC7}"/>
                </a:ext>
              </a:extLst>
            </p:cNvPr>
            <p:cNvSpPr/>
            <p:nvPr/>
          </p:nvSpPr>
          <p:spPr bwMode="auto">
            <a:xfrm>
              <a:off x="9108899" y="2240867"/>
              <a:ext cx="2394276" cy="2376264"/>
            </a:xfrm>
            <a:prstGeom prst="frame">
              <a:avLst/>
            </a:prstGeom>
            <a:solidFill>
              <a:srgbClr val="0073CF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361084C-EFC2-EB43-A609-BBC6FC10A121}"/>
              </a:ext>
            </a:extLst>
          </p:cNvPr>
          <p:cNvSpPr txBox="1"/>
          <p:nvPr/>
        </p:nvSpPr>
        <p:spPr>
          <a:xfrm>
            <a:off x="8392907" y="2033319"/>
            <a:ext cx="239427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3CF"/>
                </a:solidFill>
                <a:latin typeface="Arial" pitchFamily="34" charset="0"/>
              </a:rPr>
              <a:t>Metric</a:t>
            </a:r>
          </a:p>
        </p:txBody>
      </p:sp>
    </p:spTree>
    <p:extLst>
      <p:ext uri="{BB962C8B-B14F-4D97-AF65-F5344CB8AC3E}">
        <p14:creationId xmlns:p14="http://schemas.microsoft.com/office/powerpoint/2010/main" val="4083683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8CD9DB-B848-4641-BBBA-9FE036704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63" y="260351"/>
            <a:ext cx="10586099" cy="720725"/>
          </a:xfrm>
        </p:spPr>
        <p:txBody>
          <a:bodyPr/>
          <a:lstStyle/>
          <a:p>
            <a:r>
              <a:rPr lang="en-US" dirty="0"/>
              <a:t>Motivation – The evolution toward the use of metrics as part of frameworks in large-scale agile software development (LSAD)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9300C-7B1E-8A42-86FA-E86D78E4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54982-3E86-9547-A02B-6A8B2F53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4</a:t>
            </a:fld>
            <a:endParaRPr lang="de-DE" noProof="0"/>
          </a:p>
        </p:txBody>
      </p:sp>
      <p:sp>
        <p:nvSpPr>
          <p:cNvPr id="7" name="Rechteck 55">
            <a:extLst>
              <a:ext uri="{FF2B5EF4-FFF2-40B4-BE49-F238E27FC236}">
                <a16:creationId xmlns:a16="http://schemas.microsoft.com/office/drawing/2014/main" id="{C393AC2F-7C4B-634A-9BAC-FD776D993489}"/>
              </a:ext>
            </a:extLst>
          </p:cNvPr>
          <p:cNvSpPr/>
          <p:nvPr/>
        </p:nvSpPr>
        <p:spPr bwMode="auto">
          <a:xfrm>
            <a:off x="434575" y="1999700"/>
            <a:ext cx="3600000" cy="3907386"/>
          </a:xfrm>
          <a:prstGeom prst="rect">
            <a:avLst/>
          </a:prstGeom>
          <a:noFill/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hteck 56">
            <a:extLst>
              <a:ext uri="{FF2B5EF4-FFF2-40B4-BE49-F238E27FC236}">
                <a16:creationId xmlns:a16="http://schemas.microsoft.com/office/drawing/2014/main" id="{4FC5F5AA-E263-DE44-8F1C-906182051FDD}"/>
              </a:ext>
            </a:extLst>
          </p:cNvPr>
          <p:cNvSpPr/>
          <p:nvPr/>
        </p:nvSpPr>
        <p:spPr bwMode="auto">
          <a:xfrm>
            <a:off x="4348967" y="1999700"/>
            <a:ext cx="3600000" cy="3907386"/>
          </a:xfrm>
          <a:prstGeom prst="rect">
            <a:avLst/>
          </a:prstGeom>
          <a:noFill/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hteck 57">
            <a:extLst>
              <a:ext uri="{FF2B5EF4-FFF2-40B4-BE49-F238E27FC236}">
                <a16:creationId xmlns:a16="http://schemas.microsoft.com/office/drawing/2014/main" id="{014D61EB-33A8-0E41-A8FE-61F86D8E6A3A}"/>
              </a:ext>
            </a:extLst>
          </p:cNvPr>
          <p:cNvSpPr/>
          <p:nvPr/>
        </p:nvSpPr>
        <p:spPr bwMode="auto">
          <a:xfrm>
            <a:off x="8263359" y="1999700"/>
            <a:ext cx="3600000" cy="3907386"/>
          </a:xfrm>
          <a:prstGeom prst="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rapezium 20">
            <a:extLst>
              <a:ext uri="{FF2B5EF4-FFF2-40B4-BE49-F238E27FC236}">
                <a16:creationId xmlns:a16="http://schemas.microsoft.com/office/drawing/2014/main" id="{00E00F8D-1EE2-7A48-B366-0541A97D6228}"/>
              </a:ext>
            </a:extLst>
          </p:cNvPr>
          <p:cNvSpPr/>
          <p:nvPr/>
        </p:nvSpPr>
        <p:spPr bwMode="auto">
          <a:xfrm rot="5400000">
            <a:off x="7043183" y="3639855"/>
            <a:ext cx="2110661" cy="627075"/>
          </a:xfrm>
          <a:prstGeom prst="trapezoid">
            <a:avLst>
              <a:gd name="adj" fmla="val 170690"/>
            </a:avLst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rapezium 20">
            <a:extLst>
              <a:ext uri="{FF2B5EF4-FFF2-40B4-BE49-F238E27FC236}">
                <a16:creationId xmlns:a16="http://schemas.microsoft.com/office/drawing/2014/main" id="{FF853420-543C-3846-BEEA-FBFC52DF441B}"/>
              </a:ext>
            </a:extLst>
          </p:cNvPr>
          <p:cNvSpPr/>
          <p:nvPr/>
        </p:nvSpPr>
        <p:spPr bwMode="auto">
          <a:xfrm rot="5400000">
            <a:off x="3143382" y="3639856"/>
            <a:ext cx="2110661" cy="627075"/>
          </a:xfrm>
          <a:prstGeom prst="trapezoid">
            <a:avLst>
              <a:gd name="adj" fmla="val 170690"/>
            </a:avLst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feld 27">
            <a:extLst>
              <a:ext uri="{FF2B5EF4-FFF2-40B4-BE49-F238E27FC236}">
                <a16:creationId xmlns:a16="http://schemas.microsoft.com/office/drawing/2014/main" id="{FF1276CE-5DB8-EB4C-A940-5C0659F4BB42}"/>
              </a:ext>
            </a:extLst>
          </p:cNvPr>
          <p:cNvSpPr txBox="1"/>
          <p:nvPr/>
        </p:nvSpPr>
        <p:spPr>
          <a:xfrm>
            <a:off x="515783" y="2131173"/>
            <a:ext cx="3528740" cy="865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Agile  methodologies  have  become  the  dominant  software development mode</a:t>
            </a: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9EB9FEE-6EEF-A148-93E7-F67D8971F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sp>
        <p:nvSpPr>
          <p:cNvPr id="15" name="Rechteck 6">
            <a:extLst>
              <a:ext uri="{FF2B5EF4-FFF2-40B4-BE49-F238E27FC236}">
                <a16:creationId xmlns:a16="http://schemas.microsoft.com/office/drawing/2014/main" id="{73B9FA8E-54C4-AA45-819D-B34C407B7D82}"/>
              </a:ext>
            </a:extLst>
          </p:cNvPr>
          <p:cNvSpPr/>
          <p:nvPr/>
        </p:nvSpPr>
        <p:spPr>
          <a:xfrm>
            <a:off x="434575" y="6064015"/>
            <a:ext cx="36099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>
                <a:solidFill>
                  <a:srgbClr val="000000"/>
                </a:solidFill>
                <a:latin typeface="+mn-lt"/>
              </a:rPr>
              <a:t>Hoda, R.,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Salleh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N.,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Grundy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J. (2018)</a:t>
            </a:r>
          </a:p>
          <a:p>
            <a:pPr>
              <a:spcAft>
                <a:spcPts val="200"/>
              </a:spcAft>
            </a:pPr>
            <a:r>
              <a:rPr lang="en-GB" sz="1000" i="1" dirty="0">
                <a:latin typeface="+mn-lt"/>
              </a:rPr>
              <a:t>Williams, L., &amp; Cockburn, A. (2003)</a:t>
            </a:r>
            <a:endParaRPr lang="de-DE" sz="1000" i="1" dirty="0">
              <a:latin typeface="+mn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72CBF66-5B44-7D41-AF47-615551088540}"/>
              </a:ext>
            </a:extLst>
          </p:cNvPr>
          <p:cNvGrpSpPr/>
          <p:nvPr/>
        </p:nvGrpSpPr>
        <p:grpSpPr>
          <a:xfrm>
            <a:off x="597711" y="3204188"/>
            <a:ext cx="3247325" cy="540000"/>
            <a:chOff x="520292" y="3107272"/>
            <a:chExt cx="3247325" cy="540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E71976-44BF-F74E-9301-8A7A54858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292" y="3107272"/>
              <a:ext cx="540000" cy="540000"/>
            </a:xfrm>
            <a:prstGeom prst="rect">
              <a:avLst/>
            </a:prstGeom>
          </p:spPr>
        </p:pic>
        <p:sp>
          <p:nvSpPr>
            <p:cNvPr id="18" name="Textfeld 20">
              <a:extLst>
                <a:ext uri="{FF2B5EF4-FFF2-40B4-BE49-F238E27FC236}">
                  <a16:creationId xmlns:a16="http://schemas.microsoft.com/office/drawing/2014/main" id="{A36CDD41-1BF1-F14B-9C57-B0BE892BD179}"/>
                </a:ext>
              </a:extLst>
            </p:cNvPr>
            <p:cNvSpPr txBox="1"/>
            <p:nvPr/>
          </p:nvSpPr>
          <p:spPr>
            <a:xfrm>
              <a:off x="1146009" y="3107272"/>
              <a:ext cx="2621608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Small single teams with fewer than 50 people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586C17-8156-B949-B80F-0824F3BE6B45}"/>
              </a:ext>
            </a:extLst>
          </p:cNvPr>
          <p:cNvGrpSpPr/>
          <p:nvPr/>
        </p:nvGrpSpPr>
        <p:grpSpPr>
          <a:xfrm>
            <a:off x="570877" y="4066629"/>
            <a:ext cx="3314298" cy="540000"/>
            <a:chOff x="520292" y="3804201"/>
            <a:chExt cx="3314298" cy="540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F11C665-6290-D746-A42B-3F7AB686D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292" y="3804201"/>
              <a:ext cx="540000" cy="540000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161DD0E6-F74A-D144-BB08-F2A05E4E4ACA}"/>
                </a:ext>
              </a:extLst>
            </p:cNvPr>
            <p:cNvSpPr txBox="1"/>
            <p:nvPr/>
          </p:nvSpPr>
          <p:spPr>
            <a:xfrm>
              <a:off x="1146009" y="3804201"/>
              <a:ext cx="2688581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Teams are co-located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C97F3-9F24-294B-BCF7-17D8F4780E3F}"/>
              </a:ext>
            </a:extLst>
          </p:cNvPr>
          <p:cNvGrpSpPr/>
          <p:nvPr/>
        </p:nvGrpSpPr>
        <p:grpSpPr>
          <a:xfrm>
            <a:off x="570877" y="4928835"/>
            <a:ext cx="3274159" cy="545359"/>
            <a:chOff x="520292" y="4501130"/>
            <a:chExt cx="3274159" cy="545359"/>
          </a:xfrm>
        </p:grpSpPr>
        <p:sp>
          <p:nvSpPr>
            <p:cNvPr id="22" name="Textfeld 20">
              <a:extLst>
                <a:ext uri="{FF2B5EF4-FFF2-40B4-BE49-F238E27FC236}">
                  <a16:creationId xmlns:a16="http://schemas.microsoft.com/office/drawing/2014/main" id="{48ABF37F-8ADE-8244-9E84-292B026121A2}"/>
                </a:ext>
              </a:extLst>
            </p:cNvPr>
            <p:cNvSpPr txBox="1"/>
            <p:nvPr/>
          </p:nvSpPr>
          <p:spPr>
            <a:xfrm>
              <a:off x="1146009" y="4506489"/>
              <a:ext cx="2648442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Application of team-level methods like Scrum or Kanban</a:t>
              </a:r>
            </a:p>
          </p:txBody>
        </p:sp>
        <p:pic>
          <p:nvPicPr>
            <p:cNvPr id="23" name="Picture 22" descr="Icon&#10;&#10;Description automatically generated">
              <a:extLst>
                <a:ext uri="{FF2B5EF4-FFF2-40B4-BE49-F238E27FC236}">
                  <a16:creationId xmlns:a16="http://schemas.microsoft.com/office/drawing/2014/main" id="{D6B9161D-7077-2D4F-8988-E98453235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292" y="4501130"/>
              <a:ext cx="540000" cy="540000"/>
            </a:xfrm>
            <a:prstGeom prst="rect">
              <a:avLst/>
            </a:prstGeom>
          </p:spPr>
        </p:pic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271D381B-B9B2-734E-B6D2-20879A63F394}"/>
              </a:ext>
            </a:extLst>
          </p:cNvPr>
          <p:cNvSpPr txBox="1"/>
          <p:nvPr/>
        </p:nvSpPr>
        <p:spPr>
          <a:xfrm>
            <a:off x="4434901" y="2134943"/>
            <a:ext cx="3528740" cy="865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</a:rPr>
              <a:t>Adoption of agile practices</a:t>
            </a:r>
            <a:r>
              <a:rPr lang="en-US" sz="1600" dirty="0">
                <a:solidFill>
                  <a:schemeClr val="accent4"/>
                </a:solidFill>
                <a:latin typeface="+mn-lt"/>
              </a:rPr>
              <a:t> in a larger </a:t>
            </a:r>
            <a:r>
              <a:rPr lang="en-US" sz="1600" dirty="0">
                <a:solidFill>
                  <a:schemeClr val="accent4"/>
                </a:solidFill>
              </a:rPr>
              <a:t>company-wide and cross-team context</a:t>
            </a:r>
            <a:endParaRPr lang="en-US" sz="1600" dirty="0">
              <a:solidFill>
                <a:schemeClr val="accent4"/>
              </a:solidFill>
              <a:latin typeface="+mn-lt"/>
            </a:endParaRPr>
          </a:p>
        </p:txBody>
      </p:sp>
      <p:grpSp>
        <p:nvGrpSpPr>
          <p:cNvPr id="29" name="Gruppieren 100">
            <a:extLst>
              <a:ext uri="{FF2B5EF4-FFF2-40B4-BE49-F238E27FC236}">
                <a16:creationId xmlns:a16="http://schemas.microsoft.com/office/drawing/2014/main" id="{C738FF94-B8D6-DB4E-8409-737157C57460}"/>
              </a:ext>
            </a:extLst>
          </p:cNvPr>
          <p:cNvGrpSpPr/>
          <p:nvPr/>
        </p:nvGrpSpPr>
        <p:grpSpPr>
          <a:xfrm>
            <a:off x="884575" y="1632715"/>
            <a:ext cx="2700000" cy="263227"/>
            <a:chOff x="1833708" y="1341248"/>
            <a:chExt cx="2700000" cy="263227"/>
          </a:xfrm>
        </p:grpSpPr>
        <p:sp>
          <p:nvSpPr>
            <p:cNvPr id="30" name="TextBox 16">
              <a:extLst>
                <a:ext uri="{FF2B5EF4-FFF2-40B4-BE49-F238E27FC236}">
                  <a16:creationId xmlns:a16="http://schemas.microsoft.com/office/drawing/2014/main" id="{740D77C2-2070-8442-B1D5-9A7697AB71E9}"/>
                </a:ext>
              </a:extLst>
            </p:cNvPr>
            <p:cNvSpPr txBox="1"/>
            <p:nvPr/>
          </p:nvSpPr>
          <p:spPr>
            <a:xfrm>
              <a:off x="2030682" y="1341248"/>
              <a:ext cx="2287722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Team level agile</a:t>
              </a:r>
            </a:p>
          </p:txBody>
        </p:sp>
        <p:cxnSp>
          <p:nvCxnSpPr>
            <p:cNvPr id="31" name="Straight Connector 5">
              <a:extLst>
                <a:ext uri="{FF2B5EF4-FFF2-40B4-BE49-F238E27FC236}">
                  <a16:creationId xmlns:a16="http://schemas.microsoft.com/office/drawing/2014/main" id="{F1ADBD7D-9E33-8743-80EA-D773B0BEF5C5}"/>
                </a:ext>
              </a:extLst>
            </p:cNvPr>
            <p:cNvCxnSpPr/>
            <p:nvPr/>
          </p:nvCxnSpPr>
          <p:spPr>
            <a:xfrm>
              <a:off x="1833708" y="1604475"/>
              <a:ext cx="2700000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100">
            <a:extLst>
              <a:ext uri="{FF2B5EF4-FFF2-40B4-BE49-F238E27FC236}">
                <a16:creationId xmlns:a16="http://schemas.microsoft.com/office/drawing/2014/main" id="{5BF0F9F4-6358-F240-8878-C94A24A108AC}"/>
              </a:ext>
            </a:extLst>
          </p:cNvPr>
          <p:cNvGrpSpPr/>
          <p:nvPr/>
        </p:nvGrpSpPr>
        <p:grpSpPr>
          <a:xfrm>
            <a:off x="4746000" y="1610105"/>
            <a:ext cx="2700000" cy="263227"/>
            <a:chOff x="1833708" y="1341248"/>
            <a:chExt cx="2700000" cy="263227"/>
          </a:xfrm>
        </p:grpSpPr>
        <p:sp>
          <p:nvSpPr>
            <p:cNvPr id="33" name="TextBox 16">
              <a:extLst>
                <a:ext uri="{FF2B5EF4-FFF2-40B4-BE49-F238E27FC236}">
                  <a16:creationId xmlns:a16="http://schemas.microsoft.com/office/drawing/2014/main" id="{2336C874-005F-A240-AA18-0CA358498217}"/>
                </a:ext>
              </a:extLst>
            </p:cNvPr>
            <p:cNvSpPr txBox="1"/>
            <p:nvPr/>
          </p:nvSpPr>
          <p:spPr>
            <a:xfrm>
              <a:off x="2030682" y="1341248"/>
              <a:ext cx="2287722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Large-scale agile</a:t>
              </a:r>
            </a:p>
          </p:txBody>
        </p:sp>
        <p:cxnSp>
          <p:nvCxnSpPr>
            <p:cNvPr id="34" name="Straight Connector 5">
              <a:extLst>
                <a:ext uri="{FF2B5EF4-FFF2-40B4-BE49-F238E27FC236}">
                  <a16:creationId xmlns:a16="http://schemas.microsoft.com/office/drawing/2014/main" id="{7351C677-43E3-3E4E-B3D0-1282A6F16E54}"/>
                </a:ext>
              </a:extLst>
            </p:cNvPr>
            <p:cNvCxnSpPr/>
            <p:nvPr/>
          </p:nvCxnSpPr>
          <p:spPr>
            <a:xfrm>
              <a:off x="1833708" y="1604475"/>
              <a:ext cx="2700000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hteck 6">
            <a:extLst>
              <a:ext uri="{FF2B5EF4-FFF2-40B4-BE49-F238E27FC236}">
                <a16:creationId xmlns:a16="http://schemas.microsoft.com/office/drawing/2014/main" id="{02AEE2F8-A9FF-684B-A427-50D0104532F6}"/>
              </a:ext>
            </a:extLst>
          </p:cNvPr>
          <p:cNvSpPr/>
          <p:nvPr/>
        </p:nvSpPr>
        <p:spPr>
          <a:xfrm>
            <a:off x="4343993" y="6067673"/>
            <a:ext cx="3609948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latin typeface="+mn-lt"/>
              </a:rPr>
              <a:t>Alqudah</a:t>
            </a:r>
            <a:r>
              <a:rPr lang="de-DE" sz="1000" i="1" dirty="0">
                <a:latin typeface="+mn-lt"/>
              </a:rPr>
              <a:t>, M., &amp; </a:t>
            </a:r>
            <a:r>
              <a:rPr lang="de-DE" sz="1000" i="1" dirty="0" err="1">
                <a:latin typeface="+mn-lt"/>
              </a:rPr>
              <a:t>Razali</a:t>
            </a:r>
            <a:r>
              <a:rPr lang="de-DE" sz="1000" i="1" dirty="0">
                <a:latin typeface="+mn-lt"/>
              </a:rPr>
              <a:t>, R. (2016)</a:t>
            </a:r>
          </a:p>
          <a:p>
            <a:pPr>
              <a:spcAft>
                <a:spcPts val="200"/>
              </a:spcAft>
            </a:pPr>
            <a:r>
              <a:rPr lang="de-DE" sz="1000" i="1" dirty="0">
                <a:latin typeface="+mn-lt"/>
              </a:rPr>
              <a:t>Sutherland, J. </a:t>
            </a:r>
            <a:r>
              <a:rPr lang="de-DE" sz="1000" i="1" dirty="0" err="1">
                <a:latin typeface="+mn-lt"/>
              </a:rPr>
              <a:t>and</a:t>
            </a:r>
            <a:r>
              <a:rPr lang="de-DE" sz="1000" i="1" dirty="0">
                <a:latin typeface="+mn-lt"/>
              </a:rPr>
              <a:t> </a:t>
            </a:r>
            <a:r>
              <a:rPr lang="de-DE" sz="1000" i="1" dirty="0" err="1">
                <a:latin typeface="+mn-lt"/>
              </a:rPr>
              <a:t>Scrum</a:t>
            </a:r>
            <a:r>
              <a:rPr lang="de-DE" sz="1000" i="1" dirty="0">
                <a:latin typeface="+mn-lt"/>
              </a:rPr>
              <a:t> Inc. (2021)</a:t>
            </a:r>
          </a:p>
        </p:txBody>
      </p:sp>
      <p:sp>
        <p:nvSpPr>
          <p:cNvPr id="38" name="Textfeld 20">
            <a:extLst>
              <a:ext uri="{FF2B5EF4-FFF2-40B4-BE49-F238E27FC236}">
                <a16:creationId xmlns:a16="http://schemas.microsoft.com/office/drawing/2014/main" id="{EE9A2DE9-46C1-EE4B-BC21-5BC25A3482B7}"/>
              </a:ext>
            </a:extLst>
          </p:cNvPr>
          <p:cNvSpPr txBox="1"/>
          <p:nvPr/>
        </p:nvSpPr>
        <p:spPr>
          <a:xfrm>
            <a:off x="5241800" y="3208184"/>
            <a:ext cx="2528502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0" dirty="0">
                <a:solidFill>
                  <a:schemeClr val="tx1"/>
                </a:solidFill>
              </a:rPr>
              <a:t>Multiple, globally distributed teams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0DECB7E-190E-5146-A5F0-0477E2879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76" y="3161309"/>
            <a:ext cx="540000" cy="540000"/>
          </a:xfrm>
          <a:prstGeom prst="rect">
            <a:avLst/>
          </a:prstGeom>
        </p:spPr>
      </p:pic>
      <p:pic>
        <p:nvPicPr>
          <p:cNvPr id="42" name="Grafik 37" descr="Blitz">
            <a:extLst>
              <a:ext uri="{FF2B5EF4-FFF2-40B4-BE49-F238E27FC236}">
                <a16:creationId xmlns:a16="http://schemas.microsoft.com/office/drawing/2014/main" id="{10C9245F-7C4F-A243-ABB6-7DD916397B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49846" y="3573016"/>
            <a:ext cx="468000" cy="468000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A1426CD3-0513-6047-BC25-B932709ECA90}"/>
              </a:ext>
            </a:extLst>
          </p:cNvPr>
          <p:cNvSpPr/>
          <p:nvPr/>
        </p:nvSpPr>
        <p:spPr bwMode="auto">
          <a:xfrm>
            <a:off x="4515906" y="4383096"/>
            <a:ext cx="396000" cy="396000"/>
          </a:xfrm>
          <a:prstGeom prst="ellipse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44" name="Textfeld 20">
            <a:extLst>
              <a:ext uri="{FF2B5EF4-FFF2-40B4-BE49-F238E27FC236}">
                <a16:creationId xmlns:a16="http://schemas.microsoft.com/office/drawing/2014/main" id="{10FF13FC-0408-4441-88A1-36CBA9FBE2CC}"/>
              </a:ext>
            </a:extLst>
          </p:cNvPr>
          <p:cNvSpPr txBox="1"/>
          <p:nvPr/>
        </p:nvSpPr>
        <p:spPr>
          <a:xfrm>
            <a:off x="4981533" y="4388835"/>
            <a:ext cx="2690636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0" dirty="0">
                <a:solidFill>
                  <a:schemeClr val="tx1"/>
                </a:solidFill>
              </a:rPr>
              <a:t>Decline in speed, quantity, and quality of working products per team</a:t>
            </a:r>
          </a:p>
        </p:txBody>
      </p:sp>
      <p:sp>
        <p:nvSpPr>
          <p:cNvPr id="45" name="Textfeld 27">
            <a:extLst>
              <a:ext uri="{FF2B5EF4-FFF2-40B4-BE49-F238E27FC236}">
                <a16:creationId xmlns:a16="http://schemas.microsoft.com/office/drawing/2014/main" id="{815DFFE2-05DD-1C4B-B2C5-CD782B2DDC1A}"/>
              </a:ext>
            </a:extLst>
          </p:cNvPr>
          <p:cNvSpPr txBox="1"/>
          <p:nvPr/>
        </p:nvSpPr>
        <p:spPr>
          <a:xfrm>
            <a:off x="4509004" y="3811124"/>
            <a:ext cx="3528740" cy="356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</a:rPr>
              <a:t>Side effects:</a:t>
            </a:r>
            <a:endParaRPr lang="en-US" sz="16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5B793FB-316B-5846-AB4E-E59014ABA0CC}"/>
              </a:ext>
            </a:extLst>
          </p:cNvPr>
          <p:cNvSpPr/>
          <p:nvPr/>
        </p:nvSpPr>
        <p:spPr bwMode="auto">
          <a:xfrm>
            <a:off x="4515906" y="5070786"/>
            <a:ext cx="396000" cy="396000"/>
          </a:xfrm>
          <a:prstGeom prst="ellipse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47" name="Textfeld 20">
            <a:extLst>
              <a:ext uri="{FF2B5EF4-FFF2-40B4-BE49-F238E27FC236}">
                <a16:creationId xmlns:a16="http://schemas.microsoft.com/office/drawing/2014/main" id="{D65D43C0-976C-2F4A-A05D-55FBAF360147}"/>
              </a:ext>
            </a:extLst>
          </p:cNvPr>
          <p:cNvSpPr txBox="1"/>
          <p:nvPr/>
        </p:nvSpPr>
        <p:spPr>
          <a:xfrm>
            <a:off x="4981532" y="5158077"/>
            <a:ext cx="2803443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0" dirty="0">
                <a:solidFill>
                  <a:schemeClr val="tx1"/>
                </a:solidFill>
              </a:rPr>
              <a:t>Inability of existing management structures to effectively achieve business agility</a:t>
            </a:r>
          </a:p>
        </p:txBody>
      </p:sp>
      <p:grpSp>
        <p:nvGrpSpPr>
          <p:cNvPr id="48" name="Gruppieren 100">
            <a:extLst>
              <a:ext uri="{FF2B5EF4-FFF2-40B4-BE49-F238E27FC236}">
                <a16:creationId xmlns:a16="http://schemas.microsoft.com/office/drawing/2014/main" id="{A4522ABC-AD21-8744-92F6-9F03955434AF}"/>
              </a:ext>
            </a:extLst>
          </p:cNvPr>
          <p:cNvGrpSpPr/>
          <p:nvPr/>
        </p:nvGrpSpPr>
        <p:grpSpPr>
          <a:xfrm>
            <a:off x="8713359" y="1632715"/>
            <a:ext cx="2700000" cy="263227"/>
            <a:chOff x="1833708" y="1341248"/>
            <a:chExt cx="2700000" cy="263227"/>
          </a:xfrm>
        </p:grpSpPr>
        <p:sp>
          <p:nvSpPr>
            <p:cNvPr id="49" name="TextBox 16">
              <a:extLst>
                <a:ext uri="{FF2B5EF4-FFF2-40B4-BE49-F238E27FC236}">
                  <a16:creationId xmlns:a16="http://schemas.microsoft.com/office/drawing/2014/main" id="{21D75322-DE88-854C-8915-EB0FE00ACE73}"/>
                </a:ext>
              </a:extLst>
            </p:cNvPr>
            <p:cNvSpPr txBox="1"/>
            <p:nvPr/>
          </p:nvSpPr>
          <p:spPr>
            <a:xfrm>
              <a:off x="2030682" y="1341248"/>
              <a:ext cx="2287722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rgbClr val="073359"/>
                  </a:solidFill>
                  <a:latin typeface="+mj-lt"/>
                </a:rPr>
                <a:t>LSAD Frameworks</a:t>
              </a:r>
            </a:p>
          </p:txBody>
        </p:sp>
        <p:cxnSp>
          <p:nvCxnSpPr>
            <p:cNvPr id="50" name="Straight Connector 5">
              <a:extLst>
                <a:ext uri="{FF2B5EF4-FFF2-40B4-BE49-F238E27FC236}">
                  <a16:creationId xmlns:a16="http://schemas.microsoft.com/office/drawing/2014/main" id="{FF38D6D4-928E-FD46-9481-72743EF7DD44}"/>
                </a:ext>
              </a:extLst>
            </p:cNvPr>
            <p:cNvCxnSpPr/>
            <p:nvPr/>
          </p:nvCxnSpPr>
          <p:spPr>
            <a:xfrm>
              <a:off x="1833708" y="1604475"/>
              <a:ext cx="2700000" cy="0"/>
            </a:xfrm>
            <a:prstGeom prst="line">
              <a:avLst/>
            </a:prstGeom>
            <a:ln w="12700">
              <a:solidFill>
                <a:srgbClr val="0073C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feld 27">
            <a:extLst>
              <a:ext uri="{FF2B5EF4-FFF2-40B4-BE49-F238E27FC236}">
                <a16:creationId xmlns:a16="http://schemas.microsoft.com/office/drawing/2014/main" id="{047542CB-8433-FA4E-8E84-019097289383}"/>
              </a:ext>
            </a:extLst>
          </p:cNvPr>
          <p:cNvSpPr txBox="1"/>
          <p:nvPr/>
        </p:nvSpPr>
        <p:spPr>
          <a:xfrm>
            <a:off x="8349752" y="2131173"/>
            <a:ext cx="3528740" cy="1073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0073CF"/>
                </a:solidFill>
              </a:rPr>
              <a:t>Solution: </a:t>
            </a:r>
            <a:r>
              <a:rPr lang="en-US" sz="1600" dirty="0">
                <a:solidFill>
                  <a:srgbClr val="073359"/>
                </a:solidFill>
              </a:rPr>
              <a:t>Frameworks help to coordinate multiple teams and create transparency via metrics</a:t>
            </a:r>
            <a:endParaRPr lang="en-US" sz="1600" dirty="0">
              <a:solidFill>
                <a:srgbClr val="073359"/>
              </a:solidFill>
              <a:latin typeface="+mn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29BC363-D14C-E44B-B460-CA3713E8CF12}"/>
              </a:ext>
            </a:extLst>
          </p:cNvPr>
          <p:cNvGrpSpPr/>
          <p:nvPr/>
        </p:nvGrpSpPr>
        <p:grpSpPr>
          <a:xfrm>
            <a:off x="8426281" y="3204187"/>
            <a:ext cx="3502367" cy="541161"/>
            <a:chOff x="8355200" y="3204187"/>
            <a:chExt cx="3502367" cy="541161"/>
          </a:xfrm>
        </p:grpSpPr>
        <p:sp>
          <p:nvSpPr>
            <p:cNvPr id="52" name="Textfeld 20">
              <a:extLst>
                <a:ext uri="{FF2B5EF4-FFF2-40B4-BE49-F238E27FC236}">
                  <a16:creationId xmlns:a16="http://schemas.microsoft.com/office/drawing/2014/main" id="{B4232EC4-34DD-D349-92C2-38A19A5284DD}"/>
                </a:ext>
              </a:extLst>
            </p:cNvPr>
            <p:cNvSpPr txBox="1"/>
            <p:nvPr/>
          </p:nvSpPr>
          <p:spPr>
            <a:xfrm>
              <a:off x="8981593" y="3204187"/>
              <a:ext cx="2875974" cy="4971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Structure and align cross-team collaboration and communication</a:t>
              </a:r>
            </a:p>
          </p:txBody>
        </p:sp>
        <p:pic>
          <p:nvPicPr>
            <p:cNvPr id="53" name="Picture 52" descr="Icon&#10;&#10;Description automatically generated">
              <a:extLst>
                <a:ext uri="{FF2B5EF4-FFF2-40B4-BE49-F238E27FC236}">
                  <a16:creationId xmlns:a16="http://schemas.microsoft.com/office/drawing/2014/main" id="{6C4B9D33-F56E-0742-8E41-67B2E0EF4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5200" y="3205348"/>
              <a:ext cx="540000" cy="540000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588D24D-FA96-754C-A12F-D1962EE85C91}"/>
              </a:ext>
            </a:extLst>
          </p:cNvPr>
          <p:cNvGrpSpPr/>
          <p:nvPr/>
        </p:nvGrpSpPr>
        <p:grpSpPr>
          <a:xfrm>
            <a:off x="8386196" y="4062360"/>
            <a:ext cx="3542452" cy="544269"/>
            <a:chOff x="8349752" y="4062360"/>
            <a:chExt cx="3542452" cy="544269"/>
          </a:xfrm>
        </p:grpSpPr>
        <p:pic>
          <p:nvPicPr>
            <p:cNvPr id="55" name="Picture 54" descr="Icon&#10;&#10;Description automatically generated">
              <a:extLst>
                <a:ext uri="{FF2B5EF4-FFF2-40B4-BE49-F238E27FC236}">
                  <a16:creationId xmlns:a16="http://schemas.microsoft.com/office/drawing/2014/main" id="{C5AE7A76-66A6-A248-A458-779DB6866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9752" y="4066629"/>
              <a:ext cx="540000" cy="540000"/>
            </a:xfrm>
            <a:prstGeom prst="rect">
              <a:avLst/>
            </a:prstGeom>
          </p:spPr>
        </p:pic>
        <p:sp>
          <p:nvSpPr>
            <p:cNvPr id="57" name="Textfeld 20">
              <a:extLst>
                <a:ext uri="{FF2B5EF4-FFF2-40B4-BE49-F238E27FC236}">
                  <a16:creationId xmlns:a16="http://schemas.microsoft.com/office/drawing/2014/main" id="{5B45A56C-A413-B54B-8260-641C65BC2A17}"/>
                </a:ext>
              </a:extLst>
            </p:cNvPr>
            <p:cNvSpPr txBox="1"/>
            <p:nvPr/>
          </p:nvSpPr>
          <p:spPr>
            <a:xfrm>
              <a:off x="9016230" y="4062360"/>
              <a:ext cx="2875974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Control over larger structures of teams and processes</a:t>
              </a:r>
            </a:p>
          </p:txBody>
        </p:sp>
      </p:grpSp>
      <p:sp>
        <p:nvSpPr>
          <p:cNvPr id="58" name="Rechteck 6">
            <a:extLst>
              <a:ext uri="{FF2B5EF4-FFF2-40B4-BE49-F238E27FC236}">
                <a16:creationId xmlns:a16="http://schemas.microsoft.com/office/drawing/2014/main" id="{B271BF93-5338-C548-8E56-6201E1A72603}"/>
              </a:ext>
            </a:extLst>
          </p:cNvPr>
          <p:cNvSpPr/>
          <p:nvPr/>
        </p:nvSpPr>
        <p:spPr>
          <a:xfrm>
            <a:off x="8247619" y="6064015"/>
            <a:ext cx="3609948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Alqudah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M.,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Razali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R. (2016)</a:t>
            </a:r>
          </a:p>
          <a:p>
            <a:pPr>
              <a:spcAft>
                <a:spcPts val="200"/>
              </a:spcAft>
            </a:pPr>
            <a:r>
              <a:rPr lang="de-DE" sz="1000" i="1" dirty="0">
                <a:latin typeface="+mn-lt"/>
              </a:rPr>
              <a:t>Edison, H., Wang, X., &amp; </a:t>
            </a:r>
            <a:r>
              <a:rPr lang="de-DE" sz="1000" i="1" dirty="0" err="1">
                <a:latin typeface="+mn-lt"/>
              </a:rPr>
              <a:t>Conboy</a:t>
            </a:r>
            <a:r>
              <a:rPr lang="de-DE" sz="1000" i="1" dirty="0">
                <a:latin typeface="+mn-lt"/>
              </a:rPr>
              <a:t>, K. (2021).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E7EC04F-D402-D742-AB33-F82C5B7B2398}"/>
              </a:ext>
            </a:extLst>
          </p:cNvPr>
          <p:cNvGrpSpPr/>
          <p:nvPr/>
        </p:nvGrpSpPr>
        <p:grpSpPr>
          <a:xfrm>
            <a:off x="8431483" y="4928835"/>
            <a:ext cx="3497165" cy="544044"/>
            <a:chOff x="8360402" y="4928835"/>
            <a:chExt cx="3497165" cy="544044"/>
          </a:xfrm>
        </p:grpSpPr>
        <p:sp>
          <p:nvSpPr>
            <p:cNvPr id="59" name="Textfeld 20">
              <a:extLst>
                <a:ext uri="{FF2B5EF4-FFF2-40B4-BE49-F238E27FC236}">
                  <a16:creationId xmlns:a16="http://schemas.microsoft.com/office/drawing/2014/main" id="{3C5595E0-EBBD-DC49-B649-4FE085EF3011}"/>
                </a:ext>
              </a:extLst>
            </p:cNvPr>
            <p:cNvSpPr txBox="1"/>
            <p:nvPr/>
          </p:nvSpPr>
          <p:spPr>
            <a:xfrm>
              <a:off x="9016230" y="4928835"/>
              <a:ext cx="2841337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>
                <a:lnSpc>
                  <a:spcPct val="150000"/>
                </a:lnSpc>
                <a:defRPr sz="1400" b="1">
                  <a:latin typeface="Arial" pitchFamily="34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b="0" dirty="0">
                  <a:solidFill>
                    <a:schemeClr val="tx1"/>
                  </a:solidFill>
                </a:rPr>
                <a:t>End-to-end life-cycle integration incl. project and portfolio level</a:t>
              </a:r>
            </a:p>
          </p:txBody>
        </p:sp>
        <p:pic>
          <p:nvPicPr>
            <p:cNvPr id="60" name="Picture 59" descr="Icon&#10;&#10;Description automatically generated">
              <a:extLst>
                <a:ext uri="{FF2B5EF4-FFF2-40B4-BE49-F238E27FC236}">
                  <a16:creationId xmlns:a16="http://schemas.microsoft.com/office/drawing/2014/main" id="{E76F457E-0BCB-8F46-8A1B-CA000B4ED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402" y="4932879"/>
              <a:ext cx="54000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56424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8" grpId="0"/>
      <p:bldP spid="35" grpId="0"/>
      <p:bldP spid="38" grpId="0"/>
      <p:bldP spid="43" grpId="0" animBg="1"/>
      <p:bldP spid="44" grpId="0"/>
      <p:bldP spid="45" grpId="0"/>
      <p:bldP spid="46" grpId="0" animBg="1"/>
      <p:bldP spid="47" grpId="0"/>
      <p:bldP spid="51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94790A-5BCD-E14B-8466-AA0BE299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2" y="254376"/>
            <a:ext cx="10586099" cy="720725"/>
          </a:xfrm>
        </p:spPr>
        <p:txBody>
          <a:bodyPr/>
          <a:lstStyle/>
          <a:p>
            <a:r>
              <a:rPr lang="en-US" dirty="0"/>
              <a:t>Motivation – Advantages and disadvantages of metrics in the large-scale agile environment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44FA1-3A72-BD4A-8B0E-0149973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FFE51-4466-FF45-B3CC-3D84600F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5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7DD03A5-77AA-3E43-AA1A-35F55CF5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sp>
        <p:nvSpPr>
          <p:cNvPr id="8" name="Rechteck 8">
            <a:extLst>
              <a:ext uri="{FF2B5EF4-FFF2-40B4-BE49-F238E27FC236}">
                <a16:creationId xmlns:a16="http://schemas.microsoft.com/office/drawing/2014/main" id="{78B26B27-E498-394D-BD3B-A7F0B45E2CAA}"/>
              </a:ext>
            </a:extLst>
          </p:cNvPr>
          <p:cNvSpPr/>
          <p:nvPr/>
        </p:nvSpPr>
        <p:spPr bwMode="auto">
          <a:xfrm>
            <a:off x="510700" y="2128141"/>
            <a:ext cx="4145140" cy="3821138"/>
          </a:xfrm>
          <a:prstGeom prst="rect">
            <a:avLst/>
          </a:prstGeom>
          <a:noFill/>
          <a:ln w="28575">
            <a:solidFill>
              <a:srgbClr val="91A02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hteck 21">
            <a:extLst>
              <a:ext uri="{FF2B5EF4-FFF2-40B4-BE49-F238E27FC236}">
                <a16:creationId xmlns:a16="http://schemas.microsoft.com/office/drawing/2014/main" id="{4EAA098D-A31E-5540-88D8-6BFAFA3BAD2D}"/>
              </a:ext>
            </a:extLst>
          </p:cNvPr>
          <p:cNvSpPr/>
          <p:nvPr/>
        </p:nvSpPr>
        <p:spPr>
          <a:xfrm>
            <a:off x="596806" y="2365218"/>
            <a:ext cx="3997826" cy="3368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Support iteration planning in task prioritization and scoping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Tracking and monitoring of the iteration and project progress to predict end results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Motivate people and support improvement of working practices and performance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Identify or avoid problems in software processes and workflows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Pre- and post-release quality assessment</a:t>
            </a:r>
          </a:p>
        </p:txBody>
      </p:sp>
      <p:sp>
        <p:nvSpPr>
          <p:cNvPr id="16" name="Rechteck 26">
            <a:extLst>
              <a:ext uri="{FF2B5EF4-FFF2-40B4-BE49-F238E27FC236}">
                <a16:creationId xmlns:a16="http://schemas.microsoft.com/office/drawing/2014/main" id="{1E14F423-F0C0-7048-806C-4A20D5557B21}"/>
              </a:ext>
            </a:extLst>
          </p:cNvPr>
          <p:cNvSpPr/>
          <p:nvPr/>
        </p:nvSpPr>
        <p:spPr>
          <a:xfrm>
            <a:off x="508284" y="1408998"/>
            <a:ext cx="4145139" cy="717604"/>
          </a:xfrm>
          <a:prstGeom prst="rect">
            <a:avLst/>
          </a:prstGeom>
          <a:solidFill>
            <a:srgbClr val="91A02F"/>
          </a:solidFill>
          <a:ln w="19050">
            <a:solidFill>
              <a:srgbClr val="91A02F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Why should metrics be used?</a:t>
            </a:r>
          </a:p>
        </p:txBody>
      </p:sp>
      <p:sp>
        <p:nvSpPr>
          <p:cNvPr id="21" name="Rechteck 40">
            <a:extLst>
              <a:ext uri="{FF2B5EF4-FFF2-40B4-BE49-F238E27FC236}">
                <a16:creationId xmlns:a16="http://schemas.microsoft.com/office/drawing/2014/main" id="{6BF9C94D-DC2D-3D45-9CBC-92E753CE7003}"/>
              </a:ext>
            </a:extLst>
          </p:cNvPr>
          <p:cNvSpPr/>
          <p:nvPr/>
        </p:nvSpPr>
        <p:spPr bwMode="auto">
          <a:xfrm>
            <a:off x="7538574" y="2150626"/>
            <a:ext cx="4145140" cy="3798653"/>
          </a:xfrm>
          <a:prstGeom prst="rect">
            <a:avLst/>
          </a:prstGeom>
          <a:noFill/>
          <a:ln w="28575">
            <a:solidFill>
              <a:srgbClr val="E37C4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echteck 26">
            <a:extLst>
              <a:ext uri="{FF2B5EF4-FFF2-40B4-BE49-F238E27FC236}">
                <a16:creationId xmlns:a16="http://schemas.microsoft.com/office/drawing/2014/main" id="{FE322759-777C-B344-BA72-F81CF59187F5}"/>
              </a:ext>
            </a:extLst>
          </p:cNvPr>
          <p:cNvSpPr/>
          <p:nvPr/>
        </p:nvSpPr>
        <p:spPr>
          <a:xfrm>
            <a:off x="7536160" y="1408998"/>
            <a:ext cx="4147554" cy="740088"/>
          </a:xfrm>
          <a:prstGeom prst="rect">
            <a:avLst/>
          </a:prstGeom>
          <a:solidFill>
            <a:srgbClr val="E37C4D"/>
          </a:solidFill>
          <a:ln w="19050">
            <a:solidFill>
              <a:srgbClr val="E37C4D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What are challenges and drawbacks of using metrics?</a:t>
            </a:r>
          </a:p>
        </p:txBody>
      </p:sp>
      <p:sp>
        <p:nvSpPr>
          <p:cNvPr id="31" name="Rechteck 6">
            <a:extLst>
              <a:ext uri="{FF2B5EF4-FFF2-40B4-BE49-F238E27FC236}">
                <a16:creationId xmlns:a16="http://schemas.microsoft.com/office/drawing/2014/main" id="{B0A24E68-5155-2D45-B4A6-8E3531B4551E}"/>
              </a:ext>
            </a:extLst>
          </p:cNvPr>
          <p:cNvSpPr/>
          <p:nvPr/>
        </p:nvSpPr>
        <p:spPr>
          <a:xfrm>
            <a:off x="508285" y="6039886"/>
            <a:ext cx="36099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Kupiainen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E.,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Mäntylä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M. V.,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Itkonen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J. (2015)</a:t>
            </a:r>
          </a:p>
        </p:txBody>
      </p:sp>
      <p:sp>
        <p:nvSpPr>
          <p:cNvPr id="32" name="Rechteck 21">
            <a:extLst>
              <a:ext uri="{FF2B5EF4-FFF2-40B4-BE49-F238E27FC236}">
                <a16:creationId xmlns:a16="http://schemas.microsoft.com/office/drawing/2014/main" id="{5338DE52-B213-1347-9A89-F48AD5CB0C97}"/>
              </a:ext>
            </a:extLst>
          </p:cNvPr>
          <p:cNvSpPr/>
          <p:nvPr/>
        </p:nvSpPr>
        <p:spPr>
          <a:xfrm>
            <a:off x="7610581" y="2372904"/>
            <a:ext cx="4001124" cy="3368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Feeling of detachment from team level work and cross-team goals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Limited availability of data, time, skill, and guidance prevent profiting from metrics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Pressure and demotivation due to cross-team comparability or incentive setting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False sense of security in the absence of data quality</a:t>
            </a:r>
          </a:p>
          <a:p>
            <a:pPr marL="285750" indent="-285750">
              <a:lnSpc>
                <a:spcPts val="188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Misunderstandings through lack of standardization of definition and description</a:t>
            </a:r>
          </a:p>
        </p:txBody>
      </p:sp>
      <p:sp>
        <p:nvSpPr>
          <p:cNvPr id="34" name="Rechteck 6">
            <a:extLst>
              <a:ext uri="{FF2B5EF4-FFF2-40B4-BE49-F238E27FC236}">
                <a16:creationId xmlns:a16="http://schemas.microsoft.com/office/drawing/2014/main" id="{30E8A060-83BA-A945-B4CD-F6BD45EB90C7}"/>
              </a:ext>
            </a:extLst>
          </p:cNvPr>
          <p:cNvSpPr/>
          <p:nvPr/>
        </p:nvSpPr>
        <p:spPr>
          <a:xfrm>
            <a:off x="7536160" y="6039886"/>
            <a:ext cx="3942123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Korpivaara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I.,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Tuunanen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T.,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Seppänen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V. (2021)</a:t>
            </a:r>
          </a:p>
          <a:p>
            <a:pPr>
              <a:spcAft>
                <a:spcPts val="200"/>
              </a:spcAft>
            </a:pPr>
            <a:r>
              <a:rPr lang="de-DE" sz="1000" i="1" dirty="0">
                <a:solidFill>
                  <a:srgbClr val="000000"/>
                </a:solidFill>
                <a:latin typeface="+mn-lt"/>
              </a:rPr>
              <a:t>Ram, P., Rodriguez, P.,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Oivo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M. (2018)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A8A495E-F5C0-0D4E-8E7E-A30D7D836D39}"/>
              </a:ext>
            </a:extLst>
          </p:cNvPr>
          <p:cNvSpPr/>
          <p:nvPr/>
        </p:nvSpPr>
        <p:spPr>
          <a:xfrm>
            <a:off x="4630631" y="3171924"/>
            <a:ext cx="29364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Arial" panose="020B0604020202020204" pitchFamily="34" charset="0"/>
              </a:rPr>
              <a:t>“Working software is the primary measure of progress.” – Agile Manifesto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01548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1" grpId="0"/>
      <p:bldP spid="32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7257A8-CAE2-E24A-BF5C-CA218AFFF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Related work and research gap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12F55-F157-0645-8AB1-64EB9E6CF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020AA-37FD-CB48-81C4-E4A71FDE4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6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DD221DC-D995-3846-928A-9FA88548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BF417B-4293-7949-B69F-85B9E1F873DB}"/>
              </a:ext>
            </a:extLst>
          </p:cNvPr>
          <p:cNvSpPr txBox="1"/>
          <p:nvPr/>
        </p:nvSpPr>
        <p:spPr>
          <a:xfrm>
            <a:off x="4250637" y="1984368"/>
            <a:ext cx="3690725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73359"/>
                </a:solidFill>
                <a:cs typeface="Arial" pitchFamily="34" charset="0"/>
              </a:rPr>
              <a:t>Adoption and management of metrics and strategic goals in large-scale agile software development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1D8A0C-2770-1947-8112-3C4D4A382A66}"/>
              </a:ext>
            </a:extLst>
          </p:cNvPr>
          <p:cNvSpPr/>
          <p:nvPr/>
        </p:nvSpPr>
        <p:spPr bwMode="auto">
          <a:xfrm>
            <a:off x="332902" y="5201877"/>
            <a:ext cx="3313932" cy="288925"/>
          </a:xfrm>
          <a:prstGeom prst="rect">
            <a:avLst/>
          </a:prstGeom>
          <a:solidFill>
            <a:srgbClr val="E8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67C032-C127-1541-BBE2-2EE1D1F225A7}"/>
              </a:ext>
            </a:extLst>
          </p:cNvPr>
          <p:cNvSpPr/>
          <p:nvPr/>
        </p:nvSpPr>
        <p:spPr bwMode="auto">
          <a:xfrm rot="5400000">
            <a:off x="2976420" y="4531463"/>
            <a:ext cx="1629754" cy="288925"/>
          </a:xfrm>
          <a:prstGeom prst="rect">
            <a:avLst/>
          </a:prstGeom>
          <a:solidFill>
            <a:srgbClr val="E8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DB0CC0-A691-1F43-B64C-D24C526093A1}"/>
              </a:ext>
            </a:extLst>
          </p:cNvPr>
          <p:cNvSpPr/>
          <p:nvPr/>
        </p:nvSpPr>
        <p:spPr bwMode="auto">
          <a:xfrm>
            <a:off x="8527497" y="5214405"/>
            <a:ext cx="3315600" cy="288925"/>
          </a:xfrm>
          <a:prstGeom prst="rect">
            <a:avLst/>
          </a:prstGeom>
          <a:solidFill>
            <a:srgbClr val="0073CF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C0F495-02E9-4248-B1F2-40C9EC6AEF8C}"/>
              </a:ext>
            </a:extLst>
          </p:cNvPr>
          <p:cNvSpPr/>
          <p:nvPr/>
        </p:nvSpPr>
        <p:spPr bwMode="auto">
          <a:xfrm rot="5400000">
            <a:off x="7584931" y="4543991"/>
            <a:ext cx="1629754" cy="288925"/>
          </a:xfrm>
          <a:prstGeom prst="rect">
            <a:avLst/>
          </a:prstGeom>
          <a:solidFill>
            <a:srgbClr val="0073CF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Left-right Arrow 19">
            <a:extLst>
              <a:ext uri="{FF2B5EF4-FFF2-40B4-BE49-F238E27FC236}">
                <a16:creationId xmlns:a16="http://schemas.microsoft.com/office/drawing/2014/main" id="{9098F24D-81E5-C343-9143-47D47426BDDD}"/>
              </a:ext>
            </a:extLst>
          </p:cNvPr>
          <p:cNvSpPr/>
          <p:nvPr/>
        </p:nvSpPr>
        <p:spPr bwMode="auto">
          <a:xfrm>
            <a:off x="4043772" y="3068637"/>
            <a:ext cx="4104456" cy="720725"/>
          </a:xfrm>
          <a:prstGeom prst="leftRightArrow">
            <a:avLst/>
          </a:prstGeom>
          <a:gradFill>
            <a:gsLst>
              <a:gs pos="0">
                <a:srgbClr val="0073CF"/>
              </a:gs>
              <a:gs pos="100000">
                <a:srgbClr val="DAD8CB"/>
              </a:gs>
            </a:gsLst>
            <a:path path="circle">
              <a:fillToRect l="100000" t="100000"/>
            </a:path>
          </a:gra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Research gap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94F66-3DEB-C843-99CF-F66A709A9C70}"/>
              </a:ext>
            </a:extLst>
          </p:cNvPr>
          <p:cNvSpPr txBox="1"/>
          <p:nvPr/>
        </p:nvSpPr>
        <p:spPr>
          <a:xfrm>
            <a:off x="332902" y="4149080"/>
            <a:ext cx="3313932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73359"/>
                </a:solidFill>
                <a:cs typeface="Arial" pitchFamily="34" charset="0"/>
              </a:rPr>
              <a:t>Adoption of metrics and strategic goals at team-level agile software development</a:t>
            </a:r>
          </a:p>
        </p:txBody>
      </p:sp>
      <p:sp>
        <p:nvSpPr>
          <p:cNvPr id="22" name="Rechteck 6">
            <a:extLst>
              <a:ext uri="{FF2B5EF4-FFF2-40B4-BE49-F238E27FC236}">
                <a16:creationId xmlns:a16="http://schemas.microsoft.com/office/drawing/2014/main" id="{561ADFBD-4493-B243-B428-A1DDCAF0E104}"/>
              </a:ext>
            </a:extLst>
          </p:cNvPr>
          <p:cNvSpPr/>
          <p:nvPr/>
        </p:nvSpPr>
        <p:spPr>
          <a:xfrm>
            <a:off x="4439816" y="3702624"/>
            <a:ext cx="3609948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Dingsøyr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T., &amp; Moe, N. B. (2014)</a:t>
            </a:r>
          </a:p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Korpivaara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I.,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Tuunanen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T., &amp; </a:t>
            </a: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Seppänen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V. (2021)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57B64B-41A1-174B-BCA5-9BB10F897A95}"/>
              </a:ext>
            </a:extLst>
          </p:cNvPr>
          <p:cNvSpPr txBox="1"/>
          <p:nvPr/>
        </p:nvSpPr>
        <p:spPr>
          <a:xfrm>
            <a:off x="8544272" y="4149080"/>
            <a:ext cx="322911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73359"/>
                </a:solidFill>
                <a:cs typeface="Arial" pitchFamily="34" charset="0"/>
              </a:rPr>
              <a:t>Adoption of frameworks in large-scale agile software development</a:t>
            </a:r>
          </a:p>
        </p:txBody>
      </p:sp>
      <p:sp>
        <p:nvSpPr>
          <p:cNvPr id="24" name="Rechteck 6">
            <a:extLst>
              <a:ext uri="{FF2B5EF4-FFF2-40B4-BE49-F238E27FC236}">
                <a16:creationId xmlns:a16="http://schemas.microsoft.com/office/drawing/2014/main" id="{DCE40C1C-2EA0-D748-AE98-B522D6E48982}"/>
              </a:ext>
            </a:extLst>
          </p:cNvPr>
          <p:cNvSpPr/>
          <p:nvPr/>
        </p:nvSpPr>
        <p:spPr>
          <a:xfrm>
            <a:off x="263352" y="5617644"/>
            <a:ext cx="394212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Boerman</a:t>
            </a:r>
            <a:r>
              <a:rPr lang="en-GB" sz="1000" i="1" dirty="0">
                <a:latin typeface="+mn-lt"/>
              </a:rPr>
              <a:t>, M. P., </a:t>
            </a:r>
            <a:r>
              <a:rPr lang="en-GB" sz="1000" i="1" dirty="0" err="1">
                <a:latin typeface="+mn-lt"/>
              </a:rPr>
              <a:t>Lubsen</a:t>
            </a:r>
            <a:r>
              <a:rPr lang="en-GB" sz="1000" i="1" dirty="0">
                <a:latin typeface="+mn-lt"/>
              </a:rPr>
              <a:t>, Z., </a:t>
            </a:r>
            <a:r>
              <a:rPr lang="en-GB" sz="1000" i="1" dirty="0" err="1">
                <a:latin typeface="+mn-lt"/>
              </a:rPr>
              <a:t>Tamburri</a:t>
            </a:r>
            <a:r>
              <a:rPr lang="en-GB" sz="1000" i="1" dirty="0">
                <a:latin typeface="+mn-lt"/>
              </a:rPr>
              <a:t>, D. A., &amp; Visser, J. (2015)</a:t>
            </a:r>
          </a:p>
          <a:p>
            <a:pPr>
              <a:spcAft>
                <a:spcPts val="200"/>
              </a:spcAft>
            </a:pPr>
            <a:r>
              <a:rPr lang="en-GB" sz="1000" i="1" dirty="0">
                <a:latin typeface="+mn-lt"/>
              </a:rPr>
              <a:t>Cheng, T. H., Jansen, S., &amp; </a:t>
            </a:r>
            <a:r>
              <a:rPr lang="en-GB" sz="1000" i="1" dirty="0" err="1">
                <a:latin typeface="+mn-lt"/>
              </a:rPr>
              <a:t>Remmers</a:t>
            </a:r>
            <a:r>
              <a:rPr lang="en-GB" sz="1000" i="1" dirty="0">
                <a:latin typeface="+mn-lt"/>
              </a:rPr>
              <a:t>, M. (2009)</a:t>
            </a:r>
          </a:p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Oza</a:t>
            </a:r>
            <a:r>
              <a:rPr lang="en-GB" sz="1000" i="1" dirty="0">
                <a:latin typeface="+mn-lt"/>
              </a:rPr>
              <a:t>, N., &amp; </a:t>
            </a:r>
            <a:r>
              <a:rPr lang="en-GB" sz="1000" i="1" dirty="0" err="1">
                <a:latin typeface="+mn-lt"/>
              </a:rPr>
              <a:t>Korkala</a:t>
            </a:r>
            <a:r>
              <a:rPr lang="en-GB" sz="1000" i="1" dirty="0">
                <a:latin typeface="+mn-lt"/>
              </a:rPr>
              <a:t>, M. (2012)</a:t>
            </a:r>
            <a:endParaRPr lang="de-DE" sz="1000" i="1" dirty="0">
              <a:solidFill>
                <a:srgbClr val="000000"/>
              </a:solidFill>
              <a:latin typeface="+mn-lt"/>
            </a:endParaRPr>
          </a:p>
          <a:p>
            <a:pPr>
              <a:spcAft>
                <a:spcPts val="200"/>
              </a:spcAft>
            </a:pPr>
            <a:r>
              <a:rPr lang="en-GB" sz="1000" i="1" dirty="0">
                <a:latin typeface="+mn-lt"/>
              </a:rPr>
              <a:t>Ram, P., Rodriguez, P., </a:t>
            </a:r>
            <a:r>
              <a:rPr lang="en-GB" sz="1000" i="1" dirty="0" err="1">
                <a:latin typeface="+mn-lt"/>
              </a:rPr>
              <a:t>Oivo</a:t>
            </a:r>
            <a:r>
              <a:rPr lang="en-GB" sz="1000" i="1" dirty="0">
                <a:latin typeface="+mn-lt"/>
              </a:rPr>
              <a:t>, M., &amp; Martínez-Fernández, S. (2019)</a:t>
            </a:r>
            <a:endParaRPr lang="de-DE" sz="1000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" name="Rechteck 6">
            <a:extLst>
              <a:ext uri="{FF2B5EF4-FFF2-40B4-BE49-F238E27FC236}">
                <a16:creationId xmlns:a16="http://schemas.microsoft.com/office/drawing/2014/main" id="{91D60B87-B106-9C4D-A590-CBDCC92D064A}"/>
              </a:ext>
            </a:extLst>
          </p:cNvPr>
          <p:cNvSpPr/>
          <p:nvPr/>
        </p:nvSpPr>
        <p:spPr>
          <a:xfrm>
            <a:off x="8255346" y="5617645"/>
            <a:ext cx="3587751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Kalenda</a:t>
            </a:r>
            <a:r>
              <a:rPr lang="en-GB" sz="1000" i="1" dirty="0">
                <a:latin typeface="+mn-lt"/>
              </a:rPr>
              <a:t>, M., </a:t>
            </a:r>
            <a:r>
              <a:rPr lang="en-GB" sz="1000" i="1" dirty="0" err="1">
                <a:latin typeface="+mn-lt"/>
              </a:rPr>
              <a:t>Hyna</a:t>
            </a:r>
            <a:r>
              <a:rPr lang="en-GB" sz="1000" i="1" dirty="0">
                <a:latin typeface="+mn-lt"/>
              </a:rPr>
              <a:t>, P., &amp; Rossi, B. (2018).</a:t>
            </a:r>
          </a:p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Putta</a:t>
            </a:r>
            <a:r>
              <a:rPr lang="en-GB" sz="1000" i="1" dirty="0">
                <a:latin typeface="+mn-lt"/>
              </a:rPr>
              <a:t>, A., </a:t>
            </a:r>
            <a:r>
              <a:rPr lang="en-GB" sz="1000" i="1" dirty="0" err="1">
                <a:latin typeface="+mn-lt"/>
              </a:rPr>
              <a:t>Paasivaara</a:t>
            </a:r>
            <a:r>
              <a:rPr lang="en-GB" sz="1000" i="1" dirty="0">
                <a:latin typeface="+mn-lt"/>
              </a:rPr>
              <a:t>, M., &amp; </a:t>
            </a:r>
            <a:r>
              <a:rPr lang="en-GB" sz="1000" i="1" dirty="0" err="1">
                <a:latin typeface="+mn-lt"/>
              </a:rPr>
              <a:t>Lassenius</a:t>
            </a:r>
            <a:r>
              <a:rPr lang="en-GB" sz="1000" i="1" dirty="0">
                <a:latin typeface="+mn-lt"/>
              </a:rPr>
              <a:t>, C. (2018)</a:t>
            </a:r>
          </a:p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Uludağ</a:t>
            </a:r>
            <a:r>
              <a:rPr lang="en-GB" sz="1000" i="1" dirty="0">
                <a:latin typeface="+mn-lt"/>
              </a:rPr>
              <a:t>, </a:t>
            </a:r>
            <a:r>
              <a:rPr lang="en-GB" sz="1000" i="1" dirty="0" err="1">
                <a:latin typeface="+mn-lt"/>
              </a:rPr>
              <a:t>Ö</a:t>
            </a:r>
            <a:r>
              <a:rPr lang="en-GB" sz="1000" i="1" dirty="0">
                <a:latin typeface="+mn-lt"/>
              </a:rPr>
              <a:t>., </a:t>
            </a:r>
            <a:r>
              <a:rPr lang="en-GB" sz="1000" i="1" dirty="0" err="1">
                <a:latin typeface="+mn-lt"/>
              </a:rPr>
              <a:t>Kleehaus</a:t>
            </a:r>
            <a:r>
              <a:rPr lang="en-GB" sz="1000" i="1" dirty="0">
                <a:latin typeface="+mn-lt"/>
              </a:rPr>
              <a:t>, M., </a:t>
            </a:r>
            <a:r>
              <a:rPr lang="en-GB" sz="1000" i="1" dirty="0" err="1">
                <a:latin typeface="+mn-lt"/>
              </a:rPr>
              <a:t>Dreymann</a:t>
            </a:r>
            <a:r>
              <a:rPr lang="en-GB" sz="1000" i="1" dirty="0">
                <a:latin typeface="+mn-lt"/>
              </a:rPr>
              <a:t>, N., </a:t>
            </a:r>
            <a:r>
              <a:rPr lang="en-GB" sz="1000" i="1" dirty="0" err="1">
                <a:latin typeface="+mn-lt"/>
              </a:rPr>
              <a:t>Kabelin</a:t>
            </a:r>
            <a:r>
              <a:rPr lang="en-GB" sz="1000" i="1" dirty="0">
                <a:latin typeface="+mn-lt"/>
              </a:rPr>
              <a:t>, C., &amp; </a:t>
            </a:r>
            <a:r>
              <a:rPr lang="en-GB" sz="1000" i="1" dirty="0" err="1">
                <a:latin typeface="+mn-lt"/>
              </a:rPr>
              <a:t>Matthes</a:t>
            </a:r>
            <a:r>
              <a:rPr lang="en-GB" sz="1000" i="1" dirty="0">
                <a:latin typeface="+mn-lt"/>
              </a:rPr>
              <a:t>, F. (2019)</a:t>
            </a:r>
          </a:p>
        </p:txBody>
      </p:sp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1A3913F8-9BAC-964F-8448-1AD3810CA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3403350"/>
            <a:ext cx="720000" cy="720000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B8381CCB-DE53-DA47-8E6D-112C39273C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676" y="3397000"/>
            <a:ext cx="720000" cy="720000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7ACC876C-A94C-AF4A-ABF7-4948B31FF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86" y="1200781"/>
            <a:ext cx="720000" cy="720000"/>
          </a:xfrm>
          <a:prstGeom prst="rect">
            <a:avLst/>
          </a:prstGeom>
        </p:spPr>
      </p:pic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94699D2E-D809-694F-B68D-10F795FAD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11" y="1196907"/>
            <a:ext cx="720000" cy="720000"/>
          </a:xfrm>
          <a:prstGeom prst="rect">
            <a:avLst/>
          </a:prstGeom>
        </p:spPr>
      </p:pic>
      <p:pic>
        <p:nvPicPr>
          <p:cNvPr id="36" name="Picture 35" descr="Icon, qr code&#10;&#10;Description automatically generated">
            <a:extLst>
              <a:ext uri="{FF2B5EF4-FFF2-40B4-BE49-F238E27FC236}">
                <a16:creationId xmlns:a16="http://schemas.microsoft.com/office/drawing/2014/main" id="{A7F86B73-1C9E-C649-8402-E5D4AE3AEC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88" y="3423747"/>
            <a:ext cx="720000" cy="72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1ABAB9D-8A8A-5A45-9420-8E0D694628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18" y="3397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65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animBg="1"/>
      <p:bldP spid="19" grpId="0" animBg="1"/>
      <p:bldP spid="20" grpId="0" animBg="1"/>
      <p:bldP spid="22" grpId="0"/>
      <p:bldP spid="23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03042" y="2564904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418752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03042" y="314096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743250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717032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Current state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3067748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41323" y="2564901"/>
            <a:ext cx="482826" cy="386054"/>
            <a:chOff x="229333" y="2491410"/>
            <a:chExt cx="541931" cy="433313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47700" y="2491412"/>
              <a:ext cx="123564" cy="433311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29333" y="2491410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24148" y="4290254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timeline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985821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37" name="Fußzeilenplatzhalter 4">
            <a:extLst>
              <a:ext uri="{FF2B5EF4-FFF2-40B4-BE49-F238E27FC236}">
                <a16:creationId xmlns:a16="http://schemas.microsoft.com/office/drawing/2014/main" id="{DABB6F9B-7862-4C42-A0EC-900C40552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9270300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8DC43C-5E99-E14B-B021-60408C6F1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83094-0B64-964B-A1CD-582EE2D8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C7BC-7030-3849-9670-BC529284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8</a:t>
            </a:fld>
            <a:endParaRPr lang="de-DE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A7897C-6453-4447-BEFB-50CE4573FE27}"/>
              </a:ext>
            </a:extLst>
          </p:cNvPr>
          <p:cNvGrpSpPr/>
          <p:nvPr/>
        </p:nvGrpSpPr>
        <p:grpSpPr>
          <a:xfrm>
            <a:off x="-96688" y="1340768"/>
            <a:ext cx="12382316" cy="1161466"/>
            <a:chOff x="-96688" y="2075159"/>
            <a:chExt cx="12382316" cy="1161466"/>
          </a:xfrm>
        </p:grpSpPr>
        <p:sp>
          <p:nvSpPr>
            <p:cNvPr id="8" name="Rechteck 9">
              <a:extLst>
                <a:ext uri="{FF2B5EF4-FFF2-40B4-BE49-F238E27FC236}">
                  <a16:creationId xmlns:a16="http://schemas.microsoft.com/office/drawing/2014/main" id="{793AC8F9-0004-D047-A329-ADDFED9C9C7D}"/>
                </a:ext>
              </a:extLst>
            </p:cNvPr>
            <p:cNvSpPr/>
            <p:nvPr/>
          </p:nvSpPr>
          <p:spPr bwMode="auto">
            <a:xfrm>
              <a:off x="-96688" y="2075159"/>
              <a:ext cx="12382316" cy="11614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r" eaLnBrk="0" hangingPunct="0">
                <a:defRPr/>
              </a:pPr>
              <a:endParaRPr lang="en-US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1583D76-F467-DC41-AD75-179CBB225F67}"/>
                </a:ext>
              </a:extLst>
            </p:cNvPr>
            <p:cNvSpPr/>
            <p:nvPr/>
          </p:nvSpPr>
          <p:spPr bwMode="auto">
            <a:xfrm>
              <a:off x="623392" y="2331856"/>
              <a:ext cx="648072" cy="648072"/>
            </a:xfrm>
            <a:prstGeom prst="ellipse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800" b="1" dirty="0">
                  <a:solidFill>
                    <a:schemeClr val="bg1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11" name="Rechteck 12">
              <a:extLst>
                <a:ext uri="{FF2B5EF4-FFF2-40B4-BE49-F238E27FC236}">
                  <a16:creationId xmlns:a16="http://schemas.microsoft.com/office/drawing/2014/main" id="{282BE29C-A7C7-A546-92CA-05DEDCD8A881}"/>
                </a:ext>
              </a:extLst>
            </p:cNvPr>
            <p:cNvSpPr/>
            <p:nvPr/>
          </p:nvSpPr>
          <p:spPr>
            <a:xfrm>
              <a:off x="1703512" y="2301949"/>
              <a:ext cx="1036915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How are </a:t>
              </a:r>
              <a:r>
                <a:rPr lang="en-US" sz="2000" b="1" dirty="0"/>
                <a:t>metrics</a:t>
              </a:r>
              <a:r>
                <a:rPr lang="en-US" sz="2000" dirty="0"/>
                <a:t> in relation to </a:t>
              </a:r>
              <a:r>
                <a:rPr lang="en-US" sz="2000" b="1" dirty="0"/>
                <a:t>strategic goals </a:t>
              </a:r>
              <a:r>
                <a:rPr lang="en-US" sz="2000" dirty="0"/>
                <a:t>currently being used in large-scale agile software development?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A7F371-A9CC-EF4E-AE47-A4ED817497F4}"/>
              </a:ext>
            </a:extLst>
          </p:cNvPr>
          <p:cNvGrpSpPr/>
          <p:nvPr/>
        </p:nvGrpSpPr>
        <p:grpSpPr>
          <a:xfrm>
            <a:off x="-96688" y="3068960"/>
            <a:ext cx="12382316" cy="1161466"/>
            <a:chOff x="-96688" y="3635686"/>
            <a:chExt cx="12382316" cy="1161466"/>
          </a:xfrm>
        </p:grpSpPr>
        <p:sp>
          <p:nvSpPr>
            <p:cNvPr id="7" name="Rechteck 13">
              <a:extLst>
                <a:ext uri="{FF2B5EF4-FFF2-40B4-BE49-F238E27FC236}">
                  <a16:creationId xmlns:a16="http://schemas.microsoft.com/office/drawing/2014/main" id="{10B83F30-DC55-4142-B4F5-5FB4C07DB886}"/>
                </a:ext>
              </a:extLst>
            </p:cNvPr>
            <p:cNvSpPr/>
            <p:nvPr/>
          </p:nvSpPr>
          <p:spPr bwMode="auto">
            <a:xfrm>
              <a:off x="-96688" y="3635686"/>
              <a:ext cx="12382316" cy="11614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r" eaLnBrk="0" hangingPunct="0">
                <a:defRPr/>
              </a:pPr>
              <a:endParaRPr lang="en-US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05735D-17BB-C54C-B486-1246C048B275}"/>
                </a:ext>
              </a:extLst>
            </p:cNvPr>
            <p:cNvSpPr/>
            <p:nvPr/>
          </p:nvSpPr>
          <p:spPr bwMode="auto">
            <a:xfrm>
              <a:off x="623392" y="3892383"/>
              <a:ext cx="648072" cy="648072"/>
            </a:xfrm>
            <a:prstGeom prst="ellipse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800" b="1" dirty="0">
                  <a:solidFill>
                    <a:schemeClr val="bg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2" name="Rechteck 14">
              <a:extLst>
                <a:ext uri="{FF2B5EF4-FFF2-40B4-BE49-F238E27FC236}">
                  <a16:creationId xmlns:a16="http://schemas.microsoft.com/office/drawing/2014/main" id="{7C8451FE-2666-D149-82BC-AE960AE028BD}"/>
                </a:ext>
              </a:extLst>
            </p:cNvPr>
            <p:cNvSpPr/>
            <p:nvPr/>
          </p:nvSpPr>
          <p:spPr>
            <a:xfrm>
              <a:off x="1703512" y="3862476"/>
              <a:ext cx="104381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How can different stakeholders </a:t>
              </a:r>
              <a:r>
                <a:rPr lang="en-US" sz="2000" b="1" dirty="0"/>
                <a:t>establish</a:t>
              </a:r>
              <a:r>
                <a:rPr lang="en-US" sz="2000" dirty="0"/>
                <a:t> and </a:t>
              </a:r>
              <a:r>
                <a:rPr lang="en-US" sz="2000" b="1" dirty="0"/>
                <a:t>manage</a:t>
              </a:r>
              <a:r>
                <a:rPr lang="en-US" sz="2000" dirty="0"/>
                <a:t> metrics and strategic goals to improve the current situation in large-scale agile software development? 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79735242-8CB2-0E46-9D00-7AB269D0C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EA76DA-772C-934A-AB39-D533AF665495}"/>
              </a:ext>
            </a:extLst>
          </p:cNvPr>
          <p:cNvGrpSpPr/>
          <p:nvPr/>
        </p:nvGrpSpPr>
        <p:grpSpPr>
          <a:xfrm>
            <a:off x="-96688" y="4797152"/>
            <a:ext cx="12382316" cy="1161466"/>
            <a:chOff x="-96688" y="3635686"/>
            <a:chExt cx="12382316" cy="1161466"/>
          </a:xfrm>
        </p:grpSpPr>
        <p:sp>
          <p:nvSpPr>
            <p:cNvPr id="19" name="Rechteck 13">
              <a:extLst>
                <a:ext uri="{FF2B5EF4-FFF2-40B4-BE49-F238E27FC236}">
                  <a16:creationId xmlns:a16="http://schemas.microsoft.com/office/drawing/2014/main" id="{9A47856F-8A73-DC4D-84C9-10413493DF2D}"/>
                </a:ext>
              </a:extLst>
            </p:cNvPr>
            <p:cNvSpPr/>
            <p:nvPr/>
          </p:nvSpPr>
          <p:spPr bwMode="auto">
            <a:xfrm>
              <a:off x="-96688" y="3635686"/>
              <a:ext cx="12382316" cy="11614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r" eaLnBrk="0" hangingPunct="0">
                <a:defRPr/>
              </a:pPr>
              <a:endParaRPr lang="en-US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0680401-3370-4E4D-A9DE-5C0B5BE2FDBF}"/>
                </a:ext>
              </a:extLst>
            </p:cNvPr>
            <p:cNvSpPr/>
            <p:nvPr/>
          </p:nvSpPr>
          <p:spPr bwMode="auto">
            <a:xfrm>
              <a:off x="623392" y="3892383"/>
              <a:ext cx="648072" cy="648072"/>
            </a:xfrm>
            <a:prstGeom prst="ellipse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800" b="1" dirty="0">
                  <a:solidFill>
                    <a:schemeClr val="bg1"/>
                  </a:solidFill>
                  <a:cs typeface="Arial" pitchFamily="34" charset="0"/>
                </a:rPr>
                <a:t>3</a:t>
              </a:r>
            </a:p>
          </p:txBody>
        </p:sp>
        <p:sp>
          <p:nvSpPr>
            <p:cNvPr id="21" name="Rechteck 14">
              <a:extLst>
                <a:ext uri="{FF2B5EF4-FFF2-40B4-BE49-F238E27FC236}">
                  <a16:creationId xmlns:a16="http://schemas.microsoft.com/office/drawing/2014/main" id="{9F36D7F1-1C7D-DC41-814E-A27D07C951B3}"/>
                </a:ext>
              </a:extLst>
            </p:cNvPr>
            <p:cNvSpPr/>
            <p:nvPr/>
          </p:nvSpPr>
          <p:spPr>
            <a:xfrm>
              <a:off x="1703512" y="3863314"/>
              <a:ext cx="104381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How should </a:t>
              </a:r>
              <a:r>
                <a:rPr 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metrics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the context of LSAD be </a:t>
              </a:r>
              <a:r>
                <a:rPr 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presented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to decision makers considering informal control mechanisms, so that their decisions serve company-wide goals? </a:t>
              </a:r>
              <a:endPara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816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132265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418752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559043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743250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705487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Current state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3067748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48732" y="3125681"/>
            <a:ext cx="482826" cy="386055"/>
            <a:chOff x="237649" y="3120850"/>
            <a:chExt cx="541931" cy="433316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56016" y="3120850"/>
              <a:ext cx="123564" cy="433312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37649" y="3120853"/>
              <a:ext cx="521501" cy="433313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24148" y="427870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timeline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985821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ED6841F6-77E2-FC4E-B714-59A1DD5A3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Kick-Off Presentation Master‘s Thesis | Investigating the Adoption and Management of Metrics in Large-Scale Agile Software Development at a German IT-Provider | 26.04.21</a:t>
            </a:r>
          </a:p>
        </p:txBody>
      </p:sp>
    </p:spTree>
    <p:extLst>
      <p:ext uri="{BB962C8B-B14F-4D97-AF65-F5344CB8AC3E}">
        <p14:creationId xmlns:p14="http://schemas.microsoft.com/office/powerpoint/2010/main" val="276620534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Deutsche Folienvorlage (breit).potx" id="{797E3055-EF26-4B20-9ED8-5B1EF4832DAD}" vid="{40E147F4-7733-44AD-9066-08DC2245D498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2673</Words>
  <Application>Microsoft Macintosh PowerPoint</Application>
  <PresentationFormat>Widescreen</PresentationFormat>
  <Paragraphs>297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Helvetica Neue</vt:lpstr>
      <vt:lpstr>TUM Neue Helvetica 75 Bold</vt:lpstr>
      <vt:lpstr>Wingdings</vt:lpstr>
      <vt:lpstr>Slides sebis 2013 2</vt:lpstr>
      <vt:lpstr>Investigating the Adoption and Management of Metrics in Large-Scale Agile Software Development at a German IT-Provider</vt:lpstr>
      <vt:lpstr>Outline</vt:lpstr>
      <vt:lpstr>Motivation – What are metrics?  </vt:lpstr>
      <vt:lpstr>Motivation – The evolution toward the use of metrics as part of frameworks in large-scale agile software development (LSAD) </vt:lpstr>
      <vt:lpstr>Motivation – Advantages and disadvantages of metrics in the large-scale agile environment</vt:lpstr>
      <vt:lpstr>Motivation – Related work and research gap </vt:lpstr>
      <vt:lpstr>Outline</vt:lpstr>
      <vt:lpstr>Research questions</vt:lpstr>
      <vt:lpstr>Outline</vt:lpstr>
      <vt:lpstr>Research Methodology – Action Design Research (ADR) </vt:lpstr>
      <vt:lpstr>Outline</vt:lpstr>
      <vt:lpstr>Current state</vt:lpstr>
      <vt:lpstr>Outline</vt:lpstr>
      <vt:lpstr>Research Timeline</vt:lpstr>
      <vt:lpstr>PowerPoint Presentation</vt:lpstr>
      <vt:lpstr>References (1/2)</vt:lpstr>
      <vt:lpstr>References (2/2)</vt:lpstr>
      <vt:lpstr>Metrics in large-scale agile frameworks</vt:lpstr>
      <vt:lpstr>Research Method: Action Design Research by Sein and Rossi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Leon</dc:creator>
  <cp:lastModifiedBy/>
  <cp:revision>1</cp:revision>
  <dcterms:created xsi:type="dcterms:W3CDTF">2021-04-26T06:52:15Z</dcterms:created>
  <dcterms:modified xsi:type="dcterms:W3CDTF">2021-04-26T07:30:21Z</dcterms:modified>
</cp:coreProperties>
</file>