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12192000"/>
  <p:notesSz cx="7099300" cy="10234600"/>
  <p:embeddedFontLst>
    <p:embeddedFont>
      <p:font typeface="Arimo"/>
      <p:regular r:id="rId20"/>
      <p:bold r:id="rId21"/>
      <p:italic r:id="rId22"/>
      <p:boldItalic r:id="rId23"/>
    </p:embeddedFont>
    <p:embeddedFont>
      <p:font typeface="Helvetica Neue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4042">
          <p15:clr>
            <a:srgbClr val="A4A3A4"/>
          </p15:clr>
        </p15:guide>
        <p15:guide id="4" pos="7499">
          <p15:clr>
            <a:srgbClr val="A4A3A4"/>
          </p15:clr>
        </p15:guide>
        <p15:guide id="5" pos="211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8" roundtripDataSignature="AMtx7mjGmrUalasuyRc9RMsy5xupFbuti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C31AFFA-E998-4A34-B8DA-D40A2D240A2D}">
  <a:tblStyle styleId="{9C31AFFA-E998-4A34-B8DA-D40A2D240A2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618" orient="horz"/>
        <p:guide pos="4042" orient="horz"/>
        <p:guide pos="7499"/>
        <p:guide pos="211"/>
        <p:guide pos="384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224" orient="horz"/>
        <p:guide pos="2236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rimo-regular.fntdata"/><Relationship Id="rId22" Type="http://schemas.openxmlformats.org/officeDocument/2006/relationships/font" Target="fonts/Arimo-italic.fntdata"/><Relationship Id="rId21" Type="http://schemas.openxmlformats.org/officeDocument/2006/relationships/font" Target="fonts/Arimo-bold.fntdata"/><Relationship Id="rId24" Type="http://schemas.openxmlformats.org/officeDocument/2006/relationships/font" Target="fonts/HelveticaNeue-regular.fntdata"/><Relationship Id="rId23" Type="http://schemas.openxmlformats.org/officeDocument/2006/relationships/font" Target="fonts/Arim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HelveticaNeue-italic.fntdata"/><Relationship Id="rId25" Type="http://schemas.openxmlformats.org/officeDocument/2006/relationships/font" Target="fonts/HelveticaNeue-bold.fntdata"/><Relationship Id="rId28" Type="http://customschemas.google.com/relationships/presentationmetadata" Target="metadata"/><Relationship Id="rId27" Type="http://schemas.openxmlformats.org/officeDocument/2006/relationships/font" Target="fonts/HelveticaNeue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77137" cy="512222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022163" y="0"/>
            <a:ext cx="3077137" cy="512222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41288" y="769938"/>
            <a:ext cx="6816725" cy="3835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022163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b="0" i="0" lang="en-US" sz="1300" u="none" cap="none" strike="noStrike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/>
          <p:nvPr>
            <p:ph idx="1" type="body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p1:notes"/>
          <p:cNvSpPr/>
          <p:nvPr>
            <p:ph idx="2" type="sldImg"/>
          </p:nvPr>
        </p:nvSpPr>
        <p:spPr>
          <a:xfrm>
            <a:off x="141288" y="769938"/>
            <a:ext cx="6816725" cy="3835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94d24eb48a_3_35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0" name="Google Shape;230;g94d24eb48a_3_35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 sz="1400">
                <a:solidFill>
                  <a:srgbClr val="333333"/>
                </a:solidFill>
                <a:highlight>
                  <a:srgbClr val="FCFCFC"/>
                </a:highlight>
                <a:latin typeface="Arial"/>
                <a:ea typeface="Arial"/>
                <a:cs typeface="Arial"/>
                <a:sym typeface="Arial"/>
              </a:rPr>
              <a:t>[3] Kim Dikert, Maria Paasivaara, Casper Lassenius, Challenges and success factors for large-scale agile transformations: A systematic literature review</a:t>
            </a:r>
            <a:r>
              <a:rPr i="1" lang="en-US" sz="1400">
                <a:solidFill>
                  <a:srgbClr val="333333"/>
                </a:solidFill>
                <a:highlight>
                  <a:srgbClr val="FCFCFC"/>
                </a:highlight>
                <a:latin typeface="Arial"/>
                <a:ea typeface="Arial"/>
                <a:cs typeface="Arial"/>
                <a:sym typeface="Arial"/>
              </a:rPr>
              <a:t>, Journal of Systems and Software, Volume 119, 2016, Pages 87-108, ISSN 0164-1212</a:t>
            </a:r>
            <a:endParaRPr/>
          </a:p>
        </p:txBody>
      </p:sp>
      <p:sp>
        <p:nvSpPr>
          <p:cNvPr id="231" name="Google Shape;231;g94d24eb48a_3_35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ae8510f777_0_41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8" name="Google Shape;238;gae8510f777_0_41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9" name="Google Shape;239;gae8510f777_0_41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94da19bbbc_1_17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6" name="Google Shape;246;g94da19bbbc_1_17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7" name="Google Shape;247;g94da19bbbc_1_17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:notes"/>
          <p:cNvSpPr/>
          <p:nvPr>
            <p:ph idx="2" type="sldImg"/>
          </p:nvPr>
        </p:nvSpPr>
        <p:spPr>
          <a:xfrm>
            <a:off x="141288" y="769938"/>
            <a:ext cx="6816725" cy="3835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3" name="Google Shape;253;p3:notes"/>
          <p:cNvSpPr txBox="1"/>
          <p:nvPr>
            <p:ph idx="1" type="body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4" name="Google Shape;254;p3:notes"/>
          <p:cNvSpPr txBox="1"/>
          <p:nvPr>
            <p:ph idx="12" type="sldNum"/>
          </p:nvPr>
        </p:nvSpPr>
        <p:spPr>
          <a:xfrm>
            <a:off x="4022163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ad1cd4d59b_0_79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ad1cd4d59b_0_79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t/>
            </a:r>
            <a:endParaRPr/>
          </a:p>
        </p:txBody>
      </p:sp>
      <p:sp>
        <p:nvSpPr>
          <p:cNvPr id="97" name="Google Shape;97;gad1cd4d59b_0_79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945e5e31bb_0_257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4" name="Google Shape;104;g945e5e31bb_0_257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Since the introduction of the agile manifesto, agile principle gained a lot of popularity with frameworks such as Scrum for example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Over the last two decades, agile methods have transformed and brought unique changes to software development </a:t>
            </a:r>
            <a:endParaRPr/>
          </a:p>
          <a:p>
            <a:pPr indent="-317500" lvl="0" marL="457200" rtl="0" algn="l">
              <a:spcBef>
                <a:spcPts val="36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inspired by the success of those methods, they are applied to a large-scale projects as well;</a:t>
            </a:r>
            <a:endParaRPr/>
          </a:p>
        </p:txBody>
      </p:sp>
      <p:sp>
        <p:nvSpPr>
          <p:cNvPr id="105" name="Google Shape;105;g945e5e31bb_0_257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ad1cd4d59b_0_64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7" name="Google Shape;117;gad1cd4d59b_0_64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Traditional measurement approaches. First, the traditional approach of tracking progress against a pre-made plan and measurable goals [36] conflicts with the Agile value of embracing the change.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the main differences in measurement in Traditional and Agile contexts: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1. Traditional context: controlling, outsider viewpoint, tracking deliver-ables, setting measurable goals, following a plan, larger programs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2. Agile context: team in control, customer focus, simplicity, following a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trend, fast feedback, responding to change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ad1cd4d59b_0_64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ad520fb9a2_1_12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3" name="Google Shape;133;gad520fb9a2_1_12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So far only few studies on KPIs in large-scale agile development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So for this we wanted to contact industry partners and executed interviews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ad520fb9a2_1_12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945e5e31bb_0_264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7" name="Google Shape;147;g945e5e31bb_0_264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8" name="Google Shape;148;g945e5e31bb_0_264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945e5e31bb_0_271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1" name="Google Shape;161;g945e5e31bb_0_271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g945e5e31bb_0_271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a225f87bbb_0_72:notes"/>
          <p:cNvSpPr/>
          <p:nvPr>
            <p:ph idx="2" type="sldImg"/>
          </p:nvPr>
        </p:nvSpPr>
        <p:spPr>
          <a:xfrm>
            <a:off x="141288" y="769938"/>
            <a:ext cx="6816600" cy="3835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2" name="Google Shape;182;ga225f87bbb_0_72:notes"/>
          <p:cNvSpPr txBox="1"/>
          <p:nvPr>
            <p:ph idx="1" type="body"/>
          </p:nvPr>
        </p:nvSpPr>
        <p:spPr>
          <a:xfrm>
            <a:off x="946685" y="4862015"/>
            <a:ext cx="5205900" cy="46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" name="Google Shape;183;ga225f87bbb_0_72:notes"/>
          <p:cNvSpPr txBox="1"/>
          <p:nvPr>
            <p:ph idx="12" type="sldNum"/>
          </p:nvPr>
        </p:nvSpPr>
        <p:spPr>
          <a:xfrm>
            <a:off x="4022163" y="9722392"/>
            <a:ext cx="3077100" cy="51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:notes"/>
          <p:cNvSpPr/>
          <p:nvPr>
            <p:ph idx="2" type="sldImg"/>
          </p:nvPr>
        </p:nvSpPr>
        <p:spPr>
          <a:xfrm>
            <a:off x="141288" y="769938"/>
            <a:ext cx="6816725" cy="3835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9" name="Google Shape;199;p4:notes"/>
          <p:cNvSpPr txBox="1"/>
          <p:nvPr>
            <p:ph idx="1" type="body"/>
          </p:nvPr>
        </p:nvSpPr>
        <p:spPr>
          <a:xfrm>
            <a:off x="946685" y="4862015"/>
            <a:ext cx="5205932" cy="4605085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0" name="Google Shape;200;p4:notes"/>
          <p:cNvSpPr txBox="1"/>
          <p:nvPr>
            <p:ph idx="12" type="sldNum"/>
          </p:nvPr>
        </p:nvSpPr>
        <p:spPr>
          <a:xfrm>
            <a:off x="4022163" y="9722392"/>
            <a:ext cx="3077137" cy="512221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1.png"/><Relationship Id="rId4" Type="http://schemas.openxmlformats.org/officeDocument/2006/relationships/image" Target="../media/image3.gif"/><Relationship Id="rId5" Type="http://schemas.openxmlformats.org/officeDocument/2006/relationships/hyperlink" Target="http://wwwmatthes.in.tum.de/" TargetMode="Externa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>
  <p:cSld name="Titelfoli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7616" y="2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7"/>
          <p:cNvSpPr/>
          <p:nvPr/>
        </p:nvSpPr>
        <p:spPr>
          <a:xfrm>
            <a:off x="0" y="0"/>
            <a:ext cx="12192000" cy="4196080"/>
          </a:xfrm>
          <a:prstGeom prst="rect">
            <a:avLst/>
          </a:prstGeom>
          <a:gradFill>
            <a:gsLst>
              <a:gs pos="0">
                <a:srgbClr val="FFFFFF">
                  <a:alpha val="84313"/>
                </a:srgbClr>
              </a:gs>
              <a:gs pos="23000">
                <a:srgbClr val="FFFFFF">
                  <a:alpha val="84313"/>
                </a:srgbClr>
              </a:gs>
              <a:gs pos="93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Google Shape;19;p7"/>
          <p:cNvSpPr txBox="1"/>
          <p:nvPr>
            <p:ph type="title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72000" lIns="90000" spcFirstLastPara="1" rIns="90000" wrap="square" tIns="14400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ial"/>
              <a:buNone/>
              <a:defRPr b="0" sz="16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pic>
        <p:nvPicPr>
          <p:cNvPr id="21" name="Google Shape;2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371" y="398812"/>
            <a:ext cx="997527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5861" y="398812"/>
            <a:ext cx="606858" cy="320055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7"/>
          <p:cNvSpPr txBox="1"/>
          <p:nvPr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rgbClr val="EAF3FA"/>
          </a:solidFill>
          <a:ln>
            <a:noFill/>
          </a:ln>
        </p:spPr>
        <p:txBody>
          <a:bodyPr anchorCtr="0" anchor="t" bIns="180000" lIns="252000" spcFirstLastPara="1" rIns="180000" wrap="square" tIns="180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Lehrstuhl für Software Engineering betrieblicher Informationssysteme (sebis)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Fakultät für Informatik</a:t>
            </a:r>
            <a:endParaRPr b="0" i="0" sz="14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Technische Universität München</a:t>
            </a:r>
            <a:endParaRPr b="0" i="0" sz="1400" u="none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sng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wwwmatthes.in.tum.de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7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 showMasterSp="0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mittig">
  <p:cSld name="Titel mittig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32903" y="116632"/>
            <a:ext cx="11525902" cy="64524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0000" spcFirstLastPara="1" rIns="9000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7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7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liederung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/>
          <p:nvPr>
            <p:ph idx="1" type="body"/>
          </p:nvPr>
        </p:nvSpPr>
        <p:spPr>
          <a:xfrm>
            <a:off x="334435" y="981076"/>
            <a:ext cx="11523135" cy="5400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Char char="▪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Char char="▪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type="title"/>
          </p:nvPr>
        </p:nvSpPr>
        <p:spPr>
          <a:xfrm>
            <a:off x="334437" y="44452"/>
            <a:ext cx="10586099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/>
        </p:nvSpPr>
        <p:spPr>
          <a:xfrm>
            <a:off x="334425" y="6501525"/>
            <a:ext cx="11772600" cy="35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>
                <a:solidFill>
                  <a:srgbClr val="999999"/>
                </a:solidFill>
              </a:rPr>
              <a:t>30</a:t>
            </a: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800">
                <a:solidFill>
                  <a:srgbClr val="999999"/>
                </a:solidFill>
              </a:rPr>
              <a:t>11</a:t>
            </a: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.2020 Evgeni Kiradzhiyski, </a:t>
            </a:r>
            <a:r>
              <a:rPr lang="en-US" sz="800">
                <a:solidFill>
                  <a:srgbClr val="999999"/>
                </a:solidFill>
              </a:rPr>
              <a:t>Kickoff </a:t>
            </a: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Presentation Guided Research                                                                                                                                                                                                                                                                               © sebis</a:t>
            </a:r>
            <a:endParaRPr b="0" i="0" sz="8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8"/>
          <p:cNvSpPr txBox="1"/>
          <p:nvPr/>
        </p:nvSpPr>
        <p:spPr>
          <a:xfrm>
            <a:off x="8253950" y="4572000"/>
            <a:ext cx="843300" cy="3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334434" y="981076"/>
            <a:ext cx="11523133" cy="5400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0"/>
          <p:cNvSpPr txBox="1"/>
          <p:nvPr/>
        </p:nvSpPr>
        <p:spPr>
          <a:xfrm>
            <a:off x="334425" y="6691150"/>
            <a:ext cx="11523300" cy="16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>
                <a:solidFill>
                  <a:srgbClr val="999999"/>
                </a:solidFill>
              </a:rPr>
              <a:t>01</a:t>
            </a: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800">
                <a:solidFill>
                  <a:srgbClr val="999999"/>
                </a:solidFill>
              </a:rPr>
              <a:t>12</a:t>
            </a: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.2020 Evgeni Kiradzhiyski, </a:t>
            </a:r>
            <a:r>
              <a:rPr lang="en-US" sz="800">
                <a:solidFill>
                  <a:srgbClr val="999999"/>
                </a:solidFill>
              </a:rPr>
              <a:t>Kick-off</a:t>
            </a:r>
            <a:r>
              <a:rPr b="0" i="0" lang="en-US" sz="8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 Presentation Guided Research                                                                                                                                                                                                                                                                               © sebis</a:t>
            </a:r>
            <a:endParaRPr b="0" i="0" sz="8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687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e" showMasterSp="0">
  <p:cSld name="Ende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ebaeude_Fahne" id="35" name="Google Shape;35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27384"/>
            <a:ext cx="12192000" cy="6893697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9"/>
          <p:cNvSpPr/>
          <p:nvPr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127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" name="Google Shape;3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9370" y="2024110"/>
            <a:ext cx="682753" cy="3596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bis-Logo.gif" id="38" name="Google Shape;38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8009" y="2514436"/>
            <a:ext cx="720000" cy="23088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9"/>
          <p:cNvSpPr txBox="1"/>
          <p:nvPr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Technische Universität München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Fakultät für Informatik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Lehrstuhl für Software Engineering betrieblicher Informationssysteme</a:t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Boltzmannstraße 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85748 Garching bei München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	+49.89.289.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Fax	+49.89.289.17136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wwwmatthes.in.tum.de</a:t>
            </a:r>
            <a:endParaRPr b="0" i="0" sz="105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9"/>
          <p:cNvSpPr txBox="1"/>
          <p:nvPr>
            <p:ph idx="1" type="body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sz="1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3" type="body"/>
          </p:nvPr>
        </p:nvSpPr>
        <p:spPr>
          <a:xfrm>
            <a:off x="2203656" y="5454244"/>
            <a:ext cx="1293429" cy="133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4" type="body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5" type="body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SzPts val="1400"/>
              <a:buNone/>
              <a:defRPr sz="105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1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, Untertitel und Inhalt">
  <p:cSld name="Titel, Untertitel und Inhal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/>
          <p:nvPr>
            <p:ph type="title"/>
          </p:nvPr>
        </p:nvSpPr>
        <p:spPr>
          <a:xfrm>
            <a:off x="334437" y="81213"/>
            <a:ext cx="10586099" cy="36053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2400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" type="body"/>
          </p:nvPr>
        </p:nvSpPr>
        <p:spPr>
          <a:xfrm>
            <a:off x="334434" y="981076"/>
            <a:ext cx="11523133" cy="5400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4" name="Google Shape;54;p12"/>
          <p:cNvSpPr txBox="1"/>
          <p:nvPr>
            <p:ph idx="2" type="body"/>
          </p:nvPr>
        </p:nvSpPr>
        <p:spPr>
          <a:xfrm>
            <a:off x="334434" y="441426"/>
            <a:ext cx="10586102" cy="395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5" name="Google Shape;55;p12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, Untertitel">
  <p:cSld name="Titel, Untertitel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title"/>
          </p:nvPr>
        </p:nvSpPr>
        <p:spPr>
          <a:xfrm>
            <a:off x="334437" y="81213"/>
            <a:ext cx="10586099" cy="36053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2400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" type="body"/>
          </p:nvPr>
        </p:nvSpPr>
        <p:spPr>
          <a:xfrm>
            <a:off x="334434" y="441426"/>
            <a:ext cx="10586102" cy="395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7F7F7F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1" name="Google Shape;61;p13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3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3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 type="twoObj">
  <p:cSld name="TWO_OBJECT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65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34437" y="981076"/>
            <a:ext cx="5659967" cy="5400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67" name="Google Shape;67;p14"/>
          <p:cNvSpPr txBox="1"/>
          <p:nvPr>
            <p:ph idx="2" type="body"/>
          </p:nvPr>
        </p:nvSpPr>
        <p:spPr>
          <a:xfrm>
            <a:off x="6197602" y="981076"/>
            <a:ext cx="5659967" cy="5400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68" name="Google Shape;68;p14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4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4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leich">
  <p:cSld name="Vergleich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34437" y="981074"/>
            <a:ext cx="5662084" cy="661976"/>
          </a:xfrm>
          <a:prstGeom prst="rect">
            <a:avLst/>
          </a:prstGeom>
          <a:solidFill>
            <a:srgbClr val="4799D9"/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73" name="Google Shape;73;p15"/>
          <p:cNvSpPr txBox="1"/>
          <p:nvPr>
            <p:ph idx="2" type="body"/>
          </p:nvPr>
        </p:nvSpPr>
        <p:spPr>
          <a:xfrm>
            <a:off x="334437" y="1643050"/>
            <a:ext cx="5662084" cy="477362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74" name="Google Shape;74;p15"/>
          <p:cNvSpPr txBox="1"/>
          <p:nvPr>
            <p:ph idx="3" type="body"/>
          </p:nvPr>
        </p:nvSpPr>
        <p:spPr>
          <a:xfrm>
            <a:off x="6193367" y="981079"/>
            <a:ext cx="5664200" cy="661975"/>
          </a:xfrm>
          <a:prstGeom prst="rect">
            <a:avLst/>
          </a:prstGeom>
          <a:solidFill>
            <a:srgbClr val="4799D9"/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75" name="Google Shape;75;p15"/>
          <p:cNvSpPr txBox="1"/>
          <p:nvPr>
            <p:ph idx="4" type="body"/>
          </p:nvPr>
        </p:nvSpPr>
        <p:spPr>
          <a:xfrm>
            <a:off x="6193367" y="1643050"/>
            <a:ext cx="5664200" cy="477362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76" name="Google Shape;76;p15"/>
          <p:cNvSpPr txBox="1"/>
          <p:nvPr>
            <p:ph type="title"/>
          </p:nvPr>
        </p:nvSpPr>
        <p:spPr>
          <a:xfrm>
            <a:off x="334437" y="44452"/>
            <a:ext cx="10586099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/>
          <p:nvPr>
            <p:ph type="title"/>
          </p:nvPr>
        </p:nvSpPr>
        <p:spPr>
          <a:xfrm>
            <a:off x="334434" y="44451"/>
            <a:ext cx="10586102" cy="7207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1" name="Google Shape;11;p6"/>
          <p:cNvSpPr txBox="1"/>
          <p:nvPr>
            <p:ph idx="1" type="body"/>
          </p:nvPr>
        </p:nvSpPr>
        <p:spPr>
          <a:xfrm>
            <a:off x="334434" y="981076"/>
            <a:ext cx="11523133" cy="5400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6"/>
          <p:cNvSpPr txBox="1"/>
          <p:nvPr>
            <p:ph idx="10" type="dt"/>
          </p:nvPr>
        </p:nvSpPr>
        <p:spPr>
          <a:xfrm>
            <a:off x="9383184" y="6570616"/>
            <a:ext cx="21420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332903" y="6569076"/>
            <a:ext cx="5761567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255861" y="398812"/>
            <a:ext cx="606858" cy="32005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flaticon.com/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10.png"/><Relationship Id="rId6" Type="http://schemas.openxmlformats.org/officeDocument/2006/relationships/image" Target="../media/image12.png"/><Relationship Id="rId7" Type="http://schemas.openxmlformats.org/officeDocument/2006/relationships/image" Target="../media/image4.png"/><Relationship Id="rId8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>
            <p:ph type="title"/>
          </p:nvPr>
        </p:nvSpPr>
        <p:spPr>
          <a:xfrm>
            <a:off x="431375" y="3596725"/>
            <a:ext cx="11432700" cy="61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72000" lIns="90000" spcFirstLastPara="1" rIns="90000" wrap="square" tIns="144000">
            <a:spAutoFit/>
          </a:bodyPr>
          <a:lstStyle/>
          <a:p>
            <a:pPr indent="0" lvl="0" marL="18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4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Investigating the Implementation of KPIs in Large-Scale Agile Development</a:t>
            </a:r>
            <a:endParaRPr b="1" sz="4400"/>
          </a:p>
        </p:txBody>
      </p:sp>
      <p:sp>
        <p:nvSpPr>
          <p:cNvPr id="92" name="Google Shape;92;p1"/>
          <p:cNvSpPr txBox="1"/>
          <p:nvPr>
            <p:ph idx="1" type="body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8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Arial"/>
              <a:buNone/>
            </a:pPr>
            <a:r>
              <a:rPr lang="en-US"/>
              <a:t>Evgeni Kiradzhiyski, 01.12.2020, Kick-off Presentation Guided Research</a:t>
            </a:r>
            <a:endParaRPr/>
          </a:p>
        </p:txBody>
      </p:sp>
      <p:sp>
        <p:nvSpPr>
          <p:cNvPr id="93" name="Google Shape;93;p1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94d24eb48a_3_35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Literature</a:t>
            </a:r>
            <a:endParaRPr/>
          </a:p>
        </p:txBody>
      </p:sp>
      <p:sp>
        <p:nvSpPr>
          <p:cNvPr id="234" name="Google Shape;234;g94d24eb48a_3_35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5" name="Google Shape;235;g94d24eb48a_3_35"/>
          <p:cNvSpPr txBox="1"/>
          <p:nvPr/>
        </p:nvSpPr>
        <p:spPr>
          <a:xfrm>
            <a:off x="334425" y="981075"/>
            <a:ext cx="10940400" cy="57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>
                <a:solidFill>
                  <a:srgbClr val="333333"/>
                </a:solidFill>
              </a:rPr>
              <a:t>[1] </a:t>
            </a:r>
            <a:r>
              <a:rPr b="1" i="1" lang="en-US">
                <a:solidFill>
                  <a:srgbClr val="333333"/>
                </a:solidFill>
                <a:highlight>
                  <a:srgbClr val="FCFCFC"/>
                </a:highlight>
              </a:rPr>
              <a:t>Dingsøyr T., Moe N.B. (2014) Towards Principles of Large-Scale Agile Development</a:t>
            </a:r>
            <a:r>
              <a:rPr i="1" lang="en-US">
                <a:solidFill>
                  <a:srgbClr val="333333"/>
                </a:solidFill>
                <a:highlight>
                  <a:srgbClr val="FCFCFC"/>
                </a:highlight>
              </a:rPr>
              <a:t>. In: Dingsøyr T., Moe N.B., Tonelli R., Counsell S., Gencel C., Petersen K. (eds) Agile Methods. Large-Scale Development, Refactoring, Testing, and Estimation. XP 2014. Lecture Notes in Business Information Processing, vol 199. Springer, Cham</a:t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en-US">
                <a:solidFill>
                  <a:srgbClr val="333333"/>
                </a:solidFill>
                <a:highlight>
                  <a:srgbClr val="FCFCFC"/>
                </a:highlight>
              </a:rPr>
              <a:t>[2] Torgeir Dingsøyr, Sridhar Nerur, VenuGopal Balijepally, Nils Brede Moe, A decade of agile methodologies:</a:t>
            </a:r>
            <a:r>
              <a:rPr i="1" lang="en-US">
                <a:solidFill>
                  <a:srgbClr val="333333"/>
                </a:solidFill>
                <a:highlight>
                  <a:srgbClr val="FCFCFC"/>
                </a:highlight>
              </a:rPr>
              <a:t> </a:t>
            </a:r>
            <a:r>
              <a:rPr b="1" i="1" lang="en-US">
                <a:solidFill>
                  <a:srgbClr val="333333"/>
                </a:solidFill>
                <a:highlight>
                  <a:srgbClr val="FCFCFC"/>
                </a:highlight>
              </a:rPr>
              <a:t>Towards explaining agile software development</a:t>
            </a:r>
            <a:r>
              <a:rPr i="1" lang="en-US">
                <a:solidFill>
                  <a:srgbClr val="333333"/>
                </a:solidFill>
                <a:highlight>
                  <a:srgbClr val="FCFCFC"/>
                </a:highlight>
              </a:rPr>
              <a:t>, Journal of Systems and Software, Volume 85, Issue 6, 2012, Pages 1213-1221, ISSN 0164-1212</a:t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>
                <a:solidFill>
                  <a:srgbClr val="333333"/>
                </a:solidFill>
                <a:highlight>
                  <a:srgbClr val="FCFCFC"/>
                </a:highlight>
              </a:rPr>
              <a:t>[3] Eckerson, W. W.: Performance dashboards: measuring, monitoring, and managing your business.</a:t>
            </a:r>
            <a:r>
              <a:rPr i="1" lang="en-US">
                <a:solidFill>
                  <a:srgbClr val="333333"/>
                </a:solidFill>
                <a:highlight>
                  <a:srgbClr val="FCFCFC"/>
                </a:highlight>
              </a:rPr>
              <a:t> John Wiley &amp; Sons. 2010.</a:t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>
                <a:solidFill>
                  <a:srgbClr val="333333"/>
                </a:solidFill>
                <a:highlight>
                  <a:srgbClr val="FCFCFC"/>
                </a:highlight>
              </a:rPr>
              <a:t>[4] C. Fitz-Gibbon. Performance Indicators</a:t>
            </a:r>
            <a:r>
              <a:rPr i="1" lang="en-US">
                <a:solidFill>
                  <a:srgbClr val="333333"/>
                </a:solidFill>
                <a:highlight>
                  <a:srgbClr val="FCFCFC"/>
                </a:highlight>
              </a:rPr>
              <a:t>. Bera Dialogues. Multilingual Matters, 1990</a:t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>
                <a:solidFill>
                  <a:srgbClr val="333333"/>
                </a:solidFill>
                <a:highlight>
                  <a:srgbClr val="FCFCFC"/>
                </a:highlight>
              </a:rPr>
              <a:t>[5] Eetu Kupiainen, Mika V. Mäntylä, Juha Itkonen, Using metrics in Agile and Lean Software Development – A systematic literature review of industrial studies</a:t>
            </a:r>
            <a:r>
              <a:rPr i="1" lang="en-US">
                <a:solidFill>
                  <a:srgbClr val="333333"/>
                </a:solidFill>
                <a:highlight>
                  <a:srgbClr val="FCFCFC"/>
                </a:highlight>
              </a:rPr>
              <a:t>, Information and Software Technology, Volume 62, 2015, Pages 143-163, ISSN 0950-5849</a:t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>
                <a:solidFill>
                  <a:srgbClr val="333333"/>
                </a:solidFill>
                <a:highlight>
                  <a:srgbClr val="FCFCFC"/>
                </a:highlight>
              </a:rPr>
              <a:t>[6] Kaplan, R. S.; Norton, D. P.: The Balanced Scorecard – Measures That Drive Performance</a:t>
            </a:r>
            <a:r>
              <a:rPr i="1" lang="en-US">
                <a:solidFill>
                  <a:srgbClr val="333333"/>
                </a:solidFill>
                <a:highlight>
                  <a:srgbClr val="FCFCFC"/>
                </a:highlight>
              </a:rPr>
              <a:t>. Harvard Business Review. 70(1):71–79. 1991.</a:t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>
                <a:solidFill>
                  <a:srgbClr val="333333"/>
                </a:solidFill>
                <a:highlight>
                  <a:srgbClr val="FCFCFC"/>
                </a:highlight>
              </a:rPr>
              <a:t>[7] Bird, S. M.; David, C.; Farewell, V. T.; Harvey, G.; Tim, H.; Peter, C.; others: Performance indicators: good, bad, and ugly.</a:t>
            </a:r>
            <a:r>
              <a:rPr i="1" lang="en-US">
                <a:solidFill>
                  <a:srgbClr val="333333"/>
                </a:solidFill>
                <a:highlight>
                  <a:srgbClr val="FCFCFC"/>
                </a:highlight>
              </a:rPr>
              <a:t> Journal of the Royal Statistical Society: Series A (Statistics in Society). 168(1):1–27. 2005.</a:t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-US">
                <a:solidFill>
                  <a:srgbClr val="333333"/>
                </a:solidFill>
                <a:highlight>
                  <a:srgbClr val="FCFCFC"/>
                </a:highlight>
              </a:rPr>
              <a:t>[8] Monahov, Ivan, Integrated software support for quantitative models in the domain of Enterprise Architecture Management</a:t>
            </a:r>
            <a:r>
              <a:rPr i="1" lang="en-US">
                <a:solidFill>
                  <a:srgbClr val="333333"/>
                </a:solidFill>
                <a:highlight>
                  <a:srgbClr val="FCFCFC"/>
                </a:highlight>
              </a:rPr>
              <a:t>, 2014, Technische Universität München</a:t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CFCFC"/>
              </a:highlight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rgbClr val="333333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rgbClr val="333333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rgbClr val="333333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rgbClr val="333333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[2] Uludağ, Ö.; Harders, N.; Matthes, F.: Documenting Recurring Concerns and Patterns in Large-Scale Agile Development, EuroPLoP: European Conference on Pattern Languages of Programs, Kloster Irsee, 2019.</a:t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[3] Torgeir Dingsøyr and Nils Moe. 2014. Towards Principles of Large-Scale Agile Development. Springer, Berlin, 1–8.</a:t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[4] Petri Kettunen. 2007. Extending Software Project Agility with new Product Development Enterprise Agility. Software Process: Improvement and Practice 12, 6 (2007), 541–548.</a:t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ae8510f777_0_41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Sources</a:t>
            </a:r>
            <a:endParaRPr/>
          </a:p>
        </p:txBody>
      </p:sp>
      <p:sp>
        <p:nvSpPr>
          <p:cNvPr id="242" name="Google Shape;242;gae8510f777_0_41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3" name="Google Shape;243;gae8510f777_0_41"/>
          <p:cNvSpPr txBox="1"/>
          <p:nvPr/>
        </p:nvSpPr>
        <p:spPr>
          <a:xfrm>
            <a:off x="334425" y="1141350"/>
            <a:ext cx="10940400" cy="45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Arial"/>
              <a:buAutoNum type="arabicPeriod"/>
            </a:pPr>
            <a:r>
              <a:rPr b="0" i="0" lang="en-US" sz="12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Flaticon (</a:t>
            </a:r>
            <a:r>
              <a:rPr b="0" i="0" lang="en-US" sz="11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https://www.flaticon.com/</a:t>
            </a:r>
            <a:r>
              <a:rPr b="0" i="0" lang="en-US" sz="12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94da19bbbc_1_17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0" name="Google Shape;250;g94da19bbbc_1_17"/>
          <p:cNvSpPr txBox="1"/>
          <p:nvPr/>
        </p:nvSpPr>
        <p:spPr>
          <a:xfrm>
            <a:off x="334975" y="2453275"/>
            <a:ext cx="10940400" cy="16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rgbClr val="0065BD"/>
                </a:solidFill>
              </a:rPr>
              <a:t>Thank you for your attention!</a:t>
            </a:r>
            <a:endParaRPr b="1" i="0" sz="4800" u="none" cap="none" strike="noStrike">
              <a:solidFill>
                <a:srgbClr val="0065BD"/>
              </a:solidFill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"/>
          <p:cNvSpPr txBox="1"/>
          <p:nvPr>
            <p:ph idx="1" type="body"/>
          </p:nvPr>
        </p:nvSpPr>
        <p:spPr>
          <a:xfrm>
            <a:off x="1160429" y="3486197"/>
            <a:ext cx="24852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Evgeni Kiradzhiyski</a:t>
            </a:r>
            <a:endParaRPr/>
          </a:p>
        </p:txBody>
      </p:sp>
      <p:sp>
        <p:nvSpPr>
          <p:cNvPr id="257" name="Google Shape;257;p3"/>
          <p:cNvSpPr txBox="1"/>
          <p:nvPr>
            <p:ph idx="3" type="body"/>
          </p:nvPr>
        </p:nvSpPr>
        <p:spPr>
          <a:xfrm>
            <a:off x="2203656" y="5454244"/>
            <a:ext cx="1293429" cy="133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/>
              <a:t>17132</a:t>
            </a:r>
            <a:endParaRPr/>
          </a:p>
        </p:txBody>
      </p:sp>
      <p:sp>
        <p:nvSpPr>
          <p:cNvPr id="258" name="Google Shape;258;p3"/>
          <p:cNvSpPr txBox="1"/>
          <p:nvPr>
            <p:ph idx="4" type="body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/>
              <a:t>matthes@in.tum.de</a:t>
            </a:r>
            <a:endParaRPr/>
          </a:p>
        </p:txBody>
      </p:sp>
      <p:sp>
        <p:nvSpPr>
          <p:cNvPr id="259" name="Google Shape;259;p3"/>
          <p:cNvSpPr txBox="1"/>
          <p:nvPr>
            <p:ph idx="5" type="body"/>
          </p:nvPr>
        </p:nvSpPr>
        <p:spPr>
          <a:xfrm>
            <a:off x="1161091" y="3704994"/>
            <a:ext cx="2502000" cy="2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587" lvl="0" marL="158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evgeni.kiradzhiyski@tum.de</a:t>
            </a:r>
            <a:endParaRPr/>
          </a:p>
        </p:txBody>
      </p:sp>
      <p:sp>
        <p:nvSpPr>
          <p:cNvPr id="260" name="Google Shape;260;p3"/>
          <p:cNvSpPr txBox="1"/>
          <p:nvPr>
            <p:ph idx="12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1" name="Google Shape;261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1098" y="1954525"/>
            <a:ext cx="1146800" cy="147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ad1cd4d59b_0_79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600"/>
              <a:t>Outline</a:t>
            </a:r>
            <a:endParaRPr b="1" sz="2600"/>
          </a:p>
        </p:txBody>
      </p:sp>
      <p:sp>
        <p:nvSpPr>
          <p:cNvPr id="100" name="Google Shape;100;gad1cd4d59b_0_79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gad1cd4d59b_0_79"/>
          <p:cNvSpPr txBox="1"/>
          <p:nvPr/>
        </p:nvSpPr>
        <p:spPr>
          <a:xfrm>
            <a:off x="334975" y="906525"/>
            <a:ext cx="10940400" cy="39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  <a:p>
            <a:pPr indent="-3429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AutoNum type="arabicPeriod"/>
            </a:pPr>
            <a:r>
              <a:rPr lang="en-US" sz="1800">
                <a:solidFill>
                  <a:srgbClr val="434343"/>
                </a:solidFill>
              </a:rPr>
              <a:t>Background</a:t>
            </a:r>
            <a:endParaRPr b="0" i="0" sz="1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AutoNum type="arabicPeriod"/>
            </a:pPr>
            <a:r>
              <a:rPr lang="en-US" sz="1800">
                <a:solidFill>
                  <a:srgbClr val="434343"/>
                </a:solidFill>
              </a:rPr>
              <a:t>Motivation</a:t>
            </a:r>
            <a:endParaRPr sz="1800">
              <a:solidFill>
                <a:srgbClr val="434343"/>
              </a:solidFill>
            </a:endParaRPr>
          </a:p>
          <a:p>
            <a:pPr indent="-3429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AutoNum type="arabicPeriod"/>
            </a:pPr>
            <a:r>
              <a:rPr b="0" i="0" lang="en-US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Research Questions</a:t>
            </a:r>
            <a:endParaRPr sz="1800">
              <a:solidFill>
                <a:srgbClr val="434343"/>
              </a:solidFill>
            </a:endParaRPr>
          </a:p>
          <a:p>
            <a:pPr indent="-3429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Arial"/>
              <a:buAutoNum type="arabicPeriod"/>
            </a:pPr>
            <a:r>
              <a:rPr b="0" i="0" lang="en-US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Research </a:t>
            </a:r>
            <a:r>
              <a:rPr lang="en-US" sz="1800">
                <a:solidFill>
                  <a:srgbClr val="434343"/>
                </a:solidFill>
              </a:rPr>
              <a:t>Methodology</a:t>
            </a:r>
            <a:endParaRPr b="0" i="0" sz="1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AutoNum type="arabicPeriod"/>
            </a:pPr>
            <a:r>
              <a:rPr lang="en-US" sz="1800">
                <a:solidFill>
                  <a:srgbClr val="434343"/>
                </a:solidFill>
              </a:rPr>
              <a:t>Current State &amp; </a:t>
            </a:r>
            <a:r>
              <a:rPr lang="en-US" sz="1800">
                <a:solidFill>
                  <a:srgbClr val="434343"/>
                </a:solidFill>
              </a:rPr>
              <a:t>Timeline</a:t>
            </a:r>
            <a:endParaRPr sz="1800">
              <a:solidFill>
                <a:srgbClr val="434343"/>
              </a:solidFill>
            </a:endParaRPr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945e5e31bb_0_257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600"/>
              <a:t>Background I - Large-Scale Agile Development</a:t>
            </a:r>
            <a:endParaRPr b="1" sz="2600"/>
          </a:p>
        </p:txBody>
      </p:sp>
      <p:sp>
        <p:nvSpPr>
          <p:cNvPr id="108" name="Google Shape;108;g945e5e31bb_0_257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" name="Google Shape;109;g945e5e31bb_0_257"/>
          <p:cNvSpPr/>
          <p:nvPr/>
        </p:nvSpPr>
        <p:spPr>
          <a:xfrm>
            <a:off x="1022025" y="1684800"/>
            <a:ext cx="4187100" cy="37395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945e5e31bb_0_257"/>
          <p:cNvSpPr/>
          <p:nvPr/>
        </p:nvSpPr>
        <p:spPr>
          <a:xfrm>
            <a:off x="1022025" y="1695389"/>
            <a:ext cx="4187100" cy="8406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2400">
                <a:solidFill>
                  <a:srgbClr val="434343"/>
                </a:solidFill>
              </a:rPr>
              <a:t>Agile Software Development</a:t>
            </a:r>
            <a:endParaRPr b="0" i="0" sz="2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g945e5e31bb_0_257"/>
          <p:cNvSpPr txBox="1"/>
          <p:nvPr/>
        </p:nvSpPr>
        <p:spPr>
          <a:xfrm>
            <a:off x="1022025" y="2680021"/>
            <a:ext cx="4092000" cy="22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💡"/>
            </a:pPr>
            <a:r>
              <a:rPr lang="en-US" sz="1800">
                <a:solidFill>
                  <a:srgbClr val="434343"/>
                </a:solidFill>
              </a:rPr>
              <a:t>encourages team collaboration and active customer involvement </a:t>
            </a:r>
            <a:r>
              <a:rPr i="1" lang="en-US" sz="1800">
                <a:solidFill>
                  <a:srgbClr val="434343"/>
                </a:solidFill>
              </a:rPr>
              <a:t>[1, 2]</a:t>
            </a:r>
            <a:endParaRPr i="1" sz="1800"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💡"/>
            </a:pPr>
            <a:r>
              <a:rPr lang="en-US" sz="1800">
                <a:solidFill>
                  <a:srgbClr val="434343"/>
                </a:solidFill>
              </a:rPr>
              <a:t>originally designed for small co-located teams </a:t>
            </a:r>
            <a:r>
              <a:rPr i="1" lang="en-US" sz="1800">
                <a:solidFill>
                  <a:srgbClr val="434343"/>
                </a:solidFill>
              </a:rPr>
              <a:t>[1, 2]</a:t>
            </a:r>
            <a:endParaRPr i="1" sz="18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</p:txBody>
      </p:sp>
      <p:sp>
        <p:nvSpPr>
          <p:cNvPr id="112" name="Google Shape;112;g945e5e31bb_0_257"/>
          <p:cNvSpPr/>
          <p:nvPr/>
        </p:nvSpPr>
        <p:spPr>
          <a:xfrm>
            <a:off x="6831525" y="1684800"/>
            <a:ext cx="4187100" cy="37395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g945e5e31bb_0_257"/>
          <p:cNvSpPr/>
          <p:nvPr/>
        </p:nvSpPr>
        <p:spPr>
          <a:xfrm>
            <a:off x="6831525" y="1695389"/>
            <a:ext cx="4187100" cy="8406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2400">
                <a:solidFill>
                  <a:srgbClr val="434343"/>
                </a:solidFill>
              </a:rPr>
              <a:t>Large-Scale Agile Development</a:t>
            </a:r>
            <a:endParaRPr b="0" i="0" sz="2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945e5e31bb_0_257"/>
          <p:cNvSpPr txBox="1"/>
          <p:nvPr/>
        </p:nvSpPr>
        <p:spPr>
          <a:xfrm>
            <a:off x="6927075" y="2301000"/>
            <a:ext cx="3996000" cy="31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💡"/>
            </a:pPr>
            <a:r>
              <a:rPr lang="en-US" sz="1800">
                <a:solidFill>
                  <a:srgbClr val="434343"/>
                </a:solidFill>
              </a:rPr>
              <a:t>(1) the use of agile methods in large teams, (2) the employment of agile methods in large organizations, (3) the application of agile methods in large multi-team settings or (4) the usage of agile practices in organizations as a whole. </a:t>
            </a:r>
            <a:r>
              <a:rPr i="1" lang="en-US" sz="1800">
                <a:solidFill>
                  <a:srgbClr val="434343"/>
                </a:solidFill>
              </a:rPr>
              <a:t>[3]</a:t>
            </a:r>
            <a:endParaRPr i="1" sz="18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ad1cd4d59b_0_64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600"/>
              <a:t>Background </a:t>
            </a:r>
            <a:r>
              <a:rPr b="1" lang="en-US" sz="2600"/>
              <a:t>II - KPIs</a:t>
            </a:r>
            <a:endParaRPr b="1" sz="2600"/>
          </a:p>
        </p:txBody>
      </p:sp>
      <p:sp>
        <p:nvSpPr>
          <p:cNvPr id="121" name="Google Shape;121;gad1cd4d59b_0_64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2" name="Google Shape;122;gad1cd4d59b_0_64"/>
          <p:cNvSpPr/>
          <p:nvPr/>
        </p:nvSpPr>
        <p:spPr>
          <a:xfrm>
            <a:off x="1586350" y="1065525"/>
            <a:ext cx="8832000" cy="10323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gad1cd4d59b_0_64"/>
          <p:cNvSpPr txBox="1"/>
          <p:nvPr/>
        </p:nvSpPr>
        <p:spPr>
          <a:xfrm>
            <a:off x="1781859" y="1065525"/>
            <a:ext cx="8636400" cy="8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/>
              <a:t>Key Performance Indicators (</a:t>
            </a:r>
            <a:r>
              <a:rPr b="1" lang="en-US" sz="1800" u="sng"/>
              <a:t>KPIs</a:t>
            </a:r>
            <a:r>
              <a:rPr lang="en-US" sz="1800" u="sng"/>
              <a:t>)</a:t>
            </a:r>
            <a:r>
              <a:rPr lang="en-US" sz="1800"/>
              <a:t>: </a:t>
            </a:r>
            <a:r>
              <a:rPr i="1" lang="en-US" sz="1800"/>
              <a:t>“A KPI is a metric measuring how well the organization or individual performs an operational, tactical, or strategic activity that is critical for the current and future success of the organization” [4]</a:t>
            </a:r>
            <a:endParaRPr i="1" sz="1800"/>
          </a:p>
        </p:txBody>
      </p:sp>
      <p:sp>
        <p:nvSpPr>
          <p:cNvPr id="124" name="Google Shape;124;gad1cd4d59b_0_64"/>
          <p:cNvSpPr/>
          <p:nvPr/>
        </p:nvSpPr>
        <p:spPr>
          <a:xfrm>
            <a:off x="872100" y="2962275"/>
            <a:ext cx="4322700" cy="33780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ad1cd4d59b_0_64"/>
          <p:cNvSpPr/>
          <p:nvPr/>
        </p:nvSpPr>
        <p:spPr>
          <a:xfrm>
            <a:off x="872100" y="2971840"/>
            <a:ext cx="4322700" cy="7596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2400">
                <a:solidFill>
                  <a:srgbClr val="434343"/>
                </a:solidFill>
              </a:rPr>
              <a:t>Traditional Measurement Approaches</a:t>
            </a:r>
            <a:endParaRPr b="0" i="0" sz="2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ad1cd4d59b_0_64"/>
          <p:cNvSpPr txBox="1"/>
          <p:nvPr/>
        </p:nvSpPr>
        <p:spPr>
          <a:xfrm>
            <a:off x="872100" y="3861317"/>
            <a:ext cx="4224300" cy="19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💡"/>
            </a:pPr>
            <a:r>
              <a:rPr lang="en-US" sz="1800">
                <a:solidFill>
                  <a:srgbClr val="434343"/>
                </a:solidFill>
              </a:rPr>
              <a:t>The use of Software Metrics has</a:t>
            </a:r>
            <a:r>
              <a:rPr lang="en-US" sz="1800">
                <a:solidFill>
                  <a:srgbClr val="434343"/>
                </a:solidFill>
              </a:rPr>
              <a:t> been studied for decades </a:t>
            </a:r>
            <a:r>
              <a:rPr i="1" lang="en-US" sz="1800">
                <a:solidFill>
                  <a:srgbClr val="434343"/>
                </a:solidFill>
              </a:rPr>
              <a:t>[5]</a:t>
            </a:r>
            <a:endParaRPr i="1" sz="1800"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💡"/>
            </a:pPr>
            <a:r>
              <a:rPr lang="en-US" sz="1800">
                <a:solidFill>
                  <a:srgbClr val="434343"/>
                </a:solidFill>
              </a:rPr>
              <a:t>Track progress against a pre-made plan and measurable goals </a:t>
            </a:r>
            <a:r>
              <a:rPr i="1" lang="en-US" sz="1800">
                <a:solidFill>
                  <a:srgbClr val="434343"/>
                </a:solidFill>
              </a:rPr>
              <a:t>[5]</a:t>
            </a:r>
            <a:endParaRPr i="1" sz="18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</p:txBody>
      </p:sp>
      <p:sp>
        <p:nvSpPr>
          <p:cNvPr id="127" name="Google Shape;127;gad1cd4d59b_0_64"/>
          <p:cNvSpPr/>
          <p:nvPr/>
        </p:nvSpPr>
        <p:spPr>
          <a:xfrm>
            <a:off x="6847050" y="2962275"/>
            <a:ext cx="4224300" cy="33780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ad1cd4d59b_0_64"/>
          <p:cNvSpPr/>
          <p:nvPr/>
        </p:nvSpPr>
        <p:spPr>
          <a:xfrm>
            <a:off x="6847050" y="2971840"/>
            <a:ext cx="4224300" cy="7593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2400">
                <a:solidFill>
                  <a:srgbClr val="434343"/>
                </a:solidFill>
              </a:rPr>
              <a:t>LSAD Measurement Approaches</a:t>
            </a:r>
            <a:endParaRPr b="0" i="0" sz="2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ad1cd4d59b_0_64"/>
          <p:cNvSpPr txBox="1"/>
          <p:nvPr/>
        </p:nvSpPr>
        <p:spPr>
          <a:xfrm>
            <a:off x="6895050" y="4045152"/>
            <a:ext cx="4128300" cy="14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💡"/>
            </a:pPr>
            <a:r>
              <a:rPr lang="en-US" sz="1800">
                <a:solidFill>
                  <a:srgbClr val="434343"/>
                </a:solidFill>
              </a:rPr>
              <a:t>Customer focus </a:t>
            </a:r>
            <a:r>
              <a:rPr i="1" lang="en-US" sz="1800">
                <a:solidFill>
                  <a:srgbClr val="434343"/>
                </a:solidFill>
              </a:rPr>
              <a:t>[5]</a:t>
            </a:r>
            <a:endParaRPr i="1" sz="1800">
              <a:solidFill>
                <a:srgbClr val="434343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💡"/>
            </a:pPr>
            <a:r>
              <a:rPr lang="en-US" sz="1800">
                <a:solidFill>
                  <a:srgbClr val="434343"/>
                </a:solidFill>
              </a:rPr>
              <a:t>Responding to change</a:t>
            </a:r>
            <a:r>
              <a:rPr i="1" lang="en-US" sz="1800">
                <a:solidFill>
                  <a:srgbClr val="434343"/>
                </a:solidFill>
              </a:rPr>
              <a:t> [5]</a:t>
            </a:r>
            <a:endParaRPr i="1" sz="18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34343"/>
              </a:solidFill>
            </a:endParaRPr>
          </a:p>
        </p:txBody>
      </p:sp>
      <p:sp>
        <p:nvSpPr>
          <p:cNvPr id="130" name="Google Shape;130;gad1cd4d59b_0_64"/>
          <p:cNvSpPr/>
          <p:nvPr/>
        </p:nvSpPr>
        <p:spPr>
          <a:xfrm>
            <a:off x="5660300" y="4446225"/>
            <a:ext cx="563400" cy="410100"/>
          </a:xfrm>
          <a:prstGeom prst="mathNotEqual">
            <a:avLst>
              <a:gd fmla="val 23520" name="adj1"/>
              <a:gd fmla="val 6600000" name="adj2"/>
              <a:gd fmla="val 11760" name="adj3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ad520fb9a2_1_12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600"/>
              <a:t>Motivation - KPIs</a:t>
            </a:r>
            <a:endParaRPr b="1" sz="2600"/>
          </a:p>
        </p:txBody>
      </p:sp>
      <p:sp>
        <p:nvSpPr>
          <p:cNvPr id="137" name="Google Shape;137;gad520fb9a2_1_12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8" name="Google Shape;138;gad520fb9a2_1_12"/>
          <p:cNvSpPr/>
          <p:nvPr/>
        </p:nvSpPr>
        <p:spPr>
          <a:xfrm>
            <a:off x="686550" y="2749550"/>
            <a:ext cx="5209800" cy="29010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ad520fb9a2_1_12"/>
          <p:cNvSpPr txBox="1"/>
          <p:nvPr/>
        </p:nvSpPr>
        <p:spPr>
          <a:xfrm>
            <a:off x="686550" y="2889400"/>
            <a:ext cx="5209800" cy="28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💡"/>
            </a:pPr>
            <a:r>
              <a:rPr lang="en-US" sz="1600">
                <a:solidFill>
                  <a:srgbClr val="434343"/>
                </a:solidFill>
              </a:rPr>
              <a:t>Allow a balanced analysis of the efficiency and effectiveness of an organization’s performance </a:t>
            </a:r>
            <a:r>
              <a:rPr i="1" lang="en-US" sz="1600">
                <a:solidFill>
                  <a:srgbClr val="434343"/>
                </a:solidFill>
              </a:rPr>
              <a:t>[6]</a:t>
            </a:r>
            <a:r>
              <a:rPr lang="en-US" sz="1600">
                <a:solidFill>
                  <a:srgbClr val="434343"/>
                </a:solidFill>
              </a:rPr>
              <a:t> </a:t>
            </a:r>
            <a:endParaRPr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💡"/>
            </a:pPr>
            <a:r>
              <a:rPr lang="en-US" sz="1600">
                <a:solidFill>
                  <a:srgbClr val="434343"/>
                </a:solidFill>
              </a:rPr>
              <a:t>Supports the identification of</a:t>
            </a:r>
            <a:r>
              <a:rPr i="1" lang="en-US" sz="1600">
                <a:solidFill>
                  <a:srgbClr val="434343"/>
                </a:solidFill>
              </a:rPr>
              <a:t> </a:t>
            </a:r>
            <a:r>
              <a:rPr lang="en-US" sz="1600">
                <a:solidFill>
                  <a:srgbClr val="434343"/>
                </a:solidFill>
              </a:rPr>
              <a:t>performance improvement potentials </a:t>
            </a:r>
            <a:r>
              <a:rPr i="1" lang="en-US" sz="1600">
                <a:solidFill>
                  <a:srgbClr val="434343"/>
                </a:solidFill>
              </a:rPr>
              <a:t>[6]</a:t>
            </a:r>
            <a:endParaRPr i="1"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💡"/>
            </a:pPr>
            <a:r>
              <a:rPr lang="en-US" sz="1600">
                <a:solidFill>
                  <a:srgbClr val="434343"/>
                </a:solidFill>
              </a:rPr>
              <a:t>Reduces costs through improved productivity [8]</a:t>
            </a:r>
            <a:endParaRPr sz="16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solidFill>
                <a:srgbClr val="434343"/>
              </a:solidFill>
            </a:endParaRPr>
          </a:p>
        </p:txBody>
      </p:sp>
      <p:sp>
        <p:nvSpPr>
          <p:cNvPr id="140" name="Google Shape;140;gad520fb9a2_1_12"/>
          <p:cNvSpPr/>
          <p:nvPr/>
        </p:nvSpPr>
        <p:spPr>
          <a:xfrm>
            <a:off x="2656500" y="1187000"/>
            <a:ext cx="1269900" cy="1140600"/>
          </a:xfrm>
          <a:prstGeom prst="mathPlus">
            <a:avLst>
              <a:gd fmla="val 23520" name="adj1"/>
            </a:avLst>
          </a:prstGeom>
          <a:solidFill>
            <a:srgbClr val="F3F3F3"/>
          </a:solidFill>
          <a:ln cap="flat" cmpd="sng" w="381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1" name="Google Shape;141;gad520fb9a2_1_12"/>
          <p:cNvCxnSpPr/>
          <p:nvPr/>
        </p:nvCxnSpPr>
        <p:spPr>
          <a:xfrm>
            <a:off x="6204850" y="689425"/>
            <a:ext cx="18300" cy="6005400"/>
          </a:xfrm>
          <a:prstGeom prst="straightConnector1">
            <a:avLst/>
          </a:prstGeom>
          <a:noFill/>
          <a:ln cap="flat" cmpd="sng" w="28575">
            <a:solidFill>
              <a:srgbClr val="C4DCF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2" name="Google Shape;142;gad520fb9a2_1_12"/>
          <p:cNvSpPr/>
          <p:nvPr/>
        </p:nvSpPr>
        <p:spPr>
          <a:xfrm>
            <a:off x="8519625" y="1187000"/>
            <a:ext cx="1560300" cy="1140600"/>
          </a:xfrm>
          <a:prstGeom prst="mathMinus">
            <a:avLst>
              <a:gd fmla="val 23520" name="adj1"/>
            </a:avLst>
          </a:prstGeom>
          <a:solidFill>
            <a:srgbClr val="F3F3F3"/>
          </a:solidFill>
          <a:ln cap="flat" cmpd="sng" w="381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ad520fb9a2_1_12"/>
          <p:cNvSpPr/>
          <p:nvPr/>
        </p:nvSpPr>
        <p:spPr>
          <a:xfrm>
            <a:off x="6694875" y="2819488"/>
            <a:ext cx="5209800" cy="29010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ad520fb9a2_1_12"/>
          <p:cNvSpPr txBox="1"/>
          <p:nvPr/>
        </p:nvSpPr>
        <p:spPr>
          <a:xfrm>
            <a:off x="7153125" y="2819500"/>
            <a:ext cx="4293300" cy="24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💡"/>
            </a:pPr>
            <a:r>
              <a:rPr lang="en-US" sz="1600">
                <a:solidFill>
                  <a:srgbClr val="434343"/>
                </a:solidFill>
              </a:rPr>
              <a:t>Access to confidential data </a:t>
            </a:r>
            <a:r>
              <a:rPr i="1" lang="en-US" sz="1600">
                <a:solidFill>
                  <a:srgbClr val="434343"/>
                </a:solidFill>
              </a:rPr>
              <a:t>[7] </a:t>
            </a:r>
            <a:endParaRPr i="1"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💡"/>
            </a:pPr>
            <a:r>
              <a:rPr lang="en-US" sz="1600">
                <a:solidFill>
                  <a:srgbClr val="434343"/>
                </a:solidFill>
              </a:rPr>
              <a:t>Using too many metrics </a:t>
            </a:r>
            <a:r>
              <a:rPr i="1" lang="en-US" sz="1600">
                <a:solidFill>
                  <a:srgbClr val="434343"/>
                </a:solidFill>
              </a:rPr>
              <a:t>[8]</a:t>
            </a:r>
            <a:endParaRPr i="1" sz="1600">
              <a:solidFill>
                <a:srgbClr val="434343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Char char="💡"/>
            </a:pPr>
            <a:r>
              <a:rPr lang="en-US" sz="1600">
                <a:solidFill>
                  <a:srgbClr val="434343"/>
                </a:solidFill>
              </a:rPr>
              <a:t>Metric values used to punish [9]</a:t>
            </a:r>
            <a:endParaRPr sz="1600">
              <a:solidFill>
                <a:srgbClr val="434343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solidFill>
                <a:srgbClr val="434343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6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945e5e31bb_0_264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600"/>
              <a:t>Research Questions</a:t>
            </a:r>
            <a:endParaRPr b="1" sz="2600"/>
          </a:p>
        </p:txBody>
      </p:sp>
      <p:sp>
        <p:nvSpPr>
          <p:cNvPr id="151" name="Google Shape;151;g945e5e31bb_0_264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2" name="Google Shape;152;g945e5e31bb_0_264"/>
          <p:cNvSpPr/>
          <p:nvPr/>
        </p:nvSpPr>
        <p:spPr>
          <a:xfrm>
            <a:off x="1766725" y="1953575"/>
            <a:ext cx="8203500" cy="995100"/>
          </a:xfrm>
          <a:prstGeom prst="rect">
            <a:avLst/>
          </a:prstGeom>
          <a:solidFill>
            <a:srgbClr val="C4DCF2"/>
          </a:solidFill>
          <a:ln>
            <a:noFill/>
          </a:ln>
          <a:effectLst>
            <a:outerShdw blurRad="214313" rotWithShape="0" algn="bl" dir="18900000" dist="152400">
              <a:srgbClr val="666666">
                <a:alpha val="36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945e5e31bb_0_264"/>
          <p:cNvSpPr/>
          <p:nvPr/>
        </p:nvSpPr>
        <p:spPr>
          <a:xfrm>
            <a:off x="2845825" y="1953575"/>
            <a:ext cx="7124400" cy="995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2000">
                <a:solidFill>
                  <a:srgbClr val="595959"/>
                </a:solidFill>
              </a:rPr>
              <a:t>How can the KPI management process be described in large-scale agile development?</a:t>
            </a:r>
            <a:endParaRPr b="0" i="0" sz="20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945e5e31bb_0_264"/>
          <p:cNvSpPr txBox="1"/>
          <p:nvPr/>
        </p:nvSpPr>
        <p:spPr>
          <a:xfrm>
            <a:off x="1885225" y="2183300"/>
            <a:ext cx="816900" cy="6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595959"/>
                </a:solidFill>
              </a:rPr>
              <a:t>RQ1</a:t>
            </a:r>
            <a:endParaRPr b="1" sz="2400">
              <a:solidFill>
                <a:srgbClr val="595959"/>
              </a:solidFill>
            </a:endParaRPr>
          </a:p>
        </p:txBody>
      </p:sp>
      <p:sp>
        <p:nvSpPr>
          <p:cNvPr id="155" name="Google Shape;155;g945e5e31bb_0_264"/>
          <p:cNvSpPr/>
          <p:nvPr/>
        </p:nvSpPr>
        <p:spPr>
          <a:xfrm>
            <a:off x="1766725" y="3909325"/>
            <a:ext cx="8203500" cy="995100"/>
          </a:xfrm>
          <a:prstGeom prst="rect">
            <a:avLst/>
          </a:prstGeom>
          <a:solidFill>
            <a:srgbClr val="C4DCF2"/>
          </a:solidFill>
          <a:ln>
            <a:noFill/>
          </a:ln>
          <a:effectLst>
            <a:outerShdw blurRad="214313" rotWithShape="0" algn="bl" dir="18900000" dist="152400">
              <a:srgbClr val="666666">
                <a:alpha val="36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945e5e31bb_0_264"/>
          <p:cNvSpPr txBox="1"/>
          <p:nvPr/>
        </p:nvSpPr>
        <p:spPr>
          <a:xfrm>
            <a:off x="1741525" y="4101774"/>
            <a:ext cx="1104300" cy="6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595959"/>
                </a:solidFill>
              </a:rPr>
              <a:t>RQ2</a:t>
            </a:r>
            <a:endParaRPr b="1" sz="2400">
              <a:solidFill>
                <a:srgbClr val="595959"/>
              </a:solidFill>
            </a:endParaRPr>
          </a:p>
        </p:txBody>
      </p:sp>
      <p:sp>
        <p:nvSpPr>
          <p:cNvPr id="157" name="Google Shape;157;g945e5e31bb_0_264"/>
          <p:cNvSpPr/>
          <p:nvPr/>
        </p:nvSpPr>
        <p:spPr>
          <a:xfrm>
            <a:off x="2845825" y="3909325"/>
            <a:ext cx="7124400" cy="995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2000">
                <a:solidFill>
                  <a:srgbClr val="595959"/>
                </a:solidFill>
              </a:rPr>
              <a:t>Which reasons, challenges, advantages, and disadvantages exist within the KPI management process?</a:t>
            </a:r>
            <a:endParaRPr b="1" sz="115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  <p:pic>
        <p:nvPicPr>
          <p:cNvPr id="158" name="Google Shape;158;g945e5e31bb_0_2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20525" y="5197475"/>
            <a:ext cx="1219200" cy="1219200"/>
          </a:xfrm>
          <a:prstGeom prst="rect">
            <a:avLst/>
          </a:prstGeom>
          <a:noFill/>
          <a:ln>
            <a:noFill/>
          </a:ln>
          <a:effectLst>
            <a:outerShdw blurRad="428625" rotWithShape="0" algn="bl" dir="18420000" dist="104775">
              <a:srgbClr val="434343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945e5e31bb_0_271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600"/>
              <a:t>Research Methodology I</a:t>
            </a:r>
            <a:endParaRPr b="1" sz="2600"/>
          </a:p>
        </p:txBody>
      </p:sp>
      <p:sp>
        <p:nvSpPr>
          <p:cNvPr id="165" name="Google Shape;165;g945e5e31bb_0_271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6" name="Google Shape;166;g945e5e31bb_0_271"/>
          <p:cNvSpPr/>
          <p:nvPr/>
        </p:nvSpPr>
        <p:spPr>
          <a:xfrm>
            <a:off x="334425" y="1957250"/>
            <a:ext cx="3187800" cy="2906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945e5e31bb_0_271"/>
          <p:cNvSpPr/>
          <p:nvPr/>
        </p:nvSpPr>
        <p:spPr>
          <a:xfrm>
            <a:off x="334425" y="1965480"/>
            <a:ext cx="3187800" cy="6534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2400">
                <a:solidFill>
                  <a:srgbClr val="434343"/>
                </a:solidFill>
              </a:rPr>
              <a:t>Literature Review</a:t>
            </a:r>
            <a:endParaRPr b="0" i="0" sz="2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Google Shape;168;g945e5e31bb_0_2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3913" y="2817952"/>
            <a:ext cx="1188653" cy="1185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945e5e31bb_0_271"/>
          <p:cNvSpPr/>
          <p:nvPr/>
        </p:nvSpPr>
        <p:spPr>
          <a:xfrm>
            <a:off x="4506538" y="1975650"/>
            <a:ext cx="3187800" cy="2906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945e5e31bb_0_271"/>
          <p:cNvSpPr/>
          <p:nvPr/>
        </p:nvSpPr>
        <p:spPr>
          <a:xfrm>
            <a:off x="4506538" y="1983881"/>
            <a:ext cx="3187800" cy="6534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2400">
                <a:solidFill>
                  <a:srgbClr val="434343"/>
                </a:solidFill>
              </a:rPr>
              <a:t>Prepare Interviews</a:t>
            </a:r>
            <a:endParaRPr b="0" i="0" sz="2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g945e5e31bb_0_2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6108" y="3005409"/>
            <a:ext cx="1188755" cy="1185299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945e5e31bb_0_271"/>
          <p:cNvSpPr/>
          <p:nvPr/>
        </p:nvSpPr>
        <p:spPr>
          <a:xfrm>
            <a:off x="3754863" y="3159013"/>
            <a:ext cx="577200" cy="503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945e5e31bb_0_271"/>
          <p:cNvSpPr/>
          <p:nvPr/>
        </p:nvSpPr>
        <p:spPr>
          <a:xfrm>
            <a:off x="8562325" y="1975650"/>
            <a:ext cx="3187800" cy="2906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945e5e31bb_0_271"/>
          <p:cNvSpPr/>
          <p:nvPr/>
        </p:nvSpPr>
        <p:spPr>
          <a:xfrm>
            <a:off x="8562325" y="1983881"/>
            <a:ext cx="3187800" cy="6534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2400">
                <a:solidFill>
                  <a:srgbClr val="434343"/>
                </a:solidFill>
              </a:rPr>
              <a:t>Conduct Interviews</a:t>
            </a:r>
            <a:endParaRPr b="0" i="0" sz="2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945e5e31bb_0_271"/>
          <p:cNvSpPr/>
          <p:nvPr/>
        </p:nvSpPr>
        <p:spPr>
          <a:xfrm>
            <a:off x="7839738" y="3177438"/>
            <a:ext cx="577200" cy="503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6" name="Google Shape;176;g945e5e31bb_0_2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561827" y="3003713"/>
            <a:ext cx="1188650" cy="1188672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945e5e31bb_0_271"/>
          <p:cNvSpPr txBox="1"/>
          <p:nvPr/>
        </p:nvSpPr>
        <p:spPr>
          <a:xfrm>
            <a:off x="356616" y="4114800"/>
            <a:ext cx="31878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666666"/>
                </a:solidFill>
              </a:rPr>
              <a:t>Review literature on research topics</a:t>
            </a:r>
            <a:endParaRPr b="1" sz="1600">
              <a:solidFill>
                <a:srgbClr val="666666"/>
              </a:solidFill>
            </a:endParaRPr>
          </a:p>
        </p:txBody>
      </p:sp>
      <p:sp>
        <p:nvSpPr>
          <p:cNvPr id="178" name="Google Shape;178;g945e5e31bb_0_271"/>
          <p:cNvSpPr txBox="1"/>
          <p:nvPr/>
        </p:nvSpPr>
        <p:spPr>
          <a:xfrm>
            <a:off x="4459479" y="4192375"/>
            <a:ext cx="31878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666666"/>
                </a:solidFill>
              </a:rPr>
              <a:t>Design interview questions based on literature insights</a:t>
            </a:r>
            <a:endParaRPr b="1" sz="1600">
              <a:solidFill>
                <a:srgbClr val="666666"/>
              </a:solidFill>
            </a:endParaRPr>
          </a:p>
        </p:txBody>
      </p:sp>
      <p:sp>
        <p:nvSpPr>
          <p:cNvPr id="179" name="Google Shape;179;g945e5e31bb_0_271"/>
          <p:cNvSpPr txBox="1"/>
          <p:nvPr/>
        </p:nvSpPr>
        <p:spPr>
          <a:xfrm>
            <a:off x="8562329" y="4192375"/>
            <a:ext cx="31878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666666"/>
                </a:solidFill>
              </a:rPr>
              <a:t>Conduct interviews with industry partners</a:t>
            </a:r>
            <a:endParaRPr b="1" sz="1600">
              <a:solidFill>
                <a:srgbClr val="666666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a225f87bbb_0_72"/>
          <p:cNvSpPr txBox="1"/>
          <p:nvPr>
            <p:ph type="title"/>
          </p:nvPr>
        </p:nvSpPr>
        <p:spPr>
          <a:xfrm>
            <a:off x="334434" y="44451"/>
            <a:ext cx="10586100" cy="72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US" sz="2600"/>
              <a:t>Research Methodology II</a:t>
            </a:r>
            <a:endParaRPr b="1" sz="2600"/>
          </a:p>
        </p:txBody>
      </p:sp>
      <p:sp>
        <p:nvSpPr>
          <p:cNvPr id="186" name="Google Shape;186;ga225f87bbb_0_72"/>
          <p:cNvSpPr txBox="1"/>
          <p:nvPr>
            <p:ph idx="4294967295" type="sldNum"/>
          </p:nvPr>
        </p:nvSpPr>
        <p:spPr>
          <a:xfrm>
            <a:off x="11525251" y="6570616"/>
            <a:ext cx="3324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7" name="Google Shape;187;ga225f87bbb_0_72"/>
          <p:cNvSpPr/>
          <p:nvPr/>
        </p:nvSpPr>
        <p:spPr>
          <a:xfrm>
            <a:off x="2416038" y="1882700"/>
            <a:ext cx="3187800" cy="2906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a225f87bbb_0_72"/>
          <p:cNvSpPr/>
          <p:nvPr/>
        </p:nvSpPr>
        <p:spPr>
          <a:xfrm>
            <a:off x="2416038" y="1890930"/>
            <a:ext cx="3187800" cy="6534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2400">
                <a:solidFill>
                  <a:srgbClr val="434343"/>
                </a:solidFill>
              </a:rPr>
              <a:t>Collect &amp; Analyze Data</a:t>
            </a:r>
            <a:endParaRPr b="0" i="0" sz="2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a225f87bbb_0_72"/>
          <p:cNvSpPr/>
          <p:nvPr/>
        </p:nvSpPr>
        <p:spPr>
          <a:xfrm>
            <a:off x="6588150" y="1901100"/>
            <a:ext cx="3187800" cy="29067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500063" rotWithShape="0" algn="bl" dist="171450">
              <a:srgbClr val="434343">
                <a:alpha val="49800"/>
              </a:srgbClr>
            </a:outerShdw>
          </a:effectLst>
        </p:spPr>
        <p:txBody>
          <a:bodyPr anchorCtr="0" anchor="ctr" bIns="0" lIns="91425" spcFirstLastPara="1" rIns="91425" wrap="square" tIns="5486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a225f87bbb_0_72"/>
          <p:cNvSpPr/>
          <p:nvPr/>
        </p:nvSpPr>
        <p:spPr>
          <a:xfrm>
            <a:off x="6588150" y="1909331"/>
            <a:ext cx="3187800" cy="6534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1905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en-US" sz="2400">
                <a:solidFill>
                  <a:srgbClr val="434343"/>
                </a:solidFill>
              </a:rPr>
              <a:t>Write Scientific Report</a:t>
            </a:r>
            <a:endParaRPr b="0" i="0" sz="2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a225f87bbb_0_72"/>
          <p:cNvSpPr/>
          <p:nvPr/>
        </p:nvSpPr>
        <p:spPr>
          <a:xfrm>
            <a:off x="5836475" y="3084463"/>
            <a:ext cx="577200" cy="503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2" name="Google Shape;192;ga225f87bbb_0_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575" y="2929125"/>
            <a:ext cx="1188750" cy="118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ga225f87bbb_0_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45825" y="2929125"/>
            <a:ext cx="1188750" cy="118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a225f87bbb_0_72"/>
          <p:cNvSpPr txBox="1"/>
          <p:nvPr/>
        </p:nvSpPr>
        <p:spPr>
          <a:xfrm>
            <a:off x="2414016" y="4123944"/>
            <a:ext cx="31878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666666"/>
                </a:solidFill>
              </a:rPr>
              <a:t>Collect and analyze interview outcomes</a:t>
            </a:r>
            <a:endParaRPr b="1" sz="1600">
              <a:solidFill>
                <a:srgbClr val="666666"/>
              </a:solidFill>
            </a:endParaRPr>
          </a:p>
        </p:txBody>
      </p:sp>
      <p:sp>
        <p:nvSpPr>
          <p:cNvPr id="195" name="Google Shape;195;ga225f87bbb_0_72"/>
          <p:cNvSpPr txBox="1"/>
          <p:nvPr/>
        </p:nvSpPr>
        <p:spPr>
          <a:xfrm>
            <a:off x="6647688" y="4114800"/>
            <a:ext cx="3187800" cy="3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666666"/>
                </a:solidFill>
              </a:rPr>
              <a:t>Write a scientific report based on the examined data</a:t>
            </a:r>
            <a:endParaRPr b="1" sz="1600">
              <a:solidFill>
                <a:srgbClr val="666666"/>
              </a:solidFill>
            </a:endParaRPr>
          </a:p>
        </p:txBody>
      </p:sp>
      <p:sp>
        <p:nvSpPr>
          <p:cNvPr id="196" name="Google Shape;196;ga225f87bbb_0_72"/>
          <p:cNvSpPr txBox="1"/>
          <p:nvPr/>
        </p:nvSpPr>
        <p:spPr>
          <a:xfrm>
            <a:off x="5511675" y="6095075"/>
            <a:ext cx="6765000" cy="4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8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Source:</a:t>
            </a:r>
            <a:r>
              <a:rPr i="1" lang="en-US" sz="8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Yin (2008): Case Study Research: Design and Methods (Applied Social Research Methods)</a:t>
            </a:r>
            <a:endParaRPr i="1" sz="800">
              <a:solidFill>
                <a:srgbClr val="333333"/>
              </a:solidFill>
              <a:highlight>
                <a:srgbClr val="FFFFFF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800">
                <a:solidFill>
                  <a:srgbClr val="333333"/>
                </a:solidFill>
                <a:highlight>
                  <a:srgbClr val="FFFFFF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(partially based)</a:t>
            </a:r>
            <a:endParaRPr i="1" sz="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"/>
          <p:cNvSpPr txBox="1"/>
          <p:nvPr>
            <p:ph idx="4294967295" type="sldNum"/>
          </p:nvPr>
        </p:nvSpPr>
        <p:spPr>
          <a:xfrm>
            <a:off x="11525251" y="6570616"/>
            <a:ext cx="332316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203" name="Google Shape;203;p4"/>
          <p:cNvGraphicFramePr/>
          <p:nvPr/>
        </p:nvGraphicFramePr>
        <p:xfrm>
          <a:off x="444650" y="1737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{9C31AFFA-E998-4A34-B8DA-D40A2D240A2D}</a:tableStyleId>
              </a:tblPr>
              <a:tblGrid>
                <a:gridCol w="697375"/>
                <a:gridCol w="5087425"/>
                <a:gridCol w="735550"/>
                <a:gridCol w="773925"/>
                <a:gridCol w="784100"/>
                <a:gridCol w="736100"/>
                <a:gridCol w="760025"/>
                <a:gridCol w="887575"/>
                <a:gridCol w="840600"/>
              </a:tblGrid>
              <a:tr h="399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rgbClr val="434343"/>
                          </a:solidFill>
                        </a:rPr>
                        <a:t>Oct. 2020</a:t>
                      </a:r>
                      <a:endParaRPr b="1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rgbClr val="434343"/>
                          </a:solidFill>
                        </a:rPr>
                        <a:t>Nov. 2020</a:t>
                      </a:r>
                      <a:endParaRPr b="1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rgbClr val="434343"/>
                          </a:solidFill>
                        </a:rPr>
                        <a:t>Dec. 2020</a:t>
                      </a:r>
                      <a:endParaRPr b="1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rgbClr val="434343"/>
                          </a:solidFill>
                        </a:rPr>
                        <a:t>Jan. 2021</a:t>
                      </a:r>
                      <a:endParaRPr b="1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rgbClr val="434343"/>
                          </a:solidFill>
                        </a:rPr>
                        <a:t>Feb. 2021</a:t>
                      </a:r>
                      <a:endParaRPr b="1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rgbClr val="434343"/>
                          </a:solidFill>
                        </a:rPr>
                        <a:t>March 2021</a:t>
                      </a:r>
                      <a:endParaRPr b="1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solidFill>
                            <a:srgbClr val="434343"/>
                          </a:solidFill>
                        </a:rPr>
                        <a:t>April 2021</a:t>
                      </a:r>
                      <a:endParaRPr b="1">
                        <a:solidFill>
                          <a:srgbClr val="434343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7083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8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8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434343"/>
                          </a:solidFill>
                        </a:rPr>
                        <a:t>Prepare Questionnaires</a:t>
                      </a:r>
                      <a:endParaRPr b="1" sz="1800">
                        <a:solidFill>
                          <a:srgbClr val="434343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81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434343"/>
                          </a:solidFill>
                        </a:rPr>
                        <a:t>Conduct Interviews</a:t>
                      </a:r>
                      <a:endParaRPr b="1" sz="1800">
                        <a:solidFill>
                          <a:srgbClr val="434343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365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04" name="Google Shape;204;p4"/>
          <p:cNvSpPr/>
          <p:nvPr/>
        </p:nvSpPr>
        <p:spPr>
          <a:xfrm>
            <a:off x="444650" y="2339300"/>
            <a:ext cx="5784900" cy="708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5" name="Google Shape;205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725" y="2391838"/>
            <a:ext cx="474075" cy="47272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4"/>
          <p:cNvSpPr/>
          <p:nvPr/>
        </p:nvSpPr>
        <p:spPr>
          <a:xfrm>
            <a:off x="1222900" y="2339300"/>
            <a:ext cx="5006700" cy="577800"/>
          </a:xfrm>
          <a:prstGeom prst="rect">
            <a:avLst/>
          </a:prstGeom>
          <a:solidFill>
            <a:srgbClr val="C4DC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434343"/>
                </a:solidFill>
              </a:rPr>
              <a:t>Literature Review</a:t>
            </a:r>
            <a:endParaRPr b="1" sz="1800">
              <a:solidFill>
                <a:srgbClr val="434343"/>
              </a:solidFill>
            </a:endParaRPr>
          </a:p>
        </p:txBody>
      </p:sp>
      <p:sp>
        <p:nvSpPr>
          <p:cNvPr id="207" name="Google Shape;207;p4"/>
          <p:cNvSpPr/>
          <p:nvPr/>
        </p:nvSpPr>
        <p:spPr>
          <a:xfrm>
            <a:off x="444650" y="3047588"/>
            <a:ext cx="5784900" cy="708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8" name="Google Shape;208;p4"/>
          <p:cNvSpPr/>
          <p:nvPr/>
        </p:nvSpPr>
        <p:spPr>
          <a:xfrm>
            <a:off x="1222900" y="3047600"/>
            <a:ext cx="5006700" cy="577800"/>
          </a:xfrm>
          <a:prstGeom prst="rect">
            <a:avLst/>
          </a:prstGeom>
          <a:solidFill>
            <a:srgbClr val="C4DC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434343"/>
                </a:solidFill>
              </a:rPr>
              <a:t>Prepare Interview Questions</a:t>
            </a:r>
            <a:endParaRPr b="1" sz="1800">
              <a:solidFill>
                <a:srgbClr val="434343"/>
              </a:solidFill>
            </a:endParaRPr>
          </a:p>
        </p:txBody>
      </p:sp>
      <p:pic>
        <p:nvPicPr>
          <p:cNvPr id="209" name="Google Shape;20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730" y="3073893"/>
            <a:ext cx="474075" cy="472689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4"/>
          <p:cNvSpPr/>
          <p:nvPr/>
        </p:nvSpPr>
        <p:spPr>
          <a:xfrm>
            <a:off x="444650" y="3755900"/>
            <a:ext cx="5784900" cy="708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4"/>
          <p:cNvSpPr/>
          <p:nvPr/>
        </p:nvSpPr>
        <p:spPr>
          <a:xfrm>
            <a:off x="1222900" y="3755900"/>
            <a:ext cx="5006700" cy="577800"/>
          </a:xfrm>
          <a:prstGeom prst="rect">
            <a:avLst/>
          </a:prstGeom>
          <a:solidFill>
            <a:srgbClr val="C4DC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434343"/>
                </a:solidFill>
              </a:rPr>
              <a:t>Conduct Interviews</a:t>
            </a:r>
            <a:endParaRPr b="1" sz="1800">
              <a:solidFill>
                <a:srgbClr val="434343"/>
              </a:solidFill>
            </a:endParaRPr>
          </a:p>
        </p:txBody>
      </p:sp>
      <p:pic>
        <p:nvPicPr>
          <p:cNvPr id="212" name="Google Shape;212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9725" y="3761987"/>
            <a:ext cx="474075" cy="47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4"/>
          <p:cNvSpPr/>
          <p:nvPr/>
        </p:nvSpPr>
        <p:spPr>
          <a:xfrm>
            <a:off x="6378700" y="2549000"/>
            <a:ext cx="1054800" cy="288900"/>
          </a:xfrm>
          <a:prstGeom prst="roundRect">
            <a:avLst>
              <a:gd fmla="val 16667" name="adj"/>
            </a:avLst>
          </a:prstGeom>
          <a:solidFill>
            <a:srgbClr val="4799D9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4"/>
          <p:cNvSpPr/>
          <p:nvPr/>
        </p:nvSpPr>
        <p:spPr>
          <a:xfrm>
            <a:off x="444650" y="4464200"/>
            <a:ext cx="5784900" cy="708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4"/>
          <p:cNvSpPr/>
          <p:nvPr/>
        </p:nvSpPr>
        <p:spPr>
          <a:xfrm>
            <a:off x="1222900" y="4464200"/>
            <a:ext cx="5006700" cy="577800"/>
          </a:xfrm>
          <a:prstGeom prst="rect">
            <a:avLst/>
          </a:prstGeom>
          <a:solidFill>
            <a:srgbClr val="C4DC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434343"/>
                </a:solidFill>
              </a:rPr>
              <a:t>Collect &amp; Analyze Data</a:t>
            </a:r>
            <a:endParaRPr b="1" sz="1800">
              <a:solidFill>
                <a:srgbClr val="434343"/>
              </a:solidFill>
            </a:endParaRPr>
          </a:p>
        </p:txBody>
      </p:sp>
      <p:sp>
        <p:nvSpPr>
          <p:cNvPr id="216" name="Google Shape;216;p4"/>
          <p:cNvSpPr/>
          <p:nvPr/>
        </p:nvSpPr>
        <p:spPr>
          <a:xfrm>
            <a:off x="6632225" y="3257300"/>
            <a:ext cx="1344000" cy="288900"/>
          </a:xfrm>
          <a:prstGeom prst="roundRect">
            <a:avLst>
              <a:gd fmla="val 16667" name="adj"/>
            </a:avLst>
          </a:prstGeom>
          <a:solidFill>
            <a:srgbClr val="4799D9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4"/>
          <p:cNvSpPr/>
          <p:nvPr/>
        </p:nvSpPr>
        <p:spPr>
          <a:xfrm>
            <a:off x="8056000" y="3993025"/>
            <a:ext cx="1054800" cy="288900"/>
          </a:xfrm>
          <a:prstGeom prst="roundRect">
            <a:avLst>
              <a:gd fmla="val 16667" name="adj"/>
            </a:avLst>
          </a:prstGeom>
          <a:solidFill>
            <a:srgbClr val="4799D9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4"/>
          <p:cNvSpPr/>
          <p:nvPr/>
        </p:nvSpPr>
        <p:spPr>
          <a:xfrm>
            <a:off x="8759950" y="4673900"/>
            <a:ext cx="1677300" cy="288900"/>
          </a:xfrm>
          <a:prstGeom prst="roundRect">
            <a:avLst>
              <a:gd fmla="val 16667" name="adj"/>
            </a:avLst>
          </a:prstGeom>
          <a:solidFill>
            <a:srgbClr val="4799D9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9" name="Google Shape;219;p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9725" y="4451450"/>
            <a:ext cx="474075" cy="47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4"/>
          <p:cNvSpPr/>
          <p:nvPr/>
        </p:nvSpPr>
        <p:spPr>
          <a:xfrm>
            <a:off x="444650" y="5172500"/>
            <a:ext cx="5784900" cy="708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4"/>
          <p:cNvSpPr/>
          <p:nvPr/>
        </p:nvSpPr>
        <p:spPr>
          <a:xfrm>
            <a:off x="1222900" y="5172500"/>
            <a:ext cx="5006700" cy="577800"/>
          </a:xfrm>
          <a:prstGeom prst="rect">
            <a:avLst/>
          </a:prstGeom>
          <a:solidFill>
            <a:srgbClr val="C4DCF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434343"/>
                </a:solidFill>
              </a:rPr>
              <a:t>Write scientific report</a:t>
            </a:r>
            <a:endParaRPr b="1" sz="1800">
              <a:solidFill>
                <a:srgbClr val="434343"/>
              </a:solidFill>
            </a:endParaRPr>
          </a:p>
        </p:txBody>
      </p:sp>
      <p:pic>
        <p:nvPicPr>
          <p:cNvPr id="222" name="Google Shape;222;p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9725" y="5172500"/>
            <a:ext cx="474075" cy="47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4"/>
          <p:cNvSpPr/>
          <p:nvPr/>
        </p:nvSpPr>
        <p:spPr>
          <a:xfrm>
            <a:off x="7581825" y="5354775"/>
            <a:ext cx="3597600" cy="288900"/>
          </a:xfrm>
          <a:prstGeom prst="roundRect">
            <a:avLst>
              <a:gd fmla="val 16667" name="adj"/>
            </a:avLst>
          </a:prstGeom>
          <a:solidFill>
            <a:srgbClr val="4799D9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4"/>
          <p:cNvSpPr/>
          <p:nvPr/>
        </p:nvSpPr>
        <p:spPr>
          <a:xfrm>
            <a:off x="1538313" y="847300"/>
            <a:ext cx="3597600" cy="10983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28575">
            <a:solidFill>
              <a:srgbClr val="C4DCF2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Official Start Date:</a:t>
            </a:r>
            <a:r>
              <a:rPr lang="en-US"/>
              <a:t> 04th November 2020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Official End Date:</a:t>
            </a:r>
            <a:r>
              <a:rPr lang="en-US"/>
              <a:t> 04th April 2021</a:t>
            </a:r>
            <a:endParaRPr/>
          </a:p>
        </p:txBody>
      </p:sp>
      <p:sp>
        <p:nvSpPr>
          <p:cNvPr id="225" name="Google Shape;225;p4"/>
          <p:cNvSpPr txBox="1"/>
          <p:nvPr>
            <p:ph type="title"/>
          </p:nvPr>
        </p:nvSpPr>
        <p:spPr>
          <a:xfrm>
            <a:off x="334975" y="202600"/>
            <a:ext cx="10586100" cy="474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0000" spcFirstLastPara="1" rIns="9000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600"/>
              <a:t>Timeline</a:t>
            </a:r>
            <a:endParaRPr/>
          </a:p>
        </p:txBody>
      </p:sp>
      <p:sp>
        <p:nvSpPr>
          <p:cNvPr id="226" name="Google Shape;226;p4"/>
          <p:cNvSpPr/>
          <p:nvPr/>
        </p:nvSpPr>
        <p:spPr>
          <a:xfrm>
            <a:off x="3059625" y="548640"/>
            <a:ext cx="555000" cy="5778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 cap="flat" cmpd="sng" w="38100">
            <a:solidFill>
              <a:srgbClr val="C4DC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7" name="Google Shape;227;p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40549" y="594360"/>
            <a:ext cx="474075" cy="47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2018-03-16T10:28:48Z</dcterms:created>
  <dc:creator>Microsoft Office User</dc:creator>
</cp:coreProperties>
</file>