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1"/>
  </p:sldMasterIdLst>
  <p:notesMasterIdLst>
    <p:notesMasterId r:id="rId22"/>
  </p:notesMasterIdLst>
  <p:handoutMasterIdLst>
    <p:handoutMasterId r:id="rId23"/>
  </p:handoutMasterIdLst>
  <p:sldIdLst>
    <p:sldId id="379" r:id="rId2"/>
    <p:sldId id="432" r:id="rId3"/>
    <p:sldId id="436" r:id="rId4"/>
    <p:sldId id="433" r:id="rId5"/>
    <p:sldId id="434" r:id="rId6"/>
    <p:sldId id="438" r:id="rId7"/>
    <p:sldId id="439" r:id="rId8"/>
    <p:sldId id="442" r:id="rId9"/>
    <p:sldId id="443" r:id="rId10"/>
    <p:sldId id="435" r:id="rId11"/>
    <p:sldId id="437" r:id="rId12"/>
    <p:sldId id="448" r:id="rId13"/>
    <p:sldId id="449" r:id="rId14"/>
    <p:sldId id="450" r:id="rId15"/>
    <p:sldId id="441" r:id="rId16"/>
    <p:sldId id="451" r:id="rId17"/>
    <p:sldId id="445" r:id="rId18"/>
    <p:sldId id="446" r:id="rId19"/>
    <p:sldId id="447" r:id="rId20"/>
    <p:sldId id="452" r:id="rId21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675EF93E-CF12-774B-99EF-AF9E30332C3D}">
          <p14:sldIdLst>
            <p14:sldId id="379"/>
            <p14:sldId id="432"/>
            <p14:sldId id="436"/>
            <p14:sldId id="433"/>
            <p14:sldId id="434"/>
            <p14:sldId id="438"/>
            <p14:sldId id="439"/>
            <p14:sldId id="442"/>
            <p14:sldId id="443"/>
            <p14:sldId id="435"/>
            <p14:sldId id="437"/>
            <p14:sldId id="448"/>
            <p14:sldId id="449"/>
            <p14:sldId id="450"/>
            <p14:sldId id="441"/>
            <p14:sldId id="451"/>
            <p14:sldId id="445"/>
            <p14:sldId id="446"/>
            <p14:sldId id="447"/>
            <p14:sldId id="45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8C2"/>
    <a:srgbClr val="91AC6B"/>
    <a:srgbClr val="074FB0"/>
    <a:srgbClr val="B5CA82"/>
    <a:srgbClr val="41BEFF"/>
    <a:srgbClr val="0099FF"/>
    <a:srgbClr val="CA213F"/>
    <a:srgbClr val="E53418"/>
    <a:srgbClr val="FF8000"/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1" autoAdjust="0"/>
    <p:restoredTop sz="97176" autoAdjust="0"/>
  </p:normalViewPr>
  <p:slideViewPr>
    <p:cSldViewPr showGuides="1">
      <p:cViewPr varScale="1">
        <p:scale>
          <a:sx n="104" d="100"/>
          <a:sy n="104" d="100"/>
        </p:scale>
        <p:origin x="-1384" y="-96"/>
      </p:cViewPr>
      <p:guideLst>
        <p:guide orient="horz" pos="2160"/>
        <p:guide orient="horz" pos="4020"/>
        <p:guide orient="horz" pos="527"/>
        <p:guide orient="horz" pos="482"/>
        <p:guide orient="horz" pos="618"/>
        <p:guide orient="horz" pos="4110"/>
        <p:guide orient="horz" pos="4292"/>
        <p:guide orient="horz" pos="28"/>
        <p:guide pos="2880"/>
        <p:guide pos="158"/>
        <p:guide pos="5602"/>
      </p:guideLst>
    </p:cSldViewPr>
  </p:slideViewPr>
  <p:outlineViewPr>
    <p:cViewPr>
      <p:scale>
        <a:sx n="33" d="100"/>
        <a:sy n="33" d="100"/>
      </p:scale>
      <p:origin x="0" y="447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95" d="100"/>
          <a:sy n="95" d="100"/>
        </p:scale>
        <p:origin x="-3656" y="-6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3532" y="184431"/>
            <a:ext cx="3348484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54135" y="184431"/>
            <a:ext cx="2114832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7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7FE7FE36-6E37-4166-887F-8BA56933CB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8"/>
            <a:ext cx="4984962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A99042-4B59-4FAF-B133-3105DA2950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753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A99042-4B59-4FAF-B133-3105DA29506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UM Neue Helvetica 55 Regular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980241-B4EF-4790-A4CF-31474CDACBD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8" descr="http://www.in.tum.de/images/Fakultaet_logo_102.png"/>
          <p:cNvPicPr>
            <a:picLocks noChangeAspect="1" noChangeArrowheads="1"/>
          </p:cNvPicPr>
          <p:nvPr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46" y="342881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:\Users\Alexander Ernst\Documents\SEBIS\Vorlagen\Logo 2007\TUMLogo_RGB\TUMLogo_oZ_Outl_RGB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475" y="350818"/>
            <a:ext cx="614700" cy="328613"/>
          </a:xfrm>
          <a:prstGeom prst="rect">
            <a:avLst/>
          </a:prstGeom>
          <a:noFill/>
        </p:spPr>
      </p:pic>
      <p:pic>
        <p:nvPicPr>
          <p:cNvPr id="15" name="Picture 18" descr="http://www.in.tum.de/images/Fakultaet_logo_102.png"/>
          <p:cNvPicPr>
            <a:picLocks noChangeAspect="1" noChangeArrowheads="1"/>
          </p:cNvPicPr>
          <p:nvPr userDrawn="1"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46" y="342881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C:\Users\Alexander Ernst\Documents\SEBIS\Vorlagen\Logo 2007\TUMLogo_RGB\TUMLogo_oZ_Outl_RGB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475" y="350818"/>
            <a:ext cx="614700" cy="328613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0825" y="44450"/>
            <a:ext cx="25352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0" rIns="90000" bIns="0" anchor="b"/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Fakultät für Informatik </a:t>
            </a:r>
            <a:endParaRPr lang="de-DE" sz="1200" dirty="0" smtClean="0">
              <a:solidFill>
                <a:srgbClr val="074FB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 smtClean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Technische </a:t>
            </a:r>
            <a:r>
              <a:rPr lang="de-DE" sz="1200" dirty="0">
                <a:solidFill>
                  <a:srgbClr val="074FB0"/>
                </a:solidFill>
                <a:latin typeface="Arial" pitchFamily="34" charset="0"/>
                <a:cs typeface="Arial" pitchFamily="34" charset="0"/>
              </a:rPr>
              <a:t>Universität München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981075"/>
            <a:ext cx="8642350" cy="1733546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714620"/>
            <a:ext cx="8642350" cy="1285884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43966" y="6524624"/>
            <a:ext cx="249208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AB1D3-BC1F-4D48-BAFD-E9DE9BADCD3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000504"/>
            <a:ext cx="8642350" cy="2381246"/>
          </a:xfrm>
        </p:spPr>
        <p:txBody>
          <a:bodyPr anchor="b" anchorCtr="0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sz="1600" b="1" dirty="0" smtClean="0"/>
              <a:t>##Name des Referenten##</a:t>
            </a:r>
            <a:br>
              <a:rPr lang="de-DE" sz="1600" b="1" dirty="0" smtClean="0"/>
            </a:br>
            <a:r>
              <a:rPr lang="de-DE" sz="1600" dirty="0" smtClean="0"/>
              <a:t>Software Engineering betrieblicher Informationssysteme (</a:t>
            </a:r>
            <a:r>
              <a:rPr lang="de-DE" sz="1600" dirty="0" err="1" smtClean="0"/>
              <a:t>sebis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1600" dirty="0" smtClean="0"/>
              <a:t>Ernst Denert-Stiftungslehrstuhl</a:t>
            </a:r>
            <a:br>
              <a:rPr lang="de-DE" sz="1600" dirty="0" smtClean="0"/>
            </a:br>
            <a:endParaRPr lang="de-DE" sz="1600" dirty="0" smtClean="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sz="1600" dirty="0" smtClean="0"/>
              <a:t>wwwmatthes.in.tum.de</a:t>
            </a:r>
            <a:endParaRPr lang="de-DE" sz="1600" dirty="0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4" y="6524624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4"/>
          </p:nvPr>
        </p:nvSpPr>
        <p:spPr>
          <a:xfrm>
            <a:off x="7037434" y="6524624"/>
            <a:ext cx="1606532" cy="2889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29.04.2013</a:t>
            </a:r>
          </a:p>
        </p:txBody>
      </p:sp>
      <p:sp>
        <p:nvSpPr>
          <p:cNvPr id="13" name="Rechteck 12"/>
          <p:cNvSpPr/>
          <p:nvPr userDrawn="1"/>
        </p:nvSpPr>
        <p:spPr bwMode="auto">
          <a:xfrm rot="5400000">
            <a:off x="4564800" y="-3728187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hteck 16"/>
          <p:cNvSpPr/>
          <p:nvPr userDrawn="1"/>
        </p:nvSpPr>
        <p:spPr bwMode="auto">
          <a:xfrm rot="5400000">
            <a:off x="4564800" y="1945425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tera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AE499-CC95-4768-97CB-700E54FECEE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Bildplatzhalter 2"/>
          <p:cNvSpPr>
            <a:spLocks noGrp="1"/>
          </p:cNvSpPr>
          <p:nvPr>
            <p:ph type="pic" idx="1"/>
          </p:nvPr>
        </p:nvSpPr>
        <p:spPr>
          <a:xfrm>
            <a:off x="250825" y="981075"/>
            <a:ext cx="1963721" cy="244792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500297" y="981075"/>
            <a:ext cx="6392877" cy="3233743"/>
          </a:xfrm>
        </p:spPr>
        <p:txBody>
          <a:bodyPr/>
          <a:lstStyle>
            <a:lvl2pPr marL="88900" indent="9525">
              <a:buNone/>
              <a:defRPr sz="1400"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500298" y="5524494"/>
            <a:ext cx="6392877" cy="857256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5"/>
          </p:nvPr>
        </p:nvSpPr>
        <p:spPr>
          <a:xfrm>
            <a:off x="2500298" y="4429132"/>
            <a:ext cx="6392877" cy="856800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56880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pic>
        <p:nvPicPr>
          <p:cNvPr id="6" name="Picture 7" descr="sebis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2062" y="219075"/>
            <a:ext cx="1263162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8594481" y="6557963"/>
            <a:ext cx="38824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fld id="{C2AF8CC1-815C-4683-83DF-E83F9ABC1249}" type="slidenum">
              <a:rPr lang="de-DE" sz="800">
                <a:solidFill>
                  <a:schemeClr val="tx2"/>
                </a:solidFill>
                <a:latin typeface="Arial" charset="0"/>
              </a:rPr>
              <a:pPr>
                <a:defRPr/>
              </a:pPr>
              <a:t>‹Nr.›</a:t>
            </a:fld>
            <a:endParaRPr lang="de-DE" sz="8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1" y="355600"/>
            <a:ext cx="7211157" cy="3365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23851" y="981075"/>
            <a:ext cx="4177811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2339" y="981075"/>
            <a:ext cx="4177812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>
          <a:xfrm>
            <a:off x="6686550" y="6597650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 lIns="90000" tIns="0" rIns="90000" b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981075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981075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27B69-3944-4841-B7AC-2B57D04D9EB3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5" y="981074"/>
            <a:ext cx="4246563" cy="661976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0825" y="1643050"/>
            <a:ext cx="4246563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981074"/>
            <a:ext cx="4248150" cy="661975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248150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009F-68C5-4108-BC38-B58424A38680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CF4B8-C569-4675-8CE8-CF6965857403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C3826-A282-48F8-AAA8-532BA3FF046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825" y="981075"/>
            <a:ext cx="8642350" cy="54006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F4A60-0F92-4481-A579-F0782E6E0ADD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0824" y="981075"/>
            <a:ext cx="8642351" cy="5400675"/>
          </a:xfrm>
        </p:spPr>
        <p:txBody>
          <a:bodyPr>
            <a:normAutofit/>
          </a:bodyPr>
          <a:lstStyle>
            <a:lvl2pPr>
              <a:def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1"/>
            <a:r>
              <a:rPr lang="de-DE" dirty="0" smtClean="0"/>
              <a:t>Erste Gliederungsebene</a:t>
            </a:r>
          </a:p>
          <a:p>
            <a:pPr lvl="2"/>
            <a:r>
              <a:rPr lang="de-DE" dirty="0" smtClean="0"/>
              <a:t>Zweite Gliederungsebene</a:t>
            </a:r>
          </a:p>
          <a:p>
            <a:pPr lvl="3"/>
            <a:r>
              <a:rPr lang="de-DE" dirty="0" smtClean="0"/>
              <a:t>Dritte Gliederungsebene</a:t>
            </a:r>
          </a:p>
          <a:p>
            <a:pPr lvl="4"/>
            <a:r>
              <a:rPr lang="de-DE" dirty="0" smtClean="0"/>
              <a:t>Vierte Gliederungsebene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 lIns="90000" tIns="0" rIns="90000" b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357668"/>
            <a:ext cx="7772400" cy="1879620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85749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Matthes - Enterprise Architecture Management Tools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454BC-6E8A-45E1-B94F-1A65E65096A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49"/>
            <a:ext cx="753588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434" y="6524624"/>
            <a:ext cx="160653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4" y="6524624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66" y="6524624"/>
            <a:ext cx="24920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0CBAE499-CC95-4768-97CB-700E54FECEE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6" descr="sebis-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68832" y="378268"/>
            <a:ext cx="1024343" cy="3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 bwMode="auto">
          <a:xfrm rot="5400000">
            <a:off x="4564800" y="-3728187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 rot="5400000">
            <a:off x="4564800" y="1945425"/>
            <a:ext cx="14400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7" r:id="rId11"/>
  </p:sldLayoutIdLst>
  <p:transition xmlns:p14="http://schemas.microsoft.com/office/powerpoint/2010/main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TUM Neue Helvetica 75 Bold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buNone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01688" indent="-228600" algn="l" defTabSz="803275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160463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29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Enabling </a:t>
            </a:r>
            <a:r>
              <a:rPr lang="en-US" dirty="0" err="1" smtClean="0"/>
              <a:t>realtime</a:t>
            </a:r>
            <a:r>
              <a:rPr lang="en-US" dirty="0" smtClean="0"/>
              <a:t> collaborative data-intensive web applications</a:t>
            </a:r>
            <a:endParaRPr lang="en-US" noProof="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AB1D3-BC1F-4D48-BAFD-E9DE9BADCD35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b="1" noProof="0" dirty="0" smtClean="0"/>
              <a:t>Betreuer: Sascha Roth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de-DE" b="1" dirty="0" smtClean="0"/>
              <a:t>Kooperationspartner: </a:t>
            </a:r>
            <a:r>
              <a:rPr lang="de-DE" b="1" dirty="0" err="1" smtClean="0"/>
              <a:t>Pentasys</a:t>
            </a:r>
            <a:r>
              <a:rPr lang="de-DE" b="1" dirty="0" smtClean="0"/>
              <a:t> AG</a:t>
            </a:r>
            <a:endParaRPr lang="en-US" noProof="0" dirty="0" smtClean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Tobias Höfler		29.04.2013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 smtClean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case study using </a:t>
            </a:r>
            <a:r>
              <a:rPr lang="en-US" dirty="0" err="1" smtClean="0"/>
              <a:t>serverside</a:t>
            </a:r>
            <a:r>
              <a:rPr lang="en-US" dirty="0" smtClean="0"/>
              <a:t> JavaScript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08" y="5157192"/>
            <a:ext cx="2729880" cy="94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The Real-Time Architecture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Alex </a:t>
            </a:r>
            <a:r>
              <a:rPr lang="de-DE" dirty="0" err="1" smtClean="0"/>
              <a:t>MacCaw</a:t>
            </a:r>
            <a:r>
              <a:rPr lang="de-DE" dirty="0" smtClean="0"/>
              <a:t> (JavaScript Web </a:t>
            </a:r>
            <a:r>
              <a:rPr lang="de-DE" dirty="0" err="1" smtClean="0"/>
              <a:t>Applications</a:t>
            </a:r>
            <a:r>
              <a:rPr lang="de-DE" dirty="0" smtClean="0"/>
              <a:t>)</a:t>
            </a:r>
          </a:p>
          <a:p>
            <a:pPr lvl="2"/>
            <a:r>
              <a:rPr lang="de-DE" dirty="0" smtClean="0"/>
              <a:t>Real-Time </a:t>
            </a:r>
            <a:r>
              <a:rPr lang="de-DE" dirty="0" err="1" smtClean="0"/>
              <a:t>architecture</a:t>
            </a:r>
            <a:r>
              <a:rPr lang="de-DE" dirty="0" smtClean="0"/>
              <a:t> = event-</a:t>
            </a:r>
            <a:r>
              <a:rPr lang="de-DE" dirty="0" err="1" smtClean="0"/>
              <a:t>driven</a:t>
            </a:r>
            <a:endParaRPr lang="de-DE" dirty="0" smtClean="0"/>
          </a:p>
          <a:p>
            <a:pPr lvl="2"/>
            <a:r>
              <a:rPr lang="de-DE" dirty="0" err="1" smtClean="0"/>
              <a:t>Driven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interactions</a:t>
            </a:r>
            <a:endParaRPr lang="de-DE" dirty="0" smtClean="0"/>
          </a:p>
          <a:p>
            <a:pPr lvl="2"/>
            <a:endParaRPr lang="de-DE" dirty="0" smtClean="0"/>
          </a:p>
          <a:p>
            <a:pPr lvl="1"/>
            <a:r>
              <a:rPr lang="de-DE" dirty="0" smtClean="0"/>
              <a:t>Client-</a:t>
            </a:r>
            <a:r>
              <a:rPr lang="de-DE" dirty="0" err="1" smtClean="0"/>
              <a:t>side</a:t>
            </a:r>
            <a:r>
              <a:rPr lang="de-DE" dirty="0" smtClean="0"/>
              <a:t> MVC</a:t>
            </a:r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updates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distributed</a:t>
            </a:r>
            <a:r>
              <a:rPr lang="de-DE" dirty="0" smtClean="0"/>
              <a:t> ?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Who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notified</a:t>
            </a:r>
            <a:r>
              <a:rPr lang="de-DE" dirty="0" smtClean="0"/>
              <a:t> ?</a:t>
            </a:r>
          </a:p>
          <a:p>
            <a:pPr lvl="1"/>
            <a:endParaRPr lang="de-DE" dirty="0" smtClean="0"/>
          </a:p>
          <a:p>
            <a:pPr lvl="1"/>
            <a:r>
              <a:rPr lang="de-DE" dirty="0" err="1" smtClean="0"/>
              <a:t>PubSub</a:t>
            </a:r>
            <a:r>
              <a:rPr lang="de-DE" dirty="0" smtClean="0"/>
              <a:t> </a:t>
            </a:r>
            <a:r>
              <a:rPr lang="de-DE" dirty="0" err="1" smtClean="0"/>
              <a:t>pattern</a:t>
            </a:r>
            <a:endParaRPr lang="de-DE" dirty="0"/>
          </a:p>
          <a:p>
            <a:pPr lvl="2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8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Fundamental Architecture</a:t>
            </a:r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Tobias Höfler		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3"/>
          <a:srcRect t="-44024" b="-44024"/>
          <a:stretch>
            <a:fillRect/>
          </a:stretch>
        </p:blipFill>
        <p:spPr>
          <a:xfrm>
            <a:off x="798598" y="1124744"/>
            <a:ext cx="7373802" cy="4609306"/>
          </a:xfrm>
        </p:spPr>
      </p:pic>
    </p:spTree>
    <p:extLst>
      <p:ext uri="{BB962C8B-B14F-4D97-AF65-F5344CB8AC3E}">
        <p14:creationId xmlns:p14="http://schemas.microsoft.com/office/powerpoint/2010/main" val="9739295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Technology Stack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2375917"/>
          </a:xfrm>
        </p:spPr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Client UI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Twitter</a:t>
            </a:r>
            <a:r>
              <a:rPr lang="de-DE" dirty="0" smtClean="0"/>
              <a:t> Bootstrap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Client MVC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EmberJS</a:t>
            </a:r>
            <a:r>
              <a:rPr lang="de-DE" dirty="0" smtClean="0"/>
              <a:t>:</a:t>
            </a:r>
          </a:p>
          <a:p>
            <a:pPr lvl="2"/>
            <a:endParaRPr lang="de-DE" dirty="0"/>
          </a:p>
          <a:p>
            <a:pPr lvl="2"/>
            <a:r>
              <a:rPr lang="de-DE" dirty="0" smtClean="0"/>
              <a:t>Model:</a:t>
            </a:r>
            <a:endParaRPr lang="de-DE" dirty="0"/>
          </a:p>
          <a:p>
            <a:pPr lvl="2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" name="Textfeld 1"/>
          <p:cNvSpPr txBox="1"/>
          <p:nvPr/>
        </p:nvSpPr>
        <p:spPr>
          <a:xfrm>
            <a:off x="683568" y="3501008"/>
            <a:ext cx="7416824" cy="20621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CollaborativeEditor.Documents</a:t>
            </a:r>
            <a:r>
              <a:rPr lang="de-DE" sz="1600" dirty="0" smtClean="0"/>
              <a:t> </a:t>
            </a:r>
            <a:r>
              <a:rPr lang="de-DE" sz="1600" dirty="0"/>
              <a:t>= </a:t>
            </a:r>
            <a:r>
              <a:rPr lang="de-DE" sz="1600" dirty="0" err="1"/>
              <a:t>Ember.A</a:t>
            </a:r>
            <a:r>
              <a:rPr lang="de-DE" sz="1600" dirty="0"/>
              <a:t>([]);</a:t>
            </a:r>
          </a:p>
          <a:p>
            <a:r>
              <a:rPr lang="de-DE" sz="1600" dirty="0"/>
              <a:t>			</a:t>
            </a:r>
          </a:p>
          <a:p>
            <a:r>
              <a:rPr lang="de-DE" sz="1600" dirty="0" err="1" smtClean="0"/>
              <a:t>CollaborativeEditor.Document</a:t>
            </a:r>
            <a:r>
              <a:rPr lang="de-DE" sz="1600" dirty="0" smtClean="0"/>
              <a:t> </a:t>
            </a:r>
            <a:r>
              <a:rPr lang="de-DE" sz="1600" dirty="0"/>
              <a:t>= </a:t>
            </a:r>
            <a:r>
              <a:rPr lang="de-DE" sz="1600" dirty="0" err="1"/>
              <a:t>Ember.Object.extend</a:t>
            </a:r>
            <a:r>
              <a:rPr lang="de-DE" sz="1600" dirty="0"/>
              <a:t>({</a:t>
            </a:r>
          </a:p>
          <a:p>
            <a:r>
              <a:rPr lang="nl-NL" sz="1600" dirty="0"/>
              <a:t>	</a:t>
            </a:r>
            <a:r>
              <a:rPr lang="nl-NL" sz="1600" dirty="0" smtClean="0"/>
              <a:t>name </a:t>
            </a:r>
            <a:r>
              <a:rPr lang="nl-NL" sz="1600" dirty="0"/>
              <a:t>: </a:t>
            </a:r>
            <a:r>
              <a:rPr lang="nl-NL" sz="1600" b="1" dirty="0" err="1"/>
              <a:t>null</a:t>
            </a:r>
            <a:r>
              <a:rPr lang="nl-NL" sz="1600" b="1" dirty="0"/>
              <a:t>,</a:t>
            </a:r>
          </a:p>
          <a:p>
            <a:r>
              <a:rPr lang="nl-NL" sz="1600" dirty="0"/>
              <a:t>	</a:t>
            </a:r>
            <a:r>
              <a:rPr lang="nl-NL" sz="1600" dirty="0" err="1" smtClean="0"/>
              <a:t>lastModified</a:t>
            </a:r>
            <a:r>
              <a:rPr lang="nl-NL" sz="1600" dirty="0" smtClean="0"/>
              <a:t> </a:t>
            </a:r>
            <a:r>
              <a:rPr lang="nl-NL" sz="1600" dirty="0"/>
              <a:t>: </a:t>
            </a:r>
            <a:r>
              <a:rPr lang="nl-NL" sz="1600" b="1" dirty="0" err="1"/>
              <a:t>null</a:t>
            </a:r>
            <a:r>
              <a:rPr lang="nl-NL" sz="1600" b="1" dirty="0"/>
              <a:t>,</a:t>
            </a:r>
          </a:p>
          <a:p>
            <a:r>
              <a:rPr lang="nl-NL" sz="1600" dirty="0"/>
              <a:t>	</a:t>
            </a:r>
            <a:r>
              <a:rPr lang="nl-NL" sz="1600" dirty="0" err="1" smtClean="0"/>
              <a:t>numberOfPeopleEditing</a:t>
            </a:r>
            <a:r>
              <a:rPr lang="nl-NL" sz="1600" dirty="0" smtClean="0"/>
              <a:t> </a:t>
            </a:r>
            <a:r>
              <a:rPr lang="nl-NL" sz="1600" dirty="0"/>
              <a:t>: </a:t>
            </a:r>
            <a:r>
              <a:rPr lang="nl-NL" sz="1600" b="1" dirty="0" err="1"/>
              <a:t>null</a:t>
            </a:r>
            <a:r>
              <a:rPr lang="nl-NL" sz="1600" b="1" dirty="0"/>
              <a:t>,</a:t>
            </a:r>
          </a:p>
          <a:p>
            <a:r>
              <a:rPr lang="nl-NL" sz="1600" dirty="0"/>
              <a:t>	</a:t>
            </a:r>
            <a:r>
              <a:rPr lang="nl-NL" sz="1600" dirty="0" smtClean="0"/>
              <a:t>tags </a:t>
            </a:r>
            <a:r>
              <a:rPr lang="nl-NL" sz="1600" dirty="0"/>
              <a:t>: </a:t>
            </a:r>
            <a:r>
              <a:rPr lang="nl-NL" sz="1600" dirty="0" err="1"/>
              <a:t>Ember.A</a:t>
            </a:r>
            <a:r>
              <a:rPr lang="nl-NL" sz="1600" dirty="0"/>
              <a:t>([])</a:t>
            </a:r>
          </a:p>
          <a:p>
            <a:r>
              <a:rPr lang="nl-NL" sz="1600" dirty="0" smtClean="0"/>
              <a:t>}</a:t>
            </a:r>
            <a:r>
              <a:rPr lang="nl-NL" sz="1600" dirty="0"/>
              <a:t>);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668006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Technology Stack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1511821"/>
          </a:xfrm>
        </p:spPr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Client MVC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EmberJS</a:t>
            </a:r>
            <a:r>
              <a:rPr lang="de-DE" dirty="0" smtClean="0"/>
              <a:t>:</a:t>
            </a:r>
          </a:p>
          <a:p>
            <a:pPr lvl="2"/>
            <a:endParaRPr lang="de-DE" dirty="0"/>
          </a:p>
          <a:p>
            <a:pPr lvl="2"/>
            <a:r>
              <a:rPr lang="de-DE" dirty="0" smtClean="0"/>
              <a:t>Controller:</a:t>
            </a:r>
            <a:endParaRPr lang="de-DE" dirty="0"/>
          </a:p>
          <a:p>
            <a:pPr lvl="2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Textfeld 1"/>
          <p:cNvSpPr txBox="1"/>
          <p:nvPr/>
        </p:nvSpPr>
        <p:spPr>
          <a:xfrm>
            <a:off x="683568" y="2708920"/>
            <a:ext cx="7416824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/>
              <a:t>CollaborativeEditor.DocumentsController</a:t>
            </a:r>
            <a:r>
              <a:rPr lang="de-DE" sz="1600" dirty="0"/>
              <a:t> = </a:t>
            </a:r>
            <a:r>
              <a:rPr lang="de-DE" sz="1600" dirty="0" err="1"/>
              <a:t>Ember.ArrayController.extend</a:t>
            </a:r>
            <a:r>
              <a:rPr lang="de-DE" sz="1600" dirty="0"/>
              <a:t>(</a:t>
            </a:r>
            <a:r>
              <a:rPr lang="de-DE" sz="1600" dirty="0" smtClean="0"/>
              <a:t>{</a:t>
            </a:r>
            <a:endParaRPr lang="de-DE" sz="1600" dirty="0"/>
          </a:p>
          <a:p>
            <a:r>
              <a:rPr lang="de-DE" sz="1600" dirty="0"/>
              <a:t>	</a:t>
            </a:r>
            <a:r>
              <a:rPr lang="de-DE" sz="1600" dirty="0" err="1"/>
              <a:t>createNewDoc</a:t>
            </a:r>
            <a:r>
              <a:rPr lang="de-DE" sz="1600" dirty="0"/>
              <a:t> : </a:t>
            </a:r>
            <a:r>
              <a:rPr lang="de-DE" sz="1600" dirty="0" err="1"/>
              <a:t>function</a:t>
            </a:r>
            <a:r>
              <a:rPr lang="de-DE" sz="1600" dirty="0"/>
              <a:t>() {</a:t>
            </a:r>
          </a:p>
          <a:p>
            <a:r>
              <a:rPr lang="de-DE" sz="1600" dirty="0"/>
              <a:t>		...</a:t>
            </a:r>
          </a:p>
          <a:p>
            <a:r>
              <a:rPr lang="de-DE" sz="1600" dirty="0"/>
              <a:t>	}</a:t>
            </a:r>
            <a:r>
              <a:rPr lang="de-DE" sz="1600" dirty="0" smtClean="0"/>
              <a:t>,</a:t>
            </a:r>
          </a:p>
          <a:p>
            <a:r>
              <a:rPr lang="de-DE" sz="1600" dirty="0"/>
              <a:t>	</a:t>
            </a:r>
            <a:r>
              <a:rPr lang="de-DE" sz="1600" dirty="0" smtClean="0"/>
              <a:t>...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754919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Technology Stack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1511821"/>
          </a:xfrm>
        </p:spPr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Client MVC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EmberJS</a:t>
            </a:r>
            <a:r>
              <a:rPr lang="de-DE" dirty="0" smtClean="0"/>
              <a:t>:</a:t>
            </a:r>
          </a:p>
          <a:p>
            <a:pPr lvl="2"/>
            <a:endParaRPr lang="de-DE" dirty="0"/>
          </a:p>
          <a:p>
            <a:pPr lvl="2"/>
            <a:r>
              <a:rPr lang="de-DE" dirty="0" smtClean="0"/>
              <a:t>View:</a:t>
            </a:r>
            <a:endParaRPr lang="de-DE" dirty="0"/>
          </a:p>
          <a:p>
            <a:pPr lvl="2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Textfeld 1"/>
          <p:cNvSpPr txBox="1"/>
          <p:nvPr/>
        </p:nvSpPr>
        <p:spPr>
          <a:xfrm>
            <a:off x="683568" y="2708920"/>
            <a:ext cx="7416824" cy="32932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&lt;</a:t>
            </a:r>
            <a:r>
              <a:rPr lang="en-US" sz="1600" dirty="0"/>
              <a:t>script type="text/x-handlebars" data-template-name="documents"&gt;</a:t>
            </a:r>
          </a:p>
          <a:p>
            <a:r>
              <a:rPr lang="en-US" sz="1600" dirty="0"/>
              <a:t>      &lt;div class="hero-unit"&gt;</a:t>
            </a:r>
          </a:p>
          <a:p>
            <a:r>
              <a:rPr lang="en-US" sz="1600" dirty="0"/>
              <a:t>        &lt;h2&gt;Documents&lt;/h2&gt;</a:t>
            </a:r>
          </a:p>
          <a:p>
            <a:r>
              <a:rPr lang="en-US" sz="1600" dirty="0"/>
              <a:t>      &lt;/div&gt;</a:t>
            </a:r>
          </a:p>
          <a:p>
            <a:r>
              <a:rPr lang="en-US" sz="1600" dirty="0"/>
              <a:t>      &lt;a </a:t>
            </a:r>
            <a:r>
              <a:rPr lang="en-US" sz="1600" dirty="0" err="1"/>
              <a:t>href</a:t>
            </a:r>
            <a:r>
              <a:rPr lang="en-US" sz="1600" dirty="0"/>
              <a:t>="#" class="</a:t>
            </a:r>
            <a:r>
              <a:rPr lang="en-US" sz="1600" dirty="0" err="1"/>
              <a:t>btn</a:t>
            </a:r>
            <a:r>
              <a:rPr lang="en-US" sz="1600" dirty="0"/>
              <a:t>" {{action "</a:t>
            </a:r>
            <a:r>
              <a:rPr lang="en-US" sz="1600" dirty="0" err="1"/>
              <a:t>createNewDoc</a:t>
            </a:r>
            <a:r>
              <a:rPr lang="en-US" sz="1600" dirty="0"/>
              <a:t>"}}&gt;</a:t>
            </a:r>
          </a:p>
          <a:p>
            <a:r>
              <a:rPr lang="en-US" sz="1600" dirty="0"/>
              <a:t>        &lt;</a:t>
            </a:r>
            <a:r>
              <a:rPr lang="en-US" sz="1600" dirty="0" err="1"/>
              <a:t>i</a:t>
            </a:r>
            <a:r>
              <a:rPr lang="en-US" sz="1600" dirty="0"/>
              <a:t> class="icon-plus"&gt;&lt;/</a:t>
            </a:r>
            <a:r>
              <a:rPr lang="en-US" sz="1600" dirty="0" err="1"/>
              <a:t>i</a:t>
            </a:r>
            <a:r>
              <a:rPr lang="en-US" sz="1600" dirty="0"/>
              <a:t>&gt;</a:t>
            </a:r>
          </a:p>
          <a:p>
            <a:r>
              <a:rPr lang="en-US" sz="1600" dirty="0"/>
              <a:t>      &lt;/a&gt;</a:t>
            </a:r>
          </a:p>
          <a:p>
            <a:r>
              <a:rPr lang="en-US" sz="1600" dirty="0"/>
              <a:t>      &lt;table class="table table-striped"&gt;</a:t>
            </a:r>
          </a:p>
          <a:p>
            <a:r>
              <a:rPr lang="en-US" sz="1600" dirty="0"/>
              <a:t>      ...</a:t>
            </a:r>
          </a:p>
          <a:p>
            <a:r>
              <a:rPr lang="en-US" sz="1600" dirty="0"/>
              <a:t>        {{#each controller}}</a:t>
            </a:r>
          </a:p>
          <a:p>
            <a:r>
              <a:rPr lang="en-US" sz="1600" dirty="0"/>
              <a:t>          &lt;</a:t>
            </a:r>
            <a:r>
              <a:rPr lang="en-US" sz="1600" dirty="0" err="1"/>
              <a:t>tr</a:t>
            </a:r>
            <a:r>
              <a:rPr lang="en-US" sz="1600" dirty="0"/>
              <a:t>&gt;</a:t>
            </a:r>
          </a:p>
          <a:p>
            <a:r>
              <a:rPr lang="en-US" sz="1600" dirty="0"/>
              <a:t>            &lt;td&gt;{{name}}&lt;/td&gt;</a:t>
            </a:r>
          </a:p>
          <a:p>
            <a:r>
              <a:rPr lang="en-US" sz="1600" dirty="0"/>
              <a:t>            &lt;td&gt;{{</a:t>
            </a:r>
            <a:r>
              <a:rPr lang="en-US" sz="1600" dirty="0" err="1"/>
              <a:t>lastModified</a:t>
            </a:r>
            <a:r>
              <a:rPr lang="en-US" sz="1600" dirty="0"/>
              <a:t>}}&lt;/td&gt;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860661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Technology Stack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3088" lvl="2" indent="0">
              <a:buNone/>
            </a:pPr>
            <a:endParaRPr lang="de-DE" dirty="0"/>
          </a:p>
          <a:p>
            <a:pPr lvl="1"/>
            <a:r>
              <a:rPr lang="de-DE" dirty="0" err="1" smtClean="0"/>
              <a:t>Serverside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Node.js</a:t>
            </a:r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err="1" smtClean="0"/>
              <a:t>Socket.io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realtime</a:t>
            </a:r>
            <a:r>
              <a:rPr lang="de-DE" dirty="0" smtClean="0"/>
              <a:t> </a:t>
            </a:r>
            <a:r>
              <a:rPr lang="de-DE" dirty="0" err="1" smtClean="0"/>
              <a:t>communiction</a:t>
            </a:r>
            <a:endParaRPr lang="de-DE" dirty="0" smtClean="0"/>
          </a:p>
          <a:p>
            <a:pPr lvl="2"/>
            <a:r>
              <a:rPr lang="de-DE" dirty="0" smtClean="0"/>
              <a:t>Abstracts </a:t>
            </a:r>
            <a:r>
              <a:rPr lang="de-DE" dirty="0" err="1" smtClean="0"/>
              <a:t>underlying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/>
              <a:t> </a:t>
            </a:r>
            <a:r>
              <a:rPr lang="de-DE" dirty="0" smtClean="0"/>
              <a:t>(Long-</a:t>
            </a:r>
            <a:r>
              <a:rPr lang="de-DE" dirty="0" err="1" smtClean="0"/>
              <a:t>polling</a:t>
            </a:r>
            <a:r>
              <a:rPr lang="de-DE" dirty="0" smtClean="0"/>
              <a:t>, Web-</a:t>
            </a:r>
            <a:r>
              <a:rPr lang="de-DE" dirty="0" err="1" smtClean="0"/>
              <a:t>sockets</a:t>
            </a:r>
            <a:r>
              <a:rPr lang="de-DE" dirty="0" smtClean="0"/>
              <a:t>,...)</a:t>
            </a:r>
          </a:p>
          <a:p>
            <a:pPr lvl="2"/>
            <a:r>
              <a:rPr lang="de-DE" dirty="0" smtClean="0"/>
              <a:t>Server:</a:t>
            </a:r>
          </a:p>
          <a:p>
            <a:pPr lvl="2"/>
            <a:endParaRPr lang="de-DE" dirty="0"/>
          </a:p>
          <a:p>
            <a:pPr lvl="2"/>
            <a:endParaRPr lang="de-DE" dirty="0" smtClean="0"/>
          </a:p>
          <a:p>
            <a:pPr lvl="2"/>
            <a:endParaRPr lang="de-DE" dirty="0"/>
          </a:p>
          <a:p>
            <a:pPr lvl="2"/>
            <a:endParaRPr lang="de-DE" dirty="0" smtClean="0"/>
          </a:p>
          <a:p>
            <a:pPr lvl="2"/>
            <a:endParaRPr lang="de-DE" dirty="0"/>
          </a:p>
          <a:p>
            <a:pPr lvl="2"/>
            <a:endParaRPr lang="de-DE" dirty="0" smtClean="0"/>
          </a:p>
          <a:p>
            <a:pPr lvl="2"/>
            <a:r>
              <a:rPr lang="de-DE" dirty="0" smtClean="0"/>
              <a:t>Client:</a:t>
            </a:r>
          </a:p>
          <a:p>
            <a:pPr lvl="2"/>
            <a:endParaRPr lang="de-DE" dirty="0" smtClean="0"/>
          </a:p>
          <a:p>
            <a:pPr lvl="2"/>
            <a:endParaRPr lang="de-DE" dirty="0"/>
          </a:p>
          <a:p>
            <a:pPr lvl="2"/>
            <a:endParaRPr lang="de-DE" dirty="0" smtClean="0"/>
          </a:p>
          <a:p>
            <a:pPr marL="573088" lvl="2" indent="0">
              <a:buNone/>
            </a:pPr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683568" y="3140968"/>
            <a:ext cx="7416824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socket.on</a:t>
            </a:r>
            <a:r>
              <a:rPr lang="de-DE" sz="1600" dirty="0"/>
              <a:t>('</a:t>
            </a:r>
            <a:r>
              <a:rPr lang="de-DE" sz="1600" dirty="0" err="1"/>
              <a:t>storeAndDistributeDocument</a:t>
            </a:r>
            <a:r>
              <a:rPr lang="de-DE" sz="1600" dirty="0"/>
              <a:t>', </a:t>
            </a:r>
            <a:r>
              <a:rPr lang="de-DE" sz="1600" dirty="0" err="1"/>
              <a:t>function</a:t>
            </a:r>
            <a:r>
              <a:rPr lang="de-DE" sz="1600" dirty="0"/>
              <a:t>(</a:t>
            </a:r>
            <a:r>
              <a:rPr lang="de-DE" sz="1600" dirty="0" err="1"/>
              <a:t>doc</a:t>
            </a:r>
            <a:r>
              <a:rPr lang="de-DE" sz="1600" dirty="0"/>
              <a:t>, </a:t>
            </a:r>
            <a:r>
              <a:rPr lang="de-DE" sz="1600" dirty="0" err="1"/>
              <a:t>callback</a:t>
            </a:r>
            <a:r>
              <a:rPr lang="de-DE" sz="1600" dirty="0"/>
              <a:t>) {</a:t>
            </a:r>
          </a:p>
          <a:p>
            <a:r>
              <a:rPr lang="de-DE" sz="1600" dirty="0"/>
              <a:t>	</a:t>
            </a:r>
            <a:r>
              <a:rPr lang="de-DE" sz="1600" dirty="0" err="1"/>
              <a:t>documentManager.storeDocument</a:t>
            </a:r>
            <a:r>
              <a:rPr lang="de-DE" sz="1600" dirty="0"/>
              <a:t>(</a:t>
            </a:r>
            <a:r>
              <a:rPr lang="de-DE" sz="1600" dirty="0" err="1"/>
              <a:t>doc</a:t>
            </a:r>
            <a:r>
              <a:rPr lang="de-DE" sz="1600" dirty="0"/>
              <a:t>);</a:t>
            </a:r>
          </a:p>
          <a:p>
            <a:r>
              <a:rPr lang="de-DE" sz="1600" dirty="0"/>
              <a:t>	</a:t>
            </a:r>
            <a:r>
              <a:rPr lang="de-DE" sz="1600" dirty="0" err="1"/>
              <a:t>socket.broadcast.emit</a:t>
            </a:r>
            <a:r>
              <a:rPr lang="de-DE" sz="1600" dirty="0"/>
              <a:t>('</a:t>
            </a:r>
            <a:r>
              <a:rPr lang="de-DE" sz="1600" dirty="0" err="1"/>
              <a:t>newDoc</a:t>
            </a:r>
            <a:r>
              <a:rPr lang="de-DE" sz="1600" dirty="0"/>
              <a:t>', </a:t>
            </a:r>
            <a:r>
              <a:rPr lang="de-DE" sz="1600" dirty="0" err="1"/>
              <a:t>doc</a:t>
            </a:r>
            <a:r>
              <a:rPr lang="de-DE" sz="1600" dirty="0"/>
              <a:t>);</a:t>
            </a:r>
          </a:p>
          <a:p>
            <a:r>
              <a:rPr lang="de-DE" sz="1600" dirty="0"/>
              <a:t>	</a:t>
            </a:r>
            <a:r>
              <a:rPr lang="de-DE" sz="1600" dirty="0" err="1"/>
              <a:t>callback</a:t>
            </a:r>
            <a:r>
              <a:rPr lang="de-DE" sz="1600" dirty="0"/>
              <a:t>();</a:t>
            </a:r>
          </a:p>
          <a:p>
            <a:r>
              <a:rPr lang="de-DE" sz="1600" dirty="0" smtClean="0"/>
              <a:t>}</a:t>
            </a:r>
            <a:r>
              <a:rPr lang="de-DE" sz="1600" dirty="0"/>
              <a:t>);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3568" y="5373216"/>
            <a:ext cx="7416824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socket.emit</a:t>
            </a:r>
            <a:r>
              <a:rPr lang="de-DE" sz="1600" dirty="0"/>
              <a:t>('</a:t>
            </a:r>
            <a:r>
              <a:rPr lang="de-DE" sz="1600" dirty="0" err="1"/>
              <a:t>storeAndDistributeDocument</a:t>
            </a:r>
            <a:r>
              <a:rPr lang="de-DE" sz="1600" dirty="0"/>
              <a:t>', </a:t>
            </a:r>
            <a:r>
              <a:rPr lang="de-DE" sz="1600" dirty="0" err="1"/>
              <a:t>doc</a:t>
            </a:r>
            <a:r>
              <a:rPr lang="de-DE" sz="1600" dirty="0"/>
              <a:t>, </a:t>
            </a:r>
            <a:r>
              <a:rPr lang="de-DE" sz="1600" dirty="0" err="1"/>
              <a:t>function</a:t>
            </a:r>
            <a:r>
              <a:rPr lang="de-DE" sz="1600" dirty="0"/>
              <a:t>() {</a:t>
            </a:r>
          </a:p>
          <a:p>
            <a:r>
              <a:rPr lang="de-DE" sz="1600" dirty="0"/>
              <a:t>	</a:t>
            </a:r>
            <a:r>
              <a:rPr lang="de-DE" sz="1600" dirty="0" err="1" smtClean="0"/>
              <a:t>ui.addDocument</a:t>
            </a:r>
            <a:r>
              <a:rPr lang="de-DE" sz="1600" dirty="0"/>
              <a:t>(</a:t>
            </a:r>
            <a:r>
              <a:rPr lang="de-DE" sz="1600" dirty="0" err="1"/>
              <a:t>doc</a:t>
            </a:r>
            <a:r>
              <a:rPr lang="de-DE" sz="1600" dirty="0"/>
              <a:t>);</a:t>
            </a:r>
          </a:p>
          <a:p>
            <a:r>
              <a:rPr lang="de-DE" sz="1600" dirty="0" smtClean="0"/>
              <a:t>}</a:t>
            </a:r>
            <a:r>
              <a:rPr lang="de-DE" sz="16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9657377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Prototypical Implementation – </a:t>
            </a:r>
            <a:br>
              <a:rPr lang="en-US" dirty="0" smtClean="0"/>
            </a:br>
            <a:r>
              <a:rPr lang="en-US" dirty="0" smtClean="0"/>
              <a:t>Technology Stack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3088" lvl="2" indent="0">
              <a:buNone/>
            </a:pPr>
            <a:endParaRPr lang="de-DE" dirty="0"/>
          </a:p>
          <a:p>
            <a:pPr lvl="1"/>
            <a:r>
              <a:rPr lang="de-DE" dirty="0" err="1" smtClean="0"/>
              <a:t>Share.js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concurrent</a:t>
            </a:r>
            <a:r>
              <a:rPr lang="de-DE" dirty="0" smtClean="0"/>
              <a:t> </a:t>
            </a:r>
            <a:r>
              <a:rPr lang="de-DE" dirty="0" err="1" smtClean="0"/>
              <a:t>editing</a:t>
            </a:r>
            <a:endParaRPr lang="de-DE" dirty="0" smtClean="0"/>
          </a:p>
          <a:p>
            <a:pPr lvl="2"/>
            <a:r>
              <a:rPr lang="de-DE" dirty="0" err="1" smtClean="0"/>
              <a:t>Concurrent</a:t>
            </a:r>
            <a:r>
              <a:rPr lang="de-DE" dirty="0" smtClean="0"/>
              <a:t> </a:t>
            </a:r>
            <a:r>
              <a:rPr lang="de-DE" dirty="0" err="1" smtClean="0"/>
              <a:t>Editing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plain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2"/>
            <a:r>
              <a:rPr lang="de-DE" dirty="0" smtClean="0"/>
              <a:t>Operational Transformation </a:t>
            </a:r>
            <a:r>
              <a:rPr lang="de-DE" dirty="0" err="1" smtClean="0"/>
              <a:t>based</a:t>
            </a:r>
            <a:endParaRPr lang="de-DE" dirty="0" smtClean="0"/>
          </a:p>
          <a:p>
            <a:pPr marL="573088" lvl="2" indent="0">
              <a:buNone/>
            </a:pPr>
            <a:endParaRPr lang="de-DE" dirty="0"/>
          </a:p>
          <a:p>
            <a:pPr lvl="1"/>
            <a:r>
              <a:rPr lang="de-DE" dirty="0" smtClean="0"/>
              <a:t>Database</a:t>
            </a:r>
          </a:p>
          <a:p>
            <a:pPr lvl="2"/>
            <a:r>
              <a:rPr lang="de-DE" dirty="0" err="1" smtClean="0"/>
              <a:t>Redis</a:t>
            </a:r>
            <a:endParaRPr lang="de-DE" dirty="0"/>
          </a:p>
          <a:p>
            <a:pPr lvl="2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278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el 7"/>
          <p:cNvSpPr txBox="1">
            <a:spLocks/>
          </p:cNvSpPr>
          <p:nvPr/>
        </p:nvSpPr>
        <p:spPr bwMode="auto">
          <a:xfrm>
            <a:off x="250825" y="981075"/>
            <a:ext cx="8642350" cy="17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dirty="0" smtClean="0"/>
              <a:t>Conclusion &amp;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4247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Conclusion &amp; Outlook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err="1" smtClean="0"/>
              <a:t>Node.js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enterprise</a:t>
            </a:r>
            <a:r>
              <a:rPr lang="de-DE" dirty="0" smtClean="0"/>
              <a:t> </a:t>
            </a:r>
            <a:r>
              <a:rPr lang="de-DE" dirty="0" err="1" smtClean="0"/>
              <a:t>ready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Node.js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good</a:t>
            </a:r>
            <a:r>
              <a:rPr lang="de-DE" dirty="0" smtClean="0"/>
              <a:t> fit </a:t>
            </a:r>
            <a:r>
              <a:rPr lang="de-DE" dirty="0" err="1" smtClean="0"/>
              <a:t>for</a:t>
            </a:r>
            <a:r>
              <a:rPr lang="de-DE" dirty="0" smtClean="0"/>
              <a:t> real-time web </a:t>
            </a:r>
            <a:r>
              <a:rPr lang="de-DE" dirty="0" err="1" smtClean="0"/>
              <a:t>applications</a:t>
            </a:r>
            <a:endParaRPr lang="de-DE" dirty="0" smtClean="0"/>
          </a:p>
          <a:p>
            <a:pPr lvl="2"/>
            <a:r>
              <a:rPr lang="de-DE" dirty="0" smtClean="0"/>
              <a:t>Event-</a:t>
            </a:r>
            <a:r>
              <a:rPr lang="de-DE" dirty="0" err="1" smtClean="0"/>
              <a:t>driven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endParaRPr lang="de-DE" dirty="0" smtClean="0"/>
          </a:p>
          <a:p>
            <a:pPr lvl="2"/>
            <a:r>
              <a:rPr lang="de-DE" dirty="0" smtClean="0"/>
              <a:t>Non-</a:t>
            </a:r>
            <a:r>
              <a:rPr lang="de-DE" dirty="0" err="1" smtClean="0"/>
              <a:t>blocking</a:t>
            </a:r>
            <a:r>
              <a:rPr lang="de-DE" dirty="0" smtClean="0"/>
              <a:t> IO</a:t>
            </a:r>
            <a:endParaRPr lang="de-DE" dirty="0" smtClean="0"/>
          </a:p>
          <a:p>
            <a:pPr lvl="2"/>
            <a:r>
              <a:rPr lang="de-DE" dirty="0" err="1" smtClean="0"/>
              <a:t>Offers</a:t>
            </a:r>
            <a:r>
              <a:rPr lang="de-DE" dirty="0" smtClean="0"/>
              <a:t>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real-time </a:t>
            </a:r>
            <a:r>
              <a:rPr lang="de-DE" dirty="0" err="1" smtClean="0"/>
              <a:t>functionalities</a:t>
            </a:r>
            <a:endParaRPr lang="de-DE" dirty="0" smtClean="0"/>
          </a:p>
          <a:p>
            <a:pPr lvl="2"/>
            <a:endParaRPr lang="de-DE" dirty="0"/>
          </a:p>
          <a:p>
            <a:pPr lvl="1"/>
            <a:r>
              <a:rPr lang="de-DE" dirty="0" smtClean="0"/>
              <a:t>Pattern </a:t>
            </a:r>
            <a:r>
              <a:rPr lang="de-DE" dirty="0" err="1" smtClean="0"/>
              <a:t>for</a:t>
            </a:r>
            <a:r>
              <a:rPr lang="de-DE" dirty="0" smtClean="0"/>
              <a:t> Tricia real-time </a:t>
            </a:r>
            <a:r>
              <a:rPr lang="de-DE" dirty="0" err="1" smtClean="0"/>
              <a:t>functionalities</a:t>
            </a:r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/>
          </a:p>
          <a:p>
            <a:pPr lvl="1"/>
            <a:r>
              <a:rPr lang="de-DE" dirty="0" smtClean="0"/>
              <a:t>Further Research:</a:t>
            </a:r>
          </a:p>
          <a:p>
            <a:pPr lvl="2"/>
            <a:r>
              <a:rPr lang="de-DE" dirty="0" smtClean="0"/>
              <a:t>Collaborative </a:t>
            </a:r>
            <a:r>
              <a:rPr lang="de-DE" dirty="0" err="1"/>
              <a:t>e</a:t>
            </a:r>
            <a:r>
              <a:rPr lang="de-DE" dirty="0" err="1" smtClean="0"/>
              <a:t>diting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</a:t>
            </a:r>
            <a:r>
              <a:rPr lang="de-DE" dirty="0" err="1" smtClean="0"/>
              <a:t>text</a:t>
            </a:r>
            <a:endParaRPr lang="de-DE" dirty="0" smtClean="0"/>
          </a:p>
          <a:p>
            <a:pPr lvl="2"/>
            <a:r>
              <a:rPr lang="de-DE" dirty="0" smtClean="0"/>
              <a:t>Collaborative </a:t>
            </a:r>
            <a:r>
              <a:rPr lang="de-DE" dirty="0" err="1" smtClean="0"/>
              <a:t>editing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52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Titel 7"/>
          <p:cNvSpPr txBox="1">
            <a:spLocks/>
          </p:cNvSpPr>
          <p:nvPr/>
        </p:nvSpPr>
        <p:spPr bwMode="auto">
          <a:xfrm>
            <a:off x="250825" y="981075"/>
            <a:ext cx="8642350" cy="17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94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1325" lvl="1" indent="-342900">
              <a:buFont typeface="+mj-lt"/>
              <a:buAutoNum type="arabicPeriod"/>
            </a:pPr>
            <a:endParaRPr lang="en-US" dirty="0" smtClean="0"/>
          </a:p>
          <a:p>
            <a:pPr marL="98425" lvl="1" indent="0">
              <a:buNone/>
            </a:pPr>
            <a:endParaRPr lang="en-US" dirty="0" smtClean="0"/>
          </a:p>
          <a:p>
            <a:pPr marL="441325" lvl="1" indent="-342900">
              <a:buFont typeface="+mj-lt"/>
              <a:buAutoNum type="arabicPeriod"/>
            </a:pPr>
            <a:r>
              <a:rPr lang="en-US" dirty="0" err="1" smtClean="0"/>
              <a:t>Node.js</a:t>
            </a:r>
            <a:r>
              <a:rPr lang="en-US" dirty="0" smtClean="0"/>
              <a:t> – Introduction &amp; Survey</a:t>
            </a:r>
          </a:p>
          <a:p>
            <a:pPr marL="98425" lvl="1" indent="0">
              <a:buNone/>
            </a:pPr>
            <a:endParaRPr lang="en-US" dirty="0" smtClean="0"/>
          </a:p>
          <a:p>
            <a:pPr marL="441325" lvl="1" indent="-342900">
              <a:buFont typeface="+mj-lt"/>
              <a:buAutoNum type="arabicPeriod"/>
            </a:pPr>
            <a:r>
              <a:rPr lang="en-US" dirty="0" smtClean="0"/>
              <a:t>Prototypical </a:t>
            </a:r>
            <a:r>
              <a:rPr lang="en-US" dirty="0"/>
              <a:t>i</a:t>
            </a:r>
            <a:r>
              <a:rPr lang="en-US" dirty="0" smtClean="0"/>
              <a:t>mplementation of a real-time collaboration tool</a:t>
            </a:r>
          </a:p>
          <a:p>
            <a:pPr marL="441325" lvl="1" indent="-342900">
              <a:buFont typeface="+mj-lt"/>
              <a:buAutoNum type="arabicPeriod"/>
            </a:pPr>
            <a:endParaRPr lang="en-US" dirty="0"/>
          </a:p>
          <a:p>
            <a:pPr marL="441325" lvl="1" indent="-342900">
              <a:buFont typeface="+mj-lt"/>
              <a:buAutoNum type="arabicPeriod"/>
            </a:pPr>
            <a:r>
              <a:rPr lang="en-US" dirty="0" smtClean="0"/>
              <a:t>Conclusion &amp; Outlook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29.04.2013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0F6F9-0731-40B4-89E9-684A2C5BBDDF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rcRect l="-5703" r="-57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6479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Node.js - Introduction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Ryan Dahl in </a:t>
            </a:r>
            <a:r>
              <a:rPr lang="de-DE" dirty="0" smtClean="0"/>
              <a:t>2009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JavaScript Interpreter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JavaScript outside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browser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Extends</a:t>
            </a:r>
            <a:r>
              <a:rPr lang="de-DE" dirty="0" smtClean="0"/>
              <a:t> Googles V8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-level </a:t>
            </a:r>
            <a:r>
              <a:rPr lang="de-DE" dirty="0" err="1" smtClean="0"/>
              <a:t>bindings</a:t>
            </a:r>
            <a:endParaRPr lang="de-DE" dirty="0"/>
          </a:p>
          <a:p>
            <a:pPr lvl="2"/>
            <a:r>
              <a:rPr lang="de-DE" dirty="0" smtClean="0"/>
              <a:t>Filesystem, Sockets,...</a:t>
            </a:r>
          </a:p>
          <a:p>
            <a:pPr lvl="2"/>
            <a:endParaRPr lang="de-DE" dirty="0"/>
          </a:p>
          <a:p>
            <a:pPr lvl="1"/>
            <a:r>
              <a:rPr lang="de-DE" dirty="0" smtClean="0"/>
              <a:t>Every </a:t>
            </a:r>
            <a:r>
              <a:rPr lang="de-DE" dirty="0" err="1" smtClean="0"/>
              <a:t>binding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asynchronous</a:t>
            </a:r>
            <a:r>
              <a:rPr lang="de-DE" dirty="0" smtClean="0"/>
              <a:t>, </a:t>
            </a:r>
            <a:r>
              <a:rPr lang="de-DE" dirty="0" err="1" smtClean="0"/>
              <a:t>event</a:t>
            </a:r>
            <a:r>
              <a:rPr lang="de-DE" dirty="0" smtClean="0"/>
              <a:t> </a:t>
            </a:r>
            <a:r>
              <a:rPr lang="de-DE" dirty="0" err="1" smtClean="0"/>
              <a:t>loop</a:t>
            </a:r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dirty="0" smtClean="0"/>
              <a:t>Single </a:t>
            </a:r>
            <a:r>
              <a:rPr lang="de-DE" dirty="0" err="1" smtClean="0"/>
              <a:t>threaded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version</a:t>
            </a:r>
            <a:r>
              <a:rPr lang="de-DE" dirty="0" smtClean="0"/>
              <a:t>: 0.10</a:t>
            </a:r>
            <a:endParaRPr lang="de-DE" dirty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82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Node.js - Survey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de-DE" dirty="0" err="1" smtClean="0"/>
              <a:t>Hypotheses</a:t>
            </a:r>
            <a:endParaRPr lang="de-DE" dirty="0"/>
          </a:p>
          <a:p>
            <a:pPr lvl="2"/>
            <a:r>
              <a:rPr lang="de-DE" dirty="0" smtClean="0"/>
              <a:t>JavaScript </a:t>
            </a:r>
            <a:r>
              <a:rPr lang="de-DE" dirty="0" err="1" smtClean="0"/>
              <a:t>developers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unsatisfied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endParaRPr lang="de-DE" dirty="0" smtClean="0"/>
          </a:p>
          <a:p>
            <a:pPr lvl="2"/>
            <a:r>
              <a:rPr lang="de-DE" dirty="0" smtClean="0"/>
              <a:t>Developers do not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syntax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JavaScript</a:t>
            </a:r>
          </a:p>
          <a:p>
            <a:pPr lvl="2"/>
            <a:r>
              <a:rPr lang="de-DE" dirty="0" smtClean="0"/>
              <a:t>JavaScript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maintain</a:t>
            </a:r>
            <a:endParaRPr lang="de-DE" dirty="0" smtClean="0"/>
          </a:p>
          <a:p>
            <a:pPr lvl="2"/>
            <a:r>
              <a:rPr lang="de-DE" dirty="0" err="1" smtClean="0"/>
              <a:t>Node.js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enterprise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Participants</a:t>
            </a:r>
            <a:endParaRPr lang="de-DE" dirty="0"/>
          </a:p>
          <a:p>
            <a:pPr lvl="2"/>
            <a:r>
              <a:rPr lang="de-DE" dirty="0"/>
              <a:t>100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answers</a:t>
            </a:r>
            <a:endParaRPr lang="de-DE" dirty="0"/>
          </a:p>
          <a:p>
            <a:pPr lvl="2"/>
            <a:r>
              <a:rPr lang="de-DE" dirty="0"/>
              <a:t>Countries:</a:t>
            </a:r>
          </a:p>
          <a:p>
            <a:pPr lvl="3"/>
            <a:r>
              <a:rPr lang="de-DE" dirty="0"/>
              <a:t>Germany:	37%</a:t>
            </a:r>
          </a:p>
          <a:p>
            <a:pPr lvl="3"/>
            <a:r>
              <a:rPr lang="de-DE" dirty="0"/>
              <a:t>USA: 		22%</a:t>
            </a:r>
          </a:p>
          <a:p>
            <a:pPr lvl="3"/>
            <a:r>
              <a:rPr lang="de-DE" dirty="0"/>
              <a:t>UK:		3</a:t>
            </a:r>
            <a:r>
              <a:rPr lang="de-DE" dirty="0" smtClean="0"/>
              <a:t>%</a:t>
            </a:r>
            <a:endParaRPr lang="en-US" dirty="0"/>
          </a:p>
          <a:p>
            <a:pPr lvl="2"/>
            <a:r>
              <a:rPr lang="en-US" dirty="0" smtClean="0"/>
              <a:t>Mostly Web-Developers</a:t>
            </a:r>
          </a:p>
          <a:p>
            <a:pPr lvl="2"/>
            <a:endParaRPr lang="de-DE" dirty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51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Node.js - Survey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Key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JavaScript</a:t>
            </a:r>
          </a:p>
          <a:p>
            <a:pPr lvl="2"/>
            <a:endParaRPr lang="de-DE" dirty="0"/>
          </a:p>
          <a:p>
            <a:pPr lvl="2"/>
            <a:r>
              <a:rPr lang="de-DE" dirty="0" smtClean="0"/>
              <a:t>53.7%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satisfied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editors</a:t>
            </a:r>
            <a:endParaRPr lang="de-DE" dirty="0" smtClean="0"/>
          </a:p>
          <a:p>
            <a:pPr lvl="3"/>
            <a:r>
              <a:rPr lang="de-DE" dirty="0" smtClean="0"/>
              <a:t>Most </a:t>
            </a:r>
            <a:r>
              <a:rPr lang="de-DE" dirty="0" err="1" smtClean="0"/>
              <a:t>popular</a:t>
            </a:r>
            <a:r>
              <a:rPr lang="de-DE" dirty="0" smtClean="0"/>
              <a:t>: </a:t>
            </a:r>
            <a:r>
              <a:rPr lang="de-DE" dirty="0" err="1" smtClean="0"/>
              <a:t>IntelliJ</a:t>
            </a:r>
            <a:r>
              <a:rPr lang="de-DE" dirty="0" smtClean="0"/>
              <a:t>, </a:t>
            </a:r>
            <a:r>
              <a:rPr lang="de-DE" dirty="0" err="1" smtClean="0"/>
              <a:t>WebStorm</a:t>
            </a:r>
            <a:r>
              <a:rPr lang="de-DE" dirty="0" smtClean="0"/>
              <a:t>, </a:t>
            </a:r>
            <a:r>
              <a:rPr lang="de-DE" dirty="0" err="1" smtClean="0"/>
              <a:t>Emacs</a:t>
            </a:r>
            <a:endParaRPr lang="de-DE" dirty="0" smtClean="0"/>
          </a:p>
          <a:p>
            <a:pPr lvl="3"/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features</a:t>
            </a:r>
            <a:r>
              <a:rPr lang="de-DE" dirty="0" smtClean="0"/>
              <a:t>: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completion</a:t>
            </a:r>
            <a:r>
              <a:rPr lang="de-DE" dirty="0" smtClean="0"/>
              <a:t>,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navigation</a:t>
            </a:r>
            <a:r>
              <a:rPr lang="de-DE" dirty="0" smtClean="0"/>
              <a:t>, </a:t>
            </a:r>
            <a:r>
              <a:rPr lang="de-DE" dirty="0" err="1" smtClean="0"/>
              <a:t>debugging</a:t>
            </a:r>
            <a:endParaRPr lang="de-DE" dirty="0" smtClean="0"/>
          </a:p>
          <a:p>
            <a:pPr lvl="3"/>
            <a:endParaRPr lang="de-DE" dirty="0"/>
          </a:p>
          <a:p>
            <a:pPr lvl="2"/>
            <a:r>
              <a:rPr lang="de-DE" dirty="0" smtClean="0"/>
              <a:t>65%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syntax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JavaScript</a:t>
            </a:r>
          </a:p>
          <a:p>
            <a:pPr lvl="3"/>
            <a:r>
              <a:rPr lang="de-DE" dirty="0" err="1" smtClean="0"/>
              <a:t>CoffeeScript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TypeScript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planed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future</a:t>
            </a:r>
            <a:endParaRPr lang="de-DE" dirty="0" smtClean="0"/>
          </a:p>
          <a:p>
            <a:pPr lvl="3"/>
            <a:endParaRPr lang="de-DE" dirty="0"/>
          </a:p>
          <a:p>
            <a:pPr lvl="2"/>
            <a:r>
              <a:rPr lang="de-DE" dirty="0" smtClean="0"/>
              <a:t>44% do not </a:t>
            </a:r>
            <a:r>
              <a:rPr lang="de-DE" dirty="0" err="1" smtClean="0"/>
              <a:t>think</a:t>
            </a:r>
            <a:r>
              <a:rPr lang="de-DE" dirty="0" smtClean="0"/>
              <a:t>, JS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maintain</a:t>
            </a:r>
            <a:endParaRPr lang="de-DE" dirty="0" smtClean="0"/>
          </a:p>
          <a:p>
            <a:pPr lvl="2"/>
            <a:r>
              <a:rPr lang="de-DE" dirty="0" smtClean="0"/>
              <a:t>65% </a:t>
            </a:r>
            <a:r>
              <a:rPr lang="de-DE" dirty="0" err="1" smtClean="0"/>
              <a:t>said</a:t>
            </a:r>
            <a:r>
              <a:rPr lang="de-DE" dirty="0" smtClean="0"/>
              <a:t> JS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easy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endParaRPr lang="de-DE" dirty="0" smtClean="0"/>
          </a:p>
          <a:p>
            <a:pPr lvl="2"/>
            <a:r>
              <a:rPr lang="de-DE" dirty="0" smtClean="0"/>
              <a:t>42%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frameworks</a:t>
            </a:r>
            <a:endParaRPr lang="de-DE" dirty="0" smtClean="0"/>
          </a:p>
          <a:p>
            <a:pPr lvl="2"/>
            <a:r>
              <a:rPr lang="de-DE" dirty="0" smtClean="0"/>
              <a:t>The </a:t>
            </a:r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frameworks</a:t>
            </a:r>
            <a:r>
              <a:rPr lang="de-DE" dirty="0" smtClean="0"/>
              <a:t> </a:t>
            </a:r>
            <a:r>
              <a:rPr lang="de-DE" dirty="0" err="1" smtClean="0"/>
              <a:t>influences</a:t>
            </a:r>
            <a:r>
              <a:rPr lang="de-DE" dirty="0" smtClean="0"/>
              <a:t> </a:t>
            </a:r>
            <a:r>
              <a:rPr lang="de-DE" dirty="0" err="1" smtClean="0"/>
              <a:t>maintainability</a:t>
            </a:r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671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Node.js - Survey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Key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Node.js</a:t>
            </a:r>
            <a:endParaRPr lang="de-DE" dirty="0" smtClean="0"/>
          </a:p>
          <a:p>
            <a:pPr lvl="2"/>
            <a:endParaRPr lang="de-DE" dirty="0" smtClean="0"/>
          </a:p>
          <a:p>
            <a:pPr lvl="2"/>
            <a:r>
              <a:rPr lang="de-DE" dirty="0" smtClean="0"/>
              <a:t>88%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heard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Node.js</a:t>
            </a:r>
            <a:endParaRPr lang="de-DE" dirty="0" smtClean="0"/>
          </a:p>
          <a:p>
            <a:pPr lvl="2"/>
            <a:endParaRPr lang="de-DE" dirty="0" smtClean="0"/>
          </a:p>
          <a:p>
            <a:pPr lvl="2"/>
            <a:r>
              <a:rPr lang="de-DE" dirty="0" err="1" smtClean="0"/>
              <a:t>Node.js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smaller</a:t>
            </a:r>
            <a:endParaRPr lang="de-DE" dirty="0" smtClean="0"/>
          </a:p>
          <a:p>
            <a:pPr lvl="3"/>
            <a:r>
              <a:rPr lang="de-DE" dirty="0" smtClean="0"/>
              <a:t>41.5%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: 	1 </a:t>
            </a:r>
            <a:r>
              <a:rPr lang="de-DE" dirty="0" err="1" smtClean="0"/>
              <a:t>poeple</a:t>
            </a:r>
            <a:endParaRPr lang="de-DE" dirty="0" smtClean="0"/>
          </a:p>
          <a:p>
            <a:pPr lvl="3"/>
            <a:r>
              <a:rPr lang="de-DE" dirty="0" smtClean="0"/>
              <a:t>22.6%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:	3 </a:t>
            </a:r>
            <a:r>
              <a:rPr lang="de-DE" dirty="0" err="1" smtClean="0"/>
              <a:t>poeple</a:t>
            </a:r>
            <a:endParaRPr lang="de-DE" dirty="0" smtClean="0"/>
          </a:p>
          <a:p>
            <a:pPr lvl="3"/>
            <a:endParaRPr lang="de-DE" dirty="0"/>
          </a:p>
          <a:p>
            <a:pPr lvl="2"/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kinds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endParaRPr lang="de-DE" dirty="0"/>
          </a:p>
          <a:p>
            <a:pPr lvl="3"/>
            <a:r>
              <a:rPr lang="de-DE" dirty="0" smtClean="0"/>
              <a:t>61.9%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	:	Web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3"/>
            <a:endParaRPr lang="de-DE" dirty="0"/>
          </a:p>
          <a:p>
            <a:pPr marL="931863" lvl="3" indent="0">
              <a:buNone/>
            </a:pPr>
            <a:endParaRPr lang="de-DE" dirty="0"/>
          </a:p>
          <a:p>
            <a:pPr lvl="2"/>
            <a:endParaRPr lang="de-DE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046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r>
              <a:rPr lang="en-US" dirty="0" smtClean="0"/>
              <a:t>Node.js - Survey</a:t>
            </a:r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r>
              <a:rPr lang="de-DE" dirty="0" smtClean="0"/>
              <a:t>Key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Node.js</a:t>
            </a:r>
            <a:endParaRPr lang="de-DE" dirty="0" smtClean="0"/>
          </a:p>
          <a:p>
            <a:pPr lvl="2"/>
            <a:endParaRPr lang="de-DE" dirty="0" smtClean="0"/>
          </a:p>
          <a:p>
            <a:pPr lvl="2"/>
            <a:r>
              <a:rPr lang="de-DE" dirty="0" err="1" smtClean="0"/>
              <a:t>Reasons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Node.js</a:t>
            </a:r>
            <a:endParaRPr lang="de-DE" dirty="0" smtClean="0"/>
          </a:p>
          <a:p>
            <a:pPr lvl="3"/>
            <a:r>
              <a:rPr lang="de-DE" dirty="0" err="1" smtClean="0"/>
              <a:t>Simplicity</a:t>
            </a:r>
            <a:endParaRPr lang="de-DE" dirty="0" smtClean="0"/>
          </a:p>
          <a:p>
            <a:pPr lvl="3"/>
            <a:r>
              <a:rPr lang="de-DE" dirty="0" smtClean="0"/>
              <a:t>Performance</a:t>
            </a:r>
          </a:p>
          <a:p>
            <a:pPr lvl="3"/>
            <a:r>
              <a:rPr lang="de-DE" dirty="0" smtClean="0"/>
              <a:t>„</a:t>
            </a:r>
            <a:r>
              <a:rPr lang="de-DE" dirty="0" err="1" smtClean="0"/>
              <a:t>Good</a:t>
            </a:r>
            <a:r>
              <a:rPr lang="de-DE" dirty="0" smtClean="0"/>
              <a:t> fit </a:t>
            </a:r>
            <a:r>
              <a:rPr lang="de-DE" dirty="0" err="1" smtClean="0"/>
              <a:t>for</a:t>
            </a:r>
            <a:r>
              <a:rPr lang="de-DE" dirty="0" smtClean="0"/>
              <a:t> Web </a:t>
            </a:r>
            <a:r>
              <a:rPr lang="de-DE" dirty="0" err="1" smtClean="0"/>
              <a:t>Applications</a:t>
            </a:r>
            <a:r>
              <a:rPr lang="de-DE" dirty="0" smtClean="0"/>
              <a:t>“</a:t>
            </a:r>
          </a:p>
          <a:p>
            <a:pPr lvl="3"/>
            <a:r>
              <a:rPr lang="de-DE" dirty="0" err="1" smtClean="0"/>
              <a:t>No</a:t>
            </a:r>
            <a:r>
              <a:rPr lang="de-DE" dirty="0" smtClean="0"/>
              <a:t> „</a:t>
            </a:r>
            <a:r>
              <a:rPr lang="de-DE" dirty="0" err="1" smtClean="0"/>
              <a:t>phase</a:t>
            </a:r>
            <a:r>
              <a:rPr lang="de-DE" dirty="0" smtClean="0"/>
              <a:t> </a:t>
            </a:r>
            <a:r>
              <a:rPr lang="de-DE" dirty="0" err="1" smtClean="0"/>
              <a:t>shift</a:t>
            </a:r>
            <a:r>
              <a:rPr lang="de-DE" dirty="0" smtClean="0"/>
              <a:t>“</a:t>
            </a:r>
          </a:p>
          <a:p>
            <a:pPr lvl="3"/>
            <a:r>
              <a:rPr lang="de-DE" dirty="0" smtClean="0"/>
              <a:t>Realtime </a:t>
            </a:r>
            <a:r>
              <a:rPr lang="de-DE" dirty="0" err="1" smtClean="0"/>
              <a:t>capabilities</a:t>
            </a:r>
            <a:endParaRPr lang="de-DE" dirty="0" smtClean="0"/>
          </a:p>
          <a:p>
            <a:pPr lvl="3"/>
            <a:r>
              <a:rPr lang="de-DE" dirty="0" smtClean="0"/>
              <a:t>Event-</a:t>
            </a:r>
            <a:r>
              <a:rPr lang="de-DE" dirty="0" err="1" smtClean="0"/>
              <a:t>driven</a:t>
            </a:r>
            <a:endParaRPr lang="de-DE" dirty="0" smtClean="0"/>
          </a:p>
          <a:p>
            <a:pPr lvl="3"/>
            <a:endParaRPr lang="de-DE" dirty="0"/>
          </a:p>
          <a:p>
            <a:pPr lvl="2"/>
            <a:r>
              <a:rPr lang="de-DE" dirty="0"/>
              <a:t>64.8% </a:t>
            </a:r>
            <a:r>
              <a:rPr lang="de-DE" dirty="0" err="1"/>
              <a:t>confirmed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enterprise</a:t>
            </a:r>
            <a:r>
              <a:rPr lang="de-DE" dirty="0"/>
              <a:t> </a:t>
            </a:r>
            <a:r>
              <a:rPr lang="de-DE" dirty="0" err="1" smtClean="0"/>
              <a:t>readiness</a:t>
            </a:r>
            <a:endParaRPr lang="de-DE" dirty="0" smtClean="0"/>
          </a:p>
          <a:p>
            <a:pPr lvl="3"/>
            <a:r>
              <a:rPr lang="de-DE" dirty="0" err="1"/>
              <a:t>Scalability</a:t>
            </a:r>
            <a:endParaRPr lang="de-DE" dirty="0"/>
          </a:p>
          <a:p>
            <a:pPr lvl="3"/>
            <a:r>
              <a:rPr lang="de-DE" dirty="0" err="1" smtClean="0"/>
              <a:t>Stability</a:t>
            </a:r>
            <a:endParaRPr lang="de-DE" dirty="0"/>
          </a:p>
          <a:p>
            <a:pPr lvl="3"/>
            <a:r>
              <a:rPr lang="de-DE" dirty="0"/>
              <a:t>Short time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market</a:t>
            </a:r>
            <a:endParaRPr lang="de-DE" dirty="0"/>
          </a:p>
          <a:p>
            <a:pPr lvl="3"/>
            <a:r>
              <a:rPr lang="de-DE" dirty="0"/>
              <a:t>Same </a:t>
            </a:r>
            <a:r>
              <a:rPr lang="de-DE" dirty="0" err="1"/>
              <a:t>language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&amp; </a:t>
            </a:r>
            <a:r>
              <a:rPr lang="de-DE" dirty="0" err="1"/>
              <a:t>server</a:t>
            </a:r>
            <a:endParaRPr lang="de-DE" dirty="0"/>
          </a:p>
          <a:p>
            <a:pPr lvl="3"/>
            <a:endParaRPr lang="de-DE" dirty="0"/>
          </a:p>
          <a:p>
            <a:pPr lvl="2"/>
            <a:endParaRPr lang="de-DE" dirty="0"/>
          </a:p>
          <a:p>
            <a:pPr lvl="2"/>
            <a:endParaRPr lang="de-DE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66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itel 7"/>
          <p:cNvSpPr txBox="1">
            <a:spLocks/>
          </p:cNvSpPr>
          <p:nvPr/>
        </p:nvSpPr>
        <p:spPr bwMode="auto">
          <a:xfrm>
            <a:off x="250825" y="981075"/>
            <a:ext cx="8642350" cy="17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dirty="0" smtClean="0"/>
              <a:t>Prototypical implementation of a Real-Time </a:t>
            </a:r>
          </a:p>
          <a:p>
            <a:r>
              <a:rPr lang="en-US" dirty="0" smtClean="0"/>
              <a:t>collaboration tool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3938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250825" y="44450"/>
            <a:ext cx="7535863" cy="72072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2292" name="Inhaltsplatzhalter 2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en-US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Tobias Höfler		</a:t>
            </a:r>
            <a:r>
              <a:rPr lang="de-DE" dirty="0" smtClean="0"/>
              <a:t>29.04.2013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1C6E-B8CE-4FC0-952B-8C0607066DE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el 7"/>
          <p:cNvSpPr txBox="1">
            <a:spLocks/>
          </p:cNvSpPr>
          <p:nvPr/>
        </p:nvSpPr>
        <p:spPr bwMode="auto">
          <a:xfrm>
            <a:off x="250825" y="981075"/>
            <a:ext cx="8642350" cy="17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UM Neue Helvetica 75 Bold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UM Neue Helvetica 75 Bold" charset="0"/>
              </a:defRPr>
            </a:lvl9pPr>
          </a:lstStyle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449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olien sebis">
  <a:themeElements>
    <a:clrScheme name="sebis">
      <a:dk1>
        <a:srgbClr val="333333"/>
      </a:dk1>
      <a:lt1>
        <a:srgbClr val="FFFFFF"/>
      </a:lt1>
      <a:dk2>
        <a:srgbClr val="00279F"/>
      </a:dk2>
      <a:lt2>
        <a:srgbClr val="A8BDCA"/>
      </a:lt2>
      <a:accent1>
        <a:srgbClr val="007DC2"/>
      </a:accent1>
      <a:accent2>
        <a:srgbClr val="C21014"/>
      </a:accent2>
      <a:accent3>
        <a:srgbClr val="848588"/>
      </a:accent3>
      <a:accent4>
        <a:srgbClr val="A8AAAD"/>
      </a:accent4>
      <a:accent5>
        <a:srgbClr val="ECE8C2"/>
      </a:accent5>
      <a:accent6>
        <a:srgbClr val="89D38D"/>
      </a:accent6>
      <a:hlink>
        <a:srgbClr val="074FB0"/>
      </a:hlink>
      <a:folHlink>
        <a:srgbClr val="428FF7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none"/>
        </a:ln>
      </a:spPr>
      <a:bodyPr/>
      <a:lstStyle/>
      <a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a:style>
    </a:lnDef>
    <a:txDef>
      <a:spPr/>
      <a:bodyPr wrap="squar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 sebis</Template>
  <TotalTime>0</TotalTime>
  <Words>741</Words>
  <Application>Microsoft Macintosh PowerPoint</Application>
  <PresentationFormat>Bildschirmpräsentation (4:3)</PresentationFormat>
  <Paragraphs>291</Paragraphs>
  <Slides>20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Folien sebis</vt:lpstr>
      <vt:lpstr>Enabling realtime collaborative data-intensive web applications</vt:lpstr>
      <vt:lpstr>Outline</vt:lpstr>
      <vt:lpstr>Node.js - Introduction</vt:lpstr>
      <vt:lpstr>Node.js - Survey</vt:lpstr>
      <vt:lpstr>Node.js - Survey</vt:lpstr>
      <vt:lpstr>Node.js - Survey</vt:lpstr>
      <vt:lpstr>Node.js - Survey</vt:lpstr>
      <vt:lpstr>PowerPoint-Präsentation</vt:lpstr>
      <vt:lpstr>PowerPoint-Präsentation</vt:lpstr>
      <vt:lpstr>The Real-Time Architecture</vt:lpstr>
      <vt:lpstr>Prototypical Implementation –  Fundamental Architecture</vt:lpstr>
      <vt:lpstr>Prototypical Implementation –  Technology Stack</vt:lpstr>
      <vt:lpstr>Prototypical Implementation –  Technology Stack</vt:lpstr>
      <vt:lpstr>Prototypical Implementation –  Technology Stack</vt:lpstr>
      <vt:lpstr>Prototypical Implementation –  Technology Stack</vt:lpstr>
      <vt:lpstr>Prototypical Implementation –  Technology Stack</vt:lpstr>
      <vt:lpstr>PowerPoint-Präsentation</vt:lpstr>
      <vt:lpstr>Conclusion &amp; Outlook</vt:lpstr>
      <vt:lpstr>PowerPoint-Präsentation</vt:lpstr>
      <vt:lpstr>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Abschlussvortrag</dc:title>
  <dc:creator>Tobias Höfler</dc:creator>
  <cp:lastModifiedBy>Tobias</cp:lastModifiedBy>
  <cp:revision>177</cp:revision>
  <dcterms:created xsi:type="dcterms:W3CDTF">2008-03-20T11:38:56Z</dcterms:created>
  <dcterms:modified xsi:type="dcterms:W3CDTF">2013-04-29T11:21:48Z</dcterms:modified>
</cp:coreProperties>
</file>