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6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7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44"/>
  </p:notesMasterIdLst>
  <p:handoutMasterIdLst>
    <p:handoutMasterId r:id="rId45"/>
  </p:handoutMasterIdLst>
  <p:sldIdLst>
    <p:sldId id="721" r:id="rId2"/>
    <p:sldId id="672" r:id="rId3"/>
    <p:sldId id="771" r:id="rId4"/>
    <p:sldId id="772" r:id="rId5"/>
    <p:sldId id="754" r:id="rId6"/>
    <p:sldId id="758" r:id="rId7"/>
    <p:sldId id="755" r:id="rId8"/>
    <p:sldId id="773" r:id="rId9"/>
    <p:sldId id="774" r:id="rId10"/>
    <p:sldId id="756" r:id="rId11"/>
    <p:sldId id="775" r:id="rId12"/>
    <p:sldId id="768" r:id="rId13"/>
    <p:sldId id="776" r:id="rId14"/>
    <p:sldId id="781" r:id="rId15"/>
    <p:sldId id="777" r:id="rId16"/>
    <p:sldId id="782" r:id="rId17"/>
    <p:sldId id="769" r:id="rId18"/>
    <p:sldId id="780" r:id="rId19"/>
    <p:sldId id="787" r:id="rId20"/>
    <p:sldId id="788" r:id="rId21"/>
    <p:sldId id="785" r:id="rId22"/>
    <p:sldId id="786" r:id="rId23"/>
    <p:sldId id="770" r:id="rId24"/>
    <p:sldId id="779" r:id="rId25"/>
    <p:sldId id="789" r:id="rId26"/>
    <p:sldId id="790" r:id="rId27"/>
    <p:sldId id="757" r:id="rId28"/>
    <p:sldId id="759" r:id="rId29"/>
    <p:sldId id="739" r:id="rId30"/>
    <p:sldId id="760" r:id="rId31"/>
    <p:sldId id="741" r:id="rId32"/>
    <p:sldId id="784" r:id="rId33"/>
    <p:sldId id="791" r:id="rId34"/>
    <p:sldId id="794" r:id="rId35"/>
    <p:sldId id="795" r:id="rId36"/>
    <p:sldId id="796" r:id="rId37"/>
    <p:sldId id="797" r:id="rId38"/>
    <p:sldId id="798" r:id="rId39"/>
    <p:sldId id="799" r:id="rId40"/>
    <p:sldId id="800" r:id="rId41"/>
    <p:sldId id="801" r:id="rId42"/>
    <p:sldId id="802" r:id="rId43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CF"/>
    <a:srgbClr val="003359"/>
    <a:srgbClr val="CAD4EC"/>
    <a:srgbClr val="EEB8A9"/>
    <a:srgbClr val="E37C4D"/>
    <a:srgbClr val="E7EBF7"/>
    <a:srgbClr val="CBD5ED"/>
    <a:srgbClr val="7F7F7F"/>
    <a:srgbClr val="DAD8CB"/>
    <a:srgbClr val="91A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92" autoAdjust="0"/>
    <p:restoredTop sz="95662" autoAdjust="0"/>
  </p:normalViewPr>
  <p:slideViewPr>
    <p:cSldViewPr>
      <p:cViewPr varScale="1">
        <p:scale>
          <a:sx n="132" d="100"/>
          <a:sy n="132" d="100"/>
        </p:scale>
        <p:origin x="224" y="184"/>
      </p:cViewPr>
      <p:guideLst>
        <p:guide orient="horz" pos="2160"/>
        <p:guide orient="horz" pos="618"/>
        <p:guide orient="horz" pos="3974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574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379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216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650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766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976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906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63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de-DE" noProof="0" dirty="0"/>
              <a:t>Titel bearbeiten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noProof="0" dirty="0"/>
              <a:t>Name des Vortragenden, Datum, Ort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de-DE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Lehrstuhl für Software</a:t>
            </a:r>
            <a:r>
              <a:rPr lang="de-DE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betrieblicher Informationssysteme </a:t>
            </a:r>
            <a:r>
              <a:rPr lang="de-DE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de-DE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Fakultät</a:t>
            </a:r>
            <a:r>
              <a:rPr lang="de-DE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für Informatik</a:t>
            </a:r>
            <a:endParaRPr lang="de-DE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de-DE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de-DE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de-DE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116632"/>
            <a:ext cx="11525902" cy="6452444"/>
          </a:xfrm>
        </p:spPr>
        <p:txBody>
          <a:bodyPr anchor="ctr"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01814724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noProof="1">
                <a:latin typeface="+mn-lt"/>
              </a:rPr>
              <a:t>Technische Universität München</a:t>
            </a:r>
          </a:p>
          <a:p>
            <a:r>
              <a:rPr lang="de-DE" sz="1050" noProof="1">
                <a:latin typeface="+mn-lt"/>
              </a:rPr>
              <a:t>Fakultät für Informatik</a:t>
            </a:r>
          </a:p>
          <a:p>
            <a:r>
              <a:rPr lang="de-DE" sz="1050" noProof="1">
                <a:latin typeface="+mn-lt"/>
              </a:rPr>
              <a:t>Lehrstuhl für Software</a:t>
            </a:r>
            <a:r>
              <a:rPr lang="de-DE" sz="1050" baseline="0" noProof="1">
                <a:latin typeface="+mn-lt"/>
              </a:rPr>
              <a:t> Engineering betrieblicher Informationssysteme</a:t>
            </a:r>
            <a:endParaRPr lang="de-DE" sz="1050" noProof="1">
              <a:latin typeface="+mn-lt"/>
            </a:endParaRPr>
          </a:p>
          <a:p>
            <a:endParaRPr lang="de-DE" sz="1050" noProof="1">
              <a:latin typeface="+mn-lt"/>
            </a:endParaRPr>
          </a:p>
          <a:p>
            <a:r>
              <a:rPr lang="de-DE" sz="1050" noProof="1">
                <a:latin typeface="+mn-lt"/>
              </a:rPr>
              <a:t>Boltzmannstraße 3</a:t>
            </a:r>
          </a:p>
          <a:p>
            <a:r>
              <a:rPr lang="de-DE" sz="1050" noProof="1">
                <a:latin typeface="+mn-lt"/>
              </a:rPr>
              <a:t>85748 Garching bei</a:t>
            </a:r>
            <a:r>
              <a:rPr lang="de-DE" sz="1050" baseline="0" noProof="1">
                <a:latin typeface="+mn-lt"/>
              </a:rPr>
              <a:t> München</a:t>
            </a:r>
          </a:p>
          <a:p>
            <a:endParaRPr lang="de-DE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de-DE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de-DE" sz="1050" baseline="0" noProof="1">
                <a:latin typeface="+mn-lt"/>
              </a:rPr>
              <a:t>Fax	+49.89.289.17136</a:t>
            </a:r>
          </a:p>
          <a:p>
            <a:endParaRPr lang="de-DE" sz="1050" baseline="0" noProof="1">
              <a:latin typeface="+mn-lt"/>
            </a:endParaRPr>
          </a:p>
          <a:p>
            <a:endParaRPr lang="de-DE" sz="1050" baseline="0" noProof="1">
              <a:latin typeface="+mn-lt"/>
            </a:endParaRPr>
          </a:p>
          <a:p>
            <a:r>
              <a:rPr lang="de-DE" sz="1050" baseline="0" noProof="1">
                <a:latin typeface="+mn-lt"/>
                <a:hlinkClick r:id="rId5"/>
              </a:rPr>
              <a:t>wwwmatthes.in.tum.de</a:t>
            </a:r>
            <a:endParaRPr lang="de-DE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de-DE" noProof="0" dirty="0"/>
              <a:t>&lt;Akademischer Titel&gt;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203656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de-DE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de-DE" noProof="0" dirty="0"/>
              <a:t>&lt;Title&gt;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noProof="0" dirty="0"/>
              <a:t>&lt;</a:t>
            </a:r>
            <a:r>
              <a:rPr lang="de-DE" noProof="0" dirty="0" err="1"/>
              <a:t>Subtitle</a:t>
            </a:r>
            <a:r>
              <a:rPr lang="de-DE" noProof="0" dirty="0"/>
              <a:t>&gt;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de-DE" noProof="0" dirty="0"/>
              <a:t>&lt;Title&gt;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noProof="0" dirty="0"/>
              <a:t>&lt;</a:t>
            </a:r>
            <a:r>
              <a:rPr lang="de-DE" noProof="0" dirty="0" err="1"/>
              <a:t>Subtitle</a:t>
            </a:r>
            <a:r>
              <a:rPr lang="de-DE" noProof="0" dirty="0"/>
              <a:t>&gt;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598899967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de-DE" noProof="0" dirty="0"/>
              <a:t>&lt;Title&gt;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&lt;Format of Master 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&lt;Format of Master 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de-DE" noProof="0" dirty="0"/>
              <a:t>&lt;Title&gt;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de-DE" noProof="0" dirty="0"/>
              <a:t>&lt;Title&gt;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Second Level</a:t>
            </a:r>
          </a:p>
          <a:p>
            <a:pPr lvl="2"/>
            <a:r>
              <a:rPr lang="de-DE" noProof="0" dirty="0"/>
              <a:t>Third Level</a:t>
            </a:r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Level</a:t>
            </a:r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noProof="0" dirty="0"/>
              <a:t>&lt;Title&gt;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&lt;Titel&gt;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&lt;Text&gt;</a:t>
            </a:r>
          </a:p>
          <a:p>
            <a:pPr lvl="1"/>
            <a:r>
              <a:rPr lang="de-DE" noProof="0" dirty="0"/>
              <a:t>Erste Ebene</a:t>
            </a:r>
          </a:p>
          <a:p>
            <a:pPr lvl="2"/>
            <a:r>
              <a:rPr lang="de-DE" noProof="0" dirty="0"/>
              <a:t>Zweite Ebene</a:t>
            </a:r>
          </a:p>
          <a:p>
            <a:pPr lvl="3"/>
            <a:r>
              <a:rPr lang="de-DE" noProof="0" dirty="0"/>
              <a:t>Dritte Ebene</a:t>
            </a:r>
          </a:p>
          <a:p>
            <a:pPr lvl="4"/>
            <a:r>
              <a:rPr lang="de-DE" noProof="0" dirty="0"/>
              <a:t>Vierte 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171103 Matthes Deutsche Folienvorlage (breit)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69" r:id="rId8"/>
    <p:sldLayoutId id="2147483771" r:id="rId9"/>
    <p:sldLayoutId id="2147483780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 baseline="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tags" Target="../tags/tag53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5" Type="http://schemas.openxmlformats.org/officeDocument/2006/relationships/tags" Target="../tags/tag45.xml"/><Relationship Id="rId15" Type="http://schemas.openxmlformats.org/officeDocument/2006/relationships/notesSlide" Target="../notesSlides/notesSlide5.xml"/><Relationship Id="rId10" Type="http://schemas.openxmlformats.org/officeDocument/2006/relationships/tags" Target="../tags/tag50.xml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tags" Target="../tags/tag66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tags" Target="../tags/tag65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5" Type="http://schemas.openxmlformats.org/officeDocument/2006/relationships/tags" Target="../tags/tag58.xml"/><Relationship Id="rId15" Type="http://schemas.openxmlformats.org/officeDocument/2006/relationships/notesSlide" Target="../notesSlides/notesSlide6.xml"/><Relationship Id="rId10" Type="http://schemas.openxmlformats.org/officeDocument/2006/relationships/tags" Target="../tags/tag63.xml"/><Relationship Id="rId4" Type="http://schemas.openxmlformats.org/officeDocument/2006/relationships/tags" Target="../tags/tag57.xml"/><Relationship Id="rId9" Type="http://schemas.openxmlformats.org/officeDocument/2006/relationships/tags" Target="../tags/tag62.xml"/><Relationship Id="rId14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tags" Target="../tags/tag79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tags" Target="../tags/tag78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5" Type="http://schemas.openxmlformats.org/officeDocument/2006/relationships/notesSlide" Target="../notesSlides/notesSlide7.xml"/><Relationship Id="rId10" Type="http://schemas.openxmlformats.org/officeDocument/2006/relationships/tags" Target="../tags/tag76.xml"/><Relationship Id="rId4" Type="http://schemas.openxmlformats.org/officeDocument/2006/relationships/tags" Target="../tags/tag70.xml"/><Relationship Id="rId9" Type="http://schemas.openxmlformats.org/officeDocument/2006/relationships/tags" Target="../tags/tag75.xml"/><Relationship Id="rId14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notesSlide" Target="../notesSlides/notesSlide8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84.xml"/><Relationship Id="rId10" Type="http://schemas.openxmlformats.org/officeDocument/2006/relationships/tags" Target="../tags/tag89.xml"/><Relationship Id="rId4" Type="http://schemas.openxmlformats.org/officeDocument/2006/relationships/tags" Target="../tags/tag83.xml"/><Relationship Id="rId9" Type="http://schemas.openxmlformats.org/officeDocument/2006/relationships/tags" Target="../tags/tag8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15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25.xml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9687D-71A4-1C45-816E-651BA5587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Investigating the Adoption and Management of Metrics in Large-Scale Agile Software Development at a German IT-Provider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276D9CE-A702-964A-9A49-953CEA3B93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372" y="4211796"/>
            <a:ext cx="11432841" cy="338554"/>
          </a:xfrm>
        </p:spPr>
        <p:txBody>
          <a:bodyPr/>
          <a:lstStyle/>
          <a:p>
            <a:r>
              <a:rPr lang="de-DE" dirty="0"/>
              <a:t>Leon Marius Menzel, 13.09.2021, Final Presentation Master‘s Thesis </a:t>
            </a:r>
          </a:p>
        </p:txBody>
      </p:sp>
    </p:spTree>
    <p:extLst>
      <p:ext uri="{BB962C8B-B14F-4D97-AF65-F5344CB8AC3E}">
        <p14:creationId xmlns:p14="http://schemas.microsoft.com/office/powerpoint/2010/main" val="128223577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4148" y="3485449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205747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26072" y="234603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530245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2912929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2854743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59524" y="3487819"/>
            <a:ext cx="482826" cy="387589"/>
            <a:chOff x="249762" y="3766403"/>
            <a:chExt cx="541931" cy="435038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68129" y="3768132"/>
              <a:ext cx="123564" cy="433309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49762" y="3766403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42350" y="4052340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Key findings, limitations and future work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772816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9EBFA190-42FB-4B46-88BE-CF773F6CF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281565616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CCE4BDD-B020-C74C-9CAA-EB1191F56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2" y="404664"/>
            <a:ext cx="10586099" cy="720725"/>
          </a:xfrm>
        </p:spPr>
        <p:txBody>
          <a:bodyPr/>
          <a:lstStyle/>
          <a:p>
            <a:r>
              <a:rPr lang="en-US" dirty="0"/>
              <a:t>Results – The approach from theoretical formulation over execution to evaluation 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F062B4-B249-8140-8526-7D2A0FC52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5DD947-18D9-C948-8074-8B8D10C5C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11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D287630-44DA-BD42-8ACA-F33BD5037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A1BF361-7628-1143-8DEC-D5C2EBBD2A76}"/>
              </a:ext>
            </a:extLst>
          </p:cNvPr>
          <p:cNvSpPr/>
          <p:nvPr/>
        </p:nvSpPr>
        <p:spPr bwMode="auto">
          <a:xfrm>
            <a:off x="643917" y="2379144"/>
            <a:ext cx="3276000" cy="3821138"/>
          </a:xfrm>
          <a:prstGeom prst="rect">
            <a:avLst/>
          </a:prstGeom>
          <a:noFill/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4000" tIns="432000" rIns="144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en-US" sz="14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0CF10F2-84B4-CE4B-A92B-C4B992652BFD}"/>
              </a:ext>
            </a:extLst>
          </p:cNvPr>
          <p:cNvSpPr/>
          <p:nvPr/>
        </p:nvSpPr>
        <p:spPr bwMode="auto">
          <a:xfrm>
            <a:off x="4381800" y="2155867"/>
            <a:ext cx="3276000" cy="4044416"/>
          </a:xfrm>
          <a:prstGeom prst="rect">
            <a:avLst/>
          </a:prstGeom>
          <a:noFill/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4000" tIns="432000" rIns="144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en-US" sz="14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08494C4-35AB-B14F-9BF4-DD6F29A9A9FD}"/>
              </a:ext>
            </a:extLst>
          </p:cNvPr>
          <p:cNvSpPr/>
          <p:nvPr/>
        </p:nvSpPr>
        <p:spPr bwMode="auto">
          <a:xfrm>
            <a:off x="4381800" y="1659575"/>
            <a:ext cx="3276000" cy="854362"/>
          </a:xfrm>
          <a:prstGeom prst="rect">
            <a:avLst/>
          </a:prstGeom>
          <a:solidFill>
            <a:srgbClr val="0073CF"/>
          </a:solidFill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4000" tIns="432000" rIns="144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en-US" sz="14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173E257-B78E-3345-8C7F-E91A59BF5A56}"/>
              </a:ext>
            </a:extLst>
          </p:cNvPr>
          <p:cNvSpPr/>
          <p:nvPr/>
        </p:nvSpPr>
        <p:spPr bwMode="auto">
          <a:xfrm>
            <a:off x="8117268" y="1660127"/>
            <a:ext cx="3276000" cy="853937"/>
          </a:xfrm>
          <a:prstGeom prst="rect">
            <a:avLst/>
          </a:prstGeom>
          <a:solidFill>
            <a:srgbClr val="0073CF"/>
          </a:solidFill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4000" tIns="432000" rIns="144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en-US" sz="14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50CE0A7-65A3-7349-8A11-1ACB1D44E1B5}"/>
              </a:ext>
            </a:extLst>
          </p:cNvPr>
          <p:cNvSpPr/>
          <p:nvPr/>
        </p:nvSpPr>
        <p:spPr>
          <a:xfrm>
            <a:off x="744304" y="3601967"/>
            <a:ext cx="3075226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Components of the approach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400" b="1" dirty="0">
              <a:latin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Recommendations for metrics adoption</a:t>
            </a:r>
          </a:p>
          <a:p>
            <a:endParaRPr lang="en-US" sz="1400" b="1" dirty="0">
              <a:latin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Part 1: Goal-based introduction of metrics</a:t>
            </a:r>
          </a:p>
          <a:p>
            <a:endParaRPr lang="en-US" sz="1400" b="1" dirty="0">
              <a:latin typeface="Arial" pitchFamily="34" charset="0"/>
            </a:endParaRPr>
          </a:p>
          <a:p>
            <a:pPr marL="285750" indent="-285750">
              <a:lnSpc>
                <a:spcPts val="1780"/>
              </a:lnSpc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Part 2: Improvement of the measurement program management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400" b="1" dirty="0">
              <a:latin typeface="Arial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C60F847-9FEA-D74C-BC4C-52E9D5E4FB01}"/>
              </a:ext>
            </a:extLst>
          </p:cNvPr>
          <p:cNvSpPr/>
          <p:nvPr/>
        </p:nvSpPr>
        <p:spPr>
          <a:xfrm>
            <a:off x="4610605" y="1794369"/>
            <a:ext cx="28184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</a:rPr>
              <a:t>Execution of the approach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9FC64F2-A705-1D48-9AC6-C4E95F382A2F}"/>
              </a:ext>
            </a:extLst>
          </p:cNvPr>
          <p:cNvSpPr/>
          <p:nvPr/>
        </p:nvSpPr>
        <p:spPr>
          <a:xfrm>
            <a:off x="8117269" y="1797211"/>
            <a:ext cx="3275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</a:rPr>
              <a:t>Final evaluation of the approach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D8D36FB-FC92-B94E-B307-F7F76B5AC664}"/>
              </a:ext>
            </a:extLst>
          </p:cNvPr>
          <p:cNvSpPr/>
          <p:nvPr/>
        </p:nvSpPr>
        <p:spPr bwMode="auto">
          <a:xfrm>
            <a:off x="646332" y="1659994"/>
            <a:ext cx="3276000" cy="854363"/>
          </a:xfrm>
          <a:prstGeom prst="rect">
            <a:avLst/>
          </a:prstGeom>
          <a:solidFill>
            <a:srgbClr val="0073CF"/>
          </a:solidFill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4000" tIns="432000" rIns="14400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>
              <a:buClr>
                <a:schemeClr val="accent5"/>
              </a:buClr>
            </a:pPr>
            <a:endParaRPr lang="en-US" sz="14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E35B2BA-1D3B-7742-B0CE-21473428D1AB}"/>
              </a:ext>
            </a:extLst>
          </p:cNvPr>
          <p:cNvSpPr/>
          <p:nvPr/>
        </p:nvSpPr>
        <p:spPr>
          <a:xfrm>
            <a:off x="643917" y="1792829"/>
            <a:ext cx="327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</a:rPr>
              <a:t>Presentation of the theoretical approach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C31BFBA-8C3F-BB43-82BD-01631AD456BE}"/>
              </a:ext>
            </a:extLst>
          </p:cNvPr>
          <p:cNvSpPr/>
          <p:nvPr/>
        </p:nvSpPr>
        <p:spPr>
          <a:xfrm>
            <a:off x="4482186" y="3601967"/>
            <a:ext cx="307522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Part 1: Goal-based introduction of metrics at the IT-provider</a:t>
            </a:r>
          </a:p>
          <a:p>
            <a:endParaRPr lang="en-US" sz="1400" b="1" dirty="0">
              <a:latin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Part 2: Improvement of the measurement program management at the Sales ART</a:t>
            </a:r>
          </a:p>
          <a:p>
            <a:endParaRPr lang="en-US" sz="1400" b="1" dirty="0">
              <a:latin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b="1" dirty="0">
                <a:latin typeface="Arial" pitchFamily="34" charset="0"/>
              </a:rPr>
              <a:t>Summary of the results of the execution of the approach in both instantiations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728C301-BA30-1847-84AA-E1FC308776CF}"/>
              </a:ext>
            </a:extLst>
          </p:cNvPr>
          <p:cNvSpPr/>
          <p:nvPr/>
        </p:nvSpPr>
        <p:spPr bwMode="auto">
          <a:xfrm>
            <a:off x="8117268" y="2513937"/>
            <a:ext cx="3276000" cy="3686345"/>
          </a:xfrm>
          <a:prstGeom prst="rect">
            <a:avLst/>
          </a:prstGeom>
          <a:noFill/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44000" tIns="432000" rIns="144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en-US" sz="14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3ABAAFD-14C4-EF40-9FD2-60205A3D28A8}"/>
              </a:ext>
            </a:extLst>
          </p:cNvPr>
          <p:cNvSpPr/>
          <p:nvPr/>
        </p:nvSpPr>
        <p:spPr>
          <a:xfrm>
            <a:off x="8219877" y="3601967"/>
            <a:ext cx="30707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1400" b="1" dirty="0">
                <a:solidFill>
                  <a:srgbClr val="003359"/>
                </a:solidFill>
                <a:latin typeface="Arial" pitchFamily="34" charset="0"/>
              </a:rPr>
              <a:t>Results of survey 1: Evaluation of the approach for the introduction of metrics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1400" b="1" dirty="0">
              <a:solidFill>
                <a:srgbClr val="003359"/>
              </a:solidFill>
              <a:latin typeface="Arial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1400" b="1" dirty="0">
                <a:solidFill>
                  <a:srgbClr val="003359"/>
                </a:solidFill>
                <a:latin typeface="Arial" pitchFamily="34" charset="0"/>
              </a:rPr>
              <a:t>Results of survey 2: Evaluation of the approach for improved measurement program management</a:t>
            </a:r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73D52A83-6622-7B43-AC72-5405E582DE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623" y="2645868"/>
            <a:ext cx="824587" cy="824587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92AF2E78-B308-2942-9745-99B2466F53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599" y="2646055"/>
            <a:ext cx="824400" cy="824400"/>
          </a:xfrm>
          <a:prstGeom prst="rect">
            <a:avLst/>
          </a:prstGeom>
        </p:spPr>
      </p:pic>
      <p:pic>
        <p:nvPicPr>
          <p:cNvPr id="85" name="Grafik 84">
            <a:extLst>
              <a:ext uri="{FF2B5EF4-FFF2-40B4-BE49-F238E27FC236}">
                <a16:creationId xmlns:a16="http://schemas.microsoft.com/office/drawing/2014/main" id="{35869DA1-984A-B744-A455-F6E2741456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068" y="2645961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968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 animBg="1"/>
      <p:bldP spid="16" grpId="0"/>
      <p:bldP spid="17" grpId="0"/>
      <p:bldP spid="21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4148" y="3485449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205747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26072" y="234603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530245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2912929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2854743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59524" y="3869963"/>
            <a:ext cx="482826" cy="387589"/>
            <a:chOff x="249762" y="3766403"/>
            <a:chExt cx="541931" cy="435038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68129" y="3768132"/>
              <a:ext cx="123564" cy="433309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49762" y="3766403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47894" y="521349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Key findings, limitations and future work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772816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D04A149-1AD0-7A4B-BD32-8D1AC43FAF6E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24148" y="3871503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b="1" dirty="0">
                <a:solidFill>
                  <a:schemeClr val="tx1"/>
                </a:solidFill>
              </a:rPr>
              <a:t>Approach to introduce metrics and improve measurement program management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95FE37B-4DC7-C143-A1AE-51C9D57AC126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824147" y="4276406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dirty="0">
                <a:solidFill>
                  <a:schemeClr val="tx1"/>
                </a:solidFill>
              </a:rPr>
              <a:t>Execution of the approach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9C5C9E-B082-2545-AA28-85A6C8C25AD3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24146" y="4639014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dirty="0">
                <a:solidFill>
                  <a:schemeClr val="tx1"/>
                </a:solidFill>
              </a:rPr>
              <a:t>Final evaluation of the approach</a:t>
            </a:r>
          </a:p>
        </p:txBody>
      </p:sp>
      <p:sp>
        <p:nvSpPr>
          <p:cNvPr id="32" name="Fußzeilenplatzhalter 4">
            <a:extLst>
              <a:ext uri="{FF2B5EF4-FFF2-40B4-BE49-F238E27FC236}">
                <a16:creationId xmlns:a16="http://schemas.microsoft.com/office/drawing/2014/main" id="{43D591F9-8F3E-5E45-82BE-87E901BE4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309736528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>
            <a:extLst>
              <a:ext uri="{FF2B5EF4-FFF2-40B4-BE49-F238E27FC236}">
                <a16:creationId xmlns:a16="http://schemas.microsoft.com/office/drawing/2014/main" id="{3AF256F3-5AF8-1345-A160-32B9AC70C7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783" y="1241466"/>
            <a:ext cx="4103865" cy="21750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Components of the approach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 dirty="0"/>
              <a:t>© </a:t>
            </a:r>
            <a:r>
              <a:rPr lang="de-DE" noProof="0" dirty="0" err="1"/>
              <a:t>sebis</a:t>
            </a:r>
            <a:endParaRPr lang="de-DE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13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3085EE6-F28B-BB42-AF80-28D899B06CCC}"/>
              </a:ext>
            </a:extLst>
          </p:cNvPr>
          <p:cNvSpPr/>
          <p:nvPr/>
        </p:nvSpPr>
        <p:spPr bwMode="auto">
          <a:xfrm>
            <a:off x="698230" y="1599930"/>
            <a:ext cx="3241934" cy="1585751"/>
          </a:xfrm>
          <a:prstGeom prst="rect">
            <a:avLst/>
          </a:prstGeom>
          <a:noFill/>
          <a:ln w="19050"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rgbClr val="003359"/>
                </a:solidFill>
                <a:cs typeface="Arial" pitchFamily="34" charset="0"/>
              </a:rPr>
              <a:t>Involved stakeholders</a:t>
            </a:r>
          </a:p>
          <a:p>
            <a:pPr marL="213750" marR="0" indent="-213750" defTabSz="914400" rtl="0" eaLnBrk="0" fontAlgn="base" latinLnBrk="0" hangingPunct="0">
              <a:lnSpc>
                <a:spcPts val="188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1400" dirty="0">
                <a:solidFill>
                  <a:srgbClr val="003359"/>
                </a:solidFill>
                <a:cs typeface="Arial" pitchFamily="34" charset="0"/>
              </a:rPr>
              <a:t>Involve any employee responsible for planning, defining, maintaining, operating and managing metrics</a:t>
            </a:r>
          </a:p>
          <a:p>
            <a:pPr marL="213750" marR="0" indent="-213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1400" dirty="0">
                <a:solidFill>
                  <a:srgbClr val="003359"/>
                </a:solidFill>
                <a:cs typeface="Arial" pitchFamily="34" charset="0"/>
              </a:rPr>
              <a:t>Assign metrics team leader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dirty="0">
              <a:solidFill>
                <a:srgbClr val="003359"/>
              </a:solidFill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977FA0-F89F-6A4D-A2C9-690A70728E3B}"/>
              </a:ext>
            </a:extLst>
          </p:cNvPr>
          <p:cNvSpPr/>
          <p:nvPr/>
        </p:nvSpPr>
        <p:spPr bwMode="auto">
          <a:xfrm>
            <a:off x="339765" y="1241465"/>
            <a:ext cx="540000" cy="540000"/>
          </a:xfrm>
          <a:prstGeom prst="ellipse">
            <a:avLst/>
          </a:prstGeom>
          <a:gradFill>
            <a:gsLst>
              <a:gs pos="0">
                <a:srgbClr val="003359"/>
              </a:gs>
              <a:gs pos="100000">
                <a:srgbClr val="0073CF"/>
              </a:gs>
            </a:gsLst>
            <a:lin ang="0" scaled="1"/>
          </a:gradFill>
          <a:ln w="76200"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1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0525AE1-6F74-B945-A424-922F5F2FFC81}"/>
              </a:ext>
            </a:extLst>
          </p:cNvPr>
          <p:cNvSpPr/>
          <p:nvPr/>
        </p:nvSpPr>
        <p:spPr bwMode="auto">
          <a:xfrm>
            <a:off x="698230" y="4227256"/>
            <a:ext cx="3241934" cy="1585751"/>
          </a:xfrm>
          <a:prstGeom prst="rect">
            <a:avLst/>
          </a:prstGeom>
          <a:noFill/>
          <a:ln w="19050"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rgbClr val="003359"/>
                </a:solidFill>
                <a:cs typeface="Arial" pitchFamily="34" charset="0"/>
              </a:rPr>
              <a:t>Metrics catalog</a:t>
            </a:r>
          </a:p>
          <a:p>
            <a:pPr marL="213750" indent="-213750" eaLnBrk="0" hangingPunct="0">
              <a:lnSpc>
                <a:spcPts val="188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rgbClr val="003359"/>
                </a:solidFill>
                <a:cs typeface="Arial" pitchFamily="34" charset="0"/>
              </a:rPr>
              <a:t>Data basis for the mapping of goals and metrics</a:t>
            </a:r>
          </a:p>
          <a:p>
            <a:pPr marL="213750" indent="-213750" eaLnBrk="0" hangingPunct="0">
              <a:lnSpc>
                <a:spcPts val="188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rgbClr val="003359"/>
                </a:solidFill>
                <a:cs typeface="Arial" pitchFamily="34" charset="0"/>
              </a:rPr>
              <a:t>Consists of 196 metrics and 27 subcategories of goals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A2F62B6-FB0C-C842-8392-B4C9A3616EAA}"/>
              </a:ext>
            </a:extLst>
          </p:cNvPr>
          <p:cNvSpPr/>
          <p:nvPr/>
        </p:nvSpPr>
        <p:spPr bwMode="auto">
          <a:xfrm>
            <a:off x="339765" y="3868791"/>
            <a:ext cx="540000" cy="540000"/>
          </a:xfrm>
          <a:prstGeom prst="ellipse">
            <a:avLst/>
          </a:prstGeom>
          <a:solidFill>
            <a:schemeClr val="accent5"/>
          </a:solidFill>
          <a:ln w="76200"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3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50FCF5D-A82A-6843-AA9C-F1702314699D}"/>
              </a:ext>
            </a:extLst>
          </p:cNvPr>
          <p:cNvSpPr/>
          <p:nvPr/>
        </p:nvSpPr>
        <p:spPr bwMode="auto">
          <a:xfrm>
            <a:off x="4549869" y="1599930"/>
            <a:ext cx="3241935" cy="1585751"/>
          </a:xfrm>
          <a:prstGeom prst="rect">
            <a:avLst/>
          </a:prstGeom>
          <a:noFill/>
          <a:ln w="19050"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rgbClr val="003359"/>
                </a:solidFill>
                <a:cs typeface="Arial" pitchFamily="34" charset="0"/>
              </a:rPr>
              <a:t>Goal, Question Metrics method</a:t>
            </a:r>
          </a:p>
          <a:p>
            <a:pPr marL="213750" indent="-213750" eaLnBrk="0" hangingPunct="0"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rgbClr val="003359"/>
                </a:solidFill>
                <a:cs typeface="Arial" pitchFamily="34" charset="0"/>
              </a:rPr>
              <a:t>Goal orientation is one of the success factors when introducing metrics</a:t>
            </a:r>
          </a:p>
          <a:p>
            <a:pPr marL="213750" indent="-213750" eaLnBrk="0" hangingPunct="0"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rgbClr val="003359"/>
                </a:solidFill>
                <a:cs typeface="Arial" pitchFamily="34" charset="0"/>
              </a:rPr>
              <a:t>Top-down definition and bottom-up interpretation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233967B-407F-B748-B9E9-6DA797F4C15C}"/>
              </a:ext>
            </a:extLst>
          </p:cNvPr>
          <p:cNvSpPr/>
          <p:nvPr/>
        </p:nvSpPr>
        <p:spPr bwMode="auto">
          <a:xfrm>
            <a:off x="4191405" y="1241465"/>
            <a:ext cx="540000" cy="540000"/>
          </a:xfrm>
          <a:prstGeom prst="ellipse">
            <a:avLst/>
          </a:prstGeom>
          <a:solidFill>
            <a:schemeClr val="accent5"/>
          </a:solidFill>
          <a:ln w="76200"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2</a:t>
            </a:r>
          </a:p>
        </p:txBody>
      </p:sp>
      <p:sp>
        <p:nvSpPr>
          <p:cNvPr id="14" name="Rechteck 6">
            <a:extLst>
              <a:ext uri="{FF2B5EF4-FFF2-40B4-BE49-F238E27FC236}">
                <a16:creationId xmlns:a16="http://schemas.microsoft.com/office/drawing/2014/main" id="{645A8850-536A-4649-B0E8-19946DDB13E7}"/>
              </a:ext>
            </a:extLst>
          </p:cNvPr>
          <p:cNvSpPr/>
          <p:nvPr/>
        </p:nvSpPr>
        <p:spPr>
          <a:xfrm>
            <a:off x="4549869" y="3185681"/>
            <a:ext cx="32419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900" i="1" dirty="0">
                <a:solidFill>
                  <a:srgbClr val="000000"/>
                </a:solidFill>
                <a:latin typeface="+mn-lt"/>
              </a:rPr>
              <a:t>Martinez-Fernandez et al. (2018); Ram et al. (2019)</a:t>
            </a:r>
          </a:p>
        </p:txBody>
      </p:sp>
      <p:sp>
        <p:nvSpPr>
          <p:cNvPr id="35" name="Rechteck 6">
            <a:extLst>
              <a:ext uri="{FF2B5EF4-FFF2-40B4-BE49-F238E27FC236}">
                <a16:creationId xmlns:a16="http://schemas.microsoft.com/office/drawing/2014/main" id="{4E9FC55B-E087-2D4A-A281-6BCCAAE93D7C}"/>
              </a:ext>
            </a:extLst>
          </p:cNvPr>
          <p:cNvSpPr/>
          <p:nvPr/>
        </p:nvSpPr>
        <p:spPr>
          <a:xfrm>
            <a:off x="698229" y="3185681"/>
            <a:ext cx="32419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900" i="1" dirty="0" err="1">
                <a:solidFill>
                  <a:srgbClr val="000000"/>
                </a:solidFill>
                <a:latin typeface="+mn-lt"/>
              </a:rPr>
              <a:t>Staron</a:t>
            </a:r>
            <a:r>
              <a:rPr lang="de-DE" sz="900" i="1" dirty="0">
                <a:solidFill>
                  <a:srgbClr val="000000"/>
                </a:solidFill>
                <a:latin typeface="+mn-lt"/>
              </a:rPr>
              <a:t> &amp; </a:t>
            </a:r>
            <a:r>
              <a:rPr lang="de-DE" sz="900" i="1" dirty="0" err="1">
                <a:solidFill>
                  <a:srgbClr val="000000"/>
                </a:solidFill>
                <a:latin typeface="+mn-lt"/>
              </a:rPr>
              <a:t>Meding</a:t>
            </a:r>
            <a:r>
              <a:rPr lang="de-DE" sz="900" i="1" dirty="0">
                <a:solidFill>
                  <a:srgbClr val="000000"/>
                </a:solidFill>
                <a:latin typeface="+mn-lt"/>
              </a:rPr>
              <a:t> (2018)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1DD1FED-6740-E54A-9C9B-D70349CE3298}"/>
              </a:ext>
            </a:extLst>
          </p:cNvPr>
          <p:cNvSpPr/>
          <p:nvPr/>
        </p:nvSpPr>
        <p:spPr bwMode="auto">
          <a:xfrm>
            <a:off x="4550161" y="4227256"/>
            <a:ext cx="3241643" cy="1585751"/>
          </a:xfrm>
          <a:prstGeom prst="rect">
            <a:avLst/>
          </a:prstGeom>
          <a:noFill/>
          <a:ln w="19050"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rgbClr val="003359"/>
                </a:solidFill>
                <a:cs typeface="Arial" pitchFamily="34" charset="0"/>
              </a:rPr>
              <a:t>Metrics team maturity model</a:t>
            </a:r>
          </a:p>
          <a:p>
            <a:pPr marL="213750" indent="-213750" eaLnBrk="0" hangingPunct="0"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rgbClr val="003359"/>
                </a:solidFill>
                <a:cs typeface="Arial" pitchFamily="34" charset="0"/>
              </a:rPr>
              <a:t>Assesses the maturity of a metrics team based on a questionnaire</a:t>
            </a:r>
          </a:p>
          <a:p>
            <a:pPr marL="213750" indent="-213750" eaLnBrk="0" hangingPunct="0"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rgbClr val="003359"/>
                </a:solidFill>
                <a:cs typeface="Arial" pitchFamily="34" charset="0"/>
              </a:rPr>
              <a:t>Metrics teams get the chance to professionalize their measurement programs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398FEA7-51A5-D54A-97E6-6982079E072A}"/>
              </a:ext>
            </a:extLst>
          </p:cNvPr>
          <p:cNvSpPr/>
          <p:nvPr/>
        </p:nvSpPr>
        <p:spPr bwMode="auto">
          <a:xfrm>
            <a:off x="4191697" y="3868791"/>
            <a:ext cx="540000" cy="540000"/>
          </a:xfrm>
          <a:prstGeom prst="ellipse">
            <a:avLst/>
          </a:prstGeom>
          <a:solidFill>
            <a:srgbClr val="003359"/>
          </a:solidFill>
          <a:ln w="76200"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4</a:t>
            </a:r>
          </a:p>
        </p:txBody>
      </p:sp>
      <p:sp>
        <p:nvSpPr>
          <p:cNvPr id="38" name="Rechteck 6">
            <a:extLst>
              <a:ext uri="{FF2B5EF4-FFF2-40B4-BE49-F238E27FC236}">
                <a16:creationId xmlns:a16="http://schemas.microsoft.com/office/drawing/2014/main" id="{73FDE98B-7C62-C94E-AEF6-B356F6704353}"/>
              </a:ext>
            </a:extLst>
          </p:cNvPr>
          <p:cNvSpPr/>
          <p:nvPr/>
        </p:nvSpPr>
        <p:spPr>
          <a:xfrm>
            <a:off x="698229" y="5814919"/>
            <a:ext cx="32419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900" i="1" dirty="0" err="1">
                <a:solidFill>
                  <a:srgbClr val="000000"/>
                </a:solidFill>
                <a:latin typeface="+mn-lt"/>
              </a:rPr>
              <a:t>Tobisch</a:t>
            </a:r>
            <a:r>
              <a:rPr lang="de-DE" sz="900" i="1" dirty="0">
                <a:solidFill>
                  <a:srgbClr val="000000"/>
                </a:solidFill>
                <a:latin typeface="+mn-lt"/>
              </a:rPr>
              <a:t> (2021)</a:t>
            </a:r>
          </a:p>
        </p:txBody>
      </p:sp>
      <p:sp>
        <p:nvSpPr>
          <p:cNvPr id="39" name="Rechteck 6">
            <a:extLst>
              <a:ext uri="{FF2B5EF4-FFF2-40B4-BE49-F238E27FC236}">
                <a16:creationId xmlns:a16="http://schemas.microsoft.com/office/drawing/2014/main" id="{05853159-85DB-4D42-B717-EB093ABF9654}"/>
              </a:ext>
            </a:extLst>
          </p:cNvPr>
          <p:cNvSpPr/>
          <p:nvPr/>
        </p:nvSpPr>
        <p:spPr>
          <a:xfrm>
            <a:off x="4549869" y="5813007"/>
            <a:ext cx="39421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GB" sz="900" i="1" dirty="0" err="1">
                <a:latin typeface="+mn-lt"/>
              </a:rPr>
              <a:t>Meding</a:t>
            </a:r>
            <a:r>
              <a:rPr lang="en-GB" sz="900" i="1" dirty="0">
                <a:latin typeface="+mn-lt"/>
              </a:rPr>
              <a:t> et al. (2021)</a:t>
            </a:r>
            <a:endParaRPr lang="de-DE" sz="900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0" name="Abgerundetes Rechteck 39">
            <a:extLst>
              <a:ext uri="{FF2B5EF4-FFF2-40B4-BE49-F238E27FC236}">
                <a16:creationId xmlns:a16="http://schemas.microsoft.com/office/drawing/2014/main" id="{AD8C2EFA-8ADA-C443-AF90-48A4BBDF4811}"/>
              </a:ext>
            </a:extLst>
          </p:cNvPr>
          <p:cNvSpPr/>
          <p:nvPr/>
        </p:nvSpPr>
        <p:spPr bwMode="auto">
          <a:xfrm>
            <a:off x="9048328" y="4876115"/>
            <a:ext cx="1872208" cy="28892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Metrics team maturity</a:t>
            </a:r>
          </a:p>
        </p:txBody>
      </p:sp>
      <p:sp>
        <p:nvSpPr>
          <p:cNvPr id="41" name="Abgerundetes Rechteck 40">
            <a:extLst>
              <a:ext uri="{FF2B5EF4-FFF2-40B4-BE49-F238E27FC236}">
                <a16:creationId xmlns:a16="http://schemas.microsoft.com/office/drawing/2014/main" id="{2CEC294A-0BDF-B54F-A4EF-EC17008C1572}"/>
              </a:ext>
            </a:extLst>
          </p:cNvPr>
          <p:cNvSpPr/>
          <p:nvPr/>
        </p:nvSpPr>
        <p:spPr bwMode="auto">
          <a:xfrm>
            <a:off x="8179711" y="3868791"/>
            <a:ext cx="1372674" cy="638589"/>
          </a:xfrm>
          <a:prstGeom prst="roundRect">
            <a:avLst>
              <a:gd name="adj" fmla="val 9030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u="sng" dirty="0">
                <a:solidFill>
                  <a:schemeClr val="tx1"/>
                </a:solidFill>
                <a:cs typeface="Arial" pitchFamily="34" charset="0"/>
              </a:rPr>
              <a:t>Set-up</a:t>
            </a: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-"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Formalization</a:t>
            </a: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-"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Roles in the team</a:t>
            </a: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-"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Roles in the org.</a:t>
            </a:r>
          </a:p>
        </p:txBody>
      </p:sp>
      <p:sp>
        <p:nvSpPr>
          <p:cNvPr id="42" name="Abgerundetes Rechteck 41">
            <a:extLst>
              <a:ext uri="{FF2B5EF4-FFF2-40B4-BE49-F238E27FC236}">
                <a16:creationId xmlns:a16="http://schemas.microsoft.com/office/drawing/2014/main" id="{E7C7B3E0-045E-E84B-9054-4C9A01982BBD}"/>
              </a:ext>
            </a:extLst>
          </p:cNvPr>
          <p:cNvSpPr/>
          <p:nvPr/>
        </p:nvSpPr>
        <p:spPr bwMode="auto">
          <a:xfrm>
            <a:off x="10180751" y="3868791"/>
            <a:ext cx="1479570" cy="451361"/>
          </a:xfrm>
          <a:prstGeom prst="roundRect">
            <a:avLst>
              <a:gd name="adj" fmla="val 9030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u="sng" dirty="0">
                <a:solidFill>
                  <a:schemeClr val="tx1"/>
                </a:solidFill>
                <a:cs typeface="Arial" pitchFamily="34" charset="0"/>
              </a:rPr>
              <a:t>Commitment</a:t>
            </a: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-"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Of the team</a:t>
            </a: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-"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Of the organization</a:t>
            </a:r>
          </a:p>
        </p:txBody>
      </p:sp>
      <p:sp>
        <p:nvSpPr>
          <p:cNvPr id="43" name="Abgerundetes Rechteck 42">
            <a:extLst>
              <a:ext uri="{FF2B5EF4-FFF2-40B4-BE49-F238E27FC236}">
                <a16:creationId xmlns:a16="http://schemas.microsoft.com/office/drawing/2014/main" id="{7E967A2F-C8A0-774E-992C-A61753D2F7CB}"/>
              </a:ext>
            </a:extLst>
          </p:cNvPr>
          <p:cNvSpPr/>
          <p:nvPr/>
        </p:nvSpPr>
        <p:spPr bwMode="auto">
          <a:xfrm>
            <a:off x="11116033" y="4577586"/>
            <a:ext cx="739492" cy="225681"/>
          </a:xfrm>
          <a:prstGeom prst="roundRect">
            <a:avLst>
              <a:gd name="adj" fmla="val 9030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u="sng" dirty="0">
                <a:solidFill>
                  <a:schemeClr val="tx1"/>
                </a:solidFill>
                <a:cs typeface="Arial" pitchFamily="34" charset="0"/>
              </a:rPr>
              <a:t>Longevity</a:t>
            </a:r>
          </a:p>
        </p:txBody>
      </p:sp>
      <p:sp>
        <p:nvSpPr>
          <p:cNvPr id="44" name="Abgerundetes Rechteck 43">
            <a:extLst>
              <a:ext uri="{FF2B5EF4-FFF2-40B4-BE49-F238E27FC236}">
                <a16:creationId xmlns:a16="http://schemas.microsoft.com/office/drawing/2014/main" id="{CA105A60-D4AB-044C-8CF7-5DB034A58179}"/>
              </a:ext>
            </a:extLst>
          </p:cNvPr>
          <p:cNvSpPr/>
          <p:nvPr/>
        </p:nvSpPr>
        <p:spPr bwMode="auto">
          <a:xfrm>
            <a:off x="8215552" y="5559247"/>
            <a:ext cx="1483067" cy="484592"/>
          </a:xfrm>
          <a:prstGeom prst="roundRect">
            <a:avLst>
              <a:gd name="adj" fmla="val 9030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u="sng" dirty="0">
                <a:solidFill>
                  <a:schemeClr val="tx1"/>
                </a:solidFill>
                <a:cs typeface="Arial" pitchFamily="34" charset="0"/>
              </a:rPr>
              <a:t>Impact</a:t>
            </a: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-"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On the organization</a:t>
            </a:r>
          </a:p>
          <a:p>
            <a:pPr marL="171450" marR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-"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Outside/outreach</a:t>
            </a:r>
          </a:p>
        </p:txBody>
      </p:sp>
      <p:sp>
        <p:nvSpPr>
          <p:cNvPr id="45" name="Abgerundetes Rechteck 44">
            <a:extLst>
              <a:ext uri="{FF2B5EF4-FFF2-40B4-BE49-F238E27FC236}">
                <a16:creationId xmlns:a16="http://schemas.microsoft.com/office/drawing/2014/main" id="{5F997A2A-67DB-124C-B15F-D9BFB492B8B3}"/>
              </a:ext>
            </a:extLst>
          </p:cNvPr>
          <p:cNvSpPr/>
          <p:nvPr/>
        </p:nvSpPr>
        <p:spPr bwMode="auto">
          <a:xfrm>
            <a:off x="7958447" y="5052325"/>
            <a:ext cx="796135" cy="225428"/>
          </a:xfrm>
          <a:prstGeom prst="roundRect">
            <a:avLst>
              <a:gd name="adj" fmla="val 9030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u="sng" dirty="0">
                <a:solidFill>
                  <a:schemeClr val="tx1"/>
                </a:solidFill>
                <a:cs typeface="Arial" pitchFamily="34" charset="0"/>
              </a:rPr>
              <a:t>Efficiency</a:t>
            </a:r>
          </a:p>
        </p:txBody>
      </p:sp>
      <p:sp>
        <p:nvSpPr>
          <p:cNvPr id="46" name="Abgerundetes Rechteck 45">
            <a:extLst>
              <a:ext uri="{FF2B5EF4-FFF2-40B4-BE49-F238E27FC236}">
                <a16:creationId xmlns:a16="http://schemas.microsoft.com/office/drawing/2014/main" id="{D153439C-04F0-2243-92C1-4B62DDD429D5}"/>
              </a:ext>
            </a:extLst>
          </p:cNvPr>
          <p:cNvSpPr/>
          <p:nvPr/>
        </p:nvSpPr>
        <p:spPr bwMode="auto">
          <a:xfrm>
            <a:off x="10074971" y="5405444"/>
            <a:ext cx="1684927" cy="936104"/>
          </a:xfrm>
          <a:prstGeom prst="roundRect">
            <a:avLst>
              <a:gd name="adj" fmla="val 9030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u="sng" dirty="0">
                <a:solidFill>
                  <a:schemeClr val="tx1"/>
                </a:solidFill>
                <a:cs typeface="Arial" pitchFamily="34" charset="0"/>
              </a:rPr>
              <a:t>Team performance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F23E4957-DD0D-B847-B414-A2FDAA6CC6DA}"/>
              </a:ext>
            </a:extLst>
          </p:cNvPr>
          <p:cNvSpPr txBox="1"/>
          <p:nvPr/>
        </p:nvSpPr>
        <p:spPr>
          <a:xfrm>
            <a:off x="10056440" y="5633953"/>
            <a:ext cx="1737783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numCol="2" rtlCol="0">
            <a:spAutoFit/>
          </a:bodyPr>
          <a:lstStyle/>
          <a:p>
            <a:pPr marL="171450" indent="-171450" eaLnBrk="0" hangingPunct="0">
              <a:buFont typeface="Symbol" pitchFamily="2" charset="2"/>
              <a:buChar char="-"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Context</a:t>
            </a:r>
          </a:p>
          <a:p>
            <a:pPr marL="171450" indent="-171450" eaLnBrk="0" hangingPunct="0">
              <a:buFont typeface="Symbol" pitchFamily="2" charset="2"/>
              <a:buChar char="-"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Mission</a:t>
            </a:r>
          </a:p>
          <a:p>
            <a:pPr marL="171450" indent="-171450" eaLnBrk="0" hangingPunct="0">
              <a:buFont typeface="Symbol" pitchFamily="2" charset="2"/>
              <a:buChar char="-"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Talent</a:t>
            </a:r>
          </a:p>
          <a:p>
            <a:pPr marL="171450" indent="-171450" eaLnBrk="0" hangingPunct="0">
              <a:buFont typeface="Symbol" pitchFamily="2" charset="2"/>
              <a:buChar char="-"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Norms</a:t>
            </a:r>
          </a:p>
          <a:p>
            <a:pPr marL="171450" indent="-171450" eaLnBrk="0" hangingPunct="0">
              <a:buFont typeface="Symbol" pitchFamily="2" charset="2"/>
              <a:buChar char="-"/>
            </a:pPr>
            <a:endParaRPr lang="en-US" sz="1000" dirty="0">
              <a:solidFill>
                <a:schemeClr val="tx1"/>
              </a:solidFill>
              <a:cs typeface="Arial" pitchFamily="34" charset="0"/>
            </a:endParaRPr>
          </a:p>
          <a:p>
            <a:pPr marL="171450" indent="-171450" eaLnBrk="0" hangingPunct="0">
              <a:buFont typeface="Symbol" pitchFamily="2" charset="2"/>
              <a:buChar char="-"/>
            </a:pPr>
            <a:endParaRPr lang="en-US" sz="1000" dirty="0">
              <a:solidFill>
                <a:schemeClr val="tx1"/>
              </a:solidFill>
              <a:cs typeface="Arial" pitchFamily="34" charset="0"/>
            </a:endParaRPr>
          </a:p>
          <a:p>
            <a:pPr marL="171450" indent="-171450" eaLnBrk="0" hangingPunct="0">
              <a:buFont typeface="Symbol" pitchFamily="2" charset="2"/>
              <a:buChar char="-"/>
            </a:pPr>
            <a:endParaRPr lang="en-US" sz="1000" dirty="0">
              <a:solidFill>
                <a:schemeClr val="tx1"/>
              </a:solidFill>
              <a:cs typeface="Arial" pitchFamily="34" charset="0"/>
            </a:endParaRPr>
          </a:p>
          <a:p>
            <a:pPr marL="171450" indent="-171450" eaLnBrk="0" hangingPunct="0">
              <a:buFont typeface="Symbol" pitchFamily="2" charset="2"/>
              <a:buChar char="-"/>
            </a:pPr>
            <a:endParaRPr lang="en-US" sz="1000" dirty="0">
              <a:solidFill>
                <a:schemeClr val="tx1"/>
              </a:solidFill>
              <a:cs typeface="Arial" pitchFamily="34" charset="0"/>
            </a:endParaRPr>
          </a:p>
          <a:p>
            <a:pPr marL="171450" indent="-171450" eaLnBrk="0" hangingPunct="0">
              <a:buFont typeface="Symbol" pitchFamily="2" charset="2"/>
              <a:buChar char="-"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Buy-in</a:t>
            </a:r>
          </a:p>
          <a:p>
            <a:pPr marL="171450" indent="-171450" eaLnBrk="0" hangingPunct="0">
              <a:buFont typeface="Symbol" pitchFamily="2" charset="2"/>
              <a:buChar char="-"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Resources</a:t>
            </a:r>
          </a:p>
          <a:p>
            <a:pPr marL="171450" indent="-171450" eaLnBrk="0" hangingPunct="0">
              <a:buFont typeface="Symbol" pitchFamily="2" charset="2"/>
              <a:buChar char="-"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Courage</a:t>
            </a:r>
          </a:p>
          <a:p>
            <a:pPr marL="171450" indent="-171450" eaLnBrk="0" hangingPunct="0">
              <a:buFont typeface="Symbol" pitchFamily="2" charset="2"/>
              <a:buChar char="-"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Results</a:t>
            </a:r>
          </a:p>
        </p:txBody>
      </p:sp>
      <p:cxnSp>
        <p:nvCxnSpPr>
          <p:cNvPr id="49" name="Gerade Verbindung 48">
            <a:extLst>
              <a:ext uri="{FF2B5EF4-FFF2-40B4-BE49-F238E27FC236}">
                <a16:creationId xmlns:a16="http://schemas.microsoft.com/office/drawing/2014/main" id="{4954F5A8-14EF-3641-B413-969193387289}"/>
              </a:ext>
            </a:extLst>
          </p:cNvPr>
          <p:cNvCxnSpPr>
            <a:stCxn id="41" idx="2"/>
            <a:endCxn id="40" idx="0"/>
          </p:cNvCxnSpPr>
          <p:nvPr/>
        </p:nvCxnSpPr>
        <p:spPr bwMode="auto">
          <a:xfrm>
            <a:off x="8866048" y="4507380"/>
            <a:ext cx="1118384" cy="368735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Gerade Verbindung 49">
            <a:extLst>
              <a:ext uri="{FF2B5EF4-FFF2-40B4-BE49-F238E27FC236}">
                <a16:creationId xmlns:a16="http://schemas.microsoft.com/office/drawing/2014/main" id="{89774C9A-44D7-8344-A490-9174AFBF3127}"/>
              </a:ext>
            </a:extLst>
          </p:cNvPr>
          <p:cNvCxnSpPr>
            <a:cxnSpLocks/>
            <a:stCxn id="45" idx="3"/>
            <a:endCxn id="40" idx="1"/>
          </p:cNvCxnSpPr>
          <p:nvPr/>
        </p:nvCxnSpPr>
        <p:spPr bwMode="auto">
          <a:xfrm flipV="1">
            <a:off x="8754582" y="5020577"/>
            <a:ext cx="293746" cy="144462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Gerade Verbindung 52">
            <a:extLst>
              <a:ext uri="{FF2B5EF4-FFF2-40B4-BE49-F238E27FC236}">
                <a16:creationId xmlns:a16="http://schemas.microsoft.com/office/drawing/2014/main" id="{2E7D8295-FEC0-C047-B66F-7EAED4BFF31B}"/>
              </a:ext>
            </a:extLst>
          </p:cNvPr>
          <p:cNvCxnSpPr>
            <a:cxnSpLocks/>
            <a:stCxn id="44" idx="0"/>
            <a:endCxn id="40" idx="2"/>
          </p:cNvCxnSpPr>
          <p:nvPr/>
        </p:nvCxnSpPr>
        <p:spPr bwMode="auto">
          <a:xfrm flipV="1">
            <a:off x="8957086" y="5165039"/>
            <a:ext cx="1027346" cy="39420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Gerade Verbindung 55">
            <a:extLst>
              <a:ext uri="{FF2B5EF4-FFF2-40B4-BE49-F238E27FC236}">
                <a16:creationId xmlns:a16="http://schemas.microsoft.com/office/drawing/2014/main" id="{BC03170A-77E1-CD4B-B0CF-C09CDBC1F674}"/>
              </a:ext>
            </a:extLst>
          </p:cNvPr>
          <p:cNvCxnSpPr>
            <a:cxnSpLocks/>
            <a:stCxn id="40" idx="2"/>
            <a:endCxn id="46" idx="0"/>
          </p:cNvCxnSpPr>
          <p:nvPr/>
        </p:nvCxnSpPr>
        <p:spPr bwMode="auto">
          <a:xfrm>
            <a:off x="9984432" y="5165039"/>
            <a:ext cx="933003" cy="240405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B45F7342-6BB6-D84F-BD75-4B3F3A5E014A}"/>
              </a:ext>
            </a:extLst>
          </p:cNvPr>
          <p:cNvCxnSpPr>
            <a:cxnSpLocks/>
            <a:stCxn id="40" idx="3"/>
            <a:endCxn id="43" idx="2"/>
          </p:cNvCxnSpPr>
          <p:nvPr/>
        </p:nvCxnSpPr>
        <p:spPr bwMode="auto">
          <a:xfrm flipV="1">
            <a:off x="10920536" y="4803267"/>
            <a:ext cx="565243" cy="217310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Gerade Verbindung 61">
            <a:extLst>
              <a:ext uri="{FF2B5EF4-FFF2-40B4-BE49-F238E27FC236}">
                <a16:creationId xmlns:a16="http://schemas.microsoft.com/office/drawing/2014/main" id="{E3ABAD74-A52C-594F-9A23-2F78C3721305}"/>
              </a:ext>
            </a:extLst>
          </p:cNvPr>
          <p:cNvCxnSpPr>
            <a:cxnSpLocks/>
            <a:stCxn id="40" idx="0"/>
            <a:endCxn id="42" idx="2"/>
          </p:cNvCxnSpPr>
          <p:nvPr/>
        </p:nvCxnSpPr>
        <p:spPr bwMode="auto">
          <a:xfrm flipV="1">
            <a:off x="9984432" y="4320152"/>
            <a:ext cx="936104" cy="555963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9486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35" grpId="0"/>
      <p:bldP spid="36" grpId="0" animBg="1"/>
      <p:bldP spid="37" grpId="0" animBg="1"/>
      <p:bldP spid="38" grpId="0"/>
      <p:bldP spid="39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Recommendations for metrics adoption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14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051A926F-7AAF-764A-B21D-4B011FAC92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331969"/>
              </p:ext>
            </p:extLst>
          </p:nvPr>
        </p:nvGraphicFramePr>
        <p:xfrm>
          <a:off x="1487488" y="1340768"/>
          <a:ext cx="9217024" cy="4500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112350134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3864113308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8179337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 out of 27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602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Preconditions for metrics introduction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Establish the basics of agile working and train employees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96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Features of introduction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View the metric introduction as an agile experiment to try out potential improvements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468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Metrics definition and 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Focus on a few meaningful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Interviews; </a:t>
                      </a:r>
                      <a:r>
                        <a:rPr lang="en-US" sz="1100" dirty="0" err="1"/>
                        <a:t>Oza</a:t>
                      </a:r>
                      <a:r>
                        <a:rPr lang="en-US" sz="1100" dirty="0"/>
                        <a:t> &amp; </a:t>
                      </a:r>
                      <a:r>
                        <a:rPr lang="en-US" sz="1100" dirty="0" err="1"/>
                        <a:t>Korkala</a:t>
                      </a:r>
                      <a:r>
                        <a:rPr lang="en-US" sz="1100" dirty="0"/>
                        <a:t> (2012)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264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Data collection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Provide accepted and appropriate tools for automated data collection and calculation of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Interviews; Ram et al. (2019); </a:t>
                      </a:r>
                      <a:r>
                        <a:rPr lang="en-US" sz="1100" dirty="0" err="1"/>
                        <a:t>Staron</a:t>
                      </a:r>
                      <a:r>
                        <a:rPr lang="en-US" sz="1100" dirty="0"/>
                        <a:t> &amp; </a:t>
                      </a:r>
                      <a:r>
                        <a:rPr lang="en-US" sz="1100" dirty="0" err="1"/>
                        <a:t>Meding</a:t>
                      </a:r>
                      <a:r>
                        <a:rPr lang="en-US" sz="1100" dirty="0"/>
                        <a:t> (2011); </a:t>
                      </a:r>
                      <a:r>
                        <a:rPr lang="en-US" sz="1100" dirty="0" err="1"/>
                        <a:t>Stettina</a:t>
                      </a:r>
                      <a:r>
                        <a:rPr lang="en-US" sz="1100" dirty="0"/>
                        <a:t> &amp; </a:t>
                      </a:r>
                      <a:r>
                        <a:rPr lang="en-US" sz="1100" dirty="0" err="1"/>
                        <a:t>Schoemaker</a:t>
                      </a:r>
                      <a:r>
                        <a:rPr lang="en-US" sz="1100" dirty="0"/>
                        <a:t> (2018)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856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Collaboration and participation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Create  awareness  of  the  meaning  of  metrics and a  common understanding of the associated assumptions, limitations, and influencing factors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253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Organizational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Apply the same metrics at the same organizational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Interviews; </a:t>
                      </a:r>
                      <a:r>
                        <a:rPr lang="en-US" sz="1100" dirty="0" err="1"/>
                        <a:t>Staron</a:t>
                      </a:r>
                      <a:r>
                        <a:rPr lang="en-US" sz="1100" dirty="0"/>
                        <a:t> &amp; </a:t>
                      </a:r>
                      <a:r>
                        <a:rPr lang="en-US" sz="1100" dirty="0" err="1"/>
                        <a:t>Meding</a:t>
                      </a:r>
                      <a:r>
                        <a:rPr lang="en-US" sz="1100" dirty="0"/>
                        <a:t> (2011)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750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Long-term and sustainable use of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Define metric thresholds for triggering actions and develop scenarios that implement them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Interviews; Cheng et al. (2009)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372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01041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Part 1: Goal-based introduction of metrics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15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6204C30-D93D-304D-B771-06044FD4A4DC}"/>
              </a:ext>
            </a:extLst>
          </p:cNvPr>
          <p:cNvGrpSpPr/>
          <p:nvPr/>
        </p:nvGrpSpPr>
        <p:grpSpPr>
          <a:xfrm>
            <a:off x="8807904" y="2499074"/>
            <a:ext cx="2628544" cy="432612"/>
            <a:chOff x="670305" y="2811024"/>
            <a:chExt cx="2628544" cy="504714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648CD73E-027E-6A41-9185-7CA1C0ED9944}"/>
                </a:ext>
              </a:extLst>
            </p:cNvPr>
            <p:cNvSpPr/>
            <p:nvPr/>
          </p:nvSpPr>
          <p:spPr bwMode="auto">
            <a:xfrm>
              <a:off x="1099804" y="2811024"/>
              <a:ext cx="2199045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Determine goal coverage of existing metrics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7873D933-0DA3-4940-841A-27704BBB8AAE}"/>
                </a:ext>
              </a:extLst>
            </p:cNvPr>
            <p:cNvSpPr/>
            <p:nvPr/>
          </p:nvSpPr>
          <p:spPr bwMode="auto">
            <a:xfrm>
              <a:off x="670305" y="2811738"/>
              <a:ext cx="43200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CFE51644-2A27-0144-BB16-6A9F46F60959}"/>
              </a:ext>
            </a:extLst>
          </p:cNvPr>
          <p:cNvGrpSpPr/>
          <p:nvPr/>
        </p:nvGrpSpPr>
        <p:grpSpPr>
          <a:xfrm>
            <a:off x="5849408" y="2499686"/>
            <a:ext cx="2628544" cy="432612"/>
            <a:chOff x="670305" y="2811024"/>
            <a:chExt cx="2628544" cy="504714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689E3AD1-DE27-CC4E-9CAF-CF27081A0A75}"/>
                </a:ext>
              </a:extLst>
            </p:cNvPr>
            <p:cNvSpPr/>
            <p:nvPr/>
          </p:nvSpPr>
          <p:spPr bwMode="auto">
            <a:xfrm>
              <a:off x="1099805" y="2811024"/>
              <a:ext cx="2199044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Identify existing metrics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AE6BD324-DADB-8347-9C9D-26913E926861}"/>
                </a:ext>
              </a:extLst>
            </p:cNvPr>
            <p:cNvSpPr/>
            <p:nvPr/>
          </p:nvSpPr>
          <p:spPr bwMode="auto">
            <a:xfrm>
              <a:off x="670305" y="2811738"/>
              <a:ext cx="43200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6D7EB6CD-9EFC-4A4C-B7AA-0B09C8887FE5}"/>
              </a:ext>
            </a:extLst>
          </p:cNvPr>
          <p:cNvGrpSpPr/>
          <p:nvPr/>
        </p:nvGrpSpPr>
        <p:grpSpPr>
          <a:xfrm>
            <a:off x="8807904" y="3235748"/>
            <a:ext cx="2614808" cy="432612"/>
            <a:chOff x="670305" y="2811024"/>
            <a:chExt cx="2614808" cy="504714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3B049C17-1355-9F46-916F-B8D4200AB67F}"/>
                </a:ext>
              </a:extLst>
            </p:cNvPr>
            <p:cNvSpPr/>
            <p:nvPr/>
          </p:nvSpPr>
          <p:spPr bwMode="auto">
            <a:xfrm>
              <a:off x="1099804" y="2811024"/>
              <a:ext cx="2185309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Collect and prioritize agile software development goals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DCDFE686-35EE-F24B-BA6F-C1693B2BFC41}"/>
                </a:ext>
              </a:extLst>
            </p:cNvPr>
            <p:cNvSpPr/>
            <p:nvPr/>
          </p:nvSpPr>
          <p:spPr bwMode="auto">
            <a:xfrm>
              <a:off x="670305" y="2811738"/>
              <a:ext cx="43200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4AA8A7F4-DE24-7A4D-B323-C21443026A92}"/>
              </a:ext>
            </a:extLst>
          </p:cNvPr>
          <p:cNvGrpSpPr/>
          <p:nvPr/>
        </p:nvGrpSpPr>
        <p:grpSpPr>
          <a:xfrm>
            <a:off x="5849408" y="3240954"/>
            <a:ext cx="2628544" cy="432612"/>
            <a:chOff x="670305" y="2811024"/>
            <a:chExt cx="2628544" cy="504714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8E5AA9BB-8C9F-0845-83DB-0BFEEDF23FBE}"/>
                </a:ext>
              </a:extLst>
            </p:cNvPr>
            <p:cNvSpPr/>
            <p:nvPr/>
          </p:nvSpPr>
          <p:spPr bwMode="auto">
            <a:xfrm>
              <a:off x="1099805" y="2811024"/>
              <a:ext cx="2199044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Develop questions with hypotheses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F680E829-4F6B-E142-9DD2-14840995D065}"/>
                </a:ext>
              </a:extLst>
            </p:cNvPr>
            <p:cNvSpPr/>
            <p:nvPr/>
          </p:nvSpPr>
          <p:spPr bwMode="auto">
            <a:xfrm>
              <a:off x="670305" y="2811738"/>
              <a:ext cx="43200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</a:p>
          </p:txBody>
        </p:sp>
      </p:grpSp>
      <p:sp>
        <p:nvSpPr>
          <p:cNvPr id="25" name="Richtungspfeil 24">
            <a:extLst>
              <a:ext uri="{FF2B5EF4-FFF2-40B4-BE49-F238E27FC236}">
                <a16:creationId xmlns:a16="http://schemas.microsoft.com/office/drawing/2014/main" id="{DE9878B5-4359-C146-BA37-E6A6082AD826}"/>
              </a:ext>
            </a:extLst>
          </p:cNvPr>
          <p:cNvSpPr/>
          <p:nvPr/>
        </p:nvSpPr>
        <p:spPr bwMode="auto">
          <a:xfrm>
            <a:off x="5849408" y="1826807"/>
            <a:ext cx="5587040" cy="432000"/>
          </a:xfrm>
          <a:prstGeom prst="homePlate">
            <a:avLst>
              <a:gd name="adj" fmla="val 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b="1" i="1" dirty="0">
                <a:solidFill>
                  <a:schemeClr val="bg1"/>
                </a:solidFill>
                <a:cs typeface="Arial" pitchFamily="34" charset="0"/>
              </a:rPr>
              <a:t>Goal-based introduction of metrics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656EF2EE-339E-6E4D-8501-4B4A89A2AB6A}"/>
              </a:ext>
            </a:extLst>
          </p:cNvPr>
          <p:cNvGrpSpPr/>
          <p:nvPr/>
        </p:nvGrpSpPr>
        <p:grpSpPr>
          <a:xfrm>
            <a:off x="5849408" y="3981610"/>
            <a:ext cx="2628544" cy="432612"/>
            <a:chOff x="670305" y="2811024"/>
            <a:chExt cx="2628544" cy="504714"/>
          </a:xfrm>
        </p:grpSpPr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7C6331A6-E84F-B74D-80BD-62BCB9B44CFF}"/>
                </a:ext>
              </a:extLst>
            </p:cNvPr>
            <p:cNvSpPr/>
            <p:nvPr/>
          </p:nvSpPr>
          <p:spPr bwMode="auto">
            <a:xfrm>
              <a:off x="1099805" y="2811024"/>
              <a:ext cx="2199044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Search metric candidates and select metrics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146B3E18-2388-0049-A2F1-44885E062ED9}"/>
                </a:ext>
              </a:extLst>
            </p:cNvPr>
            <p:cNvSpPr/>
            <p:nvPr/>
          </p:nvSpPr>
          <p:spPr bwMode="auto">
            <a:xfrm>
              <a:off x="670305" y="2811738"/>
              <a:ext cx="43200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EE97094B-CC3F-4D45-BFC5-664DE691C084}"/>
              </a:ext>
            </a:extLst>
          </p:cNvPr>
          <p:cNvGrpSpPr/>
          <p:nvPr/>
        </p:nvGrpSpPr>
        <p:grpSpPr>
          <a:xfrm>
            <a:off x="8807904" y="3981610"/>
            <a:ext cx="2598456" cy="432612"/>
            <a:chOff x="670305" y="2811024"/>
            <a:chExt cx="2598456" cy="504714"/>
          </a:xfrm>
        </p:grpSpPr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0BB12DA8-2832-4540-9433-66F1B7D34B2E}"/>
                </a:ext>
              </a:extLst>
            </p:cNvPr>
            <p:cNvSpPr/>
            <p:nvPr/>
          </p:nvSpPr>
          <p:spPr bwMode="auto">
            <a:xfrm>
              <a:off x="1099805" y="2811024"/>
              <a:ext cx="2168956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Prepare the data collection</a:t>
              </a:r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96AC3604-BC26-AD48-9040-D179302EE7BA}"/>
                </a:ext>
              </a:extLst>
            </p:cNvPr>
            <p:cNvSpPr/>
            <p:nvPr/>
          </p:nvSpPr>
          <p:spPr bwMode="auto">
            <a:xfrm>
              <a:off x="670305" y="2811738"/>
              <a:ext cx="43200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06</a:t>
              </a:r>
            </a:p>
          </p:txBody>
        </p: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30D6BC8C-5645-EE40-9CD3-428B1518B437}"/>
              </a:ext>
            </a:extLst>
          </p:cNvPr>
          <p:cNvGrpSpPr/>
          <p:nvPr/>
        </p:nvGrpSpPr>
        <p:grpSpPr>
          <a:xfrm>
            <a:off x="8807904" y="4721654"/>
            <a:ext cx="2598456" cy="432612"/>
            <a:chOff x="670305" y="2811024"/>
            <a:chExt cx="2598456" cy="504714"/>
          </a:xfrm>
        </p:grpSpPr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10C2F8EE-5A13-904D-8A38-069B57734D31}"/>
                </a:ext>
              </a:extLst>
            </p:cNvPr>
            <p:cNvSpPr/>
            <p:nvPr/>
          </p:nvSpPr>
          <p:spPr bwMode="auto">
            <a:xfrm>
              <a:off x="1099805" y="2811024"/>
              <a:ext cx="2168956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Collect, analyze and interpret the metrics data</a:t>
              </a: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53853D55-CCB8-B947-842D-61A23087C8C2}"/>
                </a:ext>
              </a:extLst>
            </p:cNvPr>
            <p:cNvSpPr/>
            <p:nvPr/>
          </p:nvSpPr>
          <p:spPr bwMode="auto">
            <a:xfrm>
              <a:off x="670305" y="2811738"/>
              <a:ext cx="43200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07</a:t>
              </a: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312FDF3C-9AC2-5348-A663-7208F1204ED7}"/>
              </a:ext>
            </a:extLst>
          </p:cNvPr>
          <p:cNvGrpSpPr/>
          <p:nvPr/>
        </p:nvGrpSpPr>
        <p:grpSpPr>
          <a:xfrm>
            <a:off x="5849408" y="4721654"/>
            <a:ext cx="2598456" cy="432612"/>
            <a:chOff x="670305" y="2811024"/>
            <a:chExt cx="2598456" cy="504714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D3B14F34-9133-5F40-A9FC-5189BF0FAA90}"/>
                </a:ext>
              </a:extLst>
            </p:cNvPr>
            <p:cNvSpPr/>
            <p:nvPr/>
          </p:nvSpPr>
          <p:spPr bwMode="auto">
            <a:xfrm>
              <a:off x="1099805" y="2811024"/>
              <a:ext cx="2168956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Check the achievement and coverage of goals regularly</a:t>
              </a: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78F1CCF7-617A-694D-BED1-A9A841A63482}"/>
                </a:ext>
              </a:extLst>
            </p:cNvPr>
            <p:cNvSpPr/>
            <p:nvPr/>
          </p:nvSpPr>
          <p:spPr bwMode="auto">
            <a:xfrm>
              <a:off x="670305" y="2811738"/>
              <a:ext cx="43200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08</a:t>
              </a:r>
            </a:p>
          </p:txBody>
        </p:sp>
      </p:grpSp>
      <p:pic>
        <p:nvPicPr>
          <p:cNvPr id="38" name="Grafik 37" descr="Wiederholen">
            <a:extLst>
              <a:ext uri="{FF2B5EF4-FFF2-40B4-BE49-F238E27FC236}">
                <a16:creationId xmlns:a16="http://schemas.microsoft.com/office/drawing/2014/main" id="{0953EA18-94B0-5A4E-A9FD-5C635E7D6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74503" y="4558441"/>
            <a:ext cx="360000" cy="360000"/>
          </a:xfrm>
          <a:prstGeom prst="rect">
            <a:avLst/>
          </a:prstGeom>
        </p:spPr>
      </p:pic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CCDD4A0D-68B6-1240-90FA-E6E950916A2D}"/>
              </a:ext>
            </a:extLst>
          </p:cNvPr>
          <p:cNvCxnSpPr>
            <a:cxnSpLocks/>
            <a:stCxn id="17" idx="3"/>
            <a:endCxn id="15" idx="1"/>
          </p:cNvCxnSpPr>
          <p:nvPr/>
        </p:nvCxnSpPr>
        <p:spPr bwMode="auto">
          <a:xfrm>
            <a:off x="8477952" y="2715686"/>
            <a:ext cx="329952" cy="0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08869CB4-F4E5-C74D-8A24-DFCCBE3C9BB4}"/>
              </a:ext>
            </a:extLst>
          </p:cNvPr>
          <p:cNvCxnSpPr>
            <a:cxnSpLocks/>
            <a:stCxn id="14" idx="2"/>
            <a:endCxn id="20" idx="0"/>
          </p:cNvCxnSpPr>
          <p:nvPr/>
        </p:nvCxnSpPr>
        <p:spPr bwMode="auto">
          <a:xfrm flipH="1">
            <a:off x="10330058" y="2931074"/>
            <a:ext cx="0" cy="304674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7D2C84AE-3515-DF4E-95CE-49C472075887}"/>
              </a:ext>
            </a:extLst>
          </p:cNvPr>
          <p:cNvCxnSpPr>
            <a:cxnSpLocks/>
            <a:stCxn id="21" idx="1"/>
            <a:endCxn id="23" idx="3"/>
          </p:cNvCxnSpPr>
          <p:nvPr/>
        </p:nvCxnSpPr>
        <p:spPr bwMode="auto">
          <a:xfrm flipH="1">
            <a:off x="8477952" y="3452360"/>
            <a:ext cx="329952" cy="0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609168C0-D318-F447-82D9-666E5005B6A3}"/>
              </a:ext>
            </a:extLst>
          </p:cNvPr>
          <p:cNvCxnSpPr>
            <a:cxnSpLocks/>
            <a:stCxn id="23" idx="2"/>
            <a:endCxn id="27" idx="0"/>
          </p:cNvCxnSpPr>
          <p:nvPr/>
        </p:nvCxnSpPr>
        <p:spPr bwMode="auto">
          <a:xfrm>
            <a:off x="7378430" y="3672954"/>
            <a:ext cx="0" cy="308656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B8B31CE1-6DB4-6D4B-BB8B-0134B8A6F387}"/>
              </a:ext>
            </a:extLst>
          </p:cNvPr>
          <p:cNvCxnSpPr>
            <a:cxnSpLocks/>
            <a:endCxn id="31" idx="1"/>
          </p:cNvCxnSpPr>
          <p:nvPr/>
        </p:nvCxnSpPr>
        <p:spPr bwMode="auto">
          <a:xfrm>
            <a:off x="8477952" y="4197610"/>
            <a:ext cx="329952" cy="612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54CBF3F2-3624-3248-9D2E-2CA93A1A08B0}"/>
              </a:ext>
            </a:extLst>
          </p:cNvPr>
          <p:cNvCxnSpPr>
            <a:cxnSpLocks/>
            <a:stCxn id="30" idx="2"/>
            <a:endCxn id="33" idx="0"/>
          </p:cNvCxnSpPr>
          <p:nvPr/>
        </p:nvCxnSpPr>
        <p:spPr bwMode="auto">
          <a:xfrm>
            <a:off x="10321882" y="4413610"/>
            <a:ext cx="0" cy="308044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036C90A0-CD8A-394E-AF43-775363780FFB}"/>
              </a:ext>
            </a:extLst>
          </p:cNvPr>
          <p:cNvCxnSpPr>
            <a:cxnSpLocks/>
            <a:stCxn id="34" idx="1"/>
            <a:endCxn id="36" idx="3"/>
          </p:cNvCxnSpPr>
          <p:nvPr/>
        </p:nvCxnSpPr>
        <p:spPr bwMode="auto">
          <a:xfrm flipH="1" flipV="1">
            <a:off x="8447864" y="4937654"/>
            <a:ext cx="360040" cy="612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Textfeld 27">
            <a:extLst>
              <a:ext uri="{FF2B5EF4-FFF2-40B4-BE49-F238E27FC236}">
                <a16:creationId xmlns:a16="http://schemas.microsoft.com/office/drawing/2014/main" id="{89F97657-F993-6649-8501-8506446F93D2}"/>
              </a:ext>
            </a:extLst>
          </p:cNvPr>
          <p:cNvSpPr txBox="1"/>
          <p:nvPr/>
        </p:nvSpPr>
        <p:spPr>
          <a:xfrm>
            <a:off x="736239" y="1762344"/>
            <a:ext cx="4270470" cy="14696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900"/>
              </a:spcAft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Characteristics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Extension of the Goal, Question Metric method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Systematic, flexible approach to introduce metrics 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Integrates agile roles and events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83BA3600-CEE9-D64B-A09A-2FA2DE6DAF86}"/>
              </a:ext>
            </a:extLst>
          </p:cNvPr>
          <p:cNvSpPr txBox="1"/>
          <p:nvPr/>
        </p:nvSpPr>
        <p:spPr>
          <a:xfrm>
            <a:off x="732289" y="3208769"/>
            <a:ext cx="4270470" cy="364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342000" indent="-3420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The</a:t>
            </a:r>
            <a:r>
              <a:rPr lang="en-US" b="0" dirty="0">
                <a:solidFill>
                  <a:schemeClr val="tx1"/>
                </a:solidFill>
              </a:rPr>
              <a:t> foundation is the as-is analysis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A18839F3-A7E6-2743-A230-380A842460DE}"/>
              </a:ext>
            </a:extLst>
          </p:cNvPr>
          <p:cNvSpPr txBox="1"/>
          <p:nvPr/>
        </p:nvSpPr>
        <p:spPr>
          <a:xfrm>
            <a:off x="733665" y="4418960"/>
            <a:ext cx="4270470" cy="735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342000" indent="-3420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Iterative review of goals and metrics that continuously improves the measurement program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9DA75676-2ADA-E347-9DA3-0EBFB6803D60}"/>
              </a:ext>
            </a:extLst>
          </p:cNvPr>
          <p:cNvSpPr txBox="1"/>
          <p:nvPr/>
        </p:nvSpPr>
        <p:spPr>
          <a:xfrm>
            <a:off x="732289" y="3569752"/>
            <a:ext cx="427047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342000" indent="-3420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Prioritizes goals considering goal coverage and creates a GQM-plan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9AF6EC7A-34BB-3B43-82B3-02C843C0156F}"/>
              </a:ext>
            </a:extLst>
          </p:cNvPr>
          <p:cNvSpPr txBox="1"/>
          <p:nvPr/>
        </p:nvSpPr>
        <p:spPr>
          <a:xfrm>
            <a:off x="732289" y="4046792"/>
            <a:ext cx="4270470" cy="364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342000" indent="-3420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Specifies measurement and analysis plan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001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4" grpId="0"/>
      <p:bldP spid="65" grpId="0"/>
      <p:bldP spid="66" grpId="0"/>
      <p:bldP spid="68" grpId="0"/>
      <p:bldP spid="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Part 2: Improvement of the measurement program management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16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8DD90A25-E672-9848-B4A9-7773235DBFEA}"/>
              </a:ext>
            </a:extLst>
          </p:cNvPr>
          <p:cNvGrpSpPr/>
          <p:nvPr/>
        </p:nvGrpSpPr>
        <p:grpSpPr>
          <a:xfrm>
            <a:off x="5806943" y="3478456"/>
            <a:ext cx="2618818" cy="432002"/>
            <a:chOff x="535702" y="1772814"/>
            <a:chExt cx="1931372" cy="504002"/>
          </a:xfrm>
        </p:grpSpPr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77472D1C-21B8-5E41-A2AD-AFE2A7674131}"/>
                </a:ext>
              </a:extLst>
            </p:cNvPr>
            <p:cNvSpPr/>
            <p:nvPr/>
          </p:nvSpPr>
          <p:spPr bwMode="auto">
            <a:xfrm>
              <a:off x="845284" y="1772814"/>
              <a:ext cx="162179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Assess the metrics team maturity level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11E95ECF-A8A7-9848-8E22-574B3A66441C}"/>
                </a:ext>
              </a:extLst>
            </p:cNvPr>
            <p:cNvSpPr/>
            <p:nvPr/>
          </p:nvSpPr>
          <p:spPr bwMode="auto">
            <a:xfrm>
              <a:off x="535702" y="1772816"/>
              <a:ext cx="318599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</a:p>
          </p:txBody>
        </p:sp>
      </p:grpSp>
      <p:sp>
        <p:nvSpPr>
          <p:cNvPr id="49" name="Richtungspfeil 48">
            <a:extLst>
              <a:ext uri="{FF2B5EF4-FFF2-40B4-BE49-F238E27FC236}">
                <a16:creationId xmlns:a16="http://schemas.microsoft.com/office/drawing/2014/main" id="{37C5EFD5-9BBC-B044-B83A-6414C4F4A48E}"/>
              </a:ext>
            </a:extLst>
          </p:cNvPr>
          <p:cNvSpPr/>
          <p:nvPr/>
        </p:nvSpPr>
        <p:spPr bwMode="auto">
          <a:xfrm>
            <a:off x="5806943" y="2806189"/>
            <a:ext cx="5587040" cy="432000"/>
          </a:xfrm>
          <a:prstGeom prst="homePlate">
            <a:avLst>
              <a:gd name="adj" fmla="val 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b="1" i="1" dirty="0">
                <a:solidFill>
                  <a:schemeClr val="bg1"/>
                </a:solidFill>
                <a:cs typeface="Arial" pitchFamily="34" charset="0"/>
              </a:rPr>
              <a:t>Improvement of the measurement program management</a:t>
            </a: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683E043C-1AE9-DA4B-B5CE-D4703C6569CF}"/>
              </a:ext>
            </a:extLst>
          </p:cNvPr>
          <p:cNvGrpSpPr/>
          <p:nvPr/>
        </p:nvGrpSpPr>
        <p:grpSpPr>
          <a:xfrm>
            <a:off x="8775164" y="3478454"/>
            <a:ext cx="2618818" cy="432002"/>
            <a:chOff x="535702" y="1772814"/>
            <a:chExt cx="1931372" cy="504002"/>
          </a:xfrm>
        </p:grpSpPr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642BF799-A594-844A-870C-40B802DF97E0}"/>
                </a:ext>
              </a:extLst>
            </p:cNvPr>
            <p:cNvSpPr/>
            <p:nvPr/>
          </p:nvSpPr>
          <p:spPr bwMode="auto">
            <a:xfrm>
              <a:off x="845284" y="1772814"/>
              <a:ext cx="162179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Evaluate the metrics team maturity level</a:t>
              </a: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5B270CAD-A7F3-3D46-834F-D1FD865798DB}"/>
                </a:ext>
              </a:extLst>
            </p:cNvPr>
            <p:cNvSpPr/>
            <p:nvPr/>
          </p:nvSpPr>
          <p:spPr bwMode="auto">
            <a:xfrm>
              <a:off x="535702" y="1772816"/>
              <a:ext cx="318599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</a:p>
          </p:txBody>
        </p:sp>
      </p:grp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72DD3D1C-143A-E24C-A6A9-72A0FBFB78BA}"/>
              </a:ext>
            </a:extLst>
          </p:cNvPr>
          <p:cNvCxnSpPr>
            <a:cxnSpLocks/>
            <a:stCxn id="47" idx="3"/>
            <a:endCxn id="52" idx="1"/>
          </p:cNvCxnSpPr>
          <p:nvPr/>
        </p:nvCxnSpPr>
        <p:spPr bwMode="auto">
          <a:xfrm>
            <a:off x="8425761" y="3694456"/>
            <a:ext cx="349403" cy="0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84E6FB8D-1D2E-474D-A6D0-688C2D7BD579}"/>
              </a:ext>
            </a:extLst>
          </p:cNvPr>
          <p:cNvGrpSpPr/>
          <p:nvPr/>
        </p:nvGrpSpPr>
        <p:grpSpPr>
          <a:xfrm>
            <a:off x="5806943" y="4215130"/>
            <a:ext cx="2618818" cy="432002"/>
            <a:chOff x="535702" y="1772814"/>
            <a:chExt cx="1931372" cy="504002"/>
          </a:xfrm>
        </p:grpSpPr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02A5836-0A5D-6543-97E6-5F2C6626F872}"/>
                </a:ext>
              </a:extLst>
            </p:cNvPr>
            <p:cNvSpPr/>
            <p:nvPr/>
          </p:nvSpPr>
          <p:spPr bwMode="auto">
            <a:xfrm>
              <a:off x="845284" y="1772814"/>
              <a:ext cx="162179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190" dirty="0">
                  <a:solidFill>
                    <a:schemeClr val="tx1"/>
                  </a:solidFill>
                  <a:cs typeface="Arial" pitchFamily="34" charset="0"/>
                </a:rPr>
                <a:t>Perform the metrics team maturity assessment regularly </a:t>
              </a:r>
            </a:p>
          </p:txBody>
        </p:sp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B03880F4-7F13-5C43-AAD2-C433177E269F}"/>
                </a:ext>
              </a:extLst>
            </p:cNvPr>
            <p:cNvSpPr/>
            <p:nvPr/>
          </p:nvSpPr>
          <p:spPr bwMode="auto">
            <a:xfrm>
              <a:off x="535702" y="1772816"/>
              <a:ext cx="318599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</a:p>
          </p:txBody>
        </p: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90B7C527-6965-9443-88D6-027C3109E13B}"/>
              </a:ext>
            </a:extLst>
          </p:cNvPr>
          <p:cNvGrpSpPr/>
          <p:nvPr/>
        </p:nvGrpSpPr>
        <p:grpSpPr>
          <a:xfrm>
            <a:off x="8775164" y="4215128"/>
            <a:ext cx="2618818" cy="432002"/>
            <a:chOff x="535702" y="1772814"/>
            <a:chExt cx="1931372" cy="504002"/>
          </a:xfrm>
        </p:grpSpPr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80057688-F220-D547-A1D5-5BAD8DE94FFE}"/>
                </a:ext>
              </a:extLst>
            </p:cNvPr>
            <p:cNvSpPr/>
            <p:nvPr/>
          </p:nvSpPr>
          <p:spPr bwMode="auto">
            <a:xfrm>
              <a:off x="845284" y="1772814"/>
              <a:ext cx="1621790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Plan and implement actions to improve the maturity level</a:t>
              </a:r>
            </a:p>
          </p:txBody>
        </p:sp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5DA4BB77-5F3F-AA45-AE67-978C6A515C4C}"/>
                </a:ext>
              </a:extLst>
            </p:cNvPr>
            <p:cNvSpPr/>
            <p:nvPr/>
          </p:nvSpPr>
          <p:spPr bwMode="auto">
            <a:xfrm>
              <a:off x="535702" y="1772816"/>
              <a:ext cx="318599" cy="5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</a:p>
          </p:txBody>
        </p:sp>
      </p:grp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6C79E39A-C65A-FF46-A587-20DBAB8BAA63}"/>
              </a:ext>
            </a:extLst>
          </p:cNvPr>
          <p:cNvCxnSpPr>
            <a:cxnSpLocks/>
            <a:stCxn id="51" idx="2"/>
            <a:endCxn id="58" idx="0"/>
          </p:cNvCxnSpPr>
          <p:nvPr/>
        </p:nvCxnSpPr>
        <p:spPr bwMode="auto">
          <a:xfrm>
            <a:off x="10294460" y="3910454"/>
            <a:ext cx="0" cy="304674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9D3F968F-4F68-FA49-957B-EA7A3D8C1901}"/>
              </a:ext>
            </a:extLst>
          </p:cNvPr>
          <p:cNvCxnSpPr>
            <a:cxnSpLocks/>
            <a:stCxn id="59" idx="1"/>
            <a:endCxn id="55" idx="3"/>
          </p:cNvCxnSpPr>
          <p:nvPr/>
        </p:nvCxnSpPr>
        <p:spPr bwMode="auto">
          <a:xfrm flipH="1">
            <a:off x="8425761" y="4431130"/>
            <a:ext cx="349403" cy="0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2" name="Grafik 61" descr="Wiederholen">
            <a:extLst>
              <a:ext uri="{FF2B5EF4-FFF2-40B4-BE49-F238E27FC236}">
                <a16:creationId xmlns:a16="http://schemas.microsoft.com/office/drawing/2014/main" id="{D3411F80-FE1E-8E4A-BEAB-0F45D8BC4C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40462" y="4069331"/>
            <a:ext cx="360000" cy="360000"/>
          </a:xfrm>
          <a:prstGeom prst="rect">
            <a:avLst/>
          </a:prstGeom>
        </p:spPr>
      </p:pic>
      <p:sp>
        <p:nvSpPr>
          <p:cNvPr id="63" name="Textfeld 27">
            <a:extLst>
              <a:ext uri="{FF2B5EF4-FFF2-40B4-BE49-F238E27FC236}">
                <a16:creationId xmlns:a16="http://schemas.microsoft.com/office/drawing/2014/main" id="{8A0478F2-A135-054F-9868-C2329A6540F9}"/>
              </a:ext>
            </a:extLst>
          </p:cNvPr>
          <p:cNvSpPr txBox="1"/>
          <p:nvPr/>
        </p:nvSpPr>
        <p:spPr>
          <a:xfrm>
            <a:off x="798017" y="2117416"/>
            <a:ext cx="4270470" cy="11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900"/>
              </a:spcAft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Characteristics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Add-on to the introduction of metrics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Can be carried out flexibly and at a time independent of the introduction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3CFF3D9F-717F-894D-A402-244553FAD7D5}"/>
              </a:ext>
            </a:extLst>
          </p:cNvPr>
          <p:cNvSpPr txBox="1"/>
          <p:nvPr/>
        </p:nvSpPr>
        <p:spPr>
          <a:xfrm>
            <a:off x="798017" y="3294661"/>
            <a:ext cx="427047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342000" indent="-3420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Individual interviews, group interview or survey as a means of conducting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E62BC814-E461-A140-821D-5C721739952C}"/>
              </a:ext>
            </a:extLst>
          </p:cNvPr>
          <p:cNvSpPr txBox="1"/>
          <p:nvPr/>
        </p:nvSpPr>
        <p:spPr>
          <a:xfrm>
            <a:off x="798017" y="3751865"/>
            <a:ext cx="427047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342000" indent="-3420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Calculation of percentage compliance of each area including visualization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17F8E22-B526-984F-8277-B97441CC9589}"/>
              </a:ext>
            </a:extLst>
          </p:cNvPr>
          <p:cNvSpPr txBox="1"/>
          <p:nvPr/>
        </p:nvSpPr>
        <p:spPr>
          <a:xfrm>
            <a:off x="798017" y="4209068"/>
            <a:ext cx="4270470" cy="694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342000" indent="-3420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Developing a shared understanding of the outcome with subsequent prioritization of areas of focus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0B86377B-EB85-A04E-8ED7-FB906F095101}"/>
              </a:ext>
            </a:extLst>
          </p:cNvPr>
          <p:cNvSpPr txBox="1"/>
          <p:nvPr/>
        </p:nvSpPr>
        <p:spPr>
          <a:xfrm>
            <a:off x="798017" y="4929108"/>
            <a:ext cx="4270470" cy="288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342000" indent="-3420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Integration with existing recurring agile events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1867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63" grpId="0"/>
      <p:bldP spid="64" grpId="0"/>
      <p:bldP spid="65" grpId="0"/>
      <p:bldP spid="66" grpId="0"/>
      <p:bldP spid="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4148" y="3485449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205747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26072" y="234603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530245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2912929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2854743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65068" y="4275638"/>
            <a:ext cx="482826" cy="387589"/>
            <a:chOff x="249762" y="3766403"/>
            <a:chExt cx="541931" cy="435038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68129" y="3768132"/>
              <a:ext cx="123564" cy="433309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49762" y="3766403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47894" y="521349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Key findings, limitations and future work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772816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D04A149-1AD0-7A4B-BD32-8D1AC43FAF6E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24148" y="3871503"/>
            <a:ext cx="11251376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dirty="0">
                <a:solidFill>
                  <a:schemeClr val="tx1"/>
                </a:solidFill>
              </a:rPr>
              <a:t>Approach to introduce metrics and improve measurement program management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95FE37B-4DC7-C143-A1AE-51C9D57AC126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824147" y="4276406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b="1" dirty="0">
                <a:solidFill>
                  <a:schemeClr val="tx1"/>
                </a:solidFill>
              </a:rPr>
              <a:t>Execution of the approach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9C5C9E-B082-2545-AA28-85A6C8C25AD3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24146" y="4639014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dirty="0">
                <a:solidFill>
                  <a:schemeClr val="tx1"/>
                </a:solidFill>
              </a:rPr>
              <a:t>Final evaluation of the approach</a:t>
            </a:r>
          </a:p>
        </p:txBody>
      </p:sp>
      <p:sp>
        <p:nvSpPr>
          <p:cNvPr id="32" name="Fußzeilenplatzhalter 4">
            <a:extLst>
              <a:ext uri="{FF2B5EF4-FFF2-40B4-BE49-F238E27FC236}">
                <a16:creationId xmlns:a16="http://schemas.microsoft.com/office/drawing/2014/main" id="{43D591F9-8F3E-5E45-82BE-87E901BE4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203286295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962" y="401083"/>
            <a:ext cx="10586099" cy="720725"/>
          </a:xfrm>
        </p:spPr>
        <p:txBody>
          <a:bodyPr/>
          <a:lstStyle/>
          <a:p>
            <a:r>
              <a:rPr lang="en-US" dirty="0"/>
              <a:t>Results – Execution of the goal-based metrics introduction approach at the IT-provider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18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C8243F0C-94DD-FF4F-A8E8-85A876567F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534788"/>
              </p:ext>
            </p:extLst>
          </p:nvPr>
        </p:nvGraphicFramePr>
        <p:xfrm>
          <a:off x="608582" y="2853971"/>
          <a:ext cx="3204000" cy="342000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23515">
                  <a:extLst>
                    <a:ext uri="{9D8B030D-6E8A-4147-A177-3AD203B41FA5}">
                      <a16:colId xmlns:a16="http://schemas.microsoft.com/office/drawing/2014/main" val="3972603599"/>
                    </a:ext>
                  </a:extLst>
                </a:gridCol>
                <a:gridCol w="1280485">
                  <a:extLst>
                    <a:ext uri="{9D8B030D-6E8A-4147-A177-3AD203B41FA5}">
                      <a16:colId xmlns:a16="http://schemas.microsoft.com/office/drawing/2014/main" val="2525267418"/>
                    </a:ext>
                  </a:extLst>
                </a:gridCol>
              </a:tblGrid>
              <a:tr h="414549">
                <a:tc>
                  <a:txBody>
                    <a:bodyPr/>
                    <a:lstStyle/>
                    <a:p>
                      <a:r>
                        <a:rPr lang="en-US" sz="1400" dirty="0"/>
                        <a:t>Metric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Org. level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437627"/>
                  </a:ext>
                </a:extLst>
              </a:tr>
              <a:tr h="414549">
                <a:tc>
                  <a:txBody>
                    <a:bodyPr/>
                    <a:lstStyle/>
                    <a:p>
                      <a:r>
                        <a:rPr lang="en-US" sz="1400" dirty="0"/>
                        <a:t>Change velocity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Cross-team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373897"/>
                  </a:ext>
                </a:extLst>
              </a:tr>
              <a:tr h="414549">
                <a:tc>
                  <a:txBody>
                    <a:bodyPr/>
                    <a:lstStyle/>
                    <a:p>
                      <a:r>
                        <a:rPr lang="en-US" sz="1400" dirty="0"/>
                        <a:t>Team velocity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teams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310297"/>
                  </a:ext>
                </a:extLst>
              </a:tr>
              <a:tr h="414549">
                <a:tc>
                  <a:txBody>
                    <a:bodyPr/>
                    <a:lstStyle/>
                    <a:p>
                      <a:r>
                        <a:rPr lang="en-US" sz="1400" dirty="0"/>
                        <a:t>Burn-down chart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teams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001896"/>
                  </a:ext>
                </a:extLst>
              </a:tr>
              <a:tr h="414549">
                <a:tc>
                  <a:txBody>
                    <a:bodyPr/>
                    <a:lstStyle/>
                    <a:p>
                      <a:r>
                        <a:rPr lang="en-US" sz="1400" dirty="0"/>
                        <a:t>Burn-up chart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teams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148774"/>
                  </a:ext>
                </a:extLst>
              </a:tr>
              <a:tr h="414549">
                <a:tc>
                  <a:txBody>
                    <a:bodyPr/>
                    <a:lstStyle/>
                    <a:p>
                      <a:r>
                        <a:rPr lang="en-US" sz="1400" dirty="0"/>
                        <a:t>Sprint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teams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6654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US" sz="1400" dirty="0"/>
                        <a:t>Cumulative flow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teams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609650"/>
                  </a:ext>
                </a:extLst>
              </a:tr>
              <a:tr h="414549">
                <a:tc>
                  <a:txBody>
                    <a:bodyPr/>
                    <a:lstStyle/>
                    <a:p>
                      <a:r>
                        <a:rPr lang="en-US" sz="1400" dirty="0"/>
                        <a:t>Version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teams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37675"/>
                  </a:ext>
                </a:extLst>
              </a:tr>
            </a:tbl>
          </a:graphicData>
        </a:graphic>
      </p:graphicFrame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660933BB-0163-484B-98D8-5787E327D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345503"/>
              </p:ext>
            </p:extLst>
          </p:nvPr>
        </p:nvGraphicFramePr>
        <p:xfrm>
          <a:off x="4566765" y="2853974"/>
          <a:ext cx="3204000" cy="3420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2962">
                  <a:extLst>
                    <a:ext uri="{9D8B030D-6E8A-4147-A177-3AD203B41FA5}">
                      <a16:colId xmlns:a16="http://schemas.microsoft.com/office/drawing/2014/main" val="2958978528"/>
                    </a:ext>
                  </a:extLst>
                </a:gridCol>
                <a:gridCol w="1131038">
                  <a:extLst>
                    <a:ext uri="{9D8B030D-6E8A-4147-A177-3AD203B41FA5}">
                      <a16:colId xmlns:a16="http://schemas.microsoft.com/office/drawing/2014/main" val="3444428704"/>
                    </a:ext>
                  </a:extLst>
                </a:gridCol>
              </a:tblGrid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Coverage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838764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Transparency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5/7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40202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Predictability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5/7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32659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Improved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2/7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26420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Productivity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2/7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51239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Delivery reliability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2/7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90339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Cost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1/7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20152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1/7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43697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1/7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35388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n-US" sz="1400" dirty="0"/>
                        <a:t>Agility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1/7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327421"/>
                  </a:ext>
                </a:extLst>
              </a:tr>
            </a:tbl>
          </a:graphicData>
        </a:graphic>
      </p:graphicFrame>
      <p:sp>
        <p:nvSpPr>
          <p:cNvPr id="12" name="Richtungspfeil 11">
            <a:extLst>
              <a:ext uri="{FF2B5EF4-FFF2-40B4-BE49-F238E27FC236}">
                <a16:creationId xmlns:a16="http://schemas.microsoft.com/office/drawing/2014/main" id="{77274E01-1C91-244E-9A1B-8518409A7B2A}"/>
              </a:ext>
            </a:extLst>
          </p:cNvPr>
          <p:cNvSpPr/>
          <p:nvPr/>
        </p:nvSpPr>
        <p:spPr bwMode="auto">
          <a:xfrm>
            <a:off x="338374" y="1654418"/>
            <a:ext cx="3744416" cy="694462"/>
          </a:xfrm>
          <a:prstGeom prst="homePlat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Step 1: </a:t>
            </a:r>
          </a:p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Identify </a:t>
            </a:r>
            <a:r>
              <a:rPr lang="en-US">
                <a:solidFill>
                  <a:schemeClr val="bg1"/>
                </a:solidFill>
                <a:cs typeface="Arial" pitchFamily="34" charset="0"/>
              </a:rPr>
              <a:t>existing metrics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Eingebuchteter Richtungspfeil 12">
            <a:extLst>
              <a:ext uri="{FF2B5EF4-FFF2-40B4-BE49-F238E27FC236}">
                <a16:creationId xmlns:a16="http://schemas.microsoft.com/office/drawing/2014/main" id="{F674CD50-B7EF-CC4B-A30D-CDAF781ABD59}"/>
              </a:ext>
            </a:extLst>
          </p:cNvPr>
          <p:cNvSpPr/>
          <p:nvPr/>
        </p:nvSpPr>
        <p:spPr bwMode="auto">
          <a:xfrm>
            <a:off x="4223792" y="1654418"/>
            <a:ext cx="3744416" cy="694462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Step 2: Determine the goal coverage of existing metrics</a:t>
            </a:r>
          </a:p>
        </p:txBody>
      </p:sp>
      <p:sp>
        <p:nvSpPr>
          <p:cNvPr id="14" name="Eingebuchteter Richtungspfeil 13">
            <a:extLst>
              <a:ext uri="{FF2B5EF4-FFF2-40B4-BE49-F238E27FC236}">
                <a16:creationId xmlns:a16="http://schemas.microsoft.com/office/drawing/2014/main" id="{00BB8A88-17FD-4045-BC92-D982CF7D793D}"/>
              </a:ext>
            </a:extLst>
          </p:cNvPr>
          <p:cNvSpPr/>
          <p:nvPr/>
        </p:nvSpPr>
        <p:spPr bwMode="auto">
          <a:xfrm>
            <a:off x="8109210" y="1654418"/>
            <a:ext cx="3744416" cy="694462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>
                <a:solidFill>
                  <a:schemeClr val="bg1"/>
                </a:solidFill>
                <a:cs typeface="Arial" pitchFamily="34" charset="0"/>
              </a:rPr>
              <a:t>Step 3: Collect and prioritize software development goals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4E33134-AB36-434F-9808-BCE8FDDDE036}"/>
              </a:ext>
            </a:extLst>
          </p:cNvPr>
          <p:cNvSpPr/>
          <p:nvPr/>
        </p:nvSpPr>
        <p:spPr bwMode="auto">
          <a:xfrm>
            <a:off x="8385640" y="2858200"/>
            <a:ext cx="3204000" cy="3420003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D49C96-6A59-DC48-A3F3-B27F66ECD41F}"/>
              </a:ext>
            </a:extLst>
          </p:cNvPr>
          <p:cNvSpPr/>
          <p:nvPr/>
        </p:nvSpPr>
        <p:spPr bwMode="auto">
          <a:xfrm>
            <a:off x="8517382" y="2984738"/>
            <a:ext cx="396000" cy="396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4D0A733-8634-D545-A8F0-B3F4ADC7C0ED}"/>
              </a:ext>
            </a:extLst>
          </p:cNvPr>
          <p:cNvSpPr txBox="1"/>
          <p:nvPr/>
        </p:nvSpPr>
        <p:spPr>
          <a:xfrm>
            <a:off x="8913382" y="2986278"/>
            <a:ext cx="2611870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Improve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 the </a:t>
            </a: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quality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with the </a:t>
            </a: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delivered features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from the customer's point of view in the context of the IT-provider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EF4A223-05D6-2244-95EF-71211BD49591}"/>
              </a:ext>
            </a:extLst>
          </p:cNvPr>
          <p:cNvSpPr txBox="1"/>
          <p:nvPr/>
        </p:nvSpPr>
        <p:spPr>
          <a:xfrm>
            <a:off x="8913382" y="3972651"/>
            <a:ext cx="2611870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Improve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 the </a:t>
            </a: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commitment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 with regard to the </a:t>
            </a: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delivery of software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 from the customer's point of view in the context of the IT-provider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627A486-DA69-8243-927A-042D2C50874C}"/>
              </a:ext>
            </a:extLst>
          </p:cNvPr>
          <p:cNvSpPr/>
          <p:nvPr/>
        </p:nvSpPr>
        <p:spPr bwMode="auto">
          <a:xfrm>
            <a:off x="8516264" y="4043185"/>
            <a:ext cx="396000" cy="396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5666A61-3AD3-4742-9E35-E8FD12FE0877}"/>
              </a:ext>
            </a:extLst>
          </p:cNvPr>
          <p:cNvSpPr txBox="1"/>
          <p:nvPr/>
        </p:nvSpPr>
        <p:spPr>
          <a:xfrm>
            <a:off x="8913381" y="5211197"/>
            <a:ext cx="2611870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Increase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 the </a:t>
            </a: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security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 in </a:t>
            </a: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software products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from the customer's point of view in the context of the IT-provider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F47AC65-52B2-6F4D-A20C-E2892FE943AC}"/>
              </a:ext>
            </a:extLst>
          </p:cNvPr>
          <p:cNvSpPr/>
          <p:nvPr/>
        </p:nvSpPr>
        <p:spPr bwMode="auto">
          <a:xfrm>
            <a:off x="8516264" y="5241803"/>
            <a:ext cx="396000" cy="396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31565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5" grpId="0" animBg="1"/>
      <p:bldP spid="18" grpId="0"/>
      <p:bldP spid="19" grpId="0"/>
      <p:bldP spid="20" grpId="0" animBg="1"/>
      <p:bldP spid="21" grpId="0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962" y="401083"/>
            <a:ext cx="10586099" cy="720725"/>
          </a:xfrm>
        </p:spPr>
        <p:txBody>
          <a:bodyPr/>
          <a:lstStyle/>
          <a:p>
            <a:r>
              <a:rPr lang="en-US" dirty="0"/>
              <a:t>Results – Execution of the goal-based metrics introduction approach at the IT-provider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19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660933BB-0163-484B-98D8-5787E327D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171041"/>
              </p:ext>
            </p:extLst>
          </p:nvPr>
        </p:nvGraphicFramePr>
        <p:xfrm>
          <a:off x="4540317" y="2654245"/>
          <a:ext cx="6855781" cy="379909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17843">
                  <a:extLst>
                    <a:ext uri="{9D8B030D-6E8A-4147-A177-3AD203B41FA5}">
                      <a16:colId xmlns:a16="http://schemas.microsoft.com/office/drawing/2014/main" val="2200122038"/>
                    </a:ext>
                  </a:extLst>
                </a:gridCol>
                <a:gridCol w="3332551">
                  <a:extLst>
                    <a:ext uri="{9D8B030D-6E8A-4147-A177-3AD203B41FA5}">
                      <a16:colId xmlns:a16="http://schemas.microsoft.com/office/drawing/2014/main" val="2958978528"/>
                    </a:ext>
                  </a:extLst>
                </a:gridCol>
                <a:gridCol w="1148080">
                  <a:extLst>
                    <a:ext uri="{9D8B030D-6E8A-4147-A177-3AD203B41FA5}">
                      <a16:colId xmlns:a16="http://schemas.microsoft.com/office/drawing/2014/main" val="3444428704"/>
                    </a:ext>
                  </a:extLst>
                </a:gridCol>
                <a:gridCol w="1857307">
                  <a:extLst>
                    <a:ext uri="{9D8B030D-6E8A-4147-A177-3AD203B41FA5}">
                      <a16:colId xmlns:a16="http://schemas.microsoft.com/office/drawing/2014/main" val="3126790561"/>
                    </a:ext>
                  </a:extLst>
                </a:gridCol>
              </a:tblGrid>
              <a:tr h="47115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Metric (7 out of 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Org.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838764"/>
                  </a:ext>
                </a:extLst>
              </a:tr>
              <a:tr h="48425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Defects per feature after deployment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Cross-team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Catalog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402021"/>
                  </a:ext>
                </a:extLst>
              </a:tr>
              <a:tr h="5846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Defects per user 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Interview, Scrum@Scale Guide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326590"/>
                  </a:ext>
                </a:extLst>
              </a:tr>
              <a:tr h="5846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Defects per epic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Cross-team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Interview, Scrum@Scale Guide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264201"/>
                  </a:ext>
                </a:extLst>
              </a:tr>
              <a:tr h="4371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Defects per customer environment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Cross-team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Interview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026748"/>
                  </a:ext>
                </a:extLst>
              </a:tr>
              <a:tr h="4247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Feature cycle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Cross-team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Catalog, Interview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512395"/>
                  </a:ext>
                </a:extLst>
              </a:tr>
              <a:tr h="4062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Average user story cycle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Catalog, Interview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201526"/>
                  </a:ext>
                </a:extLst>
              </a:tr>
              <a:tr h="4062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Security related story points per sprint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Cross-team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Interview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436972"/>
                  </a:ext>
                </a:extLst>
              </a:tr>
            </a:tbl>
          </a:graphicData>
        </a:graphic>
      </p:graphicFrame>
      <p:sp>
        <p:nvSpPr>
          <p:cNvPr id="13" name="Eingebuchteter Richtungspfeil 12">
            <a:extLst>
              <a:ext uri="{FF2B5EF4-FFF2-40B4-BE49-F238E27FC236}">
                <a16:creationId xmlns:a16="http://schemas.microsoft.com/office/drawing/2014/main" id="{F674CD50-B7EF-CC4B-A30D-CDAF781ABD59}"/>
              </a:ext>
            </a:extLst>
          </p:cNvPr>
          <p:cNvSpPr/>
          <p:nvPr/>
        </p:nvSpPr>
        <p:spPr bwMode="auto">
          <a:xfrm>
            <a:off x="4070378" y="1654418"/>
            <a:ext cx="7795660" cy="694462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Step 5</a:t>
            </a:r>
            <a:r>
              <a:rPr lang="en-US">
                <a:solidFill>
                  <a:schemeClr val="bg1"/>
                </a:solidFill>
                <a:cs typeface="Arial" pitchFamily="34" charset="0"/>
              </a:rPr>
              <a:t>: </a:t>
            </a: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Search metric candidates and select </a:t>
            </a:r>
            <a:r>
              <a:rPr lang="en-US">
                <a:solidFill>
                  <a:schemeClr val="bg1"/>
                </a:solidFill>
                <a:cs typeface="Arial" pitchFamily="34" charset="0"/>
              </a:rPr>
              <a:t>metrics 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4E33134-AB36-434F-9808-BCE8FDDDE036}"/>
              </a:ext>
            </a:extLst>
          </p:cNvPr>
          <p:cNvSpPr/>
          <p:nvPr/>
        </p:nvSpPr>
        <p:spPr bwMode="auto">
          <a:xfrm>
            <a:off x="596170" y="2654244"/>
            <a:ext cx="3204000" cy="3802673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4D0A733-8634-D545-A8F0-B3F4ADC7C0ED}"/>
              </a:ext>
            </a:extLst>
          </p:cNvPr>
          <p:cNvSpPr txBox="1"/>
          <p:nvPr/>
        </p:nvSpPr>
        <p:spPr>
          <a:xfrm>
            <a:off x="958229" y="2996952"/>
            <a:ext cx="282750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How qualitative are the features?</a:t>
            </a:r>
          </a:p>
        </p:txBody>
      </p:sp>
      <p:sp>
        <p:nvSpPr>
          <p:cNvPr id="23" name="Eingebuchteter Richtungspfeil 22">
            <a:extLst>
              <a:ext uri="{FF2B5EF4-FFF2-40B4-BE49-F238E27FC236}">
                <a16:creationId xmlns:a16="http://schemas.microsoft.com/office/drawing/2014/main" id="{72B467EB-5A0E-544D-B058-68F984E71224}"/>
              </a:ext>
            </a:extLst>
          </p:cNvPr>
          <p:cNvSpPr/>
          <p:nvPr/>
        </p:nvSpPr>
        <p:spPr bwMode="auto">
          <a:xfrm>
            <a:off x="325962" y="1664680"/>
            <a:ext cx="3744416" cy="694462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Step 4: Develop questions with hypotheses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3C27B89-8CF3-6044-BF1D-9377AE1919FE}"/>
              </a:ext>
            </a:extLst>
          </p:cNvPr>
          <p:cNvSpPr/>
          <p:nvPr/>
        </p:nvSpPr>
        <p:spPr bwMode="auto">
          <a:xfrm>
            <a:off x="663415" y="3024840"/>
            <a:ext cx="252000" cy="252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6FF6D16-D56F-AD40-92A6-DC65CFA52B99}"/>
              </a:ext>
            </a:extLst>
          </p:cNvPr>
          <p:cNvSpPr txBox="1"/>
          <p:nvPr/>
        </p:nvSpPr>
        <p:spPr>
          <a:xfrm>
            <a:off x="596168" y="2691420"/>
            <a:ext cx="320400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tx1"/>
                </a:solidFill>
                <a:latin typeface="Arial" pitchFamily="34" charset="0"/>
              </a:rPr>
              <a:t>Quality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EEA5B23-8130-D743-8102-A9CCC28834CE}"/>
              </a:ext>
            </a:extLst>
          </p:cNvPr>
          <p:cNvSpPr txBox="1"/>
          <p:nvPr/>
        </p:nvSpPr>
        <p:spPr>
          <a:xfrm>
            <a:off x="958229" y="3366295"/>
            <a:ext cx="282750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How critical are the defects?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F90F910-8C29-4149-89C3-8A08157807AF}"/>
              </a:ext>
            </a:extLst>
          </p:cNvPr>
          <p:cNvSpPr/>
          <p:nvPr/>
        </p:nvSpPr>
        <p:spPr bwMode="auto">
          <a:xfrm>
            <a:off x="663415" y="3394183"/>
            <a:ext cx="252000" cy="252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BCECD5B-5A67-544D-90DD-922F82C0BB35}"/>
              </a:ext>
            </a:extLst>
          </p:cNvPr>
          <p:cNvSpPr txBox="1"/>
          <p:nvPr/>
        </p:nvSpPr>
        <p:spPr>
          <a:xfrm>
            <a:off x="958229" y="3697667"/>
            <a:ext cx="282750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How quickly are teams able to respond to critical defects?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C39F8CC-C903-9943-89DC-3A3713188A1D}"/>
              </a:ext>
            </a:extLst>
          </p:cNvPr>
          <p:cNvSpPr/>
          <p:nvPr/>
        </p:nvSpPr>
        <p:spPr bwMode="auto">
          <a:xfrm>
            <a:off x="663415" y="3833169"/>
            <a:ext cx="252000" cy="252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F601F18-14A9-D24D-8E5F-FDB5CF3503BD}"/>
              </a:ext>
            </a:extLst>
          </p:cNvPr>
          <p:cNvSpPr txBox="1"/>
          <p:nvPr/>
        </p:nvSpPr>
        <p:spPr>
          <a:xfrm>
            <a:off x="962701" y="4253984"/>
            <a:ext cx="282750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How automated are the tests?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40F6858-649F-7F4E-B59F-0EC3E6FEB628}"/>
              </a:ext>
            </a:extLst>
          </p:cNvPr>
          <p:cNvSpPr/>
          <p:nvPr/>
        </p:nvSpPr>
        <p:spPr bwMode="auto">
          <a:xfrm>
            <a:off x="667887" y="4281872"/>
            <a:ext cx="252000" cy="252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72E14D8-F77B-FD4C-8C23-7FD00FA57369}"/>
              </a:ext>
            </a:extLst>
          </p:cNvPr>
          <p:cNvSpPr txBox="1"/>
          <p:nvPr/>
        </p:nvSpPr>
        <p:spPr>
          <a:xfrm>
            <a:off x="593757" y="4603878"/>
            <a:ext cx="320400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tx1"/>
                </a:solidFill>
                <a:latin typeface="Arial" pitchFamily="34" charset="0"/>
              </a:rPr>
              <a:t>Commitment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6353E111-DD1A-D947-B25B-F85BFD8E7288}"/>
              </a:ext>
            </a:extLst>
          </p:cNvPr>
          <p:cNvSpPr txBox="1"/>
          <p:nvPr/>
        </p:nvSpPr>
        <p:spPr>
          <a:xfrm>
            <a:off x="958229" y="4869160"/>
            <a:ext cx="2905523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How committed is the planning and its communication?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45B31AD-BE11-D740-A8CC-C575306D29AE}"/>
              </a:ext>
            </a:extLst>
          </p:cNvPr>
          <p:cNvSpPr/>
          <p:nvPr/>
        </p:nvSpPr>
        <p:spPr bwMode="auto">
          <a:xfrm>
            <a:off x="663415" y="5004662"/>
            <a:ext cx="252000" cy="252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19D4058-1F37-9A45-BD9B-11C123D296AB}"/>
              </a:ext>
            </a:extLst>
          </p:cNvPr>
          <p:cNvSpPr txBox="1"/>
          <p:nvPr/>
        </p:nvSpPr>
        <p:spPr>
          <a:xfrm>
            <a:off x="962701" y="5355658"/>
            <a:ext cx="282750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How fast is the development?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B4F5894-C63F-2846-9EDA-5FCAA4454E9E}"/>
              </a:ext>
            </a:extLst>
          </p:cNvPr>
          <p:cNvSpPr/>
          <p:nvPr/>
        </p:nvSpPr>
        <p:spPr bwMode="auto">
          <a:xfrm>
            <a:off x="667887" y="5383546"/>
            <a:ext cx="252000" cy="252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4F8B447E-357C-2144-9066-01B9E9002C4A}"/>
              </a:ext>
            </a:extLst>
          </p:cNvPr>
          <p:cNvSpPr txBox="1"/>
          <p:nvPr/>
        </p:nvSpPr>
        <p:spPr>
          <a:xfrm>
            <a:off x="588603" y="5641503"/>
            <a:ext cx="320400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tx1"/>
                </a:solidFill>
                <a:latin typeface="Arial" pitchFamily="34" charset="0"/>
              </a:rPr>
              <a:t>Security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6E3279EB-D445-E14D-AAA1-1BA2DB42BAD1}"/>
              </a:ext>
            </a:extLst>
          </p:cNvPr>
          <p:cNvSpPr txBox="1"/>
          <p:nvPr/>
        </p:nvSpPr>
        <p:spPr>
          <a:xfrm>
            <a:off x="958229" y="5930116"/>
            <a:ext cx="282750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What proportion of capacity spent is devoted to security?</a:t>
            </a:r>
            <a:endParaRPr lang="en-US" sz="14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20E3F7B-74B4-5949-B7CA-A180B6C2F057}"/>
              </a:ext>
            </a:extLst>
          </p:cNvPr>
          <p:cNvSpPr/>
          <p:nvPr/>
        </p:nvSpPr>
        <p:spPr bwMode="auto">
          <a:xfrm>
            <a:off x="663415" y="6033543"/>
            <a:ext cx="252000" cy="252000"/>
          </a:xfrm>
          <a:prstGeom prst="ellipse">
            <a:avLst/>
          </a:prstGeom>
          <a:solidFill>
            <a:srgbClr val="0073CF"/>
          </a:solidFill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579500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8" grpId="0"/>
      <p:bldP spid="23" grpId="0" animBg="1"/>
      <p:bldP spid="24" grpId="0" animBg="1"/>
      <p:bldP spid="25" grpId="0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  <p:bldP spid="34" grpId="0" animBg="1"/>
      <p:bldP spid="35" grpId="0"/>
      <p:bldP spid="36" grpId="0" animBg="1"/>
      <p:bldP spid="37" grpId="0"/>
      <p:bldP spid="38" grpId="0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CAA1FE2-FE7E-B14B-B50E-D3317768D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335C627-5169-EB42-80E4-569A716E2F1D}"/>
              </a:ext>
            </a:extLst>
          </p:cNvPr>
          <p:cNvGrpSpPr/>
          <p:nvPr/>
        </p:nvGrpSpPr>
        <p:grpSpPr>
          <a:xfrm>
            <a:off x="341323" y="1772816"/>
            <a:ext cx="11713095" cy="2687468"/>
            <a:chOff x="263352" y="2132856"/>
            <a:chExt cx="11713095" cy="2687468"/>
          </a:xfrm>
        </p:grpSpPr>
        <p:sp>
          <p:nvSpPr>
            <p:cNvPr id="21" name="Rechteck 27">
              <a:extLst>
                <a:ext uri="{FF2B5EF4-FFF2-40B4-BE49-F238E27FC236}">
                  <a16:creationId xmlns:a16="http://schemas.microsoft.com/office/drawing/2014/main" id="{D36BF878-F9FA-C94F-AA1C-31E43B27C05C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 bwMode="auto">
            <a:xfrm>
              <a:off x="725071" y="2132856"/>
              <a:ext cx="11251376" cy="386054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b="1" dirty="0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22" name="Rechteck 31">
              <a:extLst>
                <a:ext uri="{FF2B5EF4-FFF2-40B4-BE49-F238E27FC236}">
                  <a16:creationId xmlns:a16="http://schemas.microsoft.com/office/drawing/2014/main" id="{33CC7BE9-84CB-254E-96A7-7A132DCDA93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 bwMode="auto">
            <a:xfrm>
              <a:off x="725072" y="2708920"/>
              <a:ext cx="8315451" cy="386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9692" tIns="54000" rIns="0" bIns="54000" rtlCol="0" anchor="t" anchorCtr="0">
              <a:sp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dirty="0">
                  <a:solidFill>
                    <a:schemeClr val="tx1"/>
                  </a:solidFill>
                </a:rPr>
                <a:t>Research questions</a:t>
              </a:r>
            </a:p>
          </p:txBody>
        </p:sp>
        <p:sp>
          <p:nvSpPr>
            <p:cNvPr id="23" name="outlineNotActiveItemMarker">
              <a:extLst>
                <a:ext uri="{FF2B5EF4-FFF2-40B4-BE49-F238E27FC236}">
                  <a16:creationId xmlns:a16="http://schemas.microsoft.com/office/drawing/2014/main" id="{BEE4BA9F-4961-A248-AD78-B6C25F9B173D}"/>
                </a:ext>
              </a:extLst>
            </p:cNvPr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503073" y="2562768"/>
              <a:ext cx="0" cy="297901"/>
            </a:xfrm>
            <a:prstGeom prst="line">
              <a:avLst/>
            </a:prstGeom>
            <a:noFill/>
            <a:ln w="5715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/>
              <a:endParaRPr lang="en-US" sz="1050" dirty="0"/>
            </a:p>
          </p:txBody>
        </p:sp>
        <p:sp>
          <p:nvSpPr>
            <p:cNvPr id="24" name="Rechteck 33">
              <a:extLst>
                <a:ext uri="{FF2B5EF4-FFF2-40B4-BE49-F238E27FC236}">
                  <a16:creationId xmlns:a16="http://schemas.microsoft.com/office/drawing/2014/main" id="{79D002CA-5158-1949-A83A-5CE0E2EC3D1B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 bwMode="auto">
            <a:xfrm>
              <a:off x="725071" y="3284984"/>
              <a:ext cx="8315451" cy="386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9692" tIns="54000" rIns="0" bIns="54000" rtlCol="0" anchor="t" anchorCtr="0">
              <a:sp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dirty="0">
                  <a:solidFill>
                    <a:schemeClr val="tx1"/>
                  </a:solidFill>
                </a:rPr>
                <a:t>Research approach</a:t>
              </a:r>
            </a:p>
          </p:txBody>
        </p:sp>
        <p:sp>
          <p:nvSpPr>
            <p:cNvPr id="25" name="outlineNotActiveItemMarker">
              <a:extLst>
                <a:ext uri="{FF2B5EF4-FFF2-40B4-BE49-F238E27FC236}">
                  <a16:creationId xmlns:a16="http://schemas.microsoft.com/office/drawing/2014/main" id="{A2B566F4-D766-D84D-A698-52C8D8CD70A6}"/>
                </a:ext>
              </a:extLst>
            </p:cNvPr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503073" y="2887266"/>
              <a:ext cx="0" cy="297901"/>
            </a:xfrm>
            <a:prstGeom prst="line">
              <a:avLst/>
            </a:prstGeom>
            <a:noFill/>
            <a:ln w="5715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/>
              <a:endParaRPr lang="en-US" sz="1050" dirty="0"/>
            </a:p>
          </p:txBody>
        </p:sp>
        <p:sp>
          <p:nvSpPr>
            <p:cNvPr id="26" name="Rechteck 35">
              <a:extLst>
                <a:ext uri="{FF2B5EF4-FFF2-40B4-BE49-F238E27FC236}">
                  <a16:creationId xmlns:a16="http://schemas.microsoft.com/office/drawing/2014/main" id="{72738CA4-371C-0147-8EDE-8FA08149476E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 bwMode="auto">
            <a:xfrm>
              <a:off x="746177" y="3861048"/>
              <a:ext cx="8315451" cy="386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9692" tIns="54000" rIns="0" bIns="54000" rtlCol="0" anchor="t" anchorCtr="0">
              <a:sp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dirty="0">
                  <a:solidFill>
                    <a:schemeClr val="tx1"/>
                  </a:solidFill>
                </a:rPr>
                <a:t>Results</a:t>
              </a:r>
            </a:p>
          </p:txBody>
        </p:sp>
        <p:sp>
          <p:nvSpPr>
            <p:cNvPr id="27" name="outlineNotActiveItemMarker">
              <a:extLst>
                <a:ext uri="{FF2B5EF4-FFF2-40B4-BE49-F238E27FC236}">
                  <a16:creationId xmlns:a16="http://schemas.microsoft.com/office/drawing/2014/main" id="{654311C3-C8CF-144C-85DF-274B12CD39EB}"/>
                </a:ext>
              </a:extLst>
            </p:cNvPr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503073" y="3211764"/>
              <a:ext cx="0" cy="297901"/>
            </a:xfrm>
            <a:prstGeom prst="line">
              <a:avLst/>
            </a:prstGeom>
            <a:noFill/>
            <a:ln w="5715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/>
              <a:endParaRPr lang="en-US" sz="1050" dirty="0"/>
            </a:p>
          </p:txBody>
        </p:sp>
        <p:grpSp>
          <p:nvGrpSpPr>
            <p:cNvPr id="28" name="outlineActiveItemMarker">
              <a:extLst>
                <a:ext uri="{FF2B5EF4-FFF2-40B4-BE49-F238E27FC236}">
                  <a16:creationId xmlns:a16="http://schemas.microsoft.com/office/drawing/2014/main" id="{4995012E-E50A-6643-94B6-58B6717088EB}"/>
                </a:ext>
              </a:extLst>
            </p:cNvPr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>
            <a:xfrm>
              <a:off x="263352" y="2132856"/>
              <a:ext cx="482826" cy="386054"/>
              <a:chOff x="229333" y="1844824"/>
              <a:chExt cx="541931" cy="433312"/>
            </a:xfrm>
          </p:grpSpPr>
          <p:sp>
            <p:nvSpPr>
              <p:cNvPr id="29" name="Rectangle 1">
                <a:extLst>
                  <a:ext uri="{FF2B5EF4-FFF2-40B4-BE49-F238E27FC236}">
                    <a16:creationId xmlns:a16="http://schemas.microsoft.com/office/drawing/2014/main" id="{EEB78F57-51BF-5043-A24E-EE6E323EED96}"/>
                  </a:ext>
                </a:extLst>
              </p:cNvPr>
              <p:cNvSpPr/>
              <p:nvPr/>
            </p:nvSpPr>
            <p:spPr bwMode="auto">
              <a:xfrm>
                <a:off x="647700" y="1844825"/>
                <a:ext cx="123564" cy="433311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6461" tIns="66461" rIns="66461" bIns="66461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</a:pPr>
                <a:endParaRPr lang="en-US" sz="1050" dirty="0" err="1"/>
              </a:p>
            </p:txBody>
          </p:sp>
          <p:sp>
            <p:nvSpPr>
              <p:cNvPr id="30" name="bluebox">
                <a:extLst>
                  <a:ext uri="{FF2B5EF4-FFF2-40B4-BE49-F238E27FC236}">
                    <a16:creationId xmlns:a16="http://schemas.microsoft.com/office/drawing/2014/main" id="{4C4FEE03-A228-9043-A759-A5232DEFBE6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229333" y="1844824"/>
                <a:ext cx="521501" cy="433311"/>
              </a:xfrm>
              <a:prstGeom prst="parallelogram">
                <a:avLst/>
              </a:prstGeom>
              <a:solidFill>
                <a:schemeClr val="accent5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ctr">
                <a:noAutofit/>
              </a:bodyPr>
              <a:lstStyle/>
              <a:p>
                <a:pPr>
                  <a:defRPr/>
                </a:pP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1" name="Rechteck 35">
              <a:extLst>
                <a:ext uri="{FF2B5EF4-FFF2-40B4-BE49-F238E27FC236}">
                  <a16:creationId xmlns:a16="http://schemas.microsoft.com/office/drawing/2014/main" id="{F50010E1-775D-6C4D-B7D5-DEBC5752E7A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 bwMode="auto">
            <a:xfrm>
              <a:off x="746177" y="4434270"/>
              <a:ext cx="8315451" cy="3860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9692" tIns="54000" rIns="0" bIns="54000" rtlCol="0" anchor="t" anchorCtr="0">
              <a:spAutoFit/>
            </a:bodyPr>
            <a:lstStyle/>
            <a:p>
              <a:pPr marL="176128" indent="-172805" defTabSz="685783">
                <a:spcBef>
                  <a:spcPts val="797"/>
                </a:spcBef>
                <a:buClr>
                  <a:schemeClr val="accent4"/>
                </a:buClr>
                <a:buSzPct val="70000"/>
                <a:buFont typeface="Wingdings" panose="05000000000000000000" pitchFamily="2" charset="2"/>
                <a:buChar char=""/>
              </a:pPr>
              <a:r>
                <a:rPr lang="en-US" dirty="0">
                  <a:solidFill>
                    <a:schemeClr val="tx1"/>
                  </a:solidFill>
                </a:rPr>
                <a:t>Key findings, limitations and future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962" y="401083"/>
            <a:ext cx="10586099" cy="720725"/>
          </a:xfrm>
        </p:spPr>
        <p:txBody>
          <a:bodyPr/>
          <a:lstStyle/>
          <a:p>
            <a:r>
              <a:rPr lang="en-US" dirty="0"/>
              <a:t>Results – Execution of the goal-based metrics introduction approach at the IT-provider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20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12" name="Richtungspfeil 11">
            <a:extLst>
              <a:ext uri="{FF2B5EF4-FFF2-40B4-BE49-F238E27FC236}">
                <a16:creationId xmlns:a16="http://schemas.microsoft.com/office/drawing/2014/main" id="{77274E01-1C91-244E-9A1B-8518409A7B2A}"/>
              </a:ext>
            </a:extLst>
          </p:cNvPr>
          <p:cNvSpPr/>
          <p:nvPr/>
        </p:nvSpPr>
        <p:spPr bwMode="auto">
          <a:xfrm>
            <a:off x="338374" y="1654418"/>
            <a:ext cx="3744416" cy="694462"/>
          </a:xfrm>
          <a:prstGeom prst="homePlat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Step 6: </a:t>
            </a:r>
          </a:p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Prepare the data collection</a:t>
            </a:r>
          </a:p>
        </p:txBody>
      </p:sp>
      <p:sp>
        <p:nvSpPr>
          <p:cNvPr id="13" name="Eingebuchteter Richtungspfeil 12">
            <a:extLst>
              <a:ext uri="{FF2B5EF4-FFF2-40B4-BE49-F238E27FC236}">
                <a16:creationId xmlns:a16="http://schemas.microsoft.com/office/drawing/2014/main" id="{F674CD50-B7EF-CC4B-A30D-CDAF781ABD59}"/>
              </a:ext>
            </a:extLst>
          </p:cNvPr>
          <p:cNvSpPr/>
          <p:nvPr/>
        </p:nvSpPr>
        <p:spPr bwMode="auto">
          <a:xfrm>
            <a:off x="4223792" y="1654418"/>
            <a:ext cx="3744416" cy="694462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Step 7: Collect, analyze and interpret the </a:t>
            </a:r>
            <a:r>
              <a:rPr lang="en-US">
                <a:solidFill>
                  <a:schemeClr val="bg1"/>
                </a:solidFill>
                <a:cs typeface="Arial" pitchFamily="34" charset="0"/>
              </a:rPr>
              <a:t>metrics data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Eingebuchteter Richtungspfeil 13">
            <a:extLst>
              <a:ext uri="{FF2B5EF4-FFF2-40B4-BE49-F238E27FC236}">
                <a16:creationId xmlns:a16="http://schemas.microsoft.com/office/drawing/2014/main" id="{00BB8A88-17FD-4045-BC92-D982CF7D793D}"/>
              </a:ext>
            </a:extLst>
          </p:cNvPr>
          <p:cNvSpPr/>
          <p:nvPr/>
        </p:nvSpPr>
        <p:spPr bwMode="auto">
          <a:xfrm>
            <a:off x="8109210" y="1654418"/>
            <a:ext cx="3744416" cy="694462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Step 8: Check the achieve-</a:t>
            </a:r>
            <a:r>
              <a:rPr lang="en-US" dirty="0" err="1">
                <a:solidFill>
                  <a:schemeClr val="bg1"/>
                </a:solidFill>
                <a:cs typeface="Arial" pitchFamily="34" charset="0"/>
              </a:rPr>
              <a:t>ment</a:t>
            </a: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 of goals regularly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4E33134-AB36-434F-9808-BCE8FDDDE036}"/>
              </a:ext>
            </a:extLst>
          </p:cNvPr>
          <p:cNvSpPr/>
          <p:nvPr/>
        </p:nvSpPr>
        <p:spPr bwMode="auto">
          <a:xfrm>
            <a:off x="8385640" y="2858200"/>
            <a:ext cx="3204000" cy="3499892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marL="285750" indent="-285750" eaLnBrk="0" hangingPunct="0">
              <a:lnSpc>
                <a:spcPts val="1860"/>
              </a:lnSpc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Regular execution within the two-week Sprint Retrospective</a:t>
            </a:r>
          </a:p>
          <a:p>
            <a:pPr marL="285750" indent="-285750" eaLnBrk="0" hangingPunct="0">
              <a:lnSpc>
                <a:spcPts val="186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Participants: Scrum Master, Product Owner, all developers of the Scrum teams</a:t>
            </a: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482F6BC4-2658-6441-88D1-FA42010AEAAD}"/>
              </a:ext>
            </a:extLst>
          </p:cNvPr>
          <p:cNvSpPr/>
          <p:nvPr/>
        </p:nvSpPr>
        <p:spPr bwMode="auto">
          <a:xfrm>
            <a:off x="602360" y="2857750"/>
            <a:ext cx="3204000" cy="3500343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>
                <a:solidFill>
                  <a:schemeClr val="tx1"/>
                </a:solidFill>
                <a:cs typeface="Arial" pitchFamily="34" charset="0"/>
              </a:rPr>
              <a:t>Measurement plan: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E8A10FF-8E76-934C-BBF5-25A1D8A964F7}"/>
              </a:ext>
            </a:extLst>
          </p:cNvPr>
          <p:cNvSpPr txBox="1"/>
          <p:nvPr/>
        </p:nvSpPr>
        <p:spPr>
          <a:xfrm>
            <a:off x="648880" y="3218492"/>
            <a:ext cx="3110960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Arial" pitchFamily="34" charset="0"/>
              </a:rPr>
              <a:t>Objects: </a:t>
            </a:r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Feature, user story, story point, epic, customer environment, defect, regression test, release progress</a:t>
            </a:r>
            <a:endParaRPr lang="en-US" sz="14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4ADBCC6-41B6-274E-ACD6-B0E8470287BB}"/>
              </a:ext>
            </a:extLst>
          </p:cNvPr>
          <p:cNvSpPr txBox="1"/>
          <p:nvPr/>
        </p:nvSpPr>
        <p:spPr>
          <a:xfrm>
            <a:off x="648880" y="4174198"/>
            <a:ext cx="31109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Scope: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All agile teams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64EB91D-9080-9244-986C-E37C09AE5483}"/>
              </a:ext>
            </a:extLst>
          </p:cNvPr>
          <p:cNvSpPr txBox="1"/>
          <p:nvPr/>
        </p:nvSpPr>
        <p:spPr>
          <a:xfrm>
            <a:off x="648880" y="4482304"/>
            <a:ext cx="311096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Time/Event: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Deployment, after set to done, release, continuously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2A85768-2F3F-8840-BD5F-610A8BA84CE6}"/>
              </a:ext>
            </a:extLst>
          </p:cNvPr>
          <p:cNvSpPr txBox="1"/>
          <p:nvPr/>
        </p:nvSpPr>
        <p:spPr>
          <a:xfrm>
            <a:off x="648880" y="5003519"/>
            <a:ext cx="31109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Source: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Jira, X-Ray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05C80A4-6896-D34A-80D1-E7A5F2B95F35}"/>
              </a:ext>
            </a:extLst>
          </p:cNvPr>
          <p:cNvSpPr txBox="1"/>
          <p:nvPr/>
        </p:nvSpPr>
        <p:spPr>
          <a:xfrm>
            <a:off x="648880" y="5311296"/>
            <a:ext cx="315748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Responsible: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Scrum Master, Test manager, Information Security Officer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BCFAB7B3-90F2-5A4B-8C58-F606E4F0B04D}"/>
              </a:ext>
            </a:extLst>
          </p:cNvPr>
          <p:cNvSpPr txBox="1"/>
          <p:nvPr/>
        </p:nvSpPr>
        <p:spPr>
          <a:xfrm>
            <a:off x="648880" y="5834873"/>
            <a:ext cx="315748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Means: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All automatic except defects per feature after </a:t>
            </a:r>
            <a:r>
              <a:rPr lang="en-US" sz="1400" dirty="0" err="1">
                <a:solidFill>
                  <a:schemeClr val="tx1"/>
                </a:solidFill>
                <a:latin typeface="Arial" pitchFamily="34" charset="0"/>
              </a:rPr>
              <a:t>deployement</a:t>
            </a:r>
            <a:endParaRPr lang="en-US" sz="14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D60581E4-ADBD-5843-A325-0BDB3F93E2C7}"/>
              </a:ext>
            </a:extLst>
          </p:cNvPr>
          <p:cNvSpPr/>
          <p:nvPr/>
        </p:nvSpPr>
        <p:spPr bwMode="auto">
          <a:xfrm>
            <a:off x="4494000" y="2857749"/>
            <a:ext cx="3204000" cy="3500343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spcAft>
                <a:spcPts val="900"/>
              </a:spcAft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Analysis plan:</a:t>
            </a:r>
          </a:p>
          <a:p>
            <a:pPr marL="213750" indent="-213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Iterative introduction of metrics over two month</a:t>
            </a:r>
          </a:p>
          <a:p>
            <a:pPr marL="213750" indent="-213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Scrum Master has the main responsibility</a:t>
            </a:r>
          </a:p>
          <a:p>
            <a:pPr marL="213750" indent="-213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Configuration of metrics in Jira</a:t>
            </a:r>
          </a:p>
          <a:p>
            <a:pPr marL="213750" indent="-213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Integration into one central dashboard</a:t>
            </a:r>
          </a:p>
          <a:p>
            <a:pPr marL="213750" indent="-213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Analysis and interpretation as part of the bi-weekly sprint review event</a:t>
            </a:r>
          </a:p>
          <a:p>
            <a:pPr marL="213750" indent="-213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Introduction is followed by a presentation to the management</a:t>
            </a:r>
          </a:p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D7469CC-6EA3-9A46-8AE6-D8B35713E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662" y="2988575"/>
            <a:ext cx="1339511" cy="133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5254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628DC8C2-61A3-AA48-888E-8E2905392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102" y="2840893"/>
            <a:ext cx="4863600" cy="3183202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E4FF76D-8657-43F1-929B-F6D2FAB2741A}" type="slidenum">
              <a:rPr lang="de-DE" noProof="0" smtClean="0"/>
              <a:pPr>
                <a:spcAft>
                  <a:spcPts val="600"/>
                </a:spcAft>
                <a:defRPr/>
              </a:pPr>
              <a:t>21</a:t>
            </a:fld>
            <a:endParaRPr lang="de-DE" noProof="0"/>
          </a:p>
        </p:txBody>
      </p:sp>
      <p:sp>
        <p:nvSpPr>
          <p:cNvPr id="13" name="Eingebuchteter Richtungspfeil 12">
            <a:extLst>
              <a:ext uri="{FF2B5EF4-FFF2-40B4-BE49-F238E27FC236}">
                <a16:creationId xmlns:a16="http://schemas.microsoft.com/office/drawing/2014/main" id="{E99BBE44-0E20-3C45-A67E-DF2043468884}"/>
              </a:ext>
            </a:extLst>
          </p:cNvPr>
          <p:cNvSpPr/>
          <p:nvPr/>
        </p:nvSpPr>
        <p:spPr bwMode="auto">
          <a:xfrm>
            <a:off x="2852902" y="1460049"/>
            <a:ext cx="3240000" cy="720000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500" dirty="0">
                <a:solidFill>
                  <a:schemeClr val="bg1"/>
                </a:solidFill>
                <a:cs typeface="Arial" pitchFamily="34" charset="0"/>
              </a:rPr>
              <a:t>Step 2: Evaluate the metrics team </a:t>
            </a:r>
            <a:r>
              <a:rPr lang="en-US" sz="1500">
                <a:solidFill>
                  <a:schemeClr val="bg1"/>
                </a:solidFill>
                <a:cs typeface="Arial" pitchFamily="34" charset="0"/>
              </a:rPr>
              <a:t>maturity level</a:t>
            </a:r>
            <a:endParaRPr lang="en-US" sz="15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Richtungspfeil 14">
            <a:extLst>
              <a:ext uri="{FF2B5EF4-FFF2-40B4-BE49-F238E27FC236}">
                <a16:creationId xmlns:a16="http://schemas.microsoft.com/office/drawing/2014/main" id="{C26E6E51-F6CD-AF44-B6B9-A306EF4B4BEB}"/>
              </a:ext>
            </a:extLst>
          </p:cNvPr>
          <p:cNvSpPr/>
          <p:nvPr/>
        </p:nvSpPr>
        <p:spPr bwMode="auto">
          <a:xfrm>
            <a:off x="332902" y="1461589"/>
            <a:ext cx="2520000" cy="720000"/>
          </a:xfrm>
          <a:prstGeom prst="homePlat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500" dirty="0">
                <a:solidFill>
                  <a:schemeClr val="bg1"/>
                </a:solidFill>
                <a:cs typeface="Arial" pitchFamily="34" charset="0"/>
              </a:rPr>
              <a:t>Step 1:  Assess the metrics team maturity level</a:t>
            </a:r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4ECC837-9685-C142-882F-4B7683AA9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17" name="Eingebuchteter Richtungspfeil 16">
            <a:extLst>
              <a:ext uri="{FF2B5EF4-FFF2-40B4-BE49-F238E27FC236}">
                <a16:creationId xmlns:a16="http://schemas.microsoft.com/office/drawing/2014/main" id="{09357426-8E76-2A40-B73D-E4C13602F700}"/>
              </a:ext>
            </a:extLst>
          </p:cNvPr>
          <p:cNvSpPr/>
          <p:nvPr/>
        </p:nvSpPr>
        <p:spPr bwMode="auto">
          <a:xfrm>
            <a:off x="6096000" y="1464789"/>
            <a:ext cx="2880000" cy="720000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500" dirty="0">
                <a:solidFill>
                  <a:schemeClr val="bg1"/>
                </a:solidFill>
                <a:cs typeface="Arial" pitchFamily="34" charset="0"/>
              </a:rPr>
              <a:t>Step 3: Plan and implement actions to improve </a:t>
            </a:r>
            <a:r>
              <a:rPr lang="en-US" sz="1500">
                <a:solidFill>
                  <a:schemeClr val="bg1"/>
                </a:solidFill>
                <a:cs typeface="Arial" pitchFamily="34" charset="0"/>
              </a:rPr>
              <a:t>maturity level</a:t>
            </a:r>
            <a:endParaRPr lang="en-US" sz="15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Eingebuchteter Richtungspfeil 20">
            <a:extLst>
              <a:ext uri="{FF2B5EF4-FFF2-40B4-BE49-F238E27FC236}">
                <a16:creationId xmlns:a16="http://schemas.microsoft.com/office/drawing/2014/main" id="{11849E67-0EC8-7E4D-8409-99A2CBB55F54}"/>
              </a:ext>
            </a:extLst>
          </p:cNvPr>
          <p:cNvSpPr/>
          <p:nvPr/>
        </p:nvSpPr>
        <p:spPr bwMode="auto">
          <a:xfrm>
            <a:off x="8976000" y="1469990"/>
            <a:ext cx="2880000" cy="720000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500" dirty="0">
                <a:solidFill>
                  <a:schemeClr val="bg1"/>
                </a:solidFill>
                <a:cs typeface="Arial" pitchFamily="34" charset="0"/>
              </a:rPr>
              <a:t>Step 4: Perform the metrics team maturity </a:t>
            </a:r>
            <a:r>
              <a:rPr lang="en-US" sz="1500">
                <a:solidFill>
                  <a:schemeClr val="bg1"/>
                </a:solidFill>
                <a:cs typeface="Arial" pitchFamily="34" charset="0"/>
              </a:rPr>
              <a:t>assessment regularly</a:t>
            </a:r>
            <a:endParaRPr lang="en-US" sz="15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5457A9B0-ABC5-0043-BF35-601459956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000" y="2512922"/>
            <a:ext cx="1044000" cy="1044000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CC31C14B-BE99-3245-97D6-2BD91C2A2A77}"/>
              </a:ext>
            </a:extLst>
          </p:cNvPr>
          <p:cNvSpPr/>
          <p:nvPr/>
        </p:nvSpPr>
        <p:spPr bwMode="auto">
          <a:xfrm>
            <a:off x="514151" y="3893154"/>
            <a:ext cx="2157502" cy="186418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10800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spcAft>
                <a:spcPts val="9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Remote interview</a:t>
            </a:r>
          </a:p>
          <a:p>
            <a:pPr marL="285750" indent="-285750" eaLnBrk="0" hangingPunct="0">
              <a:spcAft>
                <a:spcPts val="9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Participants: Release Train Engineer and Scrum Masters representative</a:t>
            </a:r>
          </a:p>
          <a:p>
            <a:pPr marL="285750" indent="-285750" eaLnBrk="0" hangingPunct="0">
              <a:spcAft>
                <a:spcPts val="9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Dialog about assessment</a:t>
            </a:r>
          </a:p>
          <a:p>
            <a:pPr marL="285750" indent="-285750" eaLnBrk="0" hangingPunct="0">
              <a:buFont typeface="Wingdings" pitchFamily="2" charset="2"/>
              <a:buChar char="§"/>
            </a:pPr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B7F85297-074E-8640-AC0E-1932C34D0C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98" y="2512922"/>
            <a:ext cx="1044000" cy="1044000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8DF6E392-ED65-624E-9394-447301E814FE}"/>
              </a:ext>
            </a:extLst>
          </p:cNvPr>
          <p:cNvSpPr/>
          <p:nvPr/>
        </p:nvSpPr>
        <p:spPr bwMode="auto">
          <a:xfrm>
            <a:off x="6457249" y="3893154"/>
            <a:ext cx="2157502" cy="213584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Focus on on set-up and commitment area</a:t>
            </a:r>
            <a:endParaRPr lang="en-US" sz="1500" dirty="0">
              <a:solidFill>
                <a:schemeClr val="tx1"/>
              </a:solidFill>
              <a:cs typeface="Arial" pitchFamily="34" charset="0"/>
            </a:endParaRP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E.g. assigning roles of metrics team leader and measure-</a:t>
            </a:r>
            <a:r>
              <a:rPr lang="en-US" sz="1400" dirty="0" err="1">
                <a:solidFill>
                  <a:schemeClr val="tx1"/>
                </a:solidFill>
                <a:cs typeface="Arial" pitchFamily="34" charset="0"/>
              </a:rPr>
              <a:t>ment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process owner</a:t>
            </a: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E.g. establish metrics community</a:t>
            </a: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4DC4E67-CA84-A94F-9E94-6385287846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000" y="2512922"/>
            <a:ext cx="1044000" cy="1044000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D0677609-A73E-BE40-A0FB-9D5A370B0868}"/>
              </a:ext>
            </a:extLst>
          </p:cNvPr>
          <p:cNvSpPr/>
          <p:nvPr/>
        </p:nvSpPr>
        <p:spPr bwMode="auto">
          <a:xfrm>
            <a:off x="9337249" y="3893154"/>
            <a:ext cx="2157502" cy="1731491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spcAft>
                <a:spcPts val="9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Regular assessment every six months</a:t>
            </a:r>
          </a:p>
          <a:p>
            <a:pPr marL="285750" indent="-285750" eaLnBrk="0" hangingPunct="0">
              <a:spcAft>
                <a:spcPts val="9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Special re-assessment after the upcoming PI to get fast feedback for implemented actions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878D01C-BB27-7347-BF47-0833D1DA524C}"/>
              </a:ext>
            </a:extLst>
          </p:cNvPr>
          <p:cNvSpPr txBox="1"/>
          <p:nvPr/>
        </p:nvSpPr>
        <p:spPr>
          <a:xfrm>
            <a:off x="767282" y="1273691"/>
            <a:ext cx="1847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37" name="Titel 2">
            <a:extLst>
              <a:ext uri="{FF2B5EF4-FFF2-40B4-BE49-F238E27FC236}">
                <a16:creationId xmlns:a16="http://schemas.microsoft.com/office/drawing/2014/main" id="{59909304-5AA3-544E-A066-79249E4FB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962" y="401083"/>
            <a:ext cx="10586099" cy="720725"/>
          </a:xfrm>
        </p:spPr>
        <p:txBody>
          <a:bodyPr/>
          <a:lstStyle/>
          <a:p>
            <a:r>
              <a:rPr lang="en-US" dirty="0"/>
              <a:t>Results – Execution of the measurement program management improvement approach at the Sales ART 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615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21" grpId="0" animBg="1"/>
      <p:bldP spid="23" grpId="0"/>
      <p:bldP spid="28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22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5A3A9DA-CB05-CB4D-8976-77F3EFA51FA0}"/>
              </a:ext>
            </a:extLst>
          </p:cNvPr>
          <p:cNvSpPr txBox="1"/>
          <p:nvPr/>
        </p:nvSpPr>
        <p:spPr>
          <a:xfrm>
            <a:off x="420814" y="1340768"/>
            <a:ext cx="5446555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3CF"/>
                </a:solidFill>
                <a:latin typeface="Arial" pitchFamily="34" charset="0"/>
              </a:rPr>
              <a:t>Execution at the IT-provider</a:t>
            </a:r>
          </a:p>
        </p:txBody>
      </p:sp>
      <p:sp>
        <p:nvSpPr>
          <p:cNvPr id="40" name="Titel 1">
            <a:extLst>
              <a:ext uri="{FF2B5EF4-FFF2-40B4-BE49-F238E27FC236}">
                <a16:creationId xmlns:a16="http://schemas.microsoft.com/office/drawing/2014/main" id="{EDEC3C71-FE5E-E942-A148-3E102B519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Results – Summary of the execution of the approach in both instantiations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6BA78FBF-AC26-5B43-AB22-0E6914476AB0}"/>
              </a:ext>
            </a:extLst>
          </p:cNvPr>
          <p:cNvSpPr txBox="1"/>
          <p:nvPr/>
        </p:nvSpPr>
        <p:spPr>
          <a:xfrm>
            <a:off x="6324631" y="1343624"/>
            <a:ext cx="5446555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3359"/>
                </a:solidFill>
                <a:latin typeface="Arial" pitchFamily="34" charset="0"/>
              </a:rPr>
              <a:t>Execution at the Sales ART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1ED261C-B0EB-0F45-B031-40E32A7AC7EC}"/>
              </a:ext>
            </a:extLst>
          </p:cNvPr>
          <p:cNvSpPr/>
          <p:nvPr/>
        </p:nvSpPr>
        <p:spPr bwMode="auto">
          <a:xfrm>
            <a:off x="935594" y="1841597"/>
            <a:ext cx="4416994" cy="4464496"/>
          </a:xfrm>
          <a:prstGeom prst="rect">
            <a:avLst/>
          </a:prstGeom>
          <a:noFill/>
          <a:ln w="19050"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Scrum Master, (Principal) Product Owner and Developers are the key stakeholders of metrics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Exchange on metrics in the Sprint Review, Sprint Retrospective and Executive Meta Scrum events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Previous focus on team-level metrics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Introduction of a total of 13 mostly cross-team metrics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Quality, commitment and security are the most important goals in the introduction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Iterative introduction over two months followed by a management presentation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Need for action in the areas of setup, commitment, and impact for a better management of the metrics program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5D50487D-1CB1-0044-9BE6-6D39C2E47903}"/>
              </a:ext>
            </a:extLst>
          </p:cNvPr>
          <p:cNvSpPr/>
          <p:nvPr/>
        </p:nvSpPr>
        <p:spPr bwMode="auto">
          <a:xfrm>
            <a:off x="6839411" y="1841597"/>
            <a:ext cx="4416994" cy="4464496"/>
          </a:xfrm>
          <a:prstGeom prst="rect">
            <a:avLst/>
          </a:prstGeom>
          <a:noFill/>
          <a:ln w="19050"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Release Train Engineer, Scrum Master, Product Owner and Developers are the key stakeholders of metrics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Exchange on metrics mainly in the Scrum of Scrums (program-level), Sprint Planning and Sprint Retrospective (team-level) events 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Previous focus on program metrics that are based on person days; lack of homogeneity at team level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Introduction of a total of 19 metrics (12 short-term; 4 medium-term; 3 long-term)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Quality, collaboration, commitment, transparency are the most important goals</a:t>
            </a:r>
          </a:p>
          <a:p>
            <a:pPr marL="285750" indent="-285750" eaLnBrk="0" hangingPunct="0">
              <a:lnSpc>
                <a:spcPts val="188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Need for action in the areas setup and commitment for a better management of the metrics program</a:t>
            </a: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534F1D10-54CA-2F4C-A281-E1DF1B12F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999" y="3483003"/>
            <a:ext cx="11880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701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1" grpId="0"/>
      <p:bldP spid="2" grpId="0" animBg="1"/>
      <p:bldP spid="4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4148" y="3485449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205747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26072" y="234603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530245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2912929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2854743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65068" y="4644000"/>
            <a:ext cx="482826" cy="387589"/>
            <a:chOff x="249762" y="3766403"/>
            <a:chExt cx="541931" cy="435038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68129" y="3768132"/>
              <a:ext cx="123564" cy="433309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49762" y="3766403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47894" y="521349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Key findings, limitations and future work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772816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D04A149-1AD0-7A4B-BD32-8D1AC43FAF6E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24148" y="3871503"/>
            <a:ext cx="11251376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dirty="0">
                <a:solidFill>
                  <a:schemeClr val="tx1"/>
                </a:solidFill>
              </a:rPr>
              <a:t>Approach to introduce metrics and improve measurement program management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95FE37B-4DC7-C143-A1AE-51C9D57AC126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824147" y="4276406"/>
            <a:ext cx="11251376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dirty="0">
                <a:solidFill>
                  <a:schemeClr val="tx1"/>
                </a:solidFill>
              </a:rPr>
              <a:t>Execution of the approach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9C5C9E-B082-2545-AA28-85A6C8C25AD3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24146" y="4644000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299077" tIns="54000" rIns="0" bIns="54000" rtlCol="0" anchor="t" anchorCtr="0">
            <a:spAutoFit/>
          </a:bodyPr>
          <a:lstStyle/>
          <a:p>
            <a:pPr marL="267099" indent="-263776" defTabSz="685783">
              <a:spcBef>
                <a:spcPts val="797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–"/>
            </a:pPr>
            <a:r>
              <a:rPr lang="en-US" b="1" dirty="0">
                <a:solidFill>
                  <a:schemeClr val="tx1"/>
                </a:solidFill>
              </a:rPr>
              <a:t>Final evaluation of the approach</a:t>
            </a:r>
          </a:p>
        </p:txBody>
      </p:sp>
      <p:sp>
        <p:nvSpPr>
          <p:cNvPr id="32" name="Fußzeilenplatzhalter 4">
            <a:extLst>
              <a:ext uri="{FF2B5EF4-FFF2-40B4-BE49-F238E27FC236}">
                <a16:creationId xmlns:a16="http://schemas.microsoft.com/office/drawing/2014/main" id="{43D591F9-8F3E-5E45-82BE-87E901BE4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205605968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Survey structure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24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8" name="Textfeld 27">
            <a:extLst>
              <a:ext uri="{FF2B5EF4-FFF2-40B4-BE49-F238E27FC236}">
                <a16:creationId xmlns:a16="http://schemas.microsoft.com/office/drawing/2014/main" id="{23691E44-BE6E-2340-9CE9-DBEC8D6B8880}"/>
              </a:ext>
            </a:extLst>
          </p:cNvPr>
          <p:cNvSpPr txBox="1"/>
          <p:nvPr/>
        </p:nvSpPr>
        <p:spPr>
          <a:xfrm>
            <a:off x="607110" y="1794149"/>
            <a:ext cx="4250930" cy="1872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Survey facts:</a:t>
            </a:r>
          </a:p>
          <a:p>
            <a:pPr marL="342900" indent="-342900">
              <a:lnSpc>
                <a:spcPts val="188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Two surveys for the final evaluation of the two parts of the approach</a:t>
            </a:r>
          </a:p>
          <a:p>
            <a:pPr marL="342900" indent="-342900">
              <a:lnSpc>
                <a:spcPts val="188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30 questions in total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Seven to ten survey participants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100 % response rate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feld 27">
            <a:extLst>
              <a:ext uri="{FF2B5EF4-FFF2-40B4-BE49-F238E27FC236}">
                <a16:creationId xmlns:a16="http://schemas.microsoft.com/office/drawing/2014/main" id="{637C9F5F-3655-5544-86B5-D2F1392C05B8}"/>
              </a:ext>
            </a:extLst>
          </p:cNvPr>
          <p:cNvSpPr txBox="1"/>
          <p:nvPr/>
        </p:nvSpPr>
        <p:spPr>
          <a:xfrm>
            <a:off x="607110" y="4005064"/>
            <a:ext cx="425093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Survey goals:</a:t>
            </a:r>
          </a:p>
          <a:p>
            <a:pPr marL="342900" indent="-342900">
              <a:lnSpc>
                <a:spcPts val="188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Quantification of the value of the individual steps of the approach and its components</a:t>
            </a:r>
          </a:p>
          <a:p>
            <a:pPr marL="342900" indent="-342900">
              <a:lnSpc>
                <a:spcPts val="188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Collection of potential improvements for the solution artifact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AEDE1F5-F7C2-4D4E-9FA6-5A73BF659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36" y="1563560"/>
            <a:ext cx="5849328" cy="420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5483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Evaluation of the approach for the introduction of metrics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25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1CFC434-098B-0E48-A95E-90E72E420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234" y="2080457"/>
            <a:ext cx="5286333" cy="31718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0242534-51F6-8346-9EA0-4DFBF5E3745B}"/>
              </a:ext>
            </a:extLst>
          </p:cNvPr>
          <p:cNvSpPr txBox="1"/>
          <p:nvPr/>
        </p:nvSpPr>
        <p:spPr>
          <a:xfrm>
            <a:off x="332902" y="1091838"/>
            <a:ext cx="5796831" cy="5150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Q1: How </a:t>
            </a:r>
            <a:r>
              <a:rPr lang="en-US" sz="1400" b="1" dirty="0">
                <a:latin typeface="Arial" pitchFamily="34" charset="0"/>
              </a:rPr>
              <a:t>valuable</a:t>
            </a:r>
            <a:r>
              <a:rPr lang="en-US" sz="1400" dirty="0">
                <a:latin typeface="Arial" pitchFamily="34" charset="0"/>
              </a:rPr>
              <a:t> do you think the </a:t>
            </a:r>
            <a:r>
              <a:rPr lang="en-US" sz="1400" b="1" dirty="0">
                <a:latin typeface="Arial" pitchFamily="34" charset="0"/>
              </a:rPr>
              <a:t>as-is analysis</a:t>
            </a:r>
            <a:r>
              <a:rPr lang="en-US" sz="1400" dirty="0">
                <a:latin typeface="Arial" pitchFamily="34" charset="0"/>
              </a:rPr>
              <a:t> is as a starting point for the approach? 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Q2: How </a:t>
            </a:r>
            <a:r>
              <a:rPr lang="en-US" sz="1400" b="1" dirty="0">
                <a:latin typeface="Arial" pitchFamily="34" charset="0"/>
              </a:rPr>
              <a:t>valuable</a:t>
            </a:r>
            <a:r>
              <a:rPr lang="en-US" sz="1400" dirty="0">
                <a:latin typeface="Arial" pitchFamily="34" charset="0"/>
              </a:rPr>
              <a:t> do you think is the </a:t>
            </a:r>
            <a:r>
              <a:rPr lang="en-US" sz="1400" b="1" dirty="0">
                <a:latin typeface="Arial" pitchFamily="34" charset="0"/>
              </a:rPr>
              <a:t>goal-based metrics adoption</a:t>
            </a:r>
            <a:r>
              <a:rPr lang="en-US" sz="1400" dirty="0">
                <a:latin typeface="Arial" pitchFamily="34" charset="0"/>
              </a:rPr>
              <a:t>?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Q3: How </a:t>
            </a:r>
            <a:r>
              <a:rPr lang="en-US" sz="1400" b="1" dirty="0">
                <a:latin typeface="Arial" pitchFamily="34" charset="0"/>
              </a:rPr>
              <a:t>useful</a:t>
            </a:r>
            <a:r>
              <a:rPr lang="en-US" sz="1400" dirty="0">
                <a:latin typeface="Arial" pitchFamily="34" charset="0"/>
              </a:rPr>
              <a:t> are the </a:t>
            </a:r>
            <a:r>
              <a:rPr lang="en-US" sz="1400" b="1" dirty="0">
                <a:latin typeface="Arial" pitchFamily="34" charset="0"/>
              </a:rPr>
              <a:t>questions</a:t>
            </a:r>
            <a:r>
              <a:rPr lang="en-US" sz="1400" dirty="0">
                <a:latin typeface="Arial" pitchFamily="34" charset="0"/>
              </a:rPr>
              <a:t> as a link between goals and metrics?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Q4: How </a:t>
            </a:r>
            <a:r>
              <a:rPr lang="en-US" sz="1400" b="1" dirty="0">
                <a:latin typeface="Arial" pitchFamily="34" charset="0"/>
              </a:rPr>
              <a:t>useful</a:t>
            </a:r>
            <a:r>
              <a:rPr lang="en-US" sz="1400" dirty="0">
                <a:latin typeface="Arial" pitchFamily="34" charset="0"/>
              </a:rPr>
              <a:t> do you think it is to </a:t>
            </a:r>
            <a:r>
              <a:rPr lang="en-US" sz="1400" b="1" dirty="0">
                <a:latin typeface="Arial" pitchFamily="34" charset="0"/>
              </a:rPr>
              <a:t>search for candidate metrics and select specific metrics</a:t>
            </a:r>
            <a:r>
              <a:rPr lang="en-US" sz="1400" dirty="0">
                <a:latin typeface="Arial" pitchFamily="34" charset="0"/>
              </a:rPr>
              <a:t>?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Q5: How </a:t>
            </a:r>
            <a:r>
              <a:rPr lang="en-US" sz="1400" b="1" dirty="0">
                <a:latin typeface="Arial" pitchFamily="34" charset="0"/>
              </a:rPr>
              <a:t>helpful</a:t>
            </a:r>
            <a:r>
              <a:rPr lang="en-US" sz="1400" dirty="0">
                <a:latin typeface="Arial" pitchFamily="34" charset="0"/>
              </a:rPr>
              <a:t> is the </a:t>
            </a:r>
            <a:r>
              <a:rPr lang="en-US" sz="1400" b="1" dirty="0">
                <a:latin typeface="Arial" pitchFamily="34" charset="0"/>
              </a:rPr>
              <a:t>metrics catalog</a:t>
            </a:r>
            <a:r>
              <a:rPr lang="en-US" sz="1400" dirty="0">
                <a:latin typeface="Arial" pitchFamily="34" charset="0"/>
              </a:rPr>
              <a:t> in searching and selecting metrics as part of the approach?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Q6: How</a:t>
            </a:r>
            <a:r>
              <a:rPr lang="en-US" sz="1400" b="1" dirty="0">
                <a:latin typeface="Arial" pitchFamily="34" charset="0"/>
              </a:rPr>
              <a:t> important </a:t>
            </a:r>
            <a:r>
              <a:rPr lang="en-US" sz="1400" dirty="0">
                <a:latin typeface="Arial" pitchFamily="34" charset="0"/>
              </a:rPr>
              <a:t>is the </a:t>
            </a:r>
            <a:r>
              <a:rPr lang="en-US" sz="1400" b="1" dirty="0">
                <a:latin typeface="Arial" pitchFamily="34" charset="0"/>
              </a:rPr>
              <a:t>step of preparing the data collection</a:t>
            </a:r>
            <a:r>
              <a:rPr lang="en-US" sz="1400" dirty="0">
                <a:latin typeface="Arial" pitchFamily="34" charset="0"/>
              </a:rPr>
              <a:t>?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Q7: How </a:t>
            </a:r>
            <a:r>
              <a:rPr lang="en-US" sz="1400" b="1" dirty="0">
                <a:latin typeface="Arial" pitchFamily="34" charset="0"/>
              </a:rPr>
              <a:t>important</a:t>
            </a:r>
            <a:r>
              <a:rPr lang="en-US" sz="1400" dirty="0">
                <a:latin typeface="Arial" pitchFamily="34" charset="0"/>
              </a:rPr>
              <a:t> do you consider the </a:t>
            </a:r>
            <a:r>
              <a:rPr lang="en-US" sz="1400" b="1" dirty="0">
                <a:latin typeface="Arial" pitchFamily="34" charset="0"/>
              </a:rPr>
              <a:t>analysis plan </a:t>
            </a:r>
            <a:r>
              <a:rPr lang="en-US" sz="1400" dirty="0">
                <a:latin typeface="Arial" pitchFamily="34" charset="0"/>
              </a:rPr>
              <a:t>and the subsequent </a:t>
            </a:r>
            <a:r>
              <a:rPr lang="en-US" sz="1400" b="1" dirty="0">
                <a:latin typeface="Arial" pitchFamily="34" charset="0"/>
              </a:rPr>
              <a:t>interpretation</a:t>
            </a:r>
            <a:r>
              <a:rPr lang="en-US" sz="1400" dirty="0">
                <a:latin typeface="Arial" pitchFamily="34" charset="0"/>
              </a:rPr>
              <a:t> along the questions, hypotheses and goals?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Q8: How </a:t>
            </a:r>
            <a:r>
              <a:rPr lang="en-US" sz="1400" b="1" dirty="0">
                <a:latin typeface="Arial" pitchFamily="34" charset="0"/>
              </a:rPr>
              <a:t>valuable</a:t>
            </a:r>
            <a:r>
              <a:rPr lang="en-US" sz="1400" dirty="0">
                <a:latin typeface="Arial" pitchFamily="34" charset="0"/>
              </a:rPr>
              <a:t> do you think is the </a:t>
            </a:r>
            <a:r>
              <a:rPr lang="en-US" sz="1400" b="1" dirty="0">
                <a:latin typeface="Arial" pitchFamily="34" charset="0"/>
              </a:rPr>
              <a:t>regular review </a:t>
            </a:r>
            <a:r>
              <a:rPr lang="en-US" sz="1400" dirty="0">
                <a:latin typeface="Arial" pitchFamily="34" charset="0"/>
              </a:rPr>
              <a:t>of the goal achievement and coverage?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Q9: How </a:t>
            </a:r>
            <a:r>
              <a:rPr lang="en-US" sz="1400" b="1" dirty="0">
                <a:latin typeface="Arial" pitchFamily="34" charset="0"/>
              </a:rPr>
              <a:t>useful</a:t>
            </a:r>
            <a:r>
              <a:rPr lang="en-US" sz="1400" dirty="0">
                <a:latin typeface="Arial" pitchFamily="34" charset="0"/>
              </a:rPr>
              <a:t> is the </a:t>
            </a:r>
            <a:r>
              <a:rPr lang="en-US" sz="1400" b="1" dirty="0">
                <a:latin typeface="Arial" pitchFamily="34" charset="0"/>
              </a:rPr>
              <a:t>integration into </a:t>
            </a:r>
            <a:r>
              <a:rPr lang="en-US" sz="1400" dirty="0">
                <a:latin typeface="Arial" pitchFamily="34" charset="0"/>
              </a:rPr>
              <a:t>the flow of </a:t>
            </a:r>
            <a:r>
              <a:rPr lang="en-US" sz="1400" b="1" dirty="0">
                <a:latin typeface="Arial" pitchFamily="34" charset="0"/>
              </a:rPr>
              <a:t>the agile framework </a:t>
            </a:r>
            <a:r>
              <a:rPr lang="en-US" sz="1400" dirty="0">
                <a:latin typeface="Arial" pitchFamily="34" charset="0"/>
              </a:rPr>
              <a:t>you are using in your company?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Q10: How do you </a:t>
            </a:r>
            <a:r>
              <a:rPr lang="en-US" sz="1400" b="1" dirty="0">
                <a:latin typeface="Arial" pitchFamily="34" charset="0"/>
              </a:rPr>
              <a:t>evaluate</a:t>
            </a:r>
            <a:r>
              <a:rPr lang="en-US" sz="1400" dirty="0">
                <a:latin typeface="Arial" pitchFamily="34" charset="0"/>
              </a:rPr>
              <a:t> the </a:t>
            </a:r>
            <a:r>
              <a:rPr lang="en-US" sz="1400" b="1" dirty="0">
                <a:latin typeface="Arial" pitchFamily="34" charset="0"/>
              </a:rPr>
              <a:t>goal-based metrics adoption approach overall</a:t>
            </a:r>
            <a:r>
              <a:rPr lang="en-US" sz="1400" dirty="0">
                <a:latin typeface="Arial" pitchFamily="34" charset="0"/>
              </a:rPr>
              <a:t>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DE49201-CFBE-A44D-BBCA-ED917A20F160}"/>
              </a:ext>
            </a:extLst>
          </p:cNvPr>
          <p:cNvSpPr txBox="1"/>
          <p:nvPr/>
        </p:nvSpPr>
        <p:spPr>
          <a:xfrm>
            <a:off x="1847528" y="1340768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3CF"/>
                </a:solidFill>
                <a:latin typeface="Arial" pitchFamily="34" charset="0"/>
              </a:rPr>
              <a:t>= Step 1 &amp; 2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875732A-F774-A54C-848F-5746F064C69C}"/>
              </a:ext>
            </a:extLst>
          </p:cNvPr>
          <p:cNvSpPr txBox="1"/>
          <p:nvPr/>
        </p:nvSpPr>
        <p:spPr>
          <a:xfrm>
            <a:off x="5923162" y="1648545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3CF"/>
                </a:solidFill>
                <a:latin typeface="Arial" pitchFamily="34" charset="0"/>
              </a:rPr>
              <a:t>= Step 3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ED991A7-2640-264A-AABA-8CEEBE1F182B}"/>
              </a:ext>
            </a:extLst>
          </p:cNvPr>
          <p:cNvSpPr txBox="1"/>
          <p:nvPr/>
        </p:nvSpPr>
        <p:spPr>
          <a:xfrm>
            <a:off x="1055440" y="2204864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3CF"/>
                </a:solidFill>
                <a:latin typeface="Arial" pitchFamily="34" charset="0"/>
              </a:rPr>
              <a:t>= Step 4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326775C-6855-C940-844E-CD160F6EB251}"/>
              </a:ext>
            </a:extLst>
          </p:cNvPr>
          <p:cNvSpPr txBox="1"/>
          <p:nvPr/>
        </p:nvSpPr>
        <p:spPr>
          <a:xfrm>
            <a:off x="2495600" y="2780928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3CF"/>
                </a:solidFill>
                <a:latin typeface="Arial" pitchFamily="34" charset="0"/>
              </a:rPr>
              <a:t>= Step 5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B80C3B4-934A-2742-91EC-63EE052F3BDC}"/>
              </a:ext>
            </a:extLst>
          </p:cNvPr>
          <p:cNvSpPr txBox="1"/>
          <p:nvPr/>
        </p:nvSpPr>
        <p:spPr>
          <a:xfrm>
            <a:off x="2999656" y="3337247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3CF"/>
                </a:solidFill>
                <a:latin typeface="Arial" pitchFamily="34" charset="0"/>
              </a:rPr>
              <a:t>= Step 5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95B237F-694A-6E46-9D19-5689B259C857}"/>
              </a:ext>
            </a:extLst>
          </p:cNvPr>
          <p:cNvSpPr txBox="1"/>
          <p:nvPr/>
        </p:nvSpPr>
        <p:spPr>
          <a:xfrm>
            <a:off x="5663952" y="3645024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3CF"/>
                </a:solidFill>
                <a:latin typeface="Arial" pitchFamily="34" charset="0"/>
              </a:rPr>
              <a:t>= Step 6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2552D1C-2C16-8E4C-9691-C576011CC0FC}"/>
              </a:ext>
            </a:extLst>
          </p:cNvPr>
          <p:cNvSpPr txBox="1"/>
          <p:nvPr/>
        </p:nvSpPr>
        <p:spPr>
          <a:xfrm>
            <a:off x="5447928" y="3985319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3CF"/>
                </a:solidFill>
                <a:latin typeface="Arial" pitchFamily="34" charset="0"/>
              </a:rPr>
              <a:t>= Step 7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433EC1D-AE2E-764A-AB63-A70D5F0D9F43}"/>
              </a:ext>
            </a:extLst>
          </p:cNvPr>
          <p:cNvSpPr txBox="1"/>
          <p:nvPr/>
        </p:nvSpPr>
        <p:spPr>
          <a:xfrm>
            <a:off x="2711624" y="4777407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3CF"/>
                </a:solidFill>
                <a:latin typeface="Arial" pitchFamily="34" charset="0"/>
              </a:rPr>
              <a:t>= Step 8</a:t>
            </a:r>
            <a:endParaRPr lang="en-US" sz="1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2008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AFE2BB-6387-D046-8F96-D76D5DA9E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1666219" cy="720725"/>
          </a:xfrm>
        </p:spPr>
        <p:txBody>
          <a:bodyPr/>
          <a:lstStyle/>
          <a:p>
            <a:r>
              <a:rPr lang="en-US" dirty="0"/>
              <a:t>Results – Evaluation of the approach for improving the measurement program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7277A-82C8-BB4B-B60E-FE7BCBA3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2026D-AC2E-B44B-BF8D-E479BD0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26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14AD9B4-96F6-0846-95A6-0EF8E58E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690CFB9-79D3-264F-96E7-5264B2B69FD1}"/>
              </a:ext>
            </a:extLst>
          </p:cNvPr>
          <p:cNvSpPr txBox="1"/>
          <p:nvPr/>
        </p:nvSpPr>
        <p:spPr>
          <a:xfrm>
            <a:off x="370715" y="2258054"/>
            <a:ext cx="5796831" cy="2816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S1: The maturity assessment </a:t>
            </a:r>
            <a:r>
              <a:rPr lang="en-US" sz="1400" b="1" dirty="0">
                <a:latin typeface="Arial" pitchFamily="34" charset="0"/>
              </a:rPr>
              <a:t>covers</a:t>
            </a:r>
            <a:r>
              <a:rPr lang="en-US" sz="1400" dirty="0">
                <a:latin typeface="Arial" pitchFamily="34" charset="0"/>
              </a:rPr>
              <a:t> the relevant and essential </a:t>
            </a:r>
            <a:r>
              <a:rPr lang="en-US" sz="1400" b="1" dirty="0">
                <a:latin typeface="Arial" pitchFamily="34" charset="0"/>
              </a:rPr>
              <a:t>characteristics </a:t>
            </a:r>
            <a:r>
              <a:rPr lang="en-US" sz="1400" dirty="0">
                <a:latin typeface="Arial" pitchFamily="34" charset="0"/>
              </a:rPr>
              <a:t>of a </a:t>
            </a:r>
            <a:r>
              <a:rPr lang="en-US" sz="1400" b="1" dirty="0">
                <a:latin typeface="Arial" pitchFamily="34" charset="0"/>
              </a:rPr>
              <a:t>successful metrics team</a:t>
            </a:r>
            <a:r>
              <a:rPr lang="en-US" sz="1400" dirty="0">
                <a:latin typeface="Arial" pitchFamily="34" charset="0"/>
              </a:rPr>
              <a:t>.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S2: [...] the maturity model gave us an </a:t>
            </a:r>
            <a:r>
              <a:rPr lang="en-US" sz="1400" b="1" dirty="0">
                <a:latin typeface="Arial" pitchFamily="34" charset="0"/>
              </a:rPr>
              <a:t>overview</a:t>
            </a:r>
            <a:r>
              <a:rPr lang="en-US" sz="1400" dirty="0">
                <a:latin typeface="Arial" pitchFamily="34" charset="0"/>
              </a:rPr>
              <a:t> of the </a:t>
            </a:r>
            <a:r>
              <a:rPr lang="en-US" sz="1400" b="1" dirty="0">
                <a:latin typeface="Arial" pitchFamily="34" charset="0"/>
              </a:rPr>
              <a:t>strengths and weaknesses</a:t>
            </a:r>
            <a:r>
              <a:rPr lang="en-US" sz="1400" dirty="0">
                <a:latin typeface="Arial" pitchFamily="34" charset="0"/>
              </a:rPr>
              <a:t> of the </a:t>
            </a:r>
            <a:r>
              <a:rPr lang="en-US" sz="1400" b="1" dirty="0">
                <a:latin typeface="Arial" pitchFamily="34" charset="0"/>
              </a:rPr>
              <a:t>current measurement program</a:t>
            </a:r>
            <a:r>
              <a:rPr lang="en-US" sz="1400" dirty="0">
                <a:latin typeface="Arial" pitchFamily="34" charset="0"/>
              </a:rPr>
              <a:t>.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S3: The maturity assessment </a:t>
            </a:r>
            <a:r>
              <a:rPr lang="en-US" sz="1400" b="1" dirty="0">
                <a:latin typeface="Arial" pitchFamily="34" charset="0"/>
              </a:rPr>
              <a:t>has revealed </a:t>
            </a:r>
            <a:r>
              <a:rPr lang="en-US" sz="1400" dirty="0">
                <a:latin typeface="Arial" pitchFamily="34" charset="0"/>
              </a:rPr>
              <a:t>the </a:t>
            </a:r>
            <a:r>
              <a:rPr lang="en-US" sz="1400" b="1" dirty="0">
                <a:latin typeface="Arial" pitchFamily="34" charset="0"/>
              </a:rPr>
              <a:t>potentials</a:t>
            </a:r>
            <a:r>
              <a:rPr lang="en-US" sz="1400" dirty="0">
                <a:latin typeface="Arial" pitchFamily="34" charset="0"/>
              </a:rPr>
              <a:t> of the measurement program, so we now </a:t>
            </a:r>
            <a:r>
              <a:rPr lang="en-US" sz="1400" b="1" dirty="0">
                <a:latin typeface="Arial" pitchFamily="34" charset="0"/>
              </a:rPr>
              <a:t>know what</a:t>
            </a:r>
            <a:r>
              <a:rPr lang="en-US" sz="1400" dirty="0">
                <a:latin typeface="Arial" pitchFamily="34" charset="0"/>
              </a:rPr>
              <a:t> we should </a:t>
            </a:r>
            <a:r>
              <a:rPr lang="en-US" sz="1400" b="1" dirty="0">
                <a:latin typeface="Arial" pitchFamily="34" charset="0"/>
              </a:rPr>
              <a:t>work on</a:t>
            </a:r>
            <a:r>
              <a:rPr lang="en-US" sz="1400" dirty="0">
                <a:latin typeface="Arial" pitchFamily="34" charset="0"/>
              </a:rPr>
              <a:t>.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S4: We </a:t>
            </a:r>
            <a:r>
              <a:rPr lang="en-US" sz="1400" b="1" dirty="0">
                <a:latin typeface="Arial" pitchFamily="34" charset="0"/>
              </a:rPr>
              <a:t>plan to conduct </a:t>
            </a:r>
            <a:r>
              <a:rPr lang="en-US" sz="1400" dirty="0">
                <a:latin typeface="Arial" pitchFamily="34" charset="0"/>
              </a:rPr>
              <a:t>the maturity assessment at </a:t>
            </a:r>
            <a:r>
              <a:rPr lang="en-US" sz="1400" b="1" dirty="0">
                <a:latin typeface="Arial" pitchFamily="34" charset="0"/>
              </a:rPr>
              <a:t>regular intervals </a:t>
            </a:r>
            <a:r>
              <a:rPr lang="en-US" sz="1400" dirty="0">
                <a:latin typeface="Arial" pitchFamily="34" charset="0"/>
              </a:rPr>
              <a:t>in the future.</a:t>
            </a:r>
          </a:p>
          <a:p>
            <a:pPr>
              <a:lnSpc>
                <a:spcPts val="1880"/>
              </a:lnSpc>
              <a:spcBef>
                <a:spcPts val="600"/>
              </a:spcBef>
            </a:pPr>
            <a:r>
              <a:rPr lang="en-US" sz="1400" dirty="0">
                <a:latin typeface="Arial" pitchFamily="34" charset="0"/>
              </a:rPr>
              <a:t>Q1: What is your </a:t>
            </a:r>
            <a:r>
              <a:rPr lang="en-US" sz="1400" b="1" dirty="0">
                <a:latin typeface="Arial" pitchFamily="34" charset="0"/>
              </a:rPr>
              <a:t>overal</a:t>
            </a:r>
            <a:r>
              <a:rPr lang="en-US" sz="1400" dirty="0">
                <a:latin typeface="Arial" pitchFamily="34" charset="0"/>
              </a:rPr>
              <a:t>l </a:t>
            </a:r>
            <a:r>
              <a:rPr lang="en-US" sz="1400" b="1" dirty="0">
                <a:latin typeface="Arial" pitchFamily="34" charset="0"/>
              </a:rPr>
              <a:t>opinion </a:t>
            </a:r>
            <a:r>
              <a:rPr lang="en-US" sz="1400" dirty="0">
                <a:latin typeface="Arial" pitchFamily="34" charset="0"/>
              </a:rPr>
              <a:t>of the </a:t>
            </a:r>
            <a:r>
              <a:rPr lang="en-US" sz="1400" b="1" dirty="0">
                <a:latin typeface="Arial" pitchFamily="34" charset="0"/>
              </a:rPr>
              <a:t>measurement program management improvement approach</a:t>
            </a:r>
            <a:r>
              <a:rPr lang="en-US" sz="1400" dirty="0">
                <a:latin typeface="Arial" pitchFamily="34" charset="0"/>
              </a:rPr>
              <a:t>?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4156C03-A4C7-6242-9F97-DDB9CE0ED840}"/>
              </a:ext>
            </a:extLst>
          </p:cNvPr>
          <p:cNvSpPr txBox="1"/>
          <p:nvPr/>
        </p:nvSpPr>
        <p:spPr>
          <a:xfrm>
            <a:off x="4209968" y="2492896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3359"/>
                </a:solidFill>
                <a:latin typeface="Arial" pitchFamily="34" charset="0"/>
              </a:rPr>
              <a:t>= Step 1</a:t>
            </a:r>
            <a:endParaRPr lang="en-US" sz="1400" dirty="0">
              <a:solidFill>
                <a:srgbClr val="003359"/>
              </a:solidFill>
              <a:latin typeface="Arial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EDE6214-5332-A84D-A84E-584EE9E32FE0}"/>
              </a:ext>
            </a:extLst>
          </p:cNvPr>
          <p:cNvSpPr txBox="1"/>
          <p:nvPr/>
        </p:nvSpPr>
        <p:spPr>
          <a:xfrm>
            <a:off x="4727848" y="3068960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3359"/>
                </a:solidFill>
                <a:latin typeface="Arial" pitchFamily="34" charset="0"/>
              </a:rPr>
              <a:t>= Step 2</a:t>
            </a:r>
            <a:endParaRPr lang="en-US" sz="1400" dirty="0">
              <a:solidFill>
                <a:srgbClr val="003359"/>
              </a:solidFill>
              <a:latin typeface="Arial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289D837-18AF-C04E-A5C1-72EB664ADED8}"/>
              </a:ext>
            </a:extLst>
          </p:cNvPr>
          <p:cNvSpPr txBox="1"/>
          <p:nvPr/>
        </p:nvSpPr>
        <p:spPr>
          <a:xfrm>
            <a:off x="5591944" y="3409255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3359"/>
                </a:solidFill>
                <a:latin typeface="Arial" pitchFamily="34" charset="0"/>
              </a:rPr>
              <a:t>= Step 3</a:t>
            </a:r>
            <a:endParaRPr lang="en-US" sz="1400" dirty="0">
              <a:solidFill>
                <a:srgbClr val="003359"/>
              </a:solidFill>
              <a:latin typeface="Arial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D5B5EF5-97AB-B849-B181-9D8AD3FA8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567" y="2190357"/>
            <a:ext cx="4920000" cy="2952000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DDF59CD2-B760-434D-A3F7-C585D557682D}"/>
              </a:ext>
            </a:extLst>
          </p:cNvPr>
          <p:cNvSpPr txBox="1"/>
          <p:nvPr/>
        </p:nvSpPr>
        <p:spPr>
          <a:xfrm>
            <a:off x="1487488" y="4201343"/>
            <a:ext cx="129614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3359"/>
                </a:solidFill>
                <a:latin typeface="Arial" pitchFamily="34" charset="0"/>
              </a:rPr>
              <a:t>= Step 4</a:t>
            </a:r>
            <a:endParaRPr lang="en-US" sz="1400" dirty="0">
              <a:solidFill>
                <a:srgbClr val="003359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2181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9338" y="4085996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Key findings, limitations and future work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205747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03042" y="2927963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530245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3504027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2854743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59524" y="4085997"/>
            <a:ext cx="482826" cy="386054"/>
            <a:chOff x="249762" y="4437792"/>
            <a:chExt cx="541931" cy="433313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68129" y="4437794"/>
              <a:ext cx="123564" cy="433311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49762" y="4437792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03042" y="2354697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772816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704E3FC8-CC17-5E4C-8849-4944FFF4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207778787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EEC39D-E1C7-F549-8F55-C52D8331B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findings, limitations &amp; future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384CA-F745-F449-AA15-7C713DB03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C5B79-52A1-9B46-8A95-60BBA6E25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28</a:t>
            </a:fld>
            <a:endParaRPr lang="de-DE" noProof="0"/>
          </a:p>
        </p:txBody>
      </p:sp>
      <p:grpSp>
        <p:nvGrpSpPr>
          <p:cNvPr id="8" name="Gruppieren 100">
            <a:extLst>
              <a:ext uri="{FF2B5EF4-FFF2-40B4-BE49-F238E27FC236}">
                <a16:creationId xmlns:a16="http://schemas.microsoft.com/office/drawing/2014/main" id="{795BB3D4-18D5-654D-A013-D7753880B685}"/>
              </a:ext>
            </a:extLst>
          </p:cNvPr>
          <p:cNvGrpSpPr/>
          <p:nvPr/>
        </p:nvGrpSpPr>
        <p:grpSpPr>
          <a:xfrm>
            <a:off x="1883486" y="1268760"/>
            <a:ext cx="2700000" cy="263227"/>
            <a:chOff x="1833708" y="1341248"/>
            <a:chExt cx="2700000" cy="263227"/>
          </a:xfrm>
        </p:grpSpPr>
        <p:sp>
          <p:nvSpPr>
            <p:cNvPr id="9" name="TextBox 16">
              <a:extLst>
                <a:ext uri="{FF2B5EF4-FFF2-40B4-BE49-F238E27FC236}">
                  <a16:creationId xmlns:a16="http://schemas.microsoft.com/office/drawing/2014/main" id="{97FFCFC4-518E-9242-9CF3-0A04F06E9FBC}"/>
                </a:ext>
              </a:extLst>
            </p:cNvPr>
            <p:cNvSpPr txBox="1"/>
            <p:nvPr/>
          </p:nvSpPr>
          <p:spPr>
            <a:xfrm>
              <a:off x="2030682" y="1341248"/>
              <a:ext cx="2287722" cy="218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700"/>
                </a:lnSpc>
                <a:spcAft>
                  <a:spcPts val="600"/>
                </a:spcAft>
              </a:pPr>
              <a:r>
                <a:rPr lang="en-US" sz="1600" b="1" cap="all" spc="20" dirty="0">
                  <a:solidFill>
                    <a:schemeClr val="accent4"/>
                  </a:solidFill>
                  <a:latin typeface="+mj-lt"/>
                </a:rPr>
                <a:t>Key findings</a:t>
              </a:r>
            </a:p>
          </p:txBody>
        </p:sp>
        <p:cxnSp>
          <p:nvCxnSpPr>
            <p:cNvPr id="10" name="Straight Connector 5">
              <a:extLst>
                <a:ext uri="{FF2B5EF4-FFF2-40B4-BE49-F238E27FC236}">
                  <a16:creationId xmlns:a16="http://schemas.microsoft.com/office/drawing/2014/main" id="{47FD8DB9-86E7-B641-9287-98C1CD61B6E0}"/>
                </a:ext>
              </a:extLst>
            </p:cNvPr>
            <p:cNvCxnSpPr/>
            <p:nvPr/>
          </p:nvCxnSpPr>
          <p:spPr>
            <a:xfrm>
              <a:off x="1833708" y="1604475"/>
              <a:ext cx="2700000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hteck 94">
            <a:extLst>
              <a:ext uri="{FF2B5EF4-FFF2-40B4-BE49-F238E27FC236}">
                <a16:creationId xmlns:a16="http://schemas.microsoft.com/office/drawing/2014/main" id="{32F1AEAA-20ED-F24E-9E64-FA958A56A5CB}"/>
              </a:ext>
            </a:extLst>
          </p:cNvPr>
          <p:cNvSpPr/>
          <p:nvPr/>
        </p:nvSpPr>
        <p:spPr bwMode="auto">
          <a:xfrm>
            <a:off x="513686" y="1665407"/>
            <a:ext cx="5439600" cy="4667607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281439-8596-7D44-8BBB-8EDA7EAEB484}"/>
              </a:ext>
            </a:extLst>
          </p:cNvPr>
          <p:cNvGrpSpPr/>
          <p:nvPr/>
        </p:nvGrpSpPr>
        <p:grpSpPr>
          <a:xfrm>
            <a:off x="6956525" y="1196752"/>
            <a:ext cx="4004727" cy="436017"/>
            <a:chOff x="7397670" y="1341248"/>
            <a:chExt cx="3299808" cy="436017"/>
          </a:xfrm>
        </p:grpSpPr>
        <p:sp>
          <p:nvSpPr>
            <p:cNvPr id="12" name="TextBox 16">
              <a:extLst>
                <a:ext uri="{FF2B5EF4-FFF2-40B4-BE49-F238E27FC236}">
                  <a16:creationId xmlns:a16="http://schemas.microsoft.com/office/drawing/2014/main" id="{61450555-B5EC-CC45-AE30-B3CD9467A950}"/>
                </a:ext>
              </a:extLst>
            </p:cNvPr>
            <p:cNvSpPr txBox="1"/>
            <p:nvPr/>
          </p:nvSpPr>
          <p:spPr>
            <a:xfrm>
              <a:off x="7672578" y="1341248"/>
              <a:ext cx="2699999" cy="4360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700"/>
                </a:lnSpc>
                <a:spcAft>
                  <a:spcPts val="600"/>
                </a:spcAft>
              </a:pPr>
              <a:r>
                <a:rPr lang="en-US" sz="1600" b="1" cap="all" spc="20" dirty="0">
                  <a:solidFill>
                    <a:schemeClr val="accent4"/>
                  </a:solidFill>
                  <a:latin typeface="+mj-lt"/>
                </a:rPr>
                <a:t>limitations &amp; future work</a:t>
              </a:r>
            </a:p>
          </p:txBody>
        </p:sp>
        <p:cxnSp>
          <p:nvCxnSpPr>
            <p:cNvPr id="13" name="Straight Connector 5">
              <a:extLst>
                <a:ext uri="{FF2B5EF4-FFF2-40B4-BE49-F238E27FC236}">
                  <a16:creationId xmlns:a16="http://schemas.microsoft.com/office/drawing/2014/main" id="{429A0B8E-86F5-4D46-A5F3-44261159BAF6}"/>
                </a:ext>
              </a:extLst>
            </p:cNvPr>
            <p:cNvCxnSpPr>
              <a:cxnSpLocks/>
            </p:cNvCxnSpPr>
            <p:nvPr/>
          </p:nvCxnSpPr>
          <p:spPr>
            <a:xfrm>
              <a:off x="7397670" y="1608489"/>
              <a:ext cx="3299808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hteck 95">
            <a:extLst>
              <a:ext uri="{FF2B5EF4-FFF2-40B4-BE49-F238E27FC236}">
                <a16:creationId xmlns:a16="http://schemas.microsoft.com/office/drawing/2014/main" id="{8615B459-9523-F040-92EE-03470C309DE0}"/>
              </a:ext>
            </a:extLst>
          </p:cNvPr>
          <p:cNvSpPr/>
          <p:nvPr/>
        </p:nvSpPr>
        <p:spPr bwMode="auto">
          <a:xfrm>
            <a:off x="6239464" y="1645268"/>
            <a:ext cx="5438850" cy="4687745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hteck 44">
            <a:extLst>
              <a:ext uri="{FF2B5EF4-FFF2-40B4-BE49-F238E27FC236}">
                <a16:creationId xmlns:a16="http://schemas.microsoft.com/office/drawing/2014/main" id="{149F6114-BBC4-5648-A48C-0A80DFCCCC88}"/>
              </a:ext>
            </a:extLst>
          </p:cNvPr>
          <p:cNvSpPr/>
          <p:nvPr/>
        </p:nvSpPr>
        <p:spPr>
          <a:xfrm>
            <a:off x="1320088" y="2931078"/>
            <a:ext cx="4536817" cy="87203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Design of an approach for the adoption and management of metrics in scaled agile development</a:t>
            </a:r>
          </a:p>
          <a:p>
            <a:pPr marL="213750" indent="-213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Strong appreciation (90 % and 70% approval)</a:t>
            </a:r>
          </a:p>
        </p:txBody>
      </p:sp>
      <p:sp>
        <p:nvSpPr>
          <p:cNvPr id="23" name="Rechteck 44">
            <a:extLst>
              <a:ext uri="{FF2B5EF4-FFF2-40B4-BE49-F238E27FC236}">
                <a16:creationId xmlns:a16="http://schemas.microsoft.com/office/drawing/2014/main" id="{FB2BC62F-6809-114E-8038-7A689832159D}"/>
              </a:ext>
            </a:extLst>
          </p:cNvPr>
          <p:cNvSpPr/>
          <p:nvPr/>
        </p:nvSpPr>
        <p:spPr>
          <a:xfrm>
            <a:off x="7142012" y="1703613"/>
            <a:ext cx="4383240" cy="152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Limitations</a:t>
            </a:r>
          </a:p>
          <a:p>
            <a:pPr marL="213750" indent="-213750"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Limited number of interview partners (10) and survey participants (7-10) =&gt; threat to validity</a:t>
            </a:r>
          </a:p>
          <a:p>
            <a:pPr marL="213750" indent="-213750"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Lack of observation of long-term effects of the approach</a:t>
            </a:r>
          </a:p>
        </p:txBody>
      </p:sp>
      <p:sp>
        <p:nvSpPr>
          <p:cNvPr id="24" name="Rechteck 44">
            <a:extLst>
              <a:ext uri="{FF2B5EF4-FFF2-40B4-BE49-F238E27FC236}">
                <a16:creationId xmlns:a16="http://schemas.microsoft.com/office/drawing/2014/main" id="{43E8BBC0-5C5D-FD4D-A0DE-25764142CFF5}"/>
              </a:ext>
            </a:extLst>
          </p:cNvPr>
          <p:cNvSpPr/>
          <p:nvPr/>
        </p:nvSpPr>
        <p:spPr>
          <a:xfrm>
            <a:off x="7142008" y="3381457"/>
            <a:ext cx="4383243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Future work</a:t>
            </a:r>
          </a:p>
          <a:p>
            <a:pPr marL="213750" indent="-213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Guiding and evaluating the medium- and long-term adoption of metrics and their impact</a:t>
            </a:r>
          </a:p>
          <a:p>
            <a:pPr marL="213750" indent="-213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Additional maturity assessments after three months to evaluate the success of targeted actions</a:t>
            </a:r>
          </a:p>
          <a:p>
            <a:pPr marL="213750" indent="-213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Application of approach in another case organization</a:t>
            </a:r>
          </a:p>
          <a:p>
            <a:pPr marL="213750" indent="-213750"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Development of an IT-artifact that digitalizes the goal-metric mapping</a:t>
            </a:r>
          </a:p>
        </p:txBody>
      </p:sp>
      <p:sp>
        <p:nvSpPr>
          <p:cNvPr id="30" name="Fußzeilenplatzhalter 4">
            <a:extLst>
              <a:ext uri="{FF2B5EF4-FFF2-40B4-BE49-F238E27FC236}">
                <a16:creationId xmlns:a16="http://schemas.microsoft.com/office/drawing/2014/main" id="{4727CC63-30F4-304A-85F2-C1DC8B12B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15FDD217-3B6E-5D45-9C29-48203FCA4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738" y="2156714"/>
            <a:ext cx="720000" cy="720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367A5845-B13D-1249-84E8-E29630BF4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736" y="3806381"/>
            <a:ext cx="720000" cy="72000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119C11BC-45CC-A04D-A59D-42B5853F90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2" y="3057906"/>
            <a:ext cx="720000" cy="720000"/>
          </a:xfrm>
          <a:prstGeom prst="rect">
            <a:avLst/>
          </a:prstGeom>
        </p:spPr>
      </p:pic>
      <p:sp>
        <p:nvSpPr>
          <p:cNvPr id="40" name="Rechteck 44">
            <a:extLst>
              <a:ext uri="{FF2B5EF4-FFF2-40B4-BE49-F238E27FC236}">
                <a16:creationId xmlns:a16="http://schemas.microsoft.com/office/drawing/2014/main" id="{53DDF872-33A8-7444-A0C3-B3D41D2940FD}"/>
              </a:ext>
            </a:extLst>
          </p:cNvPr>
          <p:cNvSpPr/>
          <p:nvPr/>
        </p:nvSpPr>
        <p:spPr>
          <a:xfrm>
            <a:off x="1342646" y="5628065"/>
            <a:ext cx="4536817" cy="636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First validation of the metrics catalog in practice</a:t>
            </a:r>
          </a:p>
          <a:p>
            <a:pPr marL="285750" indent="-285750"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80 % say the catalog was (very) helpful</a:t>
            </a: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05FAD5F0-3B93-384B-B397-7AD56E53C2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72" y="5609347"/>
            <a:ext cx="612000" cy="612000"/>
          </a:xfrm>
          <a:prstGeom prst="rect">
            <a:avLst/>
          </a:prstGeom>
        </p:spPr>
      </p:pic>
      <p:sp>
        <p:nvSpPr>
          <p:cNvPr id="44" name="Rechteck 44">
            <a:extLst>
              <a:ext uri="{FF2B5EF4-FFF2-40B4-BE49-F238E27FC236}">
                <a16:creationId xmlns:a16="http://schemas.microsoft.com/office/drawing/2014/main" id="{0C6DC4D1-EB8A-0E40-AA86-B79335E2B71A}"/>
              </a:ext>
            </a:extLst>
          </p:cNvPr>
          <p:cNvSpPr/>
          <p:nvPr/>
        </p:nvSpPr>
        <p:spPr>
          <a:xfrm>
            <a:off x="1343746" y="1738813"/>
            <a:ext cx="4535718" cy="112383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Identification of recommendations for the adoption of metrics</a:t>
            </a:r>
          </a:p>
          <a:p>
            <a:pPr marL="285750" indent="-285750"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Derivation and identification of 27 recommendations integrated into the approach</a:t>
            </a:r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98D8643A-FD71-4648-9108-EA595816E7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88" y="2049794"/>
            <a:ext cx="720000" cy="720000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698FF418-1FD1-CB4B-B082-06812AB6B9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88" y="4426138"/>
            <a:ext cx="720000" cy="720000"/>
          </a:xfrm>
          <a:prstGeom prst="rect">
            <a:avLst/>
          </a:prstGeom>
        </p:spPr>
      </p:pic>
      <p:sp>
        <p:nvSpPr>
          <p:cNvPr id="49" name="Rechteck 44">
            <a:extLst>
              <a:ext uri="{FF2B5EF4-FFF2-40B4-BE49-F238E27FC236}">
                <a16:creationId xmlns:a16="http://schemas.microsoft.com/office/drawing/2014/main" id="{C4F50066-DA95-EB4B-88B0-8F5AC30F61E5}"/>
              </a:ext>
            </a:extLst>
          </p:cNvPr>
          <p:cNvSpPr/>
          <p:nvPr/>
        </p:nvSpPr>
        <p:spPr>
          <a:xfrm>
            <a:off x="1342646" y="3871543"/>
            <a:ext cx="4536817" cy="1688091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US" sz="1400" b="1" dirty="0">
                <a:solidFill>
                  <a:schemeClr val="accent4"/>
                </a:solidFill>
                <a:latin typeface="+mn-lt"/>
              </a:rPr>
              <a:t>Effects of executing the approach in both instantiations</a:t>
            </a:r>
          </a:p>
          <a:p>
            <a:pPr marL="285750" indent="-285750"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Iterative and goal-based introduction of 13 (IT-provider and 19 (ART) metrics</a:t>
            </a:r>
          </a:p>
          <a:p>
            <a:pPr marL="285750" indent="-285750">
              <a:lnSpc>
                <a:spcPts val="1880"/>
              </a:lnSpc>
              <a:spcAft>
                <a:spcPts val="600"/>
              </a:spcAft>
              <a:buClr>
                <a:schemeClr val="accent4"/>
              </a:buClr>
              <a:buFont typeface="Wingdings" pitchFamily="2" charset="2"/>
              <a:buChar char="§"/>
            </a:pPr>
            <a:r>
              <a:rPr lang="en-US" sz="1400" b="1" dirty="0">
                <a:latin typeface="+mn-lt"/>
              </a:rPr>
              <a:t>Revealing potential for improvement in the management of measurement programs</a:t>
            </a:r>
          </a:p>
        </p:txBody>
      </p:sp>
    </p:spTree>
    <p:extLst>
      <p:ext uri="{BB962C8B-B14F-4D97-AF65-F5344CB8AC3E}">
        <p14:creationId xmlns:p14="http://schemas.microsoft.com/office/powerpoint/2010/main" val="706858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/>
      <p:bldP spid="23" grpId="0"/>
      <p:bldP spid="24" grpId="0"/>
      <p:bldP spid="40" grpId="0"/>
      <p:bldP spid="44" grpId="0"/>
      <p:bldP spid="4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Leon Menzel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B.Sc.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 err="1"/>
              <a:t>leon.menzel@tum.de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de-DE" dirty="0"/>
              <a:t>Master‘s Student Information Systems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13845C9-5216-EC41-9830-87E2F3E05F7A}"/>
              </a:ext>
            </a:extLst>
          </p:cNvPr>
          <p:cNvSpPr/>
          <p:nvPr/>
        </p:nvSpPr>
        <p:spPr bwMode="auto">
          <a:xfrm>
            <a:off x="1055440" y="5313280"/>
            <a:ext cx="2736304" cy="558866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078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E39FDC3-34CE-C546-9BC9-AB683F5C7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The role of metrics in large-scale agile software development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1E70DB-963B-AB44-A78D-018C4173B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0FFB1D-9783-E343-8212-7C7A7F2E7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E23E423-1D56-DC42-8451-35DECD3C9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6C4F563-0FC2-F648-9855-95A7F47B2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535" y="3592969"/>
            <a:ext cx="1301474" cy="130147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FA4574F-311B-9448-A2B7-1F6E18573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999" y="2751910"/>
            <a:ext cx="756000" cy="7560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B000297-B993-934A-A615-B3379628EE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486" y="3368707"/>
            <a:ext cx="432000" cy="43200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BE03D5C-F282-684B-9712-6B49828D3038}"/>
              </a:ext>
            </a:extLst>
          </p:cNvPr>
          <p:cNvSpPr txBox="1"/>
          <p:nvPr/>
        </p:nvSpPr>
        <p:spPr>
          <a:xfrm>
            <a:off x="4331630" y="1232064"/>
            <a:ext cx="3528740" cy="8657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accent4"/>
                </a:solidFill>
              </a:rPr>
              <a:t>Adoption of agile practices</a:t>
            </a:r>
            <a:r>
              <a:rPr lang="en-US" sz="1600" dirty="0">
                <a:solidFill>
                  <a:schemeClr val="accent4"/>
                </a:solidFill>
                <a:latin typeface="+mn-lt"/>
              </a:rPr>
              <a:t> on a larger scale with guidance from frameworks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9434E0FF-9722-4043-ACFD-5004169DDD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999" y="3837061"/>
            <a:ext cx="648000" cy="648000"/>
          </a:xfrm>
          <a:prstGeom prst="rect">
            <a:avLst/>
          </a:prstGeom>
        </p:spPr>
      </p:pic>
      <p:sp>
        <p:nvSpPr>
          <p:cNvPr id="22" name="Textfeld 27">
            <a:extLst>
              <a:ext uri="{FF2B5EF4-FFF2-40B4-BE49-F238E27FC236}">
                <a16:creationId xmlns:a16="http://schemas.microsoft.com/office/drawing/2014/main" id="{2F98D5F1-4F89-A547-99CA-68603B7BE248}"/>
              </a:ext>
            </a:extLst>
          </p:cNvPr>
          <p:cNvSpPr txBox="1"/>
          <p:nvPr/>
        </p:nvSpPr>
        <p:spPr>
          <a:xfrm>
            <a:off x="332902" y="1232065"/>
            <a:ext cx="3528740" cy="8657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Agile  methods  have  become  the  dominant  software development mode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8071E40-539E-4649-8888-422214BF4D93}"/>
              </a:ext>
            </a:extLst>
          </p:cNvPr>
          <p:cNvSpPr txBox="1"/>
          <p:nvPr/>
        </p:nvSpPr>
        <p:spPr>
          <a:xfrm>
            <a:off x="332902" y="2312936"/>
            <a:ext cx="3386834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213750" indent="-21375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95 %</a:t>
            </a:r>
            <a:r>
              <a:rPr lang="en-US" b="0" dirty="0"/>
              <a:t> of companies use agile software development methods</a:t>
            </a:r>
            <a:r>
              <a:rPr lang="en-US" b="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6B47E7A-33E9-014A-AB75-4073C9844A50}"/>
              </a:ext>
            </a:extLst>
          </p:cNvPr>
          <p:cNvSpPr txBox="1"/>
          <p:nvPr/>
        </p:nvSpPr>
        <p:spPr>
          <a:xfrm>
            <a:off x="403855" y="5728934"/>
            <a:ext cx="3386834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213750" indent="-21375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Small, co-located, single teams with fewer than 50 people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184BE05-7A2B-0F46-93EA-C200B899AF49}"/>
              </a:ext>
            </a:extLst>
          </p:cNvPr>
          <p:cNvSpPr txBox="1"/>
          <p:nvPr/>
        </p:nvSpPr>
        <p:spPr>
          <a:xfrm>
            <a:off x="4331630" y="2312936"/>
            <a:ext cx="3386834" cy="3441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213750" indent="-21375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Multiple, globally distributed teams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69C7E968-B97C-FC4E-8A5B-CC7EDBA4C6FE}"/>
              </a:ext>
            </a:extLst>
          </p:cNvPr>
          <p:cNvSpPr txBox="1"/>
          <p:nvPr/>
        </p:nvSpPr>
        <p:spPr>
          <a:xfrm>
            <a:off x="8330358" y="1232064"/>
            <a:ext cx="3528740" cy="8657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accent4"/>
                </a:solidFill>
              </a:rPr>
              <a:t>Metrics power data-driven decision making as part of large-scale agile frameworks</a:t>
            </a:r>
            <a:endParaRPr lang="en-US" sz="16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239B875F-A6AB-1345-B84D-73BCBC8C40B1}"/>
              </a:ext>
            </a:extLst>
          </p:cNvPr>
          <p:cNvSpPr txBox="1"/>
          <p:nvPr/>
        </p:nvSpPr>
        <p:spPr>
          <a:xfrm>
            <a:off x="8330357" y="2311311"/>
            <a:ext cx="3527209" cy="4405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213750" indent="-21375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Transparency and control over larger structures of teams and processes 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079A982-3BA2-C544-A357-9FC75B2F213B}"/>
              </a:ext>
            </a:extLst>
          </p:cNvPr>
          <p:cNvSpPr txBox="1"/>
          <p:nvPr/>
        </p:nvSpPr>
        <p:spPr>
          <a:xfrm>
            <a:off x="4402582" y="5728934"/>
            <a:ext cx="3386834" cy="544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213750" indent="-21375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Frameworks organize team collaboration and, thus avoid decline in volume, speed, quality &amp; agility</a:t>
            </a:r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F18CD24B-488A-3441-9650-318B5C97F9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999" y="4797152"/>
            <a:ext cx="756000" cy="756000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D6B2DF1D-A727-CA49-AC1D-959D10B3E3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912" y="3789040"/>
            <a:ext cx="756000" cy="756000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5CBEDF78-EE49-AC41-B2E8-1B23928D0C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108" y="3789040"/>
            <a:ext cx="756000" cy="756000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001B1BCD-1076-A64D-A95B-DFA62616D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486" y="4662074"/>
            <a:ext cx="432000" cy="43200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8C8749DA-E414-D042-8BB9-61A4E2A57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462" y="3368342"/>
            <a:ext cx="432000" cy="432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DF256733-2205-5546-A589-C374889907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65" y="4662074"/>
            <a:ext cx="432000" cy="432000"/>
          </a:xfrm>
          <a:prstGeom prst="rect">
            <a:avLst/>
          </a:prstGeom>
        </p:spPr>
      </p:pic>
      <p:sp>
        <p:nvSpPr>
          <p:cNvPr id="52" name="Rechteck 6">
            <a:extLst>
              <a:ext uri="{FF2B5EF4-FFF2-40B4-BE49-F238E27FC236}">
                <a16:creationId xmlns:a16="http://schemas.microsoft.com/office/drawing/2014/main" id="{FB8D3C4B-DF4D-C04D-A364-1243B03C1B7E}"/>
              </a:ext>
            </a:extLst>
          </p:cNvPr>
          <p:cNvSpPr/>
          <p:nvPr/>
        </p:nvSpPr>
        <p:spPr>
          <a:xfrm>
            <a:off x="332897" y="6420529"/>
            <a:ext cx="1152467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900" i="1" dirty="0" err="1">
                <a:solidFill>
                  <a:srgbClr val="000000"/>
                </a:solidFill>
                <a:latin typeface="+mn-lt"/>
              </a:rPr>
              <a:t>Sources</a:t>
            </a:r>
            <a:r>
              <a:rPr lang="de-DE" sz="900" i="1" dirty="0">
                <a:solidFill>
                  <a:srgbClr val="000000"/>
                </a:solidFill>
                <a:latin typeface="+mn-lt"/>
              </a:rPr>
              <a:t>: Hoda et al. (2018); </a:t>
            </a:r>
            <a:r>
              <a:rPr lang="de-DE" sz="900" i="1" dirty="0" err="1">
                <a:solidFill>
                  <a:srgbClr val="000000"/>
                </a:solidFill>
                <a:latin typeface="+mn-lt"/>
              </a:rPr>
              <a:t>Kupiainen</a:t>
            </a:r>
            <a:r>
              <a:rPr lang="de-DE" sz="900" i="1" dirty="0">
                <a:solidFill>
                  <a:srgbClr val="000000"/>
                </a:solidFill>
                <a:latin typeface="+mn-lt"/>
              </a:rPr>
              <a:t> et al. (2015); </a:t>
            </a:r>
            <a:r>
              <a:rPr lang="de-DE" sz="900" i="1" dirty="0"/>
              <a:t>Ram et al. (2018); </a:t>
            </a:r>
            <a:r>
              <a:rPr lang="de-DE" sz="900" i="1" dirty="0">
                <a:latin typeface="+mn-lt"/>
              </a:rPr>
              <a:t>State </a:t>
            </a:r>
            <a:r>
              <a:rPr lang="de-DE" sz="900" i="1" dirty="0" err="1">
                <a:latin typeface="+mn-lt"/>
              </a:rPr>
              <a:t>of</a:t>
            </a:r>
            <a:r>
              <a:rPr lang="de-DE" sz="900" i="1" dirty="0">
                <a:latin typeface="+mn-lt"/>
              </a:rPr>
              <a:t> Agile Survey. (2020); Sutherland, J. </a:t>
            </a:r>
            <a:r>
              <a:rPr lang="de-DE" sz="900" i="1" dirty="0" err="1">
                <a:latin typeface="+mn-lt"/>
              </a:rPr>
              <a:t>and</a:t>
            </a:r>
            <a:r>
              <a:rPr lang="de-DE" sz="900" i="1" dirty="0">
                <a:latin typeface="+mn-lt"/>
              </a:rPr>
              <a:t> </a:t>
            </a:r>
            <a:r>
              <a:rPr lang="de-DE" sz="900" i="1" dirty="0" err="1">
                <a:latin typeface="+mn-lt"/>
              </a:rPr>
              <a:t>Scrum</a:t>
            </a:r>
            <a:r>
              <a:rPr lang="de-DE" sz="900" i="1" dirty="0">
                <a:latin typeface="+mn-lt"/>
              </a:rPr>
              <a:t> Inc. (2021)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05339F9-93FA-1B4E-B27D-46B85FB22AEE}"/>
              </a:ext>
            </a:extLst>
          </p:cNvPr>
          <p:cNvSpPr txBox="1"/>
          <p:nvPr/>
        </p:nvSpPr>
        <p:spPr>
          <a:xfrm>
            <a:off x="8330031" y="5728934"/>
            <a:ext cx="3527208" cy="6082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marL="213750" indent="-21375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Metrics challenges include e.g. limited availability of data, time, skills, guidance, and a feeling of pressure</a:t>
            </a:r>
          </a:p>
        </p:txBody>
      </p:sp>
      <p:pic>
        <p:nvPicPr>
          <p:cNvPr id="57" name="Grafik 56">
            <a:extLst>
              <a:ext uri="{FF2B5EF4-FFF2-40B4-BE49-F238E27FC236}">
                <a16:creationId xmlns:a16="http://schemas.microsoft.com/office/drawing/2014/main" id="{87B0FA62-7C66-5C4C-BDF7-6D2D597A66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465" y="3592422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279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4" grpId="0"/>
      <p:bldP spid="25" grpId="0"/>
      <p:bldP spid="26" grpId="0"/>
      <p:bldP spid="40" grpId="0"/>
      <p:bldP spid="44" grpId="0"/>
      <p:bldP spid="45" grpId="0"/>
      <p:bldP spid="52" grpId="0"/>
      <p:bldP spid="5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447F48-C7B6-4748-854D-011E456AA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Boerman</a:t>
            </a:r>
            <a:r>
              <a:rPr lang="en-GB" sz="1100" dirty="0"/>
              <a:t>, M. P., </a:t>
            </a:r>
            <a:r>
              <a:rPr lang="en-GB" sz="1100" dirty="0" err="1"/>
              <a:t>Lubsen</a:t>
            </a:r>
            <a:r>
              <a:rPr lang="en-GB" sz="1100" dirty="0"/>
              <a:t>, Z., </a:t>
            </a:r>
            <a:r>
              <a:rPr lang="en-GB" sz="1100" dirty="0" err="1"/>
              <a:t>Tamburri</a:t>
            </a:r>
            <a:r>
              <a:rPr lang="en-GB" sz="1100" dirty="0"/>
              <a:t>, D. A., &amp; Visser, J. (2015, May). Measuring and monitoring agile development status. In 2015 IEEE/ACM 6th International Workshop on Emerging Trends in Software Metrics (pp. 54-62). IEEE.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Cheng, T. H., Jansen, S., &amp; </a:t>
            </a:r>
            <a:r>
              <a:rPr lang="en-GB" sz="1100" dirty="0" err="1"/>
              <a:t>Remmers</a:t>
            </a:r>
            <a:r>
              <a:rPr lang="en-GB" sz="1100" dirty="0"/>
              <a:t>, M. (2009, May). Controlling and monitoring agile software development in three </a:t>
            </a:r>
            <a:r>
              <a:rPr lang="en-GB" sz="1100" dirty="0" err="1"/>
              <a:t>dutch</a:t>
            </a:r>
            <a:r>
              <a:rPr lang="en-GB" sz="1100" dirty="0"/>
              <a:t> product software companies. In 2009 ICSE workshop on software development governance (pp. 29-35). IEEE.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Dingsøyr</a:t>
            </a:r>
            <a:r>
              <a:rPr lang="en-GB" sz="1100" dirty="0"/>
              <a:t>, T., &amp; Moe, N. B. (2014, May). Towards principles of large-scale agile development. In International Conference on Agile Software Development (pp. 1-8). Springer, Cham.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Hoda</a:t>
            </a:r>
            <a:r>
              <a:rPr lang="en-GB" sz="1100" dirty="0"/>
              <a:t>, R., Salleh, N., &amp; Grundy, J. (2018). The rise and evolution of agile software development. </a:t>
            </a:r>
            <a:r>
              <a:rPr lang="en-GB" sz="1100" i="1" dirty="0"/>
              <a:t>IEEE software</a:t>
            </a:r>
            <a:r>
              <a:rPr lang="en-GB" sz="1100" dirty="0"/>
              <a:t>, </a:t>
            </a:r>
            <a:r>
              <a:rPr lang="en-GB" sz="1100" i="1" dirty="0"/>
              <a:t>35</a:t>
            </a:r>
            <a:r>
              <a:rPr lang="en-GB" sz="1100" dirty="0"/>
              <a:t>(5), 58-63.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Korpivaara</a:t>
            </a:r>
            <a:r>
              <a:rPr lang="en-GB" sz="1100" dirty="0"/>
              <a:t>, I., </a:t>
            </a:r>
            <a:r>
              <a:rPr lang="en-GB" sz="1100" dirty="0" err="1"/>
              <a:t>Tuunanen</a:t>
            </a:r>
            <a:r>
              <a:rPr lang="en-GB" sz="1100" dirty="0"/>
              <a:t>, T., &amp; </a:t>
            </a:r>
            <a:r>
              <a:rPr lang="en-GB" sz="1100" dirty="0" err="1"/>
              <a:t>Seppänen</a:t>
            </a:r>
            <a:r>
              <a:rPr lang="en-GB" sz="1100" dirty="0"/>
              <a:t>, V. (2021). Performance Measurement in Scaled Agile Organizations. In Proceedings of the Annual Hawaii International Conference on System Sciences. University of Hawai'i at Manoa.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Kupiainen</a:t>
            </a:r>
            <a:r>
              <a:rPr lang="en-GB" sz="1100" dirty="0"/>
              <a:t>, E., </a:t>
            </a:r>
            <a:r>
              <a:rPr lang="en-GB" sz="1100" dirty="0" err="1"/>
              <a:t>Mäntylä</a:t>
            </a:r>
            <a:r>
              <a:rPr lang="en-GB" sz="1100" dirty="0"/>
              <a:t>, M. V., &amp; </a:t>
            </a:r>
            <a:r>
              <a:rPr lang="en-GB" sz="1100" dirty="0" err="1"/>
              <a:t>Itkonen</a:t>
            </a:r>
            <a:r>
              <a:rPr lang="en-GB" sz="1100" dirty="0"/>
              <a:t>, J. (2015). Using metrics in Agile and Lean Software Development–A systematic literature review of industrial studies. Information and Software Technology, 62, 143-163.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Martinez-Fernandez, S., A. </a:t>
            </a:r>
            <a:r>
              <a:rPr lang="en-GB" sz="1100" dirty="0" err="1"/>
              <a:t>Jedlitschka</a:t>
            </a:r>
            <a:r>
              <a:rPr lang="en-GB" sz="1100" dirty="0"/>
              <a:t>, L. Guzmán, and A. M. Vollmer. (2018). “A quality model for actionable analytics in rapid software development”. In:2018 44th </a:t>
            </a:r>
            <a:r>
              <a:rPr lang="en-GB" sz="1100" dirty="0" err="1"/>
              <a:t>Euromicro</a:t>
            </a:r>
            <a:r>
              <a:rPr lang="en-GB" sz="1100" dirty="0"/>
              <a:t> Conference on Software Engineering and Advanced Applications (SEAA). IEEE. (pp. 370–377).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Meding</a:t>
            </a:r>
            <a:r>
              <a:rPr lang="en-GB" sz="1100" dirty="0"/>
              <a:t>, W., M. </a:t>
            </a:r>
            <a:r>
              <a:rPr lang="en-GB" sz="1100" dirty="0" err="1"/>
              <a:t>Staron</a:t>
            </a:r>
            <a:r>
              <a:rPr lang="en-GB" sz="1100" dirty="0"/>
              <a:t>, and O. </a:t>
            </a:r>
            <a:r>
              <a:rPr lang="en-GB" sz="1100" dirty="0" err="1"/>
              <a:t>Söder</a:t>
            </a:r>
            <a:r>
              <a:rPr lang="en-GB" sz="1100" dirty="0"/>
              <a:t>. (2021). “</a:t>
            </a:r>
            <a:r>
              <a:rPr lang="en-GB" sz="1100" dirty="0" err="1"/>
              <a:t>MeTeaM</a:t>
            </a:r>
            <a:r>
              <a:rPr lang="en-GB" sz="1100" dirty="0"/>
              <a:t>—A method for characterizing mature software metrics teams”. Journal of Systems and Software.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Oza</a:t>
            </a:r>
            <a:r>
              <a:rPr lang="en-GB" sz="1100" dirty="0"/>
              <a:t>, N., &amp; </a:t>
            </a:r>
            <a:r>
              <a:rPr lang="en-GB" sz="1100" dirty="0" err="1"/>
              <a:t>Korkala</a:t>
            </a:r>
            <a:r>
              <a:rPr lang="en-GB" sz="1100" dirty="0"/>
              <a:t>, M. (2012, March). Lessons Learned In Implementing Agile Software Development Metrics. In UKAIS (p. 38).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Ram, P., Rodriguez, P., &amp; </a:t>
            </a:r>
            <a:r>
              <a:rPr lang="en-GB" sz="1100" dirty="0" err="1"/>
              <a:t>Oivo</a:t>
            </a:r>
            <a:r>
              <a:rPr lang="en-GB" sz="1100" dirty="0"/>
              <a:t>, M. (2018, November). Software process measurement and related challenges in agile software development: A multiple case study. In International Conference on Product-Focused Software Process Improvement (pp. 272-287). Springer, Cham.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Ram, P., Rodriguez, P., </a:t>
            </a:r>
            <a:r>
              <a:rPr lang="en-GB" sz="1100" dirty="0" err="1"/>
              <a:t>Oivo</a:t>
            </a:r>
            <a:r>
              <a:rPr lang="en-GB" sz="1100" dirty="0"/>
              <a:t>, M., &amp; Martínez-Fernández, S. (2019, May). Success factors for effective process metrics operationalization in agile software development: A multiple case study. In </a:t>
            </a:r>
            <a:r>
              <a:rPr lang="en-GB" sz="1100" i="1" dirty="0"/>
              <a:t>2019 IEEE/ACM International Conference on Software and System Processes (ICSSP)</a:t>
            </a:r>
            <a:r>
              <a:rPr lang="en-GB" sz="1100" dirty="0"/>
              <a:t> (pp. 14-23). IEEE.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Runeson</a:t>
            </a:r>
            <a:r>
              <a:rPr lang="en-GB" sz="1100" dirty="0"/>
              <a:t>, P., and M. </a:t>
            </a:r>
            <a:r>
              <a:rPr lang="en-GB" sz="1100" dirty="0" err="1"/>
              <a:t>Höst</a:t>
            </a:r>
            <a:r>
              <a:rPr lang="en-GB" sz="1100" dirty="0"/>
              <a:t>. (2009). “Guidelines for conducting and reporting case study research in software engineering”. Empirical software engineering (pp. 131–164).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State of Agile Survey. (2020). URL: https://</a:t>
            </a:r>
            <a:r>
              <a:rPr lang="en-GB" sz="1100" dirty="0" err="1"/>
              <a:t>stateofagile.com</a:t>
            </a:r>
            <a:r>
              <a:rPr lang="en-GB" sz="1100" dirty="0"/>
              <a:t>/#ufh-i-615706098-14th-annual-state-of-agile-report/7027494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Sein, M. K., Henfridsson, O., </a:t>
            </a:r>
            <a:r>
              <a:rPr lang="en-GB" sz="1100" dirty="0" err="1"/>
              <a:t>Purao</a:t>
            </a:r>
            <a:r>
              <a:rPr lang="en-GB" sz="1100" dirty="0"/>
              <a:t>, S., Rossi, M., &amp; Lindgren, R. (2011). Action design research. MIS quarterly, 37-56.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100" dirty="0" err="1"/>
              <a:t>Staron</a:t>
            </a:r>
            <a:r>
              <a:rPr lang="de-DE" sz="1100" dirty="0"/>
              <a:t>, M.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Medig</a:t>
            </a:r>
            <a:r>
              <a:rPr lang="de-DE" sz="1100" dirty="0"/>
              <a:t>, W. (2011). “</a:t>
            </a:r>
            <a:r>
              <a:rPr lang="de-DE" sz="1100" dirty="0" err="1"/>
              <a:t>Factors</a:t>
            </a:r>
            <a:r>
              <a:rPr lang="de-DE" sz="1100" dirty="0"/>
              <a:t> </a:t>
            </a:r>
            <a:r>
              <a:rPr lang="de-DE" sz="1100" dirty="0" err="1"/>
              <a:t>determining</a:t>
            </a:r>
            <a:r>
              <a:rPr lang="de-DE" sz="1100" dirty="0"/>
              <a:t> </a:t>
            </a:r>
            <a:r>
              <a:rPr lang="de-DE" sz="1100" dirty="0" err="1"/>
              <a:t>long</a:t>
            </a:r>
            <a:r>
              <a:rPr lang="de-DE" sz="1100" dirty="0"/>
              <a:t>-term </a:t>
            </a:r>
            <a:r>
              <a:rPr lang="de-DE" sz="1100" dirty="0" err="1"/>
              <a:t>success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a </a:t>
            </a:r>
            <a:r>
              <a:rPr lang="de-DE" sz="1100" dirty="0" err="1"/>
              <a:t>measurement</a:t>
            </a:r>
            <a:r>
              <a:rPr lang="de-DE" sz="1100" dirty="0"/>
              <a:t> </a:t>
            </a:r>
            <a:r>
              <a:rPr lang="de-DE" sz="1100" dirty="0" err="1"/>
              <a:t>program</a:t>
            </a:r>
            <a:r>
              <a:rPr lang="de-DE" sz="1100" dirty="0"/>
              <a:t>: an </a:t>
            </a:r>
            <a:r>
              <a:rPr lang="de-DE" sz="1100" dirty="0" err="1"/>
              <a:t>industrial</a:t>
            </a:r>
            <a:r>
              <a:rPr lang="de-DE" sz="1100" dirty="0"/>
              <a:t> </a:t>
            </a:r>
            <a:r>
              <a:rPr lang="de-DE" sz="1100" dirty="0" err="1"/>
              <a:t>case</a:t>
            </a:r>
            <a:r>
              <a:rPr lang="de-DE" sz="1100" dirty="0"/>
              <a:t> </a:t>
            </a:r>
            <a:r>
              <a:rPr lang="de-DE" sz="1100" dirty="0" err="1"/>
              <a:t>study</a:t>
            </a:r>
            <a:r>
              <a:rPr lang="de-DE" sz="1100" dirty="0"/>
              <a:t>”. </a:t>
            </a:r>
            <a:r>
              <a:rPr lang="de-DE" sz="1100" dirty="0" err="1"/>
              <a:t>In:e-Informatica</a:t>
            </a:r>
            <a:r>
              <a:rPr lang="de-DE" sz="1100" dirty="0"/>
              <a:t> Software Engineering Journal 5.1.</a:t>
            </a:r>
            <a:endParaRPr lang="en-GB" sz="11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100" dirty="0" err="1"/>
              <a:t>Staron</a:t>
            </a:r>
            <a:r>
              <a:rPr lang="de-DE" sz="1100" dirty="0"/>
              <a:t>, M.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Medig</a:t>
            </a:r>
            <a:r>
              <a:rPr lang="de-DE" sz="1100" dirty="0"/>
              <a:t>, W. (2018). “Software Development Measurement </a:t>
            </a:r>
            <a:r>
              <a:rPr lang="de-DE" sz="1100" dirty="0" err="1"/>
              <a:t>Programs</a:t>
            </a:r>
            <a:r>
              <a:rPr lang="de-DE" sz="1100" dirty="0"/>
              <a:t>”. Springer. https://</a:t>
            </a:r>
            <a:r>
              <a:rPr lang="de-DE" sz="1100" dirty="0" err="1"/>
              <a:t>doi.org</a:t>
            </a:r>
            <a:r>
              <a:rPr lang="de-DE" sz="1100" dirty="0"/>
              <a:t>/10.1007/978-3-319-91836-510. (p. 3281333).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100" dirty="0" err="1"/>
              <a:t>Stettina</a:t>
            </a:r>
            <a:r>
              <a:rPr lang="de-DE" sz="1100" dirty="0"/>
              <a:t>, C. J.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Schoemaker</a:t>
            </a:r>
            <a:r>
              <a:rPr lang="de-DE" sz="1100" dirty="0"/>
              <a:t>, L. (2018). “Reporting in agile </a:t>
            </a:r>
            <a:r>
              <a:rPr lang="de-DE" sz="1100" dirty="0" err="1"/>
              <a:t>portfolio</a:t>
            </a:r>
            <a:r>
              <a:rPr lang="de-DE" sz="1100" dirty="0"/>
              <a:t> </a:t>
            </a:r>
            <a:r>
              <a:rPr lang="de-DE" sz="1100" dirty="0" err="1"/>
              <a:t>management</a:t>
            </a:r>
            <a:r>
              <a:rPr lang="de-DE" sz="1100" dirty="0"/>
              <a:t>: </a:t>
            </a:r>
            <a:r>
              <a:rPr lang="de-DE" sz="1100" dirty="0" err="1"/>
              <a:t>routines</a:t>
            </a:r>
            <a:r>
              <a:rPr lang="de-DE" sz="1100" dirty="0"/>
              <a:t>, </a:t>
            </a:r>
            <a:r>
              <a:rPr lang="de-DE" sz="1100" dirty="0" err="1"/>
              <a:t>metrics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artefacts</a:t>
            </a:r>
            <a:r>
              <a:rPr lang="de-DE" sz="1100" dirty="0"/>
              <a:t> </a:t>
            </a:r>
            <a:r>
              <a:rPr lang="de-DE" sz="1100" dirty="0" err="1"/>
              <a:t>to</a:t>
            </a:r>
            <a:r>
              <a:rPr lang="de-DE" sz="1100" dirty="0"/>
              <a:t> </a:t>
            </a:r>
            <a:r>
              <a:rPr lang="de-DE" sz="1100" dirty="0" err="1"/>
              <a:t>maintain</a:t>
            </a:r>
            <a:r>
              <a:rPr lang="de-DE" sz="1100" dirty="0"/>
              <a:t> an </a:t>
            </a:r>
            <a:r>
              <a:rPr lang="de-DE" sz="1100" dirty="0" err="1"/>
              <a:t>effective</a:t>
            </a:r>
            <a:r>
              <a:rPr lang="de-DE" sz="1100" dirty="0"/>
              <a:t> </a:t>
            </a:r>
            <a:r>
              <a:rPr lang="de-DE" sz="1100" dirty="0" err="1"/>
              <a:t>oversight</a:t>
            </a:r>
            <a:r>
              <a:rPr lang="de-DE" sz="1100" dirty="0"/>
              <a:t>”. International Conference on Agile Software Development. Springer, Cham. (pp. 199–215).</a:t>
            </a:r>
            <a:endParaRPr lang="en-GB" sz="11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Sutherland, J. and Scrum Inc. (2021). Read the </a:t>
            </a:r>
            <a:r>
              <a:rPr lang="en-GB" sz="1100" dirty="0" err="1"/>
              <a:t>Scrum@Scale</a:t>
            </a:r>
            <a:r>
              <a:rPr lang="en-GB" sz="1100" dirty="0"/>
              <a:t> Guide Today. </a:t>
            </a:r>
            <a:r>
              <a:rPr lang="en-GB" sz="1100" dirty="0" err="1"/>
              <a:t>url</a:t>
            </a:r>
            <a:r>
              <a:rPr lang="en-GB" sz="1100" dirty="0"/>
              <a:t>: https://</a:t>
            </a:r>
            <a:r>
              <a:rPr lang="en-GB" sz="1100" dirty="0" err="1"/>
              <a:t>www.scrumatscale.com</a:t>
            </a:r>
            <a:r>
              <a:rPr lang="en-GB" sz="1100" dirty="0"/>
              <a:t>/scrum-at-scale-guide/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 err="1"/>
              <a:t>Tobisch</a:t>
            </a:r>
            <a:r>
              <a:rPr lang="en-GB" sz="1100" dirty="0"/>
              <a:t>, F. (2021). “Design of a Metric </a:t>
            </a:r>
            <a:r>
              <a:rPr lang="en-GB" sz="1100" dirty="0" err="1"/>
              <a:t>Catalog</a:t>
            </a:r>
            <a:r>
              <a:rPr lang="en-GB" sz="1100" dirty="0"/>
              <a:t> for Large-Scale Agile Software Development”.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100" dirty="0"/>
              <a:t>Williams, L., &amp; Cockburn, A. (2003). Agile software development: it’s about feedback and change. </a:t>
            </a:r>
            <a:r>
              <a:rPr lang="en-GB" sz="1100" i="1" dirty="0"/>
              <a:t>IEEE computer</a:t>
            </a:r>
            <a:r>
              <a:rPr lang="en-GB" sz="1100" dirty="0"/>
              <a:t>, </a:t>
            </a:r>
            <a:r>
              <a:rPr lang="en-GB" sz="1100" i="1" dirty="0"/>
              <a:t>36</a:t>
            </a:r>
            <a:r>
              <a:rPr lang="en-GB" sz="1100" dirty="0"/>
              <a:t>(6), 39-43.</a:t>
            </a:r>
            <a:endParaRPr lang="en-US" sz="1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239AC1-50E0-EF4B-B002-414F6444F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2801D-7758-D74A-9850-ECF5AC4A0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84890-59D2-F54A-B3AC-46E93BD70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30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98E42F97-1F60-7A48-B4AF-839B40D90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272826354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851C18-5D67-794A-9671-77D322CC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Question Metric plan of the IT-provider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DB81F-B2DE-C64B-954F-D5A2FB5C0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C6CB2-4CF2-0B41-BE48-58E136F7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31</a:t>
            </a:fld>
            <a:endParaRPr lang="de-DE" noProof="0"/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922248D0-EC62-5643-81F4-4D0B62BC8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29" name="Tabelle 28">
            <a:extLst>
              <a:ext uri="{FF2B5EF4-FFF2-40B4-BE49-F238E27FC236}">
                <a16:creationId xmlns:a16="http://schemas.microsoft.com/office/drawing/2014/main" id="{DB621B2F-9F12-D040-AFBB-9FD8C2B67F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925838"/>
              </p:ext>
            </p:extLst>
          </p:nvPr>
        </p:nvGraphicFramePr>
        <p:xfrm>
          <a:off x="193743" y="920788"/>
          <a:ext cx="11804514" cy="549113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841555">
                  <a:extLst>
                    <a:ext uri="{9D8B030D-6E8A-4147-A177-3AD203B41FA5}">
                      <a16:colId xmlns:a16="http://schemas.microsoft.com/office/drawing/2014/main" val="2921834543"/>
                    </a:ext>
                  </a:extLst>
                </a:gridCol>
                <a:gridCol w="3860902">
                  <a:extLst>
                    <a:ext uri="{9D8B030D-6E8A-4147-A177-3AD203B41FA5}">
                      <a16:colId xmlns:a16="http://schemas.microsoft.com/office/drawing/2014/main" val="475470614"/>
                    </a:ext>
                  </a:extLst>
                </a:gridCol>
                <a:gridCol w="4102057">
                  <a:extLst>
                    <a:ext uri="{9D8B030D-6E8A-4147-A177-3AD203B41FA5}">
                      <a16:colId xmlns:a16="http://schemas.microsoft.com/office/drawing/2014/main" val="4212748753"/>
                    </a:ext>
                  </a:extLst>
                </a:gridCol>
              </a:tblGrid>
              <a:tr h="293543">
                <a:tc>
                  <a:txBody>
                    <a:bodyPr/>
                    <a:lstStyle/>
                    <a:p>
                      <a:r>
                        <a:rPr lang="en-US" sz="1400" dirty="0"/>
                        <a:t>Goal = step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Question = step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Metric = step 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6186809"/>
                  </a:ext>
                </a:extLst>
              </a:tr>
              <a:tr h="293543">
                <a:tc rowSpan="8">
                  <a:txBody>
                    <a:bodyPr/>
                    <a:lstStyle/>
                    <a:p>
                      <a:pPr algn="l">
                        <a:lnSpc>
                          <a:spcPts val="1980"/>
                        </a:lnSpc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 the quality of the delivered features from the customer’s point of view in the context of the IT-provider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How qualitative are the features?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Defects per feature after deployment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746015"/>
                  </a:ext>
                </a:extLst>
              </a:tr>
              <a:tr h="29354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Defects per user story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261084"/>
                  </a:ext>
                </a:extLst>
              </a:tr>
              <a:tr h="29354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Defects per epic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1757"/>
                  </a:ext>
                </a:extLst>
              </a:tr>
              <a:tr h="29354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Defects per customer environment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391385"/>
                  </a:ext>
                </a:extLst>
              </a:tr>
              <a:tr h="49902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critical are the defects?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Amount of defects per criticality category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078495"/>
                  </a:ext>
                </a:extLst>
              </a:tr>
              <a:tr h="49902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How quickly are teams able to respond to (critical) defects?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Average defect lead time per criticality category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273487"/>
                  </a:ext>
                </a:extLst>
              </a:tr>
              <a:tr h="49902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Average defect cycle time per criticality category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699543"/>
                  </a:ext>
                </a:extLst>
              </a:tr>
              <a:tr h="29354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How automated are the tests?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Percentage of automated tests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209661"/>
                  </a:ext>
                </a:extLst>
              </a:tr>
              <a:tr h="293543">
                <a:tc rowSpan="4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980"/>
                        </a:lnSpc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 the commitment with regard to the on-time, on-cost, and performance-agreed delivery of software by the agile software teams from the customer’s point of view in the context of the IT-provider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How committed is the planning and its communication to the customer?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Epic burn-down chart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719781"/>
                  </a:ext>
                </a:extLst>
              </a:tr>
              <a:tr h="293543">
                <a:tc vMerge="1">
                  <a:txBody>
                    <a:bodyPr/>
                    <a:lstStyle/>
                    <a:p>
                      <a:endParaRPr lang="en-US" sz="14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Release burn-down chart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508476"/>
                  </a:ext>
                </a:extLst>
              </a:tr>
              <a:tr h="293543">
                <a:tc vMerge="1">
                  <a:txBody>
                    <a:bodyPr/>
                    <a:lstStyle/>
                    <a:p>
                      <a:endParaRPr lang="en-US" sz="140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How fast is the development?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Feature cycle time 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660307"/>
                  </a:ext>
                </a:extLst>
              </a:tr>
              <a:tr h="408331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Average user story cycle time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867846"/>
                  </a:ext>
                </a:extLst>
              </a:tr>
              <a:tr h="826878">
                <a:tc>
                  <a:txBody>
                    <a:bodyPr/>
                    <a:lstStyle/>
                    <a:p>
                      <a:r>
                        <a:rPr lang="en-US" sz="1400" dirty="0"/>
                        <a:t>Increasing security in software products from the customer’s point of view in the context of the IT-provider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What proportion of the capacity spent is devoted to security-related content?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Security related story points per sprint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67082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370377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851C18-5D67-794A-9671-77D322CC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Question Metric plan of the Sales ART 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DB81F-B2DE-C64B-954F-D5A2FB5C0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C6CB2-4CF2-0B41-BE48-58E136F7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32</a:t>
            </a:fld>
            <a:endParaRPr lang="de-DE" noProof="0"/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922248D0-EC62-5643-81F4-4D0B62BC8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29" name="Tabelle 28">
            <a:extLst>
              <a:ext uri="{FF2B5EF4-FFF2-40B4-BE49-F238E27FC236}">
                <a16:creationId xmlns:a16="http://schemas.microsoft.com/office/drawing/2014/main" id="{DB621B2F-9F12-D040-AFBB-9FD8C2B67F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412322"/>
              </p:ext>
            </p:extLst>
          </p:nvPr>
        </p:nvGraphicFramePr>
        <p:xfrm>
          <a:off x="193743" y="1841785"/>
          <a:ext cx="11804514" cy="317442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46073">
                  <a:extLst>
                    <a:ext uri="{9D8B030D-6E8A-4147-A177-3AD203B41FA5}">
                      <a16:colId xmlns:a16="http://schemas.microsoft.com/office/drawing/2014/main" val="2921834543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475470614"/>
                    </a:ext>
                  </a:extLst>
                </a:gridCol>
                <a:gridCol w="2733905">
                  <a:extLst>
                    <a:ext uri="{9D8B030D-6E8A-4147-A177-3AD203B41FA5}">
                      <a16:colId xmlns:a16="http://schemas.microsoft.com/office/drawing/2014/main" val="4212748753"/>
                    </a:ext>
                  </a:extLst>
                </a:gridCol>
              </a:tblGrid>
              <a:tr h="285835">
                <a:tc>
                  <a:txBody>
                    <a:bodyPr/>
                    <a:lstStyle/>
                    <a:p>
                      <a:r>
                        <a:rPr lang="en-US" sz="1400" dirty="0"/>
                        <a:t>Goal = step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Question = step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Metric = step 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6186809"/>
                  </a:ext>
                </a:extLst>
              </a:tr>
              <a:tr h="285835">
                <a:tc rowSpan="7">
                  <a:txBody>
                    <a:bodyPr/>
                    <a:lstStyle/>
                    <a:p>
                      <a:pPr algn="l">
                        <a:lnSpc>
                          <a:spcPts val="1980"/>
                        </a:lnSpc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 the quality with respect to software code as well as conceptual design from the perspective of management and agile development teams within the ART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How many defects occur per sprint?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Number of defects per sprint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746015"/>
                  </a:ext>
                </a:extLst>
              </a:tr>
              <a:tr h="27154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extensive is our test coverage?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Unit test coverage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078495"/>
                  </a:ext>
                </a:extLst>
              </a:tr>
              <a:tr h="2715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Number of new test cases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74660"/>
                  </a:ext>
                </a:extLst>
              </a:tr>
              <a:tr h="2715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Total tests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482669"/>
                  </a:ext>
                </a:extLst>
              </a:tr>
              <a:tr h="27154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How automated are the tests?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Percentage of automated tests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273487"/>
                  </a:ext>
                </a:extLst>
              </a:tr>
              <a:tr h="27154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Number of new automated tests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699543"/>
                  </a:ext>
                </a:extLst>
              </a:tr>
              <a:tr h="271543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How much software code is reused?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Number of refactors</a:t>
                      </a:r>
                    </a:p>
                  </a:txBody>
                  <a:tcPr anchor="ctr">
                    <a:solidFill>
                      <a:srgbClr val="CB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209661"/>
                  </a:ext>
                </a:extLst>
              </a:tr>
              <a:tr h="77598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980"/>
                        </a:lnSpc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 the collaboration to accelerate work processes and stimulate direct communication between teams and team members within the ART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What are the team's relative strengths and weaknesses in collaboration and communication?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Team Self-Assessment</a:t>
                      </a:r>
                    </a:p>
                  </a:txBody>
                  <a:tcPr anchor="ctr">
                    <a:solidFill>
                      <a:srgbClr val="E7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719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182989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851C18-5D67-794A-9671-77D322CC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Question Metric plan of the Sales ART 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DB81F-B2DE-C64B-954F-D5A2FB5C0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C6CB2-4CF2-0B41-BE48-58E136F7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33</a:t>
            </a:fld>
            <a:endParaRPr lang="de-DE" noProof="0"/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922248D0-EC62-5643-81F4-4D0B62BC8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29" name="Tabelle 28">
            <a:extLst>
              <a:ext uri="{FF2B5EF4-FFF2-40B4-BE49-F238E27FC236}">
                <a16:creationId xmlns:a16="http://schemas.microsoft.com/office/drawing/2014/main" id="{DB621B2F-9F12-D040-AFBB-9FD8C2B67F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969635"/>
              </p:ext>
            </p:extLst>
          </p:nvPr>
        </p:nvGraphicFramePr>
        <p:xfrm>
          <a:off x="193743" y="1225674"/>
          <a:ext cx="11804514" cy="488136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46073">
                  <a:extLst>
                    <a:ext uri="{9D8B030D-6E8A-4147-A177-3AD203B41FA5}">
                      <a16:colId xmlns:a16="http://schemas.microsoft.com/office/drawing/2014/main" val="2921834543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475470614"/>
                    </a:ext>
                  </a:extLst>
                </a:gridCol>
                <a:gridCol w="2733905">
                  <a:extLst>
                    <a:ext uri="{9D8B030D-6E8A-4147-A177-3AD203B41FA5}">
                      <a16:colId xmlns:a16="http://schemas.microsoft.com/office/drawing/2014/main" val="4212748753"/>
                    </a:ext>
                  </a:extLst>
                </a:gridCol>
              </a:tblGrid>
              <a:tr h="285835">
                <a:tc>
                  <a:txBody>
                    <a:bodyPr/>
                    <a:lstStyle/>
                    <a:p>
                      <a:r>
                        <a:rPr lang="en-US" sz="1400" dirty="0"/>
                        <a:t>Goal = step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Question = step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Metric = step 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6186809"/>
                  </a:ext>
                </a:extLst>
              </a:tr>
              <a:tr h="271543">
                <a:tc rowSpan="10">
                  <a:txBody>
                    <a:bodyPr/>
                    <a:lstStyle/>
                    <a:p>
                      <a:r>
                        <a:rPr lang="en-US" sz="1300" dirty="0"/>
                        <a:t>Increase the commitment to build trust and better plan work packages in terms of their content and scope from the perspective of customers and members within the ART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300" dirty="0"/>
                        <a:t>How committed is the sprint planning of the teams in terms of content and scope?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Number of added stories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6708228"/>
                  </a:ext>
                </a:extLst>
              </a:tr>
              <a:tr h="2878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Number of stories planned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7754362"/>
                  </a:ext>
                </a:extLst>
              </a:tr>
              <a:tr h="33552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lang="en-US" sz="1300" dirty="0"/>
                        <a:t>How committed is the team to achieving the sprint planning?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Sprint burn-down chart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8245126"/>
                  </a:ext>
                </a:extLst>
              </a:tr>
              <a:tr h="36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Number of not accepted stories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573496"/>
                  </a:ext>
                </a:extLst>
              </a:tr>
              <a:tr h="36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Number of accepted stories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495609"/>
                  </a:ext>
                </a:extLst>
              </a:tr>
              <a:tr h="36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Percentage of accepted stories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757888"/>
                  </a:ext>
                </a:extLst>
              </a:tr>
              <a:tr h="360040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How committed is the ART in achieving the PI planning?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PI burn-down chart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783291"/>
                  </a:ext>
                </a:extLst>
              </a:tr>
              <a:tr h="511987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US" sz="1300" dirty="0"/>
                        <a:t>How do disruptions affect commitment?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Number of stories pushed  to  next  iteration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1981855"/>
                  </a:ext>
                </a:extLst>
              </a:tr>
              <a:tr h="511987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Number of stories not accepted and deferred to later 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0031470"/>
                  </a:ext>
                </a:extLst>
              </a:tr>
              <a:tr h="511987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Number of stories not accepted and deleted from backlog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8559707"/>
                  </a:ext>
                </a:extLst>
              </a:tr>
              <a:tr h="643129">
                <a:tc>
                  <a:txBody>
                    <a:bodyPr/>
                    <a:lstStyle/>
                    <a:p>
                      <a:r>
                        <a:rPr lang="en-US" sz="1300" dirty="0"/>
                        <a:t>Improve the transparency of the status of workflows and requirements from the perspective of all members within the ART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How well do the workflows function within a PI?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Cumulative flow diagram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052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91399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34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All Recommendations for metrics adoption I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3B6ED161-1D98-3541-8213-0AD636A106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838411"/>
              </p:ext>
            </p:extLst>
          </p:nvPr>
        </p:nvGraphicFramePr>
        <p:xfrm>
          <a:off x="332902" y="1034917"/>
          <a:ext cx="11524665" cy="5262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30984">
                  <a:extLst>
                    <a:ext uri="{9D8B030D-6E8A-4147-A177-3AD203B41FA5}">
                      <a16:colId xmlns:a16="http://schemas.microsoft.com/office/drawing/2014/main" val="2112350134"/>
                    </a:ext>
                  </a:extLst>
                </a:gridCol>
                <a:gridCol w="6482624">
                  <a:extLst>
                    <a:ext uri="{9D8B030D-6E8A-4147-A177-3AD203B41FA5}">
                      <a16:colId xmlns:a16="http://schemas.microsoft.com/office/drawing/2014/main" val="3864113308"/>
                    </a:ext>
                  </a:extLst>
                </a:gridCol>
                <a:gridCol w="2611057">
                  <a:extLst>
                    <a:ext uri="{9D8B030D-6E8A-4147-A177-3AD203B41FA5}">
                      <a16:colId xmlns:a16="http://schemas.microsoft.com/office/drawing/2014/main" val="8179337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6022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1200" dirty="0"/>
                        <a:t>Preconditions for metrics introduction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Establish the basics of agile working and train employees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96411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Assign responsibility for metrics to a person who centrally coordinates the adoption 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969592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Features of introduction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View the metric introduction as an agile experiment to try out potential improvements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46859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Introduce metrics iteratively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</a:t>
                      </a:r>
                      <a:r>
                        <a:rPr lang="en-US" sz="1200" dirty="0" err="1"/>
                        <a:t>Oza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Korkala</a:t>
                      </a:r>
                      <a:r>
                        <a:rPr lang="en-US" sz="1200" dirty="0"/>
                        <a:t> (2012); Ram et al. (2019)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3786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Ensure the goal-based introduction of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</a:t>
                      </a:r>
                      <a:r>
                        <a:rPr lang="en-US" sz="1200" dirty="0" err="1"/>
                        <a:t>Kettunen</a:t>
                      </a:r>
                      <a:r>
                        <a:rPr lang="en-US" sz="1200" dirty="0"/>
                        <a:t> et al. (2019)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0495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Use hypotheses and questions in addition to goals to operationalize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0852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Document the adoption of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26353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200" dirty="0"/>
                        <a:t>Metrics definition and 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Focus on a few meaningful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</a:t>
                      </a:r>
                      <a:r>
                        <a:rPr lang="en-US" sz="1200" dirty="0" err="1"/>
                        <a:t>Oza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Korkala</a:t>
                      </a:r>
                      <a:r>
                        <a:rPr lang="en-US" sz="1200" dirty="0"/>
                        <a:t> (2012)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2649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Verify that the benefit exceeds the effort for a metric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</a:t>
                      </a:r>
                      <a:r>
                        <a:rPr lang="en-US" sz="1200" dirty="0" err="1"/>
                        <a:t>Staron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Meding</a:t>
                      </a:r>
                      <a:r>
                        <a:rPr lang="en-US" sz="1200" dirty="0"/>
                        <a:t>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2218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Allow for the coordinated and uniform customization of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Coyle &amp; </a:t>
                      </a:r>
                      <a:r>
                        <a:rPr lang="en-US" sz="1200" dirty="0" err="1"/>
                        <a:t>Barata</a:t>
                      </a:r>
                      <a:r>
                        <a:rPr lang="en-US" sz="1200" dirty="0"/>
                        <a:t> (2016)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47863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1200" dirty="0"/>
                        <a:t>Data collection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Provide accepted and appropriate tools for automated data collection and calculation of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Ram et al. (2019); </a:t>
                      </a:r>
                      <a:r>
                        <a:rPr lang="en-US" sz="1200" dirty="0" err="1"/>
                        <a:t>Staron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Meding</a:t>
                      </a:r>
                      <a:r>
                        <a:rPr lang="en-US" sz="1200" dirty="0"/>
                        <a:t> (2011); </a:t>
                      </a:r>
                      <a:r>
                        <a:rPr lang="en-US" sz="1200" dirty="0" err="1"/>
                        <a:t>Stettina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Schoemaker</a:t>
                      </a:r>
                      <a:r>
                        <a:rPr lang="en-US" sz="1200" dirty="0"/>
                        <a:t> (2018)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8568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Prioritize the use of existing data for metrics 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Ram et al. (2019); </a:t>
                      </a:r>
                      <a:r>
                        <a:rPr lang="en-US" sz="1200" dirty="0" err="1"/>
                        <a:t>Staron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Meding</a:t>
                      </a:r>
                      <a:r>
                        <a:rPr lang="en-US" sz="1200" dirty="0"/>
                        <a:t>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253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3635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35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All Recommendations for metrics adoption II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3B6ED161-1D98-3541-8213-0AD636A106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380288"/>
              </p:ext>
            </p:extLst>
          </p:nvPr>
        </p:nvGraphicFramePr>
        <p:xfrm>
          <a:off x="332902" y="1034917"/>
          <a:ext cx="11524665" cy="5334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30984">
                  <a:extLst>
                    <a:ext uri="{9D8B030D-6E8A-4147-A177-3AD203B41FA5}">
                      <a16:colId xmlns:a16="http://schemas.microsoft.com/office/drawing/2014/main" val="2112350134"/>
                    </a:ext>
                  </a:extLst>
                </a:gridCol>
                <a:gridCol w="6212434">
                  <a:extLst>
                    <a:ext uri="{9D8B030D-6E8A-4147-A177-3AD203B41FA5}">
                      <a16:colId xmlns:a16="http://schemas.microsoft.com/office/drawing/2014/main" val="3864113308"/>
                    </a:ext>
                  </a:extLst>
                </a:gridCol>
                <a:gridCol w="2881247">
                  <a:extLst>
                    <a:ext uri="{9D8B030D-6E8A-4147-A177-3AD203B41FA5}">
                      <a16:colId xmlns:a16="http://schemas.microsoft.com/office/drawing/2014/main" val="8179337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602293"/>
                  </a:ext>
                </a:extLst>
              </a:tr>
              <a:tr h="370840">
                <a:tc rowSpan="7">
                  <a:txBody>
                    <a:bodyPr/>
                    <a:lstStyle/>
                    <a:p>
                      <a:r>
                        <a:rPr lang="en-US" sz="1200" dirty="0"/>
                        <a:t>Collaboration and participation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Engage in a collaborative transparent dialogue with agile teams about the benefits and purpose of adopting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Cheng et al. (2009); </a:t>
                      </a:r>
                      <a:r>
                        <a:rPr lang="en-US" sz="1200" dirty="0" err="1"/>
                        <a:t>Oza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Korkala</a:t>
                      </a:r>
                      <a:r>
                        <a:rPr lang="en-US" sz="1200" dirty="0"/>
                        <a:t> (2012); Ram et al. (2019); </a:t>
                      </a:r>
                      <a:r>
                        <a:rPr lang="en-US" sz="1200" dirty="0" err="1"/>
                        <a:t>Staron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Meding</a:t>
                      </a:r>
                      <a:r>
                        <a:rPr lang="en-US" sz="1200" dirty="0"/>
                        <a:t>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96411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Make metrics visible and easily accessible to everyone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Cheng et al. (2009); </a:t>
                      </a:r>
                      <a:r>
                        <a:rPr lang="en-US" sz="1200" dirty="0" err="1"/>
                        <a:t>Korpivaara</a:t>
                      </a:r>
                      <a:r>
                        <a:rPr lang="en-US" sz="1200" dirty="0"/>
                        <a:t> et al. (2021); </a:t>
                      </a:r>
                      <a:r>
                        <a:rPr lang="en-US" sz="1200" dirty="0" err="1"/>
                        <a:t>Oza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Korkala</a:t>
                      </a:r>
                      <a:r>
                        <a:rPr lang="en-US" sz="1200" dirty="0"/>
                        <a:t> (2012); </a:t>
                      </a:r>
                      <a:r>
                        <a:rPr lang="en-US" sz="1200" dirty="0" err="1"/>
                        <a:t>Samios</a:t>
                      </a:r>
                      <a:r>
                        <a:rPr lang="en-US" sz="1200" dirty="0"/>
                        <a:t> et al. (2012)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9695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Involve the agile teams in defining goals and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Fagerholm</a:t>
                      </a:r>
                      <a:r>
                        <a:rPr lang="en-US" sz="1200" dirty="0"/>
                        <a:t> et al. (2015); </a:t>
                      </a:r>
                      <a:r>
                        <a:rPr lang="en-US" sz="1200" dirty="0" err="1"/>
                        <a:t>Horlach</a:t>
                      </a:r>
                      <a:r>
                        <a:rPr lang="en-US" sz="1200" dirty="0"/>
                        <a:t> et al. (2019); </a:t>
                      </a:r>
                      <a:r>
                        <a:rPr lang="en-US" sz="1200" dirty="0" err="1"/>
                        <a:t>Samios</a:t>
                      </a:r>
                      <a:r>
                        <a:rPr lang="en-US" sz="1200" dirty="0"/>
                        <a:t> et al. (2012)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27302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Convince all relevant stakeholders and promote acceptance and commitment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</a:t>
                      </a:r>
                      <a:r>
                        <a:rPr lang="en-US" sz="1200" dirty="0" err="1"/>
                        <a:t>Staron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Meding</a:t>
                      </a:r>
                      <a:r>
                        <a:rPr lang="en-US" sz="1200" dirty="0"/>
                        <a:t>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874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Ensure that the agile teams trust the measurement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Ram et al. (2019)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86089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Avoid the impression of control and emphasize the intrinsic value of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411789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Create awareness of the meaning of metrics and a common understanding of the associated assumptions, limitations, and influencing factors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083374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Organizational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Integrate the metrics into the flow of the agile development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Ram et al. (2019); </a:t>
                      </a:r>
                      <a:r>
                        <a:rPr lang="en-US" sz="1200" dirty="0" err="1"/>
                        <a:t>Staron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Meding</a:t>
                      </a:r>
                      <a:r>
                        <a:rPr lang="en-US" sz="1200" dirty="0"/>
                        <a:t>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46859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Apply the same metrics at the same organizational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</a:t>
                      </a:r>
                      <a:r>
                        <a:rPr lang="en-US" sz="1200" dirty="0" err="1"/>
                        <a:t>Staron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Meding</a:t>
                      </a:r>
                      <a:r>
                        <a:rPr lang="en-US" sz="1200" dirty="0"/>
                        <a:t>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3786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Define goals and metrics at all organizational levels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Fagerholm</a:t>
                      </a:r>
                      <a:r>
                        <a:rPr lang="en-US" sz="1200" dirty="0"/>
                        <a:t> et al. (2015); </a:t>
                      </a:r>
                      <a:r>
                        <a:rPr lang="en-US" sz="1200" dirty="0" err="1"/>
                        <a:t>Horlach</a:t>
                      </a:r>
                      <a:r>
                        <a:rPr lang="en-US" sz="1200" dirty="0"/>
                        <a:t> et al. (2019); </a:t>
                      </a:r>
                      <a:r>
                        <a:rPr lang="en-US" sz="1200" dirty="0" err="1"/>
                        <a:t>Oza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Korkala</a:t>
                      </a:r>
                      <a:r>
                        <a:rPr lang="en-US" sz="1200" dirty="0"/>
                        <a:t> (2012)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6044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Standardize reporting management systems across all organizational levels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Samios</a:t>
                      </a:r>
                      <a:r>
                        <a:rPr lang="en-US" sz="1200" dirty="0"/>
                        <a:t> et al. (2012)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892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755520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36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All Recommendations for metrics adoption III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3B6ED161-1D98-3541-8213-0AD636A106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531279"/>
              </p:ext>
            </p:extLst>
          </p:nvPr>
        </p:nvGraphicFramePr>
        <p:xfrm>
          <a:off x="332902" y="2189480"/>
          <a:ext cx="11524665" cy="2113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30984">
                  <a:extLst>
                    <a:ext uri="{9D8B030D-6E8A-4147-A177-3AD203B41FA5}">
                      <a16:colId xmlns:a16="http://schemas.microsoft.com/office/drawing/2014/main" val="2112350134"/>
                    </a:ext>
                  </a:extLst>
                </a:gridCol>
                <a:gridCol w="6212434">
                  <a:extLst>
                    <a:ext uri="{9D8B030D-6E8A-4147-A177-3AD203B41FA5}">
                      <a16:colId xmlns:a16="http://schemas.microsoft.com/office/drawing/2014/main" val="3864113308"/>
                    </a:ext>
                  </a:extLst>
                </a:gridCol>
                <a:gridCol w="2881247">
                  <a:extLst>
                    <a:ext uri="{9D8B030D-6E8A-4147-A177-3AD203B41FA5}">
                      <a16:colId xmlns:a16="http://schemas.microsoft.com/office/drawing/2014/main" val="8179337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60229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sz="1200" dirty="0"/>
                        <a:t>Long-term and sustainable use of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Use metrics actively in short cross-team meetings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96411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Monitor metrics regularly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Cheng et al. (2009); </a:t>
                      </a:r>
                      <a:r>
                        <a:rPr lang="en-US" sz="1200" dirty="0" err="1"/>
                        <a:t>Korpivaara</a:t>
                      </a:r>
                      <a:r>
                        <a:rPr lang="en-US" sz="1200" dirty="0"/>
                        <a:t> et al. (2021); </a:t>
                      </a:r>
                      <a:r>
                        <a:rPr lang="en-US" sz="1200" dirty="0" err="1"/>
                        <a:t>Staron</a:t>
                      </a:r>
                      <a:r>
                        <a:rPr lang="en-US" sz="1200" dirty="0"/>
                        <a:t> &amp; </a:t>
                      </a:r>
                      <a:r>
                        <a:rPr lang="en-US" sz="1200" dirty="0" err="1"/>
                        <a:t>Meding</a:t>
                      </a:r>
                      <a:r>
                        <a:rPr lang="en-US" sz="1200" dirty="0"/>
                        <a:t>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9695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Define metric thresholds for triggering actions and develop scenarios that implement them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Cheng et al. (2009)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27302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Review goals and metrics regularly and readjust their mutual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Interviews; </a:t>
                      </a:r>
                      <a:r>
                        <a:rPr lang="en-US" sz="1200" dirty="0" err="1"/>
                        <a:t>Korpivaara</a:t>
                      </a:r>
                      <a:r>
                        <a:rPr lang="en-US" sz="1200" dirty="0"/>
                        <a:t> et al. (2021); Ram et al. (2019)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87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1114157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E65E96EE-BC7F-154D-BAB2-4A86044AC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981075"/>
            <a:ext cx="5397500" cy="271621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33512DB-CE25-4748-86E5-EE46C061D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388" y="981075"/>
            <a:ext cx="4595813" cy="271621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EEF7B96-AAD5-3D49-AC34-4DD3827684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3765550"/>
            <a:ext cx="5100638" cy="26162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289A71F-F404-2D40-91D8-7D89E76D47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525" y="3765550"/>
            <a:ext cx="4892675" cy="26162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E4FF76D-8657-43F1-929B-F6D2FAB2741A}" type="slidenum">
              <a:rPr lang="de-DE" noProof="0" smtClean="0"/>
              <a:pPr>
                <a:spcAft>
                  <a:spcPts val="600"/>
                </a:spcAft>
                <a:defRPr/>
              </a:pPr>
              <a:t>37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Survey results – Q1 to Q4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7"/>
            <a:ext cx="8717965" cy="244472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2256043612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5DBD6B2-5422-384F-980F-4D7A4F5BB1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988" y="981075"/>
            <a:ext cx="4511675" cy="2667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C763552-4378-204C-8D66-9861E85AD4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988" y="3713163"/>
            <a:ext cx="4511675" cy="2667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AF4B698D-518C-534A-9DC1-9229092306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338" y="981075"/>
            <a:ext cx="4511675" cy="2667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1BFC050-1A58-2A49-A659-12748B190A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338" y="3713163"/>
            <a:ext cx="4511675" cy="26670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E4FF76D-8657-43F1-929B-F6D2FAB2741A}" type="slidenum">
              <a:rPr lang="de-DE" noProof="0" smtClean="0"/>
              <a:pPr>
                <a:spcAft>
                  <a:spcPts val="600"/>
                </a:spcAft>
                <a:defRPr/>
              </a:pPr>
              <a:t>38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Survey results – Q5 to Q8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7"/>
            <a:ext cx="9050281" cy="244472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48918868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CE99D567-95CC-B24C-8D80-48F06E42C4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988" y="981075"/>
            <a:ext cx="5148263" cy="25908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C366506-B2DC-744F-9E86-376F4D0C64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338" y="981075"/>
            <a:ext cx="4381500" cy="25908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26DB1EF-7CEC-D448-91E7-E3ADBAA4C6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988" y="3636963"/>
            <a:ext cx="4887913" cy="274478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65AD12A-3A26-5C49-A046-DD7944B2A9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575" y="3636963"/>
            <a:ext cx="4641850" cy="2744788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E4FF76D-8657-43F1-929B-F6D2FAB2741A}" type="slidenum">
              <a:rPr lang="de-DE" noProof="0" smtClean="0"/>
              <a:pPr>
                <a:spcAft>
                  <a:spcPts val="600"/>
                </a:spcAft>
                <a:defRPr/>
              </a:pPr>
              <a:t>39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Survey results – Q9 to Q12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7"/>
            <a:ext cx="8283377" cy="244472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384517467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470FAC7-0486-F443-90CC-2019A6C41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Research gap in two respects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960EF5-88C2-6445-A6FA-26C944E90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441314-08AE-BC42-B718-D2AEC1F07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4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726372DF-B7B2-444D-ABAC-4DD3886A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9" name="Rechteck 6">
            <a:extLst>
              <a:ext uri="{FF2B5EF4-FFF2-40B4-BE49-F238E27FC236}">
                <a16:creationId xmlns:a16="http://schemas.microsoft.com/office/drawing/2014/main" id="{286B76E4-4EAE-CB4C-A17A-D9A6CEDB2E66}"/>
              </a:ext>
            </a:extLst>
          </p:cNvPr>
          <p:cNvSpPr/>
          <p:nvPr/>
        </p:nvSpPr>
        <p:spPr>
          <a:xfrm>
            <a:off x="4871864" y="2863282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GB" sz="1000" i="1" dirty="0" err="1">
                <a:latin typeface="+mn-lt"/>
              </a:rPr>
              <a:t>Oza</a:t>
            </a:r>
            <a:r>
              <a:rPr lang="en-GB" sz="1000" i="1" dirty="0">
                <a:latin typeface="+mn-lt"/>
              </a:rPr>
              <a:t> and </a:t>
            </a:r>
            <a:r>
              <a:rPr lang="en-GB" sz="1000" i="1" dirty="0" err="1">
                <a:latin typeface="+mn-lt"/>
              </a:rPr>
              <a:t>Korkala</a:t>
            </a:r>
            <a:r>
              <a:rPr lang="en-GB" sz="1000" i="1" dirty="0">
                <a:latin typeface="+mn-lt"/>
              </a:rPr>
              <a:t>. (2012)</a:t>
            </a:r>
            <a:endParaRPr lang="de-DE" sz="1000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" name="Abgerundete rechteckige Legende 9">
            <a:extLst>
              <a:ext uri="{FF2B5EF4-FFF2-40B4-BE49-F238E27FC236}">
                <a16:creationId xmlns:a16="http://schemas.microsoft.com/office/drawing/2014/main" id="{5194F515-6526-184E-AE6A-7A573A12D86C}"/>
              </a:ext>
            </a:extLst>
          </p:cNvPr>
          <p:cNvSpPr/>
          <p:nvPr/>
        </p:nvSpPr>
        <p:spPr bwMode="auto">
          <a:xfrm>
            <a:off x="1557429" y="1268149"/>
            <a:ext cx="3386641" cy="1318850"/>
          </a:xfrm>
          <a:prstGeom prst="wedgeRoundRectCallout">
            <a:avLst/>
          </a:prstGeom>
          <a:noFill/>
          <a:ln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“There is a need for </a:t>
            </a: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further studies</a:t>
            </a: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 to gain an understanding on the potential implications of </a:t>
            </a: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scaling approaches </a:t>
            </a: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on performance </a:t>
            </a: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measurement</a:t>
            </a: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.”</a:t>
            </a:r>
          </a:p>
        </p:txBody>
      </p:sp>
      <p:sp>
        <p:nvSpPr>
          <p:cNvPr id="11" name="Rechteck 6">
            <a:extLst>
              <a:ext uri="{FF2B5EF4-FFF2-40B4-BE49-F238E27FC236}">
                <a16:creationId xmlns:a16="http://schemas.microsoft.com/office/drawing/2014/main" id="{F348DB1D-9DF4-394A-805B-910DB4E9DE42}"/>
              </a:ext>
            </a:extLst>
          </p:cNvPr>
          <p:cNvSpPr/>
          <p:nvPr/>
        </p:nvSpPr>
        <p:spPr>
          <a:xfrm>
            <a:off x="1485421" y="2876523"/>
            <a:ext cx="36099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Korpivaara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 et al. (2021)</a:t>
            </a:r>
          </a:p>
        </p:txBody>
      </p:sp>
      <p:sp>
        <p:nvSpPr>
          <p:cNvPr id="13" name="Textfeld 27">
            <a:extLst>
              <a:ext uri="{FF2B5EF4-FFF2-40B4-BE49-F238E27FC236}">
                <a16:creationId xmlns:a16="http://schemas.microsoft.com/office/drawing/2014/main" id="{D42527B4-9FB4-0F43-8DAB-45A433DB3B57}"/>
              </a:ext>
            </a:extLst>
          </p:cNvPr>
          <p:cNvSpPr txBox="1"/>
          <p:nvPr/>
        </p:nvSpPr>
        <p:spPr>
          <a:xfrm>
            <a:off x="3881666" y="3350097"/>
            <a:ext cx="4428666" cy="626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0" dirty="0">
                <a:solidFill>
                  <a:schemeClr val="accent4"/>
                </a:solidFill>
                <a:latin typeface="+mn-lt"/>
              </a:rPr>
              <a:t>The investigation of metrics in large agile development efforts have a high priority </a:t>
            </a:r>
          </a:p>
          <a:p>
            <a:pPr>
              <a:lnSpc>
                <a:spcPct val="100000"/>
              </a:lnSpc>
            </a:pPr>
            <a:endParaRPr lang="en-US" sz="16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3BD64228-24D1-C249-8CB3-2121C6BC2CEB}"/>
              </a:ext>
            </a:extLst>
          </p:cNvPr>
          <p:cNvSpPr/>
          <p:nvPr/>
        </p:nvSpPr>
        <p:spPr bwMode="auto">
          <a:xfrm>
            <a:off x="1557429" y="4446674"/>
            <a:ext cx="2772000" cy="900000"/>
          </a:xfrm>
          <a:prstGeom prst="roundRect">
            <a:avLst/>
          </a:prstGeom>
          <a:solidFill>
            <a:srgbClr val="0073CF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Missing investigation of metrics adoption in large-scale agile environments</a:t>
            </a:r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66B733F6-CAAD-C240-9E95-83EDD923359D}"/>
              </a:ext>
            </a:extLst>
          </p:cNvPr>
          <p:cNvSpPr/>
          <p:nvPr/>
        </p:nvSpPr>
        <p:spPr bwMode="auto">
          <a:xfrm>
            <a:off x="7862571" y="4438901"/>
            <a:ext cx="2772000" cy="900000"/>
          </a:xfrm>
          <a:prstGeom prst="roundRect">
            <a:avLst/>
          </a:prstGeom>
          <a:solidFill>
            <a:srgbClr val="0073CF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Lack of a reference framework for continuous measurement management</a:t>
            </a:r>
          </a:p>
        </p:txBody>
      </p:sp>
      <p:sp>
        <p:nvSpPr>
          <p:cNvPr id="16" name="Rechteck 6">
            <a:extLst>
              <a:ext uri="{FF2B5EF4-FFF2-40B4-BE49-F238E27FC236}">
                <a16:creationId xmlns:a16="http://schemas.microsoft.com/office/drawing/2014/main" id="{BC952713-DE77-A044-8E4B-D2F9F97B89D9}"/>
              </a:ext>
            </a:extLst>
          </p:cNvPr>
          <p:cNvSpPr/>
          <p:nvPr/>
        </p:nvSpPr>
        <p:spPr>
          <a:xfrm>
            <a:off x="5049496" y="3935148"/>
            <a:ext cx="20930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de-DE" sz="1000" i="1" dirty="0" err="1">
                <a:solidFill>
                  <a:srgbClr val="000000"/>
                </a:solidFill>
                <a:latin typeface="+mn-lt"/>
              </a:rPr>
              <a:t>Dingsøyr</a:t>
            </a:r>
            <a:r>
              <a:rPr lang="de-DE" sz="1000" i="1" dirty="0">
                <a:solidFill>
                  <a:srgbClr val="000000"/>
                </a:solidFill>
                <a:latin typeface="+mn-lt"/>
              </a:rPr>
              <a:t>, T., &amp; Moe, N. B. (2014)</a:t>
            </a:r>
          </a:p>
        </p:txBody>
      </p:sp>
      <p:sp>
        <p:nvSpPr>
          <p:cNvPr id="8" name="Abgerundete rechteckige Legende 7">
            <a:extLst>
              <a:ext uri="{FF2B5EF4-FFF2-40B4-BE49-F238E27FC236}">
                <a16:creationId xmlns:a16="http://schemas.microsoft.com/office/drawing/2014/main" id="{B8710154-365B-4E45-B8CB-5037734DC0CC}"/>
              </a:ext>
            </a:extLst>
          </p:cNvPr>
          <p:cNvSpPr/>
          <p:nvPr/>
        </p:nvSpPr>
        <p:spPr bwMode="auto">
          <a:xfrm>
            <a:off x="4871864" y="1158280"/>
            <a:ext cx="2448272" cy="1318849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“There is a need of inducing a </a:t>
            </a: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reference</a:t>
            </a:r>
          </a:p>
          <a:p>
            <a:pPr algn="ctr" eaLnBrk="0" hangingPunct="0"/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framework</a:t>
            </a: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 for </a:t>
            </a: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metrics program</a:t>
            </a: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.”</a:t>
            </a:r>
          </a:p>
        </p:txBody>
      </p:sp>
      <p:sp>
        <p:nvSpPr>
          <p:cNvPr id="17" name="Abgerundete rechteckige Legende 16">
            <a:extLst>
              <a:ext uri="{FF2B5EF4-FFF2-40B4-BE49-F238E27FC236}">
                <a16:creationId xmlns:a16="http://schemas.microsoft.com/office/drawing/2014/main" id="{8F011869-CC4A-D641-9CB7-F404E6C465A0}"/>
              </a:ext>
            </a:extLst>
          </p:cNvPr>
          <p:cNvSpPr/>
          <p:nvPr/>
        </p:nvSpPr>
        <p:spPr bwMode="auto">
          <a:xfrm>
            <a:off x="7173847" y="1267632"/>
            <a:ext cx="3942122" cy="1318849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3359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“Organizations need to </a:t>
            </a: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understand</a:t>
            </a: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 how to support the distributed metrics teams, balance resource allocation […], and monitor the </a:t>
            </a: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evolution</a:t>
            </a: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 of the </a:t>
            </a: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measurement programs</a:t>
            </a: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.”</a:t>
            </a:r>
          </a:p>
        </p:txBody>
      </p:sp>
      <p:pic>
        <p:nvPicPr>
          <p:cNvPr id="19" name="Grafik 18" descr="Lupe">
            <a:extLst>
              <a:ext uri="{FF2B5EF4-FFF2-40B4-BE49-F238E27FC236}">
                <a16:creationId xmlns:a16="http://schemas.microsoft.com/office/drawing/2014/main" id="{A55DE932-9135-F34E-8E1A-97FFB1A14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03503" y="3351637"/>
            <a:ext cx="648072" cy="648072"/>
          </a:xfrm>
          <a:prstGeom prst="rect">
            <a:avLst/>
          </a:prstGeom>
        </p:spPr>
      </p:pic>
      <p:sp>
        <p:nvSpPr>
          <p:cNvPr id="20" name="Rechteck 6">
            <a:extLst>
              <a:ext uri="{FF2B5EF4-FFF2-40B4-BE49-F238E27FC236}">
                <a16:creationId xmlns:a16="http://schemas.microsoft.com/office/drawing/2014/main" id="{4D1A9DA9-3D65-7F43-9053-E397DA37C4BE}"/>
              </a:ext>
            </a:extLst>
          </p:cNvPr>
          <p:cNvSpPr/>
          <p:nvPr/>
        </p:nvSpPr>
        <p:spPr>
          <a:xfrm>
            <a:off x="7173846" y="2876523"/>
            <a:ext cx="39421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GB" sz="1000" i="1" dirty="0" err="1">
                <a:latin typeface="+mn-lt"/>
              </a:rPr>
              <a:t>Meding</a:t>
            </a:r>
            <a:r>
              <a:rPr lang="en-GB" sz="1000" i="1" dirty="0">
                <a:latin typeface="+mn-lt"/>
              </a:rPr>
              <a:t> et al. (2021)</a:t>
            </a:r>
            <a:endParaRPr lang="de-DE" sz="1000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B1A74A0-5AAB-E84A-A6A8-5D1D74FFCD62}"/>
              </a:ext>
            </a:extLst>
          </p:cNvPr>
          <p:cNvSpPr txBox="1"/>
          <p:nvPr/>
        </p:nvSpPr>
        <p:spPr>
          <a:xfrm>
            <a:off x="2195078" y="5539314"/>
            <a:ext cx="780184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91A02F"/>
                </a:solidFill>
                <a:latin typeface="Arial" pitchFamily="34" charset="0"/>
              </a:rPr>
              <a:t>Build and evaluate an approach to introduce metrics and improve management of measurement programs in the long-term</a:t>
            </a:r>
          </a:p>
        </p:txBody>
      </p:sp>
      <p:sp>
        <p:nvSpPr>
          <p:cNvPr id="22" name="Pfeil nach links/rechts/oben 21">
            <a:extLst>
              <a:ext uri="{FF2B5EF4-FFF2-40B4-BE49-F238E27FC236}">
                <a16:creationId xmlns:a16="http://schemas.microsoft.com/office/drawing/2014/main" id="{4FF73D05-8023-9E44-A23B-D87ADB738064}"/>
              </a:ext>
            </a:extLst>
          </p:cNvPr>
          <p:cNvSpPr/>
          <p:nvPr/>
        </p:nvSpPr>
        <p:spPr bwMode="auto">
          <a:xfrm rot="10800000">
            <a:off x="5284199" y="4725144"/>
            <a:ext cx="1623602" cy="600723"/>
          </a:xfrm>
          <a:prstGeom prst="leftRightUpArrow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5031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3" grpId="0"/>
      <p:bldP spid="14" grpId="0" animBg="1"/>
      <p:bldP spid="15" grpId="0" animBg="1"/>
      <p:bldP spid="16" grpId="0"/>
      <p:bldP spid="8" grpId="0" animBg="1"/>
      <p:bldP spid="17" grpId="0" animBg="1"/>
      <p:bldP spid="20" grpId="0"/>
      <p:bldP spid="21" grpId="0"/>
      <p:bldP spid="2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08BE96B-154D-4546-9C17-51284AC26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425" y="981075"/>
            <a:ext cx="5199063" cy="262255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ADD14ACC-306C-9E49-929D-183B18F648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63" y="981075"/>
            <a:ext cx="4438650" cy="26225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3F7B5F7-6106-6F4C-8B91-2602FF28A9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425" y="3668713"/>
            <a:ext cx="5051425" cy="271303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21A5175-BFD0-7748-9320-78BB9BC2ED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38" y="3668713"/>
            <a:ext cx="4587875" cy="2713038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E4FF76D-8657-43F1-929B-F6D2FAB2741A}" type="slidenum">
              <a:rPr lang="de-DE" noProof="0" smtClean="0"/>
              <a:pPr>
                <a:spcAft>
                  <a:spcPts val="600"/>
                </a:spcAft>
                <a:defRPr/>
              </a:pPr>
              <a:t>40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Survey results – Q13 to Q16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7"/>
            <a:ext cx="8571409" cy="288924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3589048173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A9883F2A-3FB6-654F-B62B-91FDC8ABF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46980"/>
            <a:ext cx="5108575" cy="258762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54C6AB7-6351-744A-8625-260336C113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13" y="1047750"/>
            <a:ext cx="4576763" cy="258762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8A23077-2185-8641-9544-74F7CF243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13" y="3635375"/>
            <a:ext cx="4781550" cy="274637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C3C6E13-17DB-5347-8373-6BB4EA3AF4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838" y="3635375"/>
            <a:ext cx="4905375" cy="2746375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E4FF76D-8657-43F1-929B-F6D2FAB2741A}" type="slidenum">
              <a:rPr lang="de-DE" noProof="0" smtClean="0"/>
              <a:pPr>
                <a:spcAft>
                  <a:spcPts val="600"/>
                </a:spcAft>
                <a:defRPr/>
              </a:pPr>
              <a:t>41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Survey results – Q17 to Q20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7"/>
            <a:ext cx="9435505" cy="244472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342758623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A20A95C4-B753-674E-A658-017DFEF3F3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513" y="981075"/>
            <a:ext cx="5060950" cy="26289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C7A091D7-FF96-C348-A4C2-AE33F83A02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138" y="981075"/>
            <a:ext cx="4448175" cy="26289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92AB1EB-6054-7749-87FC-E992085E39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513" y="3676650"/>
            <a:ext cx="4832350" cy="27051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4C860EA-C3A2-E941-B0D0-A9D86B48C0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538" y="3676650"/>
            <a:ext cx="4676775" cy="27051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FD1CBC-489A-AF48-9EF1-B020F50F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D0C851-57A8-5748-A39C-BB84013A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E4FF76D-8657-43F1-929B-F6D2FAB2741A}" type="slidenum">
              <a:rPr lang="de-DE" noProof="0" smtClean="0"/>
              <a:pPr>
                <a:spcAft>
                  <a:spcPts val="600"/>
                </a:spcAft>
                <a:defRPr/>
              </a:pPr>
              <a:t>42</a:t>
            </a:fld>
            <a:endParaRPr lang="de-DE" noProof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00745006-F319-FD40-B463-9639C226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Survey results – Q21 to Q24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2B5C0A-21EA-2B44-852C-0862DE4E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416947298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03042" y="2351899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205747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03042" y="2927963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530245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3504027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2854743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41323" y="2351896"/>
            <a:ext cx="482826" cy="386054"/>
            <a:chOff x="229333" y="2491410"/>
            <a:chExt cx="541931" cy="433313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47700" y="2491412"/>
              <a:ext cx="123564" cy="433311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29333" y="2491410"/>
              <a:ext cx="521501" cy="433312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24148" y="4077249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Key findings, limitations and future work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772816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87D25CA2-AA3C-884C-B886-0A4775455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92703009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8DC43C-5E99-E14B-B021-60408C6F1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83094-0B64-964B-A1CD-582EE2D8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CC7BC-7030-3849-9670-BC529284A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6</a:t>
            </a:fld>
            <a:endParaRPr lang="de-DE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A7897C-6453-4447-BEFB-50CE4573FE27}"/>
              </a:ext>
            </a:extLst>
          </p:cNvPr>
          <p:cNvGrpSpPr/>
          <p:nvPr/>
        </p:nvGrpSpPr>
        <p:grpSpPr>
          <a:xfrm>
            <a:off x="-96688" y="2027155"/>
            <a:ext cx="12382316" cy="1161466"/>
            <a:chOff x="-96688" y="2075159"/>
            <a:chExt cx="12382316" cy="1161466"/>
          </a:xfrm>
        </p:grpSpPr>
        <p:sp>
          <p:nvSpPr>
            <p:cNvPr id="8" name="Rechteck 9">
              <a:extLst>
                <a:ext uri="{FF2B5EF4-FFF2-40B4-BE49-F238E27FC236}">
                  <a16:creationId xmlns:a16="http://schemas.microsoft.com/office/drawing/2014/main" id="{793AC8F9-0004-D047-A329-ADDFED9C9C7D}"/>
                </a:ext>
              </a:extLst>
            </p:cNvPr>
            <p:cNvSpPr/>
            <p:nvPr/>
          </p:nvSpPr>
          <p:spPr bwMode="auto">
            <a:xfrm>
              <a:off x="-96688" y="2075159"/>
              <a:ext cx="12382316" cy="11614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r" eaLnBrk="0" hangingPunct="0">
                <a:defRPr/>
              </a:pPr>
              <a:endParaRPr lang="en-US">
                <a:solidFill>
                  <a:schemeClr val="tx1"/>
                </a:solidFill>
                <a:latin typeface="Arial Unicode MS" pitchFamily="34" charset="-128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1583D76-F467-DC41-AD75-179CBB225F67}"/>
                </a:ext>
              </a:extLst>
            </p:cNvPr>
            <p:cNvSpPr/>
            <p:nvPr/>
          </p:nvSpPr>
          <p:spPr bwMode="auto">
            <a:xfrm>
              <a:off x="623392" y="2331856"/>
              <a:ext cx="648072" cy="648072"/>
            </a:xfrm>
            <a:prstGeom prst="ellipse">
              <a:avLst/>
            </a:prstGeom>
            <a:solidFill>
              <a:schemeClr val="accent5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800" b="1" dirty="0">
                  <a:solidFill>
                    <a:schemeClr val="bg1"/>
                  </a:solidFill>
                  <a:cs typeface="Arial" pitchFamily="34" charset="0"/>
                </a:rPr>
                <a:t>1</a:t>
              </a:r>
            </a:p>
          </p:txBody>
        </p:sp>
        <p:sp>
          <p:nvSpPr>
            <p:cNvPr id="11" name="Rechteck 12">
              <a:extLst>
                <a:ext uri="{FF2B5EF4-FFF2-40B4-BE49-F238E27FC236}">
                  <a16:creationId xmlns:a16="http://schemas.microsoft.com/office/drawing/2014/main" id="{282BE29C-A7C7-A546-92CA-05DEDCD8A881}"/>
                </a:ext>
              </a:extLst>
            </p:cNvPr>
            <p:cNvSpPr/>
            <p:nvPr/>
          </p:nvSpPr>
          <p:spPr>
            <a:xfrm>
              <a:off x="1703512" y="2301949"/>
              <a:ext cx="1036915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/>
                <a:t>How are </a:t>
              </a:r>
              <a:r>
                <a:rPr lang="en-US" sz="2000" b="1" dirty="0"/>
                <a:t>metrics</a:t>
              </a:r>
              <a:r>
                <a:rPr lang="en-US" sz="2000" dirty="0"/>
                <a:t> in relation to </a:t>
              </a:r>
              <a:r>
                <a:rPr lang="en-US" sz="2000" b="1" dirty="0"/>
                <a:t>strategic goals </a:t>
              </a:r>
              <a:r>
                <a:rPr lang="en-US" sz="2000" dirty="0"/>
                <a:t>currently being used in large-scale agile software development?</a:t>
              </a:r>
              <a:endParaRPr lang="en-US" sz="2000" dirty="0">
                <a:latin typeface="+mn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A7F371-A9CC-EF4E-AE47-A4ED817497F4}"/>
              </a:ext>
            </a:extLst>
          </p:cNvPr>
          <p:cNvGrpSpPr/>
          <p:nvPr/>
        </p:nvGrpSpPr>
        <p:grpSpPr>
          <a:xfrm>
            <a:off x="-96688" y="3928797"/>
            <a:ext cx="12382316" cy="1161466"/>
            <a:chOff x="-96688" y="3635686"/>
            <a:chExt cx="12382316" cy="1161466"/>
          </a:xfrm>
        </p:grpSpPr>
        <p:sp>
          <p:nvSpPr>
            <p:cNvPr id="7" name="Rechteck 13">
              <a:extLst>
                <a:ext uri="{FF2B5EF4-FFF2-40B4-BE49-F238E27FC236}">
                  <a16:creationId xmlns:a16="http://schemas.microsoft.com/office/drawing/2014/main" id="{10B83F30-DC55-4142-B4F5-5FB4C07DB886}"/>
                </a:ext>
              </a:extLst>
            </p:cNvPr>
            <p:cNvSpPr/>
            <p:nvPr/>
          </p:nvSpPr>
          <p:spPr bwMode="auto">
            <a:xfrm>
              <a:off x="-96688" y="3635686"/>
              <a:ext cx="12382316" cy="11614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r" eaLnBrk="0" hangingPunct="0">
                <a:defRPr/>
              </a:pPr>
              <a:endParaRPr lang="en-US">
                <a:solidFill>
                  <a:schemeClr val="tx1"/>
                </a:solidFill>
                <a:latin typeface="Arial Unicode MS" pitchFamily="34" charset="-128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505735D-17BB-C54C-B486-1246C048B275}"/>
                </a:ext>
              </a:extLst>
            </p:cNvPr>
            <p:cNvSpPr/>
            <p:nvPr/>
          </p:nvSpPr>
          <p:spPr bwMode="auto">
            <a:xfrm>
              <a:off x="623392" y="3892383"/>
              <a:ext cx="648072" cy="648072"/>
            </a:xfrm>
            <a:prstGeom prst="ellipse">
              <a:avLst/>
            </a:prstGeom>
            <a:solidFill>
              <a:schemeClr val="accent5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800" b="1" dirty="0">
                  <a:solidFill>
                    <a:schemeClr val="bg1"/>
                  </a:solidFill>
                  <a:cs typeface="Arial" pitchFamily="34" charset="0"/>
                </a:rPr>
                <a:t>2</a:t>
              </a:r>
            </a:p>
          </p:txBody>
        </p:sp>
        <p:sp>
          <p:nvSpPr>
            <p:cNvPr id="12" name="Rechteck 14">
              <a:extLst>
                <a:ext uri="{FF2B5EF4-FFF2-40B4-BE49-F238E27FC236}">
                  <a16:creationId xmlns:a16="http://schemas.microsoft.com/office/drawing/2014/main" id="{7C8451FE-2666-D149-82BC-AE960AE028BD}"/>
                </a:ext>
              </a:extLst>
            </p:cNvPr>
            <p:cNvSpPr/>
            <p:nvPr/>
          </p:nvSpPr>
          <p:spPr>
            <a:xfrm>
              <a:off x="1703512" y="3862476"/>
              <a:ext cx="104381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/>
                <a:t>How can different stakeholders </a:t>
              </a:r>
              <a:r>
                <a:rPr lang="en-US" sz="2000" b="1" dirty="0"/>
                <a:t>establish</a:t>
              </a:r>
              <a:r>
                <a:rPr lang="en-US" sz="2000" dirty="0"/>
                <a:t> and </a:t>
              </a:r>
              <a:r>
                <a:rPr lang="en-US" sz="2000" b="1" dirty="0"/>
                <a:t>manage</a:t>
              </a:r>
              <a:r>
                <a:rPr lang="en-US" sz="2000" dirty="0"/>
                <a:t> </a:t>
              </a:r>
              <a:r>
                <a:rPr lang="en-US" sz="2000" b="1" dirty="0"/>
                <a:t>metrics</a:t>
              </a:r>
              <a:r>
                <a:rPr lang="en-US" sz="2000" dirty="0"/>
                <a:t> and </a:t>
              </a:r>
              <a:r>
                <a:rPr lang="en-US" sz="2000" b="1" dirty="0"/>
                <a:t>strategic goals </a:t>
              </a:r>
              <a:r>
                <a:rPr lang="en-US" sz="2000" dirty="0"/>
                <a:t>to improve the current large-scale agile software development measurement program?</a:t>
              </a:r>
              <a:endParaRPr lang="en-US" sz="2000" dirty="0">
                <a:latin typeface="+mn-lt"/>
              </a:endParaRPr>
            </a:p>
          </p:txBody>
        </p:sp>
      </p:grpSp>
      <p:sp>
        <p:nvSpPr>
          <p:cNvPr id="22" name="Fußzeilenplatzhalter 4">
            <a:extLst>
              <a:ext uri="{FF2B5EF4-FFF2-40B4-BE49-F238E27FC236}">
                <a16:creationId xmlns:a16="http://schemas.microsoft.com/office/drawing/2014/main" id="{1C831559-7AB6-054E-8B62-A002F34BD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4258816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21" name="Rechteck 27">
            <a:extLst>
              <a:ext uri="{FF2B5EF4-FFF2-40B4-BE49-F238E27FC236}">
                <a16:creationId xmlns:a16="http://schemas.microsoft.com/office/drawing/2014/main" id="{D36BF878-F9FA-C94F-AA1C-31E43B27C05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824148" y="2919260"/>
            <a:ext cx="11251376" cy="386054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692" tIns="54000" rIns="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b="1" dirty="0">
                <a:solidFill>
                  <a:schemeClr val="tx1"/>
                </a:solidFill>
              </a:rPr>
              <a:t>Research methodology</a:t>
            </a:r>
          </a:p>
        </p:txBody>
      </p:sp>
      <p:sp>
        <p:nvSpPr>
          <p:cNvPr id="23" name="outlineNotActiveItemMarker">
            <a:extLst>
              <a:ext uri="{FF2B5EF4-FFF2-40B4-BE49-F238E27FC236}">
                <a16:creationId xmlns:a16="http://schemas.microsoft.com/office/drawing/2014/main" id="{BEE4BA9F-4961-A248-AD78-B6C25F9B173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581044" y="2205747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4" name="Rechteck 33">
            <a:extLst>
              <a:ext uri="{FF2B5EF4-FFF2-40B4-BE49-F238E27FC236}">
                <a16:creationId xmlns:a16="http://schemas.microsoft.com/office/drawing/2014/main" id="{79D002CA-5158-1949-A83A-5CE0E2EC3D1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826072" y="2346038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Research questions</a:t>
            </a:r>
          </a:p>
        </p:txBody>
      </p:sp>
      <p:sp>
        <p:nvSpPr>
          <p:cNvPr id="25" name="outlineNotActiveItemMarker">
            <a:extLst>
              <a:ext uri="{FF2B5EF4-FFF2-40B4-BE49-F238E27FC236}">
                <a16:creationId xmlns:a16="http://schemas.microsoft.com/office/drawing/2014/main" id="{A2B566F4-D766-D84D-A698-52C8D8CD70A6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81044" y="2530245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sp>
        <p:nvSpPr>
          <p:cNvPr id="26" name="Rechteck 35">
            <a:extLst>
              <a:ext uri="{FF2B5EF4-FFF2-40B4-BE49-F238E27FC236}">
                <a16:creationId xmlns:a16="http://schemas.microsoft.com/office/drawing/2014/main" id="{72738CA4-371C-0147-8EDE-8FA0814947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824148" y="3492482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27" name="outlineNotActiveItemMarker">
            <a:extLst>
              <a:ext uri="{FF2B5EF4-FFF2-40B4-BE49-F238E27FC236}">
                <a16:creationId xmlns:a16="http://schemas.microsoft.com/office/drawing/2014/main" id="{654311C3-C8CF-144C-85DF-274B12CD39EB}"/>
              </a:ext>
            </a:extLst>
          </p:cNvPr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1044" y="2854743"/>
            <a:ext cx="0" cy="297901"/>
          </a:xfrm>
          <a:prstGeom prst="line">
            <a:avLst/>
          </a:prstGeom>
          <a:noFill/>
          <a:ln w="57150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en-US" sz="1050" dirty="0"/>
          </a:p>
        </p:txBody>
      </p:sp>
      <p:grpSp>
        <p:nvGrpSpPr>
          <p:cNvPr id="28" name="outlineActiveItemMarker">
            <a:extLst>
              <a:ext uri="{FF2B5EF4-FFF2-40B4-BE49-F238E27FC236}">
                <a16:creationId xmlns:a16="http://schemas.microsoft.com/office/drawing/2014/main" id="{4995012E-E50A-6643-94B6-58B6717088EB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359524" y="2917720"/>
            <a:ext cx="464624" cy="386052"/>
            <a:chOff x="249762" y="3126648"/>
            <a:chExt cx="521501" cy="433313"/>
          </a:xfrm>
        </p:grpSpPr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EB78F57-51BF-5043-A24E-EE6E323EED96}"/>
                </a:ext>
              </a:extLst>
            </p:cNvPr>
            <p:cNvSpPr/>
            <p:nvPr/>
          </p:nvSpPr>
          <p:spPr bwMode="auto">
            <a:xfrm>
              <a:off x="647699" y="3126649"/>
              <a:ext cx="123564" cy="433311"/>
            </a:xfrm>
            <a:prstGeom prst="rect">
              <a:avLst/>
            </a:prstGeom>
            <a:solidFill>
              <a:srgbClr val="D2D2D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6461" tIns="66461" rIns="66461" bIns="66461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</a:pPr>
              <a:endParaRPr lang="en-US" sz="1050" dirty="0" err="1"/>
            </a:p>
          </p:txBody>
        </p:sp>
        <p:sp>
          <p:nvSpPr>
            <p:cNvPr id="30" name="bluebox">
              <a:extLst>
                <a:ext uri="{FF2B5EF4-FFF2-40B4-BE49-F238E27FC236}">
                  <a16:creationId xmlns:a16="http://schemas.microsoft.com/office/drawing/2014/main" id="{4C4FEE03-A228-9043-A759-A5232DEFBE69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49762" y="3126648"/>
              <a:ext cx="521501" cy="433313"/>
            </a:xfrm>
            <a:prstGeom prst="parallelogram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>
                <a:defRPr/>
              </a:pPr>
              <a:endParaRPr lang="en-US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hteck 35">
            <a:extLst>
              <a:ext uri="{FF2B5EF4-FFF2-40B4-BE49-F238E27FC236}">
                <a16:creationId xmlns:a16="http://schemas.microsoft.com/office/drawing/2014/main" id="{F50010E1-775D-6C4D-B7D5-DEBC5752E7A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24148" y="4065704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Key findings, limitations and future work</a:t>
            </a:r>
          </a:p>
        </p:txBody>
      </p:sp>
      <p:sp>
        <p:nvSpPr>
          <p:cNvPr id="18" name="Rechteck 31">
            <a:extLst>
              <a:ext uri="{FF2B5EF4-FFF2-40B4-BE49-F238E27FC236}">
                <a16:creationId xmlns:a16="http://schemas.microsoft.com/office/drawing/2014/main" id="{E454196E-05EA-5E48-93CB-BCD3B4737DC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824148" y="1772816"/>
            <a:ext cx="8315451" cy="38605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9692" tIns="54000" rIns="0" bIns="54000" rtlCol="0" anchor="t" anchorCtr="0">
            <a:spAutoFit/>
          </a:bodyPr>
          <a:lstStyle/>
          <a:p>
            <a:pPr marL="176128" indent="-172805" defTabSz="685783">
              <a:spcBef>
                <a:spcPts val="797"/>
              </a:spcBef>
              <a:buClr>
                <a:schemeClr val="accent4"/>
              </a:buClr>
              <a:buSzPct val="70000"/>
              <a:buFont typeface="Wingdings" panose="05000000000000000000" pitchFamily="2" charset="2"/>
              <a:buChar char="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A652D901-7575-7345-8A34-ADF18F41C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276620534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22A2D71-B3FB-6049-B0B0-D99B798BB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methodology – Overview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799A71-BE85-844C-894B-190F20C64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B7B0FF-AF72-E841-9D0A-557785892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8</a:t>
            </a:fld>
            <a:endParaRPr lang="de-DE" noProof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76524C-A070-0541-AA42-2AC4BEF4FB0B}"/>
              </a:ext>
            </a:extLst>
          </p:cNvPr>
          <p:cNvSpPr txBox="1"/>
          <p:nvPr/>
        </p:nvSpPr>
        <p:spPr>
          <a:xfrm>
            <a:off x="575167" y="1627615"/>
            <a:ext cx="2705471" cy="4681284"/>
          </a:xfrm>
          <a:prstGeom prst="rect">
            <a:avLst/>
          </a:prstGeom>
          <a:noFill/>
          <a:ln>
            <a:solidFill>
              <a:srgbClr val="0073C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rIns="36000" rtlCol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US" sz="1400" b="1" u="sng" dirty="0">
                <a:latin typeface="Arial" pitchFamily="34" charset="0"/>
              </a:rPr>
              <a:t>Literature review</a:t>
            </a:r>
            <a:endParaRPr lang="en-US" sz="1400" b="1" dirty="0">
              <a:latin typeface="Arial" pitchFamily="34" charset="0"/>
            </a:endParaRPr>
          </a:p>
          <a:p>
            <a:pPr>
              <a:spcAft>
                <a:spcPts val="800"/>
              </a:spcAft>
            </a:pPr>
            <a:r>
              <a:rPr lang="en-US" sz="1300" b="1" dirty="0">
                <a:latin typeface="Arial" pitchFamily="34" charset="0"/>
              </a:rPr>
              <a:t>Foundations: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Agile &amp; lean software development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Scrum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Large-scale agile software development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Scaled Agile Framework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Scrum-at-Scale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Metrics in reporting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Metrics in agile software development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Metrics in large-scale agile software development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Goal-based measurement 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Metrics team maturity model</a:t>
            </a:r>
          </a:p>
          <a:p>
            <a:pPr marL="213750" indent="-213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Measurement challenges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03EEEFE-291C-3647-8248-FA68EB186C62}"/>
              </a:ext>
            </a:extLst>
          </p:cNvPr>
          <p:cNvSpPr txBox="1"/>
          <p:nvPr/>
        </p:nvSpPr>
        <p:spPr>
          <a:xfrm>
            <a:off x="6509135" y="1630931"/>
            <a:ext cx="5170216" cy="4677968"/>
          </a:xfrm>
          <a:prstGeom prst="rect">
            <a:avLst/>
          </a:prstGeom>
          <a:noFill/>
          <a:ln>
            <a:solidFill>
              <a:srgbClr val="0073C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502EB3C-3629-0C43-9D4C-383291CA5B7F}"/>
              </a:ext>
            </a:extLst>
          </p:cNvPr>
          <p:cNvSpPr txBox="1"/>
          <p:nvPr/>
        </p:nvSpPr>
        <p:spPr>
          <a:xfrm>
            <a:off x="9547310" y="1622028"/>
            <a:ext cx="174827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latin typeface="Arial" pitchFamily="34" charset="0"/>
              </a:rPr>
              <a:t>Case study</a:t>
            </a:r>
          </a:p>
          <a:p>
            <a:pPr algn="ctr"/>
            <a:r>
              <a:rPr lang="en-US" sz="1000" i="1" dirty="0">
                <a:latin typeface="Arial" pitchFamily="34" charset="0"/>
              </a:rPr>
              <a:t>(</a:t>
            </a:r>
            <a:r>
              <a:rPr lang="en-US" sz="1000" i="1" dirty="0" err="1">
                <a:latin typeface="Arial" pitchFamily="34" charset="0"/>
              </a:rPr>
              <a:t>Runeson</a:t>
            </a:r>
            <a:r>
              <a:rPr lang="en-US" sz="1000" i="1" dirty="0">
                <a:latin typeface="Arial" pitchFamily="34" charset="0"/>
              </a:rPr>
              <a:t> &amp; </a:t>
            </a:r>
            <a:r>
              <a:rPr lang="en-US" sz="1000" i="1" dirty="0" err="1">
                <a:latin typeface="Arial" pitchFamily="34" charset="0"/>
              </a:rPr>
              <a:t>Höst</a:t>
            </a:r>
            <a:r>
              <a:rPr lang="en-US" sz="1000" i="1" dirty="0">
                <a:latin typeface="Arial" pitchFamily="34" charset="0"/>
              </a:rPr>
              <a:t> 2009)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ED1311D-5327-6341-A64D-4788DA322C7F}"/>
              </a:ext>
            </a:extLst>
          </p:cNvPr>
          <p:cNvSpPr txBox="1"/>
          <p:nvPr/>
        </p:nvSpPr>
        <p:spPr>
          <a:xfrm>
            <a:off x="6833314" y="1630931"/>
            <a:ext cx="22643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latin typeface="Arial" pitchFamily="34" charset="0"/>
              </a:rPr>
              <a:t>Action Design Research</a:t>
            </a:r>
          </a:p>
          <a:p>
            <a:pPr algn="ctr"/>
            <a:r>
              <a:rPr lang="en-US" sz="1000" i="1" dirty="0">
                <a:latin typeface="Arial" pitchFamily="34" charset="0"/>
              </a:rPr>
              <a:t>(Sein et al. 2011)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3D5F9ED-6239-CE44-BFDF-D4516EA4208B}"/>
              </a:ext>
            </a:extLst>
          </p:cNvPr>
          <p:cNvSpPr txBox="1"/>
          <p:nvPr/>
        </p:nvSpPr>
        <p:spPr>
          <a:xfrm>
            <a:off x="8410167" y="1325266"/>
            <a:ext cx="136815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3CF"/>
                </a:solidFill>
                <a:latin typeface="Arial" pitchFamily="34" charset="0"/>
              </a:rPr>
              <a:t>Environment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581040E-3AF9-CD41-881C-CFE9DA9A812C}"/>
              </a:ext>
            </a:extLst>
          </p:cNvPr>
          <p:cNvSpPr txBox="1"/>
          <p:nvPr/>
        </p:nvSpPr>
        <p:spPr>
          <a:xfrm>
            <a:off x="9376635" y="2175213"/>
            <a:ext cx="2135071" cy="692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00" b="1" dirty="0">
                <a:latin typeface="Arial" pitchFamily="34" charset="0"/>
              </a:rPr>
              <a:t>Exploratory case study </a:t>
            </a:r>
            <a:r>
              <a:rPr lang="en-US" sz="1300" dirty="0">
                <a:latin typeface="Arial" pitchFamily="34" charset="0"/>
              </a:rPr>
              <a:t>to investigate the current use of metrics &amp; goals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456C8E4-EB26-7A49-BDCD-54996F7228AE}"/>
              </a:ext>
            </a:extLst>
          </p:cNvPr>
          <p:cNvSpPr txBox="1"/>
          <p:nvPr/>
        </p:nvSpPr>
        <p:spPr>
          <a:xfrm>
            <a:off x="9413965" y="3006277"/>
            <a:ext cx="2065925" cy="12080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00" b="1" dirty="0">
                <a:latin typeface="Arial" pitchFamily="34" charset="0"/>
              </a:rPr>
              <a:t>Methods: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Semi-structured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Informal interviews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Observations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Arial" pitchFamily="34" charset="0"/>
              </a:rPr>
              <a:t>Document analysis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26E72A4-C47A-E74B-94A5-EC420C4F83BD}"/>
              </a:ext>
            </a:extLst>
          </p:cNvPr>
          <p:cNvGrpSpPr/>
          <p:nvPr/>
        </p:nvGrpSpPr>
        <p:grpSpPr>
          <a:xfrm>
            <a:off x="6686713" y="2180493"/>
            <a:ext cx="2370283" cy="948391"/>
            <a:chOff x="2698682" y="1495972"/>
            <a:chExt cx="1691815" cy="948391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53467B46-2D82-6F47-86E4-5913D75027FB}"/>
                </a:ext>
              </a:extLst>
            </p:cNvPr>
            <p:cNvSpPr/>
            <p:nvPr/>
          </p:nvSpPr>
          <p:spPr bwMode="auto">
            <a:xfrm>
              <a:off x="2698682" y="1495972"/>
              <a:ext cx="1691815" cy="28988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bg1"/>
                  </a:solidFill>
                  <a:cs typeface="Arial" pitchFamily="34" charset="0"/>
                </a:rPr>
                <a:t>1. Problem formulation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AFD00D1-5427-1742-9434-1665BC1CC62F}"/>
                </a:ext>
              </a:extLst>
            </p:cNvPr>
            <p:cNvSpPr txBox="1"/>
            <p:nvPr/>
          </p:nvSpPr>
          <p:spPr>
            <a:xfrm>
              <a:off x="2698682" y="1785852"/>
              <a:ext cx="1691815" cy="658511"/>
            </a:xfrm>
            <a:prstGeom prst="rect">
              <a:avLst/>
            </a:prstGeom>
            <a:noFill/>
            <a:ln>
              <a:solidFill>
                <a:srgbClr val="0073CF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72000" rIns="72000" rtlCol="0">
              <a:noAutofit/>
            </a:bodyPr>
            <a:lstStyle/>
            <a:p>
              <a:pPr marL="135450" indent="-135450">
                <a:buFont typeface="Arial" panose="020B0604020202020204" pitchFamily="34" charset="0"/>
                <a:buChar char="•"/>
              </a:pPr>
              <a:r>
                <a:rPr lang="en-US" sz="1300" dirty="0">
                  <a:latin typeface="Arial" pitchFamily="34" charset="0"/>
                </a:rPr>
                <a:t>Lack of a LSAD reference framework for introducing and managing metrics</a:t>
              </a:r>
            </a:p>
          </p:txBody>
        </p: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B36CA82C-6A2F-AF46-ABC5-C639358B1805}"/>
              </a:ext>
            </a:extLst>
          </p:cNvPr>
          <p:cNvSpPr txBox="1"/>
          <p:nvPr/>
        </p:nvSpPr>
        <p:spPr>
          <a:xfrm>
            <a:off x="1098187" y="1313550"/>
            <a:ext cx="151760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3CF"/>
                </a:solidFill>
                <a:latin typeface="Arial" pitchFamily="34" charset="0"/>
              </a:rPr>
              <a:t>Knowledge Base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A6C1FD84-72EB-C64B-BD49-6FB4405A5449}"/>
              </a:ext>
            </a:extLst>
          </p:cNvPr>
          <p:cNvGrpSpPr/>
          <p:nvPr/>
        </p:nvGrpSpPr>
        <p:grpSpPr>
          <a:xfrm>
            <a:off x="3323572" y="3524657"/>
            <a:ext cx="828000" cy="814054"/>
            <a:chOff x="7915221" y="2821641"/>
            <a:chExt cx="828000" cy="814054"/>
          </a:xfrm>
        </p:grpSpPr>
        <p:sp>
          <p:nvSpPr>
            <p:cNvPr id="27" name="Pfeil nach unten 26">
              <a:extLst>
                <a:ext uri="{FF2B5EF4-FFF2-40B4-BE49-F238E27FC236}">
                  <a16:creationId xmlns:a16="http://schemas.microsoft.com/office/drawing/2014/main" id="{AEFEF4FB-4614-F142-9E39-CBF16376FFF7}"/>
                </a:ext>
              </a:extLst>
            </p:cNvPr>
            <p:cNvSpPr/>
            <p:nvPr/>
          </p:nvSpPr>
          <p:spPr bwMode="auto">
            <a:xfrm rot="5400000" flipV="1">
              <a:off x="8133495" y="3068693"/>
              <a:ext cx="413923" cy="720081"/>
            </a:xfrm>
            <a:prstGeom prst="downArrow">
              <a:avLst/>
            </a:prstGeom>
            <a:solidFill>
              <a:srgbClr val="0073CF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3D92622F-64BE-2043-B31B-F2467B580D86}"/>
                </a:ext>
              </a:extLst>
            </p:cNvPr>
            <p:cNvSpPr txBox="1"/>
            <p:nvPr/>
          </p:nvSpPr>
          <p:spPr>
            <a:xfrm>
              <a:off x="7915221" y="2821641"/>
              <a:ext cx="828000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Applicable knowledge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6416435-536C-4041-B930-EEA7B4491E44}"/>
              </a:ext>
            </a:extLst>
          </p:cNvPr>
          <p:cNvGrpSpPr/>
          <p:nvPr/>
        </p:nvGrpSpPr>
        <p:grpSpPr>
          <a:xfrm>
            <a:off x="5602104" y="3461892"/>
            <a:ext cx="864096" cy="880871"/>
            <a:chOff x="7843563" y="2754824"/>
            <a:chExt cx="864096" cy="880871"/>
          </a:xfrm>
        </p:grpSpPr>
        <p:sp>
          <p:nvSpPr>
            <p:cNvPr id="30" name="Pfeil nach unten 29">
              <a:extLst>
                <a:ext uri="{FF2B5EF4-FFF2-40B4-BE49-F238E27FC236}">
                  <a16:creationId xmlns:a16="http://schemas.microsoft.com/office/drawing/2014/main" id="{B4AA9FF1-5CC2-E24D-9D42-4720319FA0B9}"/>
                </a:ext>
              </a:extLst>
            </p:cNvPr>
            <p:cNvSpPr/>
            <p:nvPr/>
          </p:nvSpPr>
          <p:spPr bwMode="auto">
            <a:xfrm rot="5400000">
              <a:off x="8049276" y="3068693"/>
              <a:ext cx="413923" cy="720081"/>
            </a:xfrm>
            <a:prstGeom prst="downArrow">
              <a:avLst/>
            </a:prstGeom>
            <a:solidFill>
              <a:srgbClr val="0073CF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4637377C-5AE4-F448-95C2-7D01A37683DE}"/>
                </a:ext>
              </a:extLst>
            </p:cNvPr>
            <p:cNvSpPr txBox="1"/>
            <p:nvPr/>
          </p:nvSpPr>
          <p:spPr>
            <a:xfrm>
              <a:off x="7843563" y="2754824"/>
              <a:ext cx="864096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Business needs</a:t>
              </a:r>
            </a:p>
          </p:txBody>
        </p: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95029590-DCE1-0B4E-A71D-E7257A53DE48}"/>
              </a:ext>
            </a:extLst>
          </p:cNvPr>
          <p:cNvGrpSpPr/>
          <p:nvPr/>
        </p:nvGrpSpPr>
        <p:grpSpPr>
          <a:xfrm>
            <a:off x="6703250" y="3338200"/>
            <a:ext cx="2370283" cy="1591182"/>
            <a:chOff x="2294524" y="1486958"/>
            <a:chExt cx="2095973" cy="1591182"/>
          </a:xfrm>
        </p:grpSpPr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21463898-5C82-A749-A513-7CE81369E02F}"/>
                </a:ext>
              </a:extLst>
            </p:cNvPr>
            <p:cNvSpPr/>
            <p:nvPr/>
          </p:nvSpPr>
          <p:spPr bwMode="auto">
            <a:xfrm>
              <a:off x="2294524" y="1486958"/>
              <a:ext cx="2095973" cy="42929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bg1"/>
                  </a:solidFill>
                  <a:cs typeface="Arial" pitchFamily="34" charset="0"/>
                </a:rPr>
                <a:t>2. Building, Intervention, and Evaluation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611371B3-074A-674F-919F-7E4DF55BC602}"/>
                </a:ext>
              </a:extLst>
            </p:cNvPr>
            <p:cNvSpPr txBox="1"/>
            <p:nvPr/>
          </p:nvSpPr>
          <p:spPr>
            <a:xfrm>
              <a:off x="2294524" y="1918977"/>
              <a:ext cx="2095973" cy="1159163"/>
            </a:xfrm>
            <a:prstGeom prst="rect">
              <a:avLst/>
            </a:prstGeom>
            <a:noFill/>
            <a:ln>
              <a:solidFill>
                <a:srgbClr val="0073CF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72000" rIns="36000" rtlCol="0">
              <a:noAutofit/>
            </a:bodyPr>
            <a:lstStyle/>
            <a:p>
              <a:pPr marL="135450" indent="-135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300" dirty="0">
                  <a:latin typeface="Arial" pitchFamily="34" charset="0"/>
                </a:rPr>
                <a:t>Approach for goal-based metrics introduction &amp; improved management</a:t>
              </a:r>
            </a:p>
            <a:p>
              <a:pPr marL="135450" indent="-135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300" dirty="0">
                  <a:latin typeface="Arial" pitchFamily="34" charset="0"/>
                </a:rPr>
                <a:t>Execution of the approach</a:t>
              </a:r>
            </a:p>
            <a:p>
              <a:pPr marL="135450" indent="-1354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300" dirty="0">
                  <a:latin typeface="Arial" pitchFamily="34" charset="0"/>
                </a:rPr>
                <a:t>Two surveys</a:t>
              </a: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F01668D1-1A8B-FE4E-85D7-4973DD3D9A64}"/>
              </a:ext>
            </a:extLst>
          </p:cNvPr>
          <p:cNvGrpSpPr/>
          <p:nvPr/>
        </p:nvGrpSpPr>
        <p:grpSpPr>
          <a:xfrm>
            <a:off x="6703250" y="5138698"/>
            <a:ext cx="2370283" cy="1014522"/>
            <a:chOff x="2555113" y="1528721"/>
            <a:chExt cx="1835384" cy="1014522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CDE6B8A4-E942-CC48-8FB0-FD187F3E684E}"/>
                </a:ext>
              </a:extLst>
            </p:cNvPr>
            <p:cNvSpPr/>
            <p:nvPr/>
          </p:nvSpPr>
          <p:spPr bwMode="auto">
            <a:xfrm>
              <a:off x="2555113" y="1528721"/>
              <a:ext cx="1835384" cy="31312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bg1"/>
                  </a:solidFill>
                  <a:cs typeface="Arial" pitchFamily="34" charset="0"/>
                </a:rPr>
                <a:t>3. Reflection &amp; Learning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9B938B9D-201F-6543-8C3F-FDB1D5FD01D4}"/>
                </a:ext>
              </a:extLst>
            </p:cNvPr>
            <p:cNvSpPr txBox="1"/>
            <p:nvPr/>
          </p:nvSpPr>
          <p:spPr>
            <a:xfrm>
              <a:off x="2555113" y="1818602"/>
              <a:ext cx="1835384" cy="724641"/>
            </a:xfrm>
            <a:prstGeom prst="rect">
              <a:avLst/>
            </a:prstGeom>
            <a:noFill/>
            <a:ln>
              <a:solidFill>
                <a:srgbClr val="0073CF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72000" rIns="36000" rtlCol="0">
              <a:noAutofit/>
            </a:bodyPr>
            <a:lstStyle/>
            <a:p>
              <a:pPr marL="135450" indent="-135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300" dirty="0">
                  <a:latin typeface="Arial" pitchFamily="34" charset="0"/>
                </a:rPr>
                <a:t>Reflect on organization-specific design &amp; execution of the approach </a:t>
              </a: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DBAD5BCD-75BE-9E4A-B92F-539FEB9A8434}"/>
              </a:ext>
            </a:extLst>
          </p:cNvPr>
          <p:cNvGrpSpPr/>
          <p:nvPr/>
        </p:nvGrpSpPr>
        <p:grpSpPr>
          <a:xfrm>
            <a:off x="9380970" y="4979627"/>
            <a:ext cx="2108870" cy="1173593"/>
            <a:chOff x="2555112" y="1470025"/>
            <a:chExt cx="1970489" cy="1173593"/>
          </a:xfrm>
        </p:grpSpPr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FB09AADB-AD1D-9843-8A5D-0A70095E2642}"/>
                </a:ext>
              </a:extLst>
            </p:cNvPr>
            <p:cNvSpPr/>
            <p:nvPr/>
          </p:nvSpPr>
          <p:spPr bwMode="auto">
            <a:xfrm>
              <a:off x="2555112" y="1470025"/>
              <a:ext cx="1970479" cy="44622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bg1"/>
                  </a:solidFill>
                  <a:cs typeface="Arial" pitchFamily="34" charset="0"/>
                </a:rPr>
                <a:t>4. Formalization of Learning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48BD520F-73B5-4D49-981F-5ECDB2131BC5}"/>
                </a:ext>
              </a:extLst>
            </p:cNvPr>
            <p:cNvSpPr txBox="1"/>
            <p:nvPr/>
          </p:nvSpPr>
          <p:spPr>
            <a:xfrm>
              <a:off x="2555112" y="1918977"/>
              <a:ext cx="1970489" cy="724641"/>
            </a:xfrm>
            <a:prstGeom prst="rect">
              <a:avLst/>
            </a:prstGeom>
            <a:noFill/>
            <a:ln>
              <a:solidFill>
                <a:srgbClr val="0073CF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72000" rIns="72000" rtlCol="0">
              <a:noAutofit/>
            </a:bodyPr>
            <a:lstStyle/>
            <a:p>
              <a:pPr marL="135450" indent="-135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300" dirty="0">
                  <a:latin typeface="Arial" pitchFamily="34" charset="0"/>
                </a:rPr>
                <a:t>Derive a generalizable reference for introducing &amp; managing metrics</a:t>
              </a:r>
            </a:p>
          </p:txBody>
        </p:sp>
      </p:grp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F25D5FAB-8F43-CC47-9DB3-0150531D1594}"/>
              </a:ext>
            </a:extLst>
          </p:cNvPr>
          <p:cNvCxnSpPr>
            <a:cxnSpLocks/>
            <a:stCxn id="17" idx="2"/>
            <a:endCxn id="33" idx="0"/>
          </p:cNvCxnSpPr>
          <p:nvPr/>
        </p:nvCxnSpPr>
        <p:spPr bwMode="auto">
          <a:xfrm>
            <a:off x="7871855" y="3128884"/>
            <a:ext cx="0" cy="209316"/>
          </a:xfrm>
          <a:prstGeom prst="straightConnector1">
            <a:avLst/>
          </a:prstGeom>
          <a:ln>
            <a:solidFill>
              <a:srgbClr val="8D8D8D"/>
            </a:solidFill>
            <a:headEnd type="triangl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AF228425-418A-D84A-AC60-80AB33509C05}"/>
              </a:ext>
            </a:extLst>
          </p:cNvPr>
          <p:cNvCxnSpPr>
            <a:cxnSpLocks/>
            <a:stCxn id="34" idx="2"/>
            <a:endCxn id="36" idx="0"/>
          </p:cNvCxnSpPr>
          <p:nvPr/>
        </p:nvCxnSpPr>
        <p:spPr bwMode="auto">
          <a:xfrm>
            <a:off x="7888392" y="4929382"/>
            <a:ext cx="0" cy="209316"/>
          </a:xfrm>
          <a:prstGeom prst="straightConnector1">
            <a:avLst/>
          </a:prstGeom>
          <a:ln>
            <a:solidFill>
              <a:srgbClr val="8D8D8D"/>
            </a:solidFill>
            <a:headEnd type="triangl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1C8C10D0-12D6-AF48-ACA4-81AD6765A16B}"/>
              </a:ext>
            </a:extLst>
          </p:cNvPr>
          <p:cNvCxnSpPr>
            <a:cxnSpLocks/>
            <a:stCxn id="37" idx="3"/>
            <a:endCxn id="40" idx="1"/>
          </p:cNvCxnSpPr>
          <p:nvPr/>
        </p:nvCxnSpPr>
        <p:spPr bwMode="auto">
          <a:xfrm>
            <a:off x="9073533" y="5790900"/>
            <a:ext cx="307437" cy="0"/>
          </a:xfrm>
          <a:prstGeom prst="straightConnector1">
            <a:avLst/>
          </a:prstGeom>
          <a:ln>
            <a:solidFill>
              <a:srgbClr val="8D8D8D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Abgerundetes Rechteck 53">
            <a:extLst>
              <a:ext uri="{FF2B5EF4-FFF2-40B4-BE49-F238E27FC236}">
                <a16:creationId xmlns:a16="http://schemas.microsoft.com/office/drawing/2014/main" id="{2B116D6E-2811-BE4F-81BE-E93C700080C5}"/>
              </a:ext>
            </a:extLst>
          </p:cNvPr>
          <p:cNvSpPr/>
          <p:nvPr/>
        </p:nvSpPr>
        <p:spPr bwMode="auto">
          <a:xfrm>
            <a:off x="4216054" y="3884442"/>
            <a:ext cx="1332650" cy="494224"/>
          </a:xfrm>
          <a:prstGeom prst="roundRect">
            <a:avLst>
              <a:gd name="adj" fmla="val 33866"/>
            </a:avLst>
          </a:prstGeom>
          <a:solidFill>
            <a:srgbClr val="0073CF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Artifact</a:t>
            </a:r>
          </a:p>
        </p:txBody>
      </p: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2FE3A003-45E2-7740-BDA9-139E0309F3D9}"/>
              </a:ext>
            </a:extLst>
          </p:cNvPr>
          <p:cNvGrpSpPr/>
          <p:nvPr/>
        </p:nvGrpSpPr>
        <p:grpSpPr>
          <a:xfrm>
            <a:off x="6098992" y="1052328"/>
            <a:ext cx="792088" cy="564079"/>
            <a:chOff x="4356076" y="448376"/>
            <a:chExt cx="792088" cy="564079"/>
          </a:xfrm>
        </p:grpSpPr>
        <p:sp>
          <p:nvSpPr>
            <p:cNvPr id="56" name="Nach rechts gekrümmter Pfeil 55">
              <a:extLst>
                <a:ext uri="{FF2B5EF4-FFF2-40B4-BE49-F238E27FC236}">
                  <a16:creationId xmlns:a16="http://schemas.microsoft.com/office/drawing/2014/main" id="{6331ABA0-F4D0-3543-AFB9-244E7D8CA9C0}"/>
                </a:ext>
              </a:extLst>
            </p:cNvPr>
            <p:cNvSpPr/>
            <p:nvPr/>
          </p:nvSpPr>
          <p:spPr bwMode="auto">
            <a:xfrm>
              <a:off x="4356076" y="476672"/>
              <a:ext cx="276492" cy="535783"/>
            </a:xfrm>
            <a:prstGeom prst="curvedRightArrow">
              <a:avLst>
                <a:gd name="adj1" fmla="val 17766"/>
                <a:gd name="adj2" fmla="val 46248"/>
                <a:gd name="adj3" fmla="val 35876"/>
              </a:avLst>
            </a:prstGeom>
            <a:solidFill>
              <a:srgbClr val="0073CF"/>
            </a:solidFill>
            <a:ln>
              <a:solidFill>
                <a:srgbClr val="003359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7BCEC583-A66D-1147-BF9E-D48BC6AD9457}"/>
                </a:ext>
              </a:extLst>
            </p:cNvPr>
            <p:cNvSpPr txBox="1"/>
            <p:nvPr/>
          </p:nvSpPr>
          <p:spPr>
            <a:xfrm>
              <a:off x="4418991" y="495051"/>
              <a:ext cx="660782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Rele- vance</a:t>
              </a:r>
            </a:p>
          </p:txBody>
        </p:sp>
        <p:sp>
          <p:nvSpPr>
            <p:cNvPr id="58" name="Nach rechts gekrümmter Pfeil 57">
              <a:extLst>
                <a:ext uri="{FF2B5EF4-FFF2-40B4-BE49-F238E27FC236}">
                  <a16:creationId xmlns:a16="http://schemas.microsoft.com/office/drawing/2014/main" id="{5DB10C83-6C8E-8C47-AEC4-80DAD9A7D401}"/>
                </a:ext>
              </a:extLst>
            </p:cNvPr>
            <p:cNvSpPr/>
            <p:nvPr/>
          </p:nvSpPr>
          <p:spPr bwMode="auto">
            <a:xfrm rot="10800000">
              <a:off x="4871672" y="448376"/>
              <a:ext cx="276492" cy="535783"/>
            </a:xfrm>
            <a:prstGeom prst="curvedRightArrow">
              <a:avLst>
                <a:gd name="adj1" fmla="val 17766"/>
                <a:gd name="adj2" fmla="val 46248"/>
                <a:gd name="adj3" fmla="val 35876"/>
              </a:avLst>
            </a:prstGeom>
            <a:solidFill>
              <a:srgbClr val="0073CF"/>
            </a:solidFill>
            <a:ln>
              <a:solidFill>
                <a:srgbClr val="003359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FD76FFB8-142D-E442-A0D6-310ABF3C27A0}"/>
              </a:ext>
            </a:extLst>
          </p:cNvPr>
          <p:cNvGrpSpPr/>
          <p:nvPr/>
        </p:nvGrpSpPr>
        <p:grpSpPr>
          <a:xfrm>
            <a:off x="3001189" y="1048556"/>
            <a:ext cx="720080" cy="564079"/>
            <a:chOff x="4398491" y="448376"/>
            <a:chExt cx="720080" cy="564079"/>
          </a:xfrm>
        </p:grpSpPr>
        <p:sp>
          <p:nvSpPr>
            <p:cNvPr id="60" name="Nach rechts gekrümmter Pfeil 59">
              <a:extLst>
                <a:ext uri="{FF2B5EF4-FFF2-40B4-BE49-F238E27FC236}">
                  <a16:creationId xmlns:a16="http://schemas.microsoft.com/office/drawing/2014/main" id="{DC8AF714-F91E-BF48-BBD7-6306460824BD}"/>
                </a:ext>
              </a:extLst>
            </p:cNvPr>
            <p:cNvSpPr/>
            <p:nvPr/>
          </p:nvSpPr>
          <p:spPr bwMode="auto">
            <a:xfrm>
              <a:off x="4398491" y="476672"/>
              <a:ext cx="276492" cy="535783"/>
            </a:xfrm>
            <a:prstGeom prst="curvedRightArrow">
              <a:avLst>
                <a:gd name="adj1" fmla="val 17766"/>
                <a:gd name="adj2" fmla="val 46248"/>
                <a:gd name="adj3" fmla="val 35876"/>
              </a:avLst>
            </a:prstGeom>
            <a:solidFill>
              <a:srgbClr val="0073CF"/>
            </a:solidFill>
            <a:ln>
              <a:solidFill>
                <a:srgbClr val="003359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BFF8B9CE-874B-CA43-9ACE-15140F6C940A}"/>
                </a:ext>
              </a:extLst>
            </p:cNvPr>
            <p:cNvSpPr txBox="1"/>
            <p:nvPr/>
          </p:nvSpPr>
          <p:spPr>
            <a:xfrm>
              <a:off x="4398491" y="587789"/>
              <a:ext cx="660782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</a:rPr>
                <a:t>Rigor</a:t>
              </a:r>
            </a:p>
          </p:txBody>
        </p:sp>
        <p:sp>
          <p:nvSpPr>
            <p:cNvPr id="62" name="Nach rechts gekrümmter Pfeil 61">
              <a:extLst>
                <a:ext uri="{FF2B5EF4-FFF2-40B4-BE49-F238E27FC236}">
                  <a16:creationId xmlns:a16="http://schemas.microsoft.com/office/drawing/2014/main" id="{506DF45C-63B9-694D-8FD7-FDAB7DB7D3A2}"/>
                </a:ext>
              </a:extLst>
            </p:cNvPr>
            <p:cNvSpPr/>
            <p:nvPr/>
          </p:nvSpPr>
          <p:spPr bwMode="auto">
            <a:xfrm rot="10800000">
              <a:off x="4842079" y="448376"/>
              <a:ext cx="276492" cy="535783"/>
            </a:xfrm>
            <a:prstGeom prst="curvedRightArrow">
              <a:avLst>
                <a:gd name="adj1" fmla="val 17766"/>
                <a:gd name="adj2" fmla="val 46248"/>
                <a:gd name="adj3" fmla="val 35876"/>
              </a:avLst>
            </a:prstGeom>
            <a:solidFill>
              <a:srgbClr val="0073CF"/>
            </a:solidFill>
            <a:ln>
              <a:solidFill>
                <a:srgbClr val="003359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65" name="Fußzeilenplatzhalter 4">
            <a:extLst>
              <a:ext uri="{FF2B5EF4-FFF2-40B4-BE49-F238E27FC236}">
                <a16:creationId xmlns:a16="http://schemas.microsoft.com/office/drawing/2014/main" id="{F235EB6B-9F0A-F248-A34B-683F2C30E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</p:spTree>
    <p:extLst>
      <p:ext uri="{BB962C8B-B14F-4D97-AF65-F5344CB8AC3E}">
        <p14:creationId xmlns:p14="http://schemas.microsoft.com/office/powerpoint/2010/main" val="28221748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/>
      <p:bldP spid="13" grpId="0"/>
      <p:bldP spid="14" grpId="0"/>
      <p:bldP spid="19" grpId="0"/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5C3CD55-204F-474E-8CE6-BA8AB9C6C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methodology – Case study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3391DF-ECC6-314F-85DB-46AF0A19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BE57F-CBA0-9A46-A771-51DCB1368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de-DE" noProof="0" smtClean="0"/>
              <a:pPr>
                <a:defRPr/>
              </a:pPr>
              <a:t>9</a:t>
            </a:fld>
            <a:endParaRPr lang="de-DE" noProof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7F8A61BC-7548-4247-BC9D-4812526A1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2" y="6569076"/>
            <a:ext cx="9050277" cy="288925"/>
          </a:xfrm>
        </p:spPr>
        <p:txBody>
          <a:bodyPr/>
          <a:lstStyle/>
          <a:p>
            <a:r>
              <a:rPr lang="en-US" dirty="0"/>
              <a:t>Leon Menzel | Final Presentation Master‘s Thesis | Investigating the Adoption and Management of Metrics in Large-Scale Agile Software Development at a German IT-Provider | 13.09.21</a:t>
            </a:r>
          </a:p>
        </p:txBody>
      </p:sp>
      <p:sp>
        <p:nvSpPr>
          <p:cNvPr id="8" name="Textfeld 27">
            <a:extLst>
              <a:ext uri="{FF2B5EF4-FFF2-40B4-BE49-F238E27FC236}">
                <a16:creationId xmlns:a16="http://schemas.microsoft.com/office/drawing/2014/main" id="{0DA7AA00-2E98-7748-96F7-705872C5319A}"/>
              </a:ext>
            </a:extLst>
          </p:cNvPr>
          <p:cNvSpPr txBox="1"/>
          <p:nvPr/>
        </p:nvSpPr>
        <p:spPr>
          <a:xfrm>
            <a:off x="839416" y="4087257"/>
            <a:ext cx="4106914" cy="17900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Case study and interview focus topics: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Existing goals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Existing metrics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Responsibilities for metrics and goals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Metrics challenges 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+mn-lt"/>
              </a:rPr>
              <a:t>Recommendations for metrics adoption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7B04758-04E4-9B4F-94F6-AECB4CC86B47}"/>
              </a:ext>
            </a:extLst>
          </p:cNvPr>
          <p:cNvGrpSpPr/>
          <p:nvPr/>
        </p:nvGrpSpPr>
        <p:grpSpPr>
          <a:xfrm>
            <a:off x="839416" y="1556792"/>
            <a:ext cx="4106914" cy="2228312"/>
            <a:chOff x="6096000" y="1124743"/>
            <a:chExt cx="4106914" cy="2228312"/>
          </a:xfrm>
        </p:grpSpPr>
        <p:sp>
          <p:nvSpPr>
            <p:cNvPr id="9" name="Abgerundetes Rechteck 8">
              <a:extLst>
                <a:ext uri="{FF2B5EF4-FFF2-40B4-BE49-F238E27FC236}">
                  <a16:creationId xmlns:a16="http://schemas.microsoft.com/office/drawing/2014/main" id="{863824B2-F4CC-BA45-B48A-34F34A39C10F}"/>
                </a:ext>
              </a:extLst>
            </p:cNvPr>
            <p:cNvSpPr/>
            <p:nvPr/>
          </p:nvSpPr>
          <p:spPr bwMode="auto">
            <a:xfrm>
              <a:off x="6096000" y="1124743"/>
              <a:ext cx="4106914" cy="222831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003359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i="1" dirty="0">
                  <a:solidFill>
                    <a:schemeClr val="tx1"/>
                  </a:solidFill>
                  <a:cs typeface="Arial" pitchFamily="34" charset="0"/>
                </a:rPr>
                <a:t>Context: </a:t>
              </a: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Large-scale agile software development</a:t>
              </a:r>
            </a:p>
          </p:txBody>
        </p:sp>
        <p:sp>
          <p:nvSpPr>
            <p:cNvPr id="10" name="Abgerundetes Rechteck 9">
              <a:extLst>
                <a:ext uri="{FF2B5EF4-FFF2-40B4-BE49-F238E27FC236}">
                  <a16:creationId xmlns:a16="http://schemas.microsoft.com/office/drawing/2014/main" id="{2FC2C71A-D2F8-0044-9609-1F2E225A8EA3}"/>
                </a:ext>
              </a:extLst>
            </p:cNvPr>
            <p:cNvSpPr/>
            <p:nvPr/>
          </p:nvSpPr>
          <p:spPr bwMode="auto">
            <a:xfrm>
              <a:off x="6242474" y="1480847"/>
              <a:ext cx="3847612" cy="172819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003359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i="1" dirty="0">
                  <a:solidFill>
                    <a:schemeClr val="tx1"/>
                  </a:solidFill>
                  <a:cs typeface="Arial" pitchFamily="34" charset="0"/>
                </a:rPr>
                <a:t>Case: </a:t>
              </a: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German insurance group</a:t>
              </a:r>
            </a:p>
          </p:txBody>
        </p:sp>
        <p:sp>
          <p:nvSpPr>
            <p:cNvPr id="11" name="Abgerundetes Rechteck 10">
              <a:extLst>
                <a:ext uri="{FF2B5EF4-FFF2-40B4-BE49-F238E27FC236}">
                  <a16:creationId xmlns:a16="http://schemas.microsoft.com/office/drawing/2014/main" id="{64ABEEC8-5521-0F46-92B4-43838DE045FE}"/>
                </a:ext>
              </a:extLst>
            </p:cNvPr>
            <p:cNvSpPr/>
            <p:nvPr/>
          </p:nvSpPr>
          <p:spPr bwMode="auto">
            <a:xfrm>
              <a:off x="6385260" y="1807652"/>
              <a:ext cx="1760609" cy="125737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003359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i="1" dirty="0">
                  <a:solidFill>
                    <a:schemeClr val="tx1"/>
                  </a:solidFill>
                  <a:cs typeface="Arial" pitchFamily="34" charset="0"/>
                </a:rPr>
                <a:t>Unit of analysis: 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IT-provider</a:t>
              </a:r>
            </a:p>
            <a:p>
              <a:pPr marL="135450" marR="0" indent="-1354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2" charset="2"/>
                <a:buChar char="-"/>
                <a:tabLst/>
              </a:pPr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Scrum-at-Scale</a:t>
              </a:r>
            </a:p>
            <a:p>
              <a:pPr marL="135450" marR="0" indent="-1354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2" charset="2"/>
                <a:buChar char="-"/>
                <a:tabLst/>
              </a:pPr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3-4 software development teams</a:t>
              </a:r>
            </a:p>
          </p:txBody>
        </p:sp>
        <p:sp>
          <p:nvSpPr>
            <p:cNvPr id="13" name="Abgerundetes Rechteck 12">
              <a:extLst>
                <a:ext uri="{FF2B5EF4-FFF2-40B4-BE49-F238E27FC236}">
                  <a16:creationId xmlns:a16="http://schemas.microsoft.com/office/drawing/2014/main" id="{2ADE60B3-A72B-B347-A9FC-17169B0458BC}"/>
                </a:ext>
              </a:extLst>
            </p:cNvPr>
            <p:cNvSpPr/>
            <p:nvPr/>
          </p:nvSpPr>
          <p:spPr bwMode="auto">
            <a:xfrm>
              <a:off x="8250792" y="1803906"/>
              <a:ext cx="1656184" cy="125737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003359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lang="en-US" sz="1200" i="1" dirty="0">
                  <a:solidFill>
                    <a:schemeClr val="tx1"/>
                  </a:solidFill>
                  <a:cs typeface="Arial" pitchFamily="34" charset="0"/>
                </a:rPr>
                <a:t>Unit of analysis: </a:t>
              </a:r>
              <a:r>
                <a:rPr lang="en-US" sz="1400" dirty="0">
                  <a:solidFill>
                    <a:schemeClr val="tx1"/>
                  </a:solidFill>
                  <a:cs typeface="Arial" pitchFamily="34" charset="0"/>
                </a:rPr>
                <a:t>Sales ART</a:t>
              </a:r>
            </a:p>
            <a:p>
              <a:pPr marL="141750" marR="0" indent="-141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2" charset="2"/>
                <a:buChar char="-"/>
                <a:tabLst/>
              </a:pPr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SAFe</a:t>
              </a:r>
            </a:p>
            <a:p>
              <a:pPr marL="141750" marR="0" indent="-141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Symbol" pitchFamily="2" charset="2"/>
                <a:buChar char="-"/>
                <a:tabLst/>
              </a:pPr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10 software development teams</a:t>
              </a:r>
            </a:p>
          </p:txBody>
        </p:sp>
      </p:grpSp>
      <p:graphicFrame>
        <p:nvGraphicFramePr>
          <p:cNvPr id="15" name="Tabelle 14">
            <a:extLst>
              <a:ext uri="{FF2B5EF4-FFF2-40B4-BE49-F238E27FC236}">
                <a16:creationId xmlns:a16="http://schemas.microsoft.com/office/drawing/2014/main" id="{7A96540E-17A3-1347-8985-F3CBFCE00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68607"/>
              </p:ext>
            </p:extLst>
          </p:nvPr>
        </p:nvGraphicFramePr>
        <p:xfrm>
          <a:off x="5739818" y="1552856"/>
          <a:ext cx="5612766" cy="43244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17843">
                  <a:extLst>
                    <a:ext uri="{9D8B030D-6E8A-4147-A177-3AD203B41FA5}">
                      <a16:colId xmlns:a16="http://schemas.microsoft.com/office/drawing/2014/main" val="445168875"/>
                    </a:ext>
                  </a:extLst>
                </a:gridCol>
                <a:gridCol w="2376742">
                  <a:extLst>
                    <a:ext uri="{9D8B030D-6E8A-4147-A177-3AD203B41FA5}">
                      <a16:colId xmlns:a16="http://schemas.microsoft.com/office/drawing/2014/main" val="3200603546"/>
                    </a:ext>
                  </a:extLst>
                </a:gridCol>
                <a:gridCol w="1640205">
                  <a:extLst>
                    <a:ext uri="{9D8B030D-6E8A-4147-A177-3AD203B41FA5}">
                      <a16:colId xmlns:a16="http://schemas.microsoft.com/office/drawing/2014/main" val="2016404399"/>
                    </a:ext>
                  </a:extLst>
                </a:gridCol>
                <a:gridCol w="1077976">
                  <a:extLst>
                    <a:ext uri="{9D8B030D-6E8A-4147-A177-3AD203B41FA5}">
                      <a16:colId xmlns:a16="http://schemas.microsoft.com/office/drawing/2014/main" val="1621350672"/>
                    </a:ext>
                  </a:extLst>
                </a:gridCol>
              </a:tblGrid>
              <a:tr h="393129">
                <a:tc>
                  <a:txBody>
                    <a:bodyPr/>
                    <a:lstStyle/>
                    <a:p>
                      <a:r>
                        <a:rPr lang="en-US" sz="1400" b="1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Agile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Case 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192113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Release Train Engineer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Sales 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9640933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Product Manager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Sales 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1318482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Developer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Sales 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2406432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Scrum Master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Sales 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288483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Scrum Master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Sales 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4049151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Scrum Master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IT-provider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966160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Product Owner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IT-provider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5585457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Principal Product Owner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IT-provider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890271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Chief Technology Officer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IT-provider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1251452"/>
                  </a:ext>
                </a:extLst>
              </a:tr>
              <a:tr h="3931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Information Security Officer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IT-provider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4464079"/>
                  </a:ext>
                </a:extLst>
              </a:tr>
            </a:tbl>
          </a:graphicData>
        </a:graphic>
      </p:graphicFrame>
      <p:sp>
        <p:nvSpPr>
          <p:cNvPr id="16" name="Textfeld 27">
            <a:extLst>
              <a:ext uri="{FF2B5EF4-FFF2-40B4-BE49-F238E27FC236}">
                <a16:creationId xmlns:a16="http://schemas.microsoft.com/office/drawing/2014/main" id="{0A0941D9-38A3-A047-8B27-D146097A6208}"/>
              </a:ext>
            </a:extLst>
          </p:cNvPr>
          <p:cNvSpPr txBox="1"/>
          <p:nvPr/>
        </p:nvSpPr>
        <p:spPr>
          <a:xfrm>
            <a:off x="839416" y="1227593"/>
            <a:ext cx="3580126" cy="32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Embedded case study setup:</a:t>
            </a:r>
          </a:p>
        </p:txBody>
      </p:sp>
      <p:sp>
        <p:nvSpPr>
          <p:cNvPr id="17" name="Textfeld 27">
            <a:extLst>
              <a:ext uri="{FF2B5EF4-FFF2-40B4-BE49-F238E27FC236}">
                <a16:creationId xmlns:a16="http://schemas.microsoft.com/office/drawing/2014/main" id="{FC043338-AB75-9C41-8398-766F71CF3DA8}"/>
              </a:ext>
            </a:extLst>
          </p:cNvPr>
          <p:cNvSpPr txBox="1"/>
          <p:nvPr/>
        </p:nvSpPr>
        <p:spPr>
          <a:xfrm>
            <a:off x="5739819" y="1227592"/>
            <a:ext cx="4779174" cy="32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defPPr>
              <a:defRPr lang="de-DE"/>
            </a:defPPr>
            <a:lvl1pPr>
              <a:lnSpc>
                <a:spcPct val="150000"/>
              </a:lnSpc>
              <a:defRPr sz="1400" b="1">
                <a:latin typeface="Arial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accent4"/>
                </a:solidFill>
                <a:latin typeface="+mn-lt"/>
              </a:rPr>
              <a:t>Case study and interview participants: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963EA41-190B-A148-8522-810C610ECD2F}"/>
              </a:ext>
            </a:extLst>
          </p:cNvPr>
          <p:cNvSpPr/>
          <p:nvPr/>
        </p:nvSpPr>
        <p:spPr>
          <a:xfrm>
            <a:off x="3556206" y="3787069"/>
            <a:ext cx="13901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i="1" dirty="0">
                <a:latin typeface="Arial" pitchFamily="34" charset="0"/>
              </a:rPr>
              <a:t>(</a:t>
            </a:r>
            <a:r>
              <a:rPr lang="en-US" sz="900" i="1" dirty="0" err="1">
                <a:latin typeface="Arial" pitchFamily="34" charset="0"/>
              </a:rPr>
              <a:t>Runeson</a:t>
            </a:r>
            <a:r>
              <a:rPr lang="en-US" sz="900" i="1" dirty="0">
                <a:latin typeface="Arial" pitchFamily="34" charset="0"/>
              </a:rPr>
              <a:t> &amp; </a:t>
            </a:r>
            <a:r>
              <a:rPr lang="en-US" sz="900" i="1" dirty="0" err="1">
                <a:latin typeface="Arial" pitchFamily="34" charset="0"/>
              </a:rPr>
              <a:t>Höst</a:t>
            </a:r>
            <a:r>
              <a:rPr lang="en-US" sz="900" i="1" dirty="0">
                <a:latin typeface="Arial" pitchFamily="34" charset="0"/>
              </a:rPr>
              <a:t> 2009)</a:t>
            </a:r>
          </a:p>
        </p:txBody>
      </p:sp>
    </p:spTree>
    <p:extLst>
      <p:ext uri="{BB962C8B-B14F-4D97-AF65-F5344CB8AC3E}">
        <p14:creationId xmlns:p14="http://schemas.microsoft.com/office/powerpoint/2010/main" val="30362700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SubItem"/>
  <p:tag name="ISOUTLINE" val="Tru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SubItem"/>
  <p:tag name="ISOUTLINE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SubItem"/>
  <p:tag name="ISOUTLINE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SubItem"/>
  <p:tag name="ISOUTLINE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SubItem"/>
  <p:tag name="ISOUTLINE" val="Tr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SubItem"/>
  <p:tag name="ISOUTLINE" val="Tru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SubItem"/>
  <p:tag name="ISOUTLINE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SubItem"/>
  <p:tag name="ISOUTLINE" val="Tru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SubItem"/>
  <p:tag name="ISOUTLINE" val="Tr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"/>
  <p:tag name="ISOUTLINE" val="Tru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Marker"/>
  <p:tag name="ISOUTLINE" val="Tru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  <p:tag name="ISOUTLINE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ActiveItemMark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utlineNotActiveItem"/>
  <p:tag name="ISOUTLINE" val="True"/>
</p:tagLst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Deutsche Folienvorlage (breit).potx" id="{797E3055-EF26-4B20-9ED8-5B1EF4832DAD}" vid="{40E147F4-7733-44AD-9066-08DC2245D498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6113</Words>
  <Application>Microsoft Macintosh PowerPoint</Application>
  <PresentationFormat>Breitbild</PresentationFormat>
  <Paragraphs>840</Paragraphs>
  <Slides>42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42</vt:i4>
      </vt:variant>
    </vt:vector>
  </HeadingPairs>
  <TitlesOfParts>
    <vt:vector size="49" baseType="lpstr">
      <vt:lpstr>Arial Unicode MS</vt:lpstr>
      <vt:lpstr>Arial</vt:lpstr>
      <vt:lpstr>Helvetica Neue</vt:lpstr>
      <vt:lpstr>Symbol</vt:lpstr>
      <vt:lpstr>TUM Neue Helvetica 75 Bold</vt:lpstr>
      <vt:lpstr>Wingdings</vt:lpstr>
      <vt:lpstr>Slides sebis 2013 2</vt:lpstr>
      <vt:lpstr>Investigating the Adoption and Management of Metrics in Large-Scale Agile Software Development at a German IT-Provider</vt:lpstr>
      <vt:lpstr>Outline</vt:lpstr>
      <vt:lpstr>Motivation – The role of metrics in large-scale agile software development </vt:lpstr>
      <vt:lpstr>Motivation – Research gap in two respects</vt:lpstr>
      <vt:lpstr>Outline</vt:lpstr>
      <vt:lpstr>Research questions</vt:lpstr>
      <vt:lpstr>Outline</vt:lpstr>
      <vt:lpstr>Research methodology – Overview</vt:lpstr>
      <vt:lpstr>Research methodology – Case study</vt:lpstr>
      <vt:lpstr>Outline</vt:lpstr>
      <vt:lpstr>Results – The approach from theoretical formulation over execution to evaluation  </vt:lpstr>
      <vt:lpstr>Outline</vt:lpstr>
      <vt:lpstr>Results – Components of the approach </vt:lpstr>
      <vt:lpstr>Results – Recommendations for metrics adoption</vt:lpstr>
      <vt:lpstr>Results – Part 1: Goal-based introduction of metrics</vt:lpstr>
      <vt:lpstr>Results – Part 2: Improvement of the measurement program management</vt:lpstr>
      <vt:lpstr>Outline</vt:lpstr>
      <vt:lpstr>Results – Execution of the goal-based metrics introduction approach at the IT-provider </vt:lpstr>
      <vt:lpstr>Results – Execution of the goal-based metrics introduction approach at the IT-provider </vt:lpstr>
      <vt:lpstr>Results – Execution of the goal-based metrics introduction approach at the IT-provider </vt:lpstr>
      <vt:lpstr>Results – Execution of the measurement program management improvement approach at the Sales ART </vt:lpstr>
      <vt:lpstr>Results – Summary of the execution of the approach in both instantiations</vt:lpstr>
      <vt:lpstr>Outline</vt:lpstr>
      <vt:lpstr>Results – Survey structure</vt:lpstr>
      <vt:lpstr>Results – Evaluation of the approach for the introduction of metrics</vt:lpstr>
      <vt:lpstr>Results – Evaluation of the approach for improving the measurement program</vt:lpstr>
      <vt:lpstr>Outline</vt:lpstr>
      <vt:lpstr>Key findings, limitations &amp; future work</vt:lpstr>
      <vt:lpstr>PowerPoint-Präsentation</vt:lpstr>
      <vt:lpstr>References </vt:lpstr>
      <vt:lpstr>Goal Question Metric plan of the IT-provider</vt:lpstr>
      <vt:lpstr>Goal Question Metric plan of the Sales ART I</vt:lpstr>
      <vt:lpstr>Goal Question Metric plan of the Sales ART II</vt:lpstr>
      <vt:lpstr>All Recommendations for metrics adoption I</vt:lpstr>
      <vt:lpstr>All Recommendations for metrics adoption II</vt:lpstr>
      <vt:lpstr>All Recommendations for metrics adoption III</vt:lpstr>
      <vt:lpstr>Survey results – Q1 to Q4</vt:lpstr>
      <vt:lpstr>Survey results – Q5 to Q8</vt:lpstr>
      <vt:lpstr>Survey results – Q9 to Q12</vt:lpstr>
      <vt:lpstr>Survey results – Q13 to Q16</vt:lpstr>
      <vt:lpstr>Survey results – Q17 to Q20</vt:lpstr>
      <vt:lpstr>Survey results – Q21 to Q24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Leon Menzel</dc:creator>
  <cp:lastModifiedBy/>
  <cp:revision>1</cp:revision>
  <dcterms:created xsi:type="dcterms:W3CDTF">2021-09-11T12:06:58Z</dcterms:created>
  <dcterms:modified xsi:type="dcterms:W3CDTF">2021-09-13T09:06:29Z</dcterms:modified>
</cp:coreProperties>
</file>