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648" r:id="rId2"/>
    <p:sldId id="705" r:id="rId3"/>
    <p:sldId id="726" r:id="rId4"/>
    <p:sldId id="759" r:id="rId5"/>
    <p:sldId id="750" r:id="rId6"/>
    <p:sldId id="769" r:id="rId7"/>
    <p:sldId id="761" r:id="rId8"/>
    <p:sldId id="651" r:id="rId9"/>
    <p:sldId id="768" r:id="rId10"/>
    <p:sldId id="763" r:id="rId11"/>
    <p:sldId id="770" r:id="rId12"/>
    <p:sldId id="771" r:id="rId13"/>
    <p:sldId id="767" r:id="rId14"/>
    <p:sldId id="765" r:id="rId15"/>
    <p:sldId id="776" r:id="rId16"/>
    <p:sldId id="775" r:id="rId17"/>
    <p:sldId id="777" r:id="rId18"/>
    <p:sldId id="724" r:id="rId19"/>
    <p:sldId id="751" r:id="rId20"/>
    <p:sldId id="772" r:id="rId21"/>
    <p:sldId id="778" r:id="rId22"/>
    <p:sldId id="773" r:id="rId23"/>
    <p:sldId id="779" r:id="rId24"/>
    <p:sldId id="699" r:id="rId25"/>
    <p:sldId id="673" r:id="rId26"/>
    <p:sldId id="774" r:id="rId27"/>
    <p:sldId id="780" r:id="rId2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F5C27B1-1FB3-9E46-8C7F-6B277654D42B}">
          <p14:sldIdLst>
            <p14:sldId id="648"/>
            <p14:sldId id="705"/>
            <p14:sldId id="726"/>
            <p14:sldId id="759"/>
            <p14:sldId id="750"/>
            <p14:sldId id="769"/>
            <p14:sldId id="761"/>
            <p14:sldId id="651"/>
            <p14:sldId id="768"/>
            <p14:sldId id="763"/>
            <p14:sldId id="770"/>
            <p14:sldId id="771"/>
            <p14:sldId id="767"/>
            <p14:sldId id="765"/>
            <p14:sldId id="776"/>
            <p14:sldId id="775"/>
            <p14:sldId id="777"/>
            <p14:sldId id="724"/>
            <p14:sldId id="751"/>
            <p14:sldId id="772"/>
            <p14:sldId id="778"/>
            <p14:sldId id="773"/>
            <p14:sldId id="779"/>
            <p14:sldId id="699"/>
            <p14:sldId id="673"/>
          </p14:sldIdLst>
        </p14:section>
        <p14:section name="Backup Slides" id="{CEE52083-0580-EE45-A18E-35C28EA58635}">
          <p14:sldIdLst>
            <p14:sldId id="774"/>
            <p14:sldId id="78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go Glaser" initials="IG" lastIdx="9" clrIdx="0">
    <p:extLst>
      <p:ext uri="{19B8F6BF-5375-455C-9EA6-DF929625EA0E}">
        <p15:presenceInfo xmlns:p15="http://schemas.microsoft.com/office/powerpoint/2012/main" userId="c6e4f1616b5e82c8" providerId="Windows Live"/>
      </p:ext>
    </p:extLst>
  </p:cmAuthor>
  <p:cmAuthor id="2" name="ga25vis" initials="g" lastIdx="1" clrIdx="1">
    <p:extLst>
      <p:ext uri="{19B8F6BF-5375-455C-9EA6-DF929625EA0E}">
        <p15:presenceInfo xmlns:p15="http://schemas.microsoft.com/office/powerpoint/2012/main" userId="S::ga25vis@forstudents.onmicrosoft.com::9d4f6af4-0749-431e-af55-6e8eed407033" providerId="AD"/>
      </p:ext>
    </p:extLst>
  </p:cmAuthor>
  <p:cmAuthor id="3" name="Tobias Eyl" initials="TE" lastIdx="10" clrIdx="2">
    <p:extLst>
      <p:ext uri="{19B8F6BF-5375-455C-9EA6-DF929625EA0E}">
        <p15:presenceInfo xmlns:p15="http://schemas.microsoft.com/office/powerpoint/2012/main" userId="Tobias Ey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183A2"/>
    <a:srgbClr val="5C80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63" autoAdjust="0"/>
    <p:restoredTop sz="95940"/>
  </p:normalViewPr>
  <p:slideViewPr>
    <p:cSldViewPr snapToGrid="0">
      <p:cViewPr varScale="1">
        <p:scale>
          <a:sx n="81" d="100"/>
          <a:sy n="81" d="100"/>
        </p:scale>
        <p:origin x="184"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99E319-267B-D244-AD10-1A35404311DF}" type="doc">
      <dgm:prSet loTypeId="urn:microsoft.com/office/officeart/2005/8/layout/hierarchy3" loCatId="" qsTypeId="urn:microsoft.com/office/officeart/2005/8/quickstyle/simple1" qsCatId="simple" csTypeId="urn:microsoft.com/office/officeart/2005/8/colors/colorful5" csCatId="colorful" phldr="1"/>
      <dgm:spPr/>
      <dgm:t>
        <a:bodyPr/>
        <a:lstStyle/>
        <a:p>
          <a:endParaRPr lang="en-US"/>
        </a:p>
      </dgm:t>
    </dgm:pt>
    <dgm:pt modelId="{B4F716B8-C8EC-154C-AB7B-C2D752F2B26E}">
      <dgm:prSet phldrT="[Text]" custT="1"/>
      <dgm:spPr/>
      <dgm:t>
        <a:bodyPr/>
        <a:lstStyle/>
        <a:p>
          <a:r>
            <a:rPr lang="en-US" sz="1600" dirty="0" err="1"/>
            <a:t>Gesellschaftsbeteiligung</a:t>
          </a:r>
          <a:endParaRPr lang="en-US" sz="1050" dirty="0"/>
        </a:p>
      </dgm:t>
    </dgm:pt>
    <dgm:pt modelId="{7486655A-8971-EA43-AC8A-C123CE877E2C}" type="parTrans" cxnId="{897137D9-F2C8-4A46-8155-8FEED910E384}">
      <dgm:prSet/>
      <dgm:spPr/>
      <dgm:t>
        <a:bodyPr/>
        <a:lstStyle/>
        <a:p>
          <a:endParaRPr lang="en-US"/>
        </a:p>
      </dgm:t>
    </dgm:pt>
    <dgm:pt modelId="{5DE09F39-6268-8E4F-987B-7CA082933C6F}" type="sibTrans" cxnId="{897137D9-F2C8-4A46-8155-8FEED910E384}">
      <dgm:prSet/>
      <dgm:spPr/>
      <dgm:t>
        <a:bodyPr/>
        <a:lstStyle/>
        <a:p>
          <a:endParaRPr lang="en-US"/>
        </a:p>
      </dgm:t>
    </dgm:pt>
    <dgm:pt modelId="{9EEBAF8F-17C4-5241-88D5-73D6FF3488AB}">
      <dgm:prSet phldrT="[Text]" custT="1"/>
      <dgm:spPr/>
      <dgm:t>
        <a:bodyPr/>
        <a:lstStyle/>
        <a:p>
          <a:r>
            <a:rPr lang="en-US" sz="1600" dirty="0" err="1"/>
            <a:t>Anteilseigner</a:t>
          </a:r>
          <a:endParaRPr lang="en-US" sz="1600" dirty="0"/>
        </a:p>
      </dgm:t>
    </dgm:pt>
    <dgm:pt modelId="{6CB2CBA4-7CB9-0741-BF64-558A06C69EAD}" type="parTrans" cxnId="{68E31C57-C6B8-1B48-B066-C8C0288093F8}">
      <dgm:prSet/>
      <dgm:spPr/>
      <dgm:t>
        <a:bodyPr/>
        <a:lstStyle/>
        <a:p>
          <a:endParaRPr lang="en-US"/>
        </a:p>
      </dgm:t>
    </dgm:pt>
    <dgm:pt modelId="{E974B07C-5378-0545-82E8-E9D03B4E59C4}" type="sibTrans" cxnId="{68E31C57-C6B8-1B48-B066-C8C0288093F8}">
      <dgm:prSet/>
      <dgm:spPr/>
      <dgm:t>
        <a:bodyPr/>
        <a:lstStyle/>
        <a:p>
          <a:endParaRPr lang="en-US"/>
        </a:p>
      </dgm:t>
    </dgm:pt>
    <dgm:pt modelId="{D5A3D32D-D6DB-B74D-AF9E-6143DAD144F5}">
      <dgm:prSet phldrT="[Text]" custT="1"/>
      <dgm:spPr/>
      <dgm:t>
        <a:bodyPr/>
        <a:lstStyle/>
        <a:p>
          <a:r>
            <a:rPr lang="en-US" sz="1600" dirty="0" err="1"/>
            <a:t>Beteiligungsform</a:t>
          </a:r>
          <a:endParaRPr lang="en-US" sz="1600" dirty="0"/>
        </a:p>
      </dgm:t>
    </dgm:pt>
    <dgm:pt modelId="{3E3F6672-DFA7-2A41-AA61-FB512B7F6037}" type="parTrans" cxnId="{6CDC80CC-2A31-3748-A054-79D78A4041A2}">
      <dgm:prSet/>
      <dgm:spPr/>
      <dgm:t>
        <a:bodyPr/>
        <a:lstStyle/>
        <a:p>
          <a:endParaRPr lang="en-US"/>
        </a:p>
      </dgm:t>
    </dgm:pt>
    <dgm:pt modelId="{15845B11-CCB3-774D-B6F6-F66BE83E9177}" type="sibTrans" cxnId="{6CDC80CC-2A31-3748-A054-79D78A4041A2}">
      <dgm:prSet/>
      <dgm:spPr/>
      <dgm:t>
        <a:bodyPr/>
        <a:lstStyle/>
        <a:p>
          <a:endParaRPr lang="en-US"/>
        </a:p>
      </dgm:t>
    </dgm:pt>
    <dgm:pt modelId="{E801E9E0-C61B-EF42-AC60-3314E519CDD8}">
      <dgm:prSet phldrT="[Text]" custT="1"/>
      <dgm:spPr/>
      <dgm:t>
        <a:bodyPr/>
        <a:lstStyle/>
        <a:p>
          <a:r>
            <a:rPr lang="en-US" sz="1600" dirty="0" err="1"/>
            <a:t>Mietvertrag</a:t>
          </a:r>
          <a:endParaRPr lang="en-US" sz="1600" dirty="0"/>
        </a:p>
      </dgm:t>
    </dgm:pt>
    <dgm:pt modelId="{5361FA73-D604-0C42-82B8-03CA653540A2}" type="parTrans" cxnId="{34A42191-8C18-3E46-8CC4-E76A17ED6A87}">
      <dgm:prSet/>
      <dgm:spPr/>
      <dgm:t>
        <a:bodyPr/>
        <a:lstStyle/>
        <a:p>
          <a:endParaRPr lang="en-US"/>
        </a:p>
      </dgm:t>
    </dgm:pt>
    <dgm:pt modelId="{79577B39-4B8E-4740-B538-8A77B958357F}" type="sibTrans" cxnId="{34A42191-8C18-3E46-8CC4-E76A17ED6A87}">
      <dgm:prSet/>
      <dgm:spPr/>
      <dgm:t>
        <a:bodyPr/>
        <a:lstStyle/>
        <a:p>
          <a:endParaRPr lang="en-US"/>
        </a:p>
      </dgm:t>
    </dgm:pt>
    <dgm:pt modelId="{15394D9B-507C-DB4F-99D0-D23BBCD3B07A}">
      <dgm:prSet phldrT="[Text]" custT="1"/>
      <dgm:spPr/>
      <dgm:t>
        <a:bodyPr/>
        <a:lstStyle/>
        <a:p>
          <a:r>
            <a:rPr lang="en-US" sz="1600" dirty="0" err="1"/>
            <a:t>Mieter</a:t>
          </a:r>
          <a:endParaRPr lang="en-US" sz="1600" dirty="0"/>
        </a:p>
      </dgm:t>
    </dgm:pt>
    <dgm:pt modelId="{EEDCDB86-CDCE-F441-84AE-0FBFF0FAC697}" type="parTrans" cxnId="{C7ECA599-F974-1F4B-B546-243C90E710A3}">
      <dgm:prSet/>
      <dgm:spPr/>
      <dgm:t>
        <a:bodyPr/>
        <a:lstStyle/>
        <a:p>
          <a:endParaRPr lang="en-US"/>
        </a:p>
      </dgm:t>
    </dgm:pt>
    <dgm:pt modelId="{6D578C78-FA99-5645-AC08-F7889E65DFEA}" type="sibTrans" cxnId="{C7ECA599-F974-1F4B-B546-243C90E710A3}">
      <dgm:prSet/>
      <dgm:spPr/>
      <dgm:t>
        <a:bodyPr/>
        <a:lstStyle/>
        <a:p>
          <a:endParaRPr lang="en-US"/>
        </a:p>
      </dgm:t>
    </dgm:pt>
    <dgm:pt modelId="{539157F7-1005-2348-96FE-E4B6C998D24D}">
      <dgm:prSet phldrT="[Text]" custT="1"/>
      <dgm:spPr/>
      <dgm:t>
        <a:bodyPr/>
        <a:lstStyle/>
        <a:p>
          <a:r>
            <a:rPr lang="en-US" sz="1600" dirty="0" err="1"/>
            <a:t>Vermieter</a:t>
          </a:r>
          <a:endParaRPr lang="en-US" sz="1600" dirty="0"/>
        </a:p>
      </dgm:t>
    </dgm:pt>
    <dgm:pt modelId="{E54CEE37-D2A3-5D4A-93C3-83CC4E11AD6C}" type="parTrans" cxnId="{0704E35A-8E48-2149-ACA7-AC470CD6B184}">
      <dgm:prSet/>
      <dgm:spPr/>
      <dgm:t>
        <a:bodyPr/>
        <a:lstStyle/>
        <a:p>
          <a:endParaRPr lang="en-US"/>
        </a:p>
      </dgm:t>
    </dgm:pt>
    <dgm:pt modelId="{1B2CBFB7-516F-F142-9222-C72A4ECD9BE9}" type="sibTrans" cxnId="{0704E35A-8E48-2149-ACA7-AC470CD6B184}">
      <dgm:prSet/>
      <dgm:spPr/>
      <dgm:t>
        <a:bodyPr/>
        <a:lstStyle/>
        <a:p>
          <a:endParaRPr lang="en-US"/>
        </a:p>
      </dgm:t>
    </dgm:pt>
    <dgm:pt modelId="{7FDE1697-E8A8-C74F-A307-3F81F25CF1C7}">
      <dgm:prSet custT="1"/>
      <dgm:spPr/>
      <dgm:t>
        <a:bodyPr/>
        <a:lstStyle/>
        <a:p>
          <a:r>
            <a:rPr lang="en-US" sz="1600" dirty="0" err="1"/>
            <a:t>Beteiligungssumme</a:t>
          </a:r>
          <a:endParaRPr lang="en-US" sz="1600" dirty="0"/>
        </a:p>
      </dgm:t>
    </dgm:pt>
    <dgm:pt modelId="{F648EBBB-369D-7D4E-BDEA-1829869818CF}" type="parTrans" cxnId="{260AA223-C8FC-CF4C-872D-C4D0FAAFF5B8}">
      <dgm:prSet/>
      <dgm:spPr/>
      <dgm:t>
        <a:bodyPr/>
        <a:lstStyle/>
        <a:p>
          <a:endParaRPr lang="en-US"/>
        </a:p>
      </dgm:t>
    </dgm:pt>
    <dgm:pt modelId="{C3A9188B-4F39-D64B-BDA2-F962FCAE66C9}" type="sibTrans" cxnId="{260AA223-C8FC-CF4C-872D-C4D0FAAFF5B8}">
      <dgm:prSet/>
      <dgm:spPr/>
      <dgm:t>
        <a:bodyPr/>
        <a:lstStyle/>
        <a:p>
          <a:endParaRPr lang="en-US"/>
        </a:p>
      </dgm:t>
    </dgm:pt>
    <dgm:pt modelId="{680DE8B1-5472-0748-8746-D7B5308A0460}">
      <dgm:prSet custT="1"/>
      <dgm:spPr/>
      <dgm:t>
        <a:bodyPr/>
        <a:lstStyle/>
        <a:p>
          <a:r>
            <a:rPr lang="en-US" sz="1200" dirty="0" err="1"/>
            <a:t>Agio</a:t>
          </a:r>
          <a:endParaRPr lang="en-US" sz="1200" dirty="0"/>
        </a:p>
      </dgm:t>
    </dgm:pt>
    <dgm:pt modelId="{41B72B0B-CB66-8447-BCAA-0CB41CC61BA4}" type="parTrans" cxnId="{FDCF5D7B-274C-EC46-A840-AC60F682B651}">
      <dgm:prSet/>
      <dgm:spPr/>
      <dgm:t>
        <a:bodyPr/>
        <a:lstStyle/>
        <a:p>
          <a:endParaRPr lang="en-US"/>
        </a:p>
      </dgm:t>
    </dgm:pt>
    <dgm:pt modelId="{243CAC92-BE23-BF42-9E51-478480EA218C}" type="sibTrans" cxnId="{FDCF5D7B-274C-EC46-A840-AC60F682B651}">
      <dgm:prSet/>
      <dgm:spPr/>
      <dgm:t>
        <a:bodyPr/>
        <a:lstStyle/>
        <a:p>
          <a:endParaRPr lang="en-US"/>
        </a:p>
      </dgm:t>
    </dgm:pt>
    <dgm:pt modelId="{14EFE85B-B7BF-3F4D-A8E5-23AE4F51F6AD}">
      <dgm:prSet custT="1"/>
      <dgm:spPr/>
      <dgm:t>
        <a:bodyPr/>
        <a:lstStyle/>
        <a:p>
          <a:r>
            <a:rPr lang="en-US" sz="1600" dirty="0" err="1"/>
            <a:t>Beteiligungsform</a:t>
          </a:r>
          <a:endParaRPr lang="en-US" sz="1600" dirty="0"/>
        </a:p>
      </dgm:t>
    </dgm:pt>
    <dgm:pt modelId="{7248BD83-8F87-CD4A-93BE-CDDD0012B166}" type="parTrans" cxnId="{C9694E69-7FFC-8F49-897F-1981A9C773E5}">
      <dgm:prSet/>
      <dgm:spPr/>
      <dgm:t>
        <a:bodyPr/>
        <a:lstStyle/>
        <a:p>
          <a:endParaRPr lang="en-US"/>
        </a:p>
      </dgm:t>
    </dgm:pt>
    <dgm:pt modelId="{CB36E171-0468-B843-9088-61B31628075C}" type="sibTrans" cxnId="{C9694E69-7FFC-8F49-897F-1981A9C773E5}">
      <dgm:prSet/>
      <dgm:spPr/>
      <dgm:t>
        <a:bodyPr/>
        <a:lstStyle/>
        <a:p>
          <a:endParaRPr lang="en-US"/>
        </a:p>
      </dgm:t>
    </dgm:pt>
    <dgm:pt modelId="{E5C62170-2022-F546-BB94-B3B7849C9D02}">
      <dgm:prSet custT="1"/>
      <dgm:spPr/>
      <dgm:t>
        <a:bodyPr/>
        <a:lstStyle/>
        <a:p>
          <a:r>
            <a:rPr lang="en-US" sz="1600" dirty="0" err="1"/>
            <a:t>Treugeber</a:t>
          </a:r>
          <a:endParaRPr lang="en-US" sz="1600" dirty="0"/>
        </a:p>
      </dgm:t>
    </dgm:pt>
    <dgm:pt modelId="{7B06EBD3-ECB1-C247-8080-F585EB423ECA}" type="parTrans" cxnId="{DBDC0F3C-17FD-F24A-80A8-DAA88D146C4C}">
      <dgm:prSet/>
      <dgm:spPr/>
      <dgm:t>
        <a:bodyPr/>
        <a:lstStyle/>
        <a:p>
          <a:endParaRPr lang="en-US"/>
        </a:p>
      </dgm:t>
    </dgm:pt>
    <dgm:pt modelId="{34933915-6AEF-EC40-9DF1-2AE7F531A1DC}" type="sibTrans" cxnId="{DBDC0F3C-17FD-F24A-80A8-DAA88D146C4C}">
      <dgm:prSet/>
      <dgm:spPr/>
      <dgm:t>
        <a:bodyPr/>
        <a:lstStyle/>
        <a:p>
          <a:endParaRPr lang="en-US"/>
        </a:p>
      </dgm:t>
    </dgm:pt>
    <dgm:pt modelId="{526C9CE7-5B4D-4247-A517-93F1312623B8}">
      <dgm:prSet custT="1"/>
      <dgm:spPr/>
      <dgm:t>
        <a:bodyPr/>
        <a:lstStyle/>
        <a:p>
          <a:r>
            <a:rPr lang="en-US" sz="1600" dirty="0" err="1"/>
            <a:t>Treuhänder</a:t>
          </a:r>
          <a:endParaRPr lang="en-US" sz="1600" dirty="0"/>
        </a:p>
      </dgm:t>
    </dgm:pt>
    <dgm:pt modelId="{7BB782AB-E3E8-7946-B326-770B8BD4B5AD}" type="parTrans" cxnId="{6A18914C-830E-BD46-8BAD-E8E752E8E813}">
      <dgm:prSet/>
      <dgm:spPr/>
      <dgm:t>
        <a:bodyPr/>
        <a:lstStyle/>
        <a:p>
          <a:endParaRPr lang="en-US"/>
        </a:p>
      </dgm:t>
    </dgm:pt>
    <dgm:pt modelId="{D22C4898-AD4E-8E42-B313-9A7E04D53A38}" type="sibTrans" cxnId="{6A18914C-830E-BD46-8BAD-E8E752E8E813}">
      <dgm:prSet/>
      <dgm:spPr/>
      <dgm:t>
        <a:bodyPr/>
        <a:lstStyle/>
        <a:p>
          <a:endParaRPr lang="en-US"/>
        </a:p>
      </dgm:t>
    </dgm:pt>
    <dgm:pt modelId="{613460E0-210A-2947-849C-F91B7594B26F}">
      <dgm:prSet phldrT="[Text]" custT="1"/>
      <dgm:spPr/>
      <dgm:t>
        <a:bodyPr/>
        <a:lstStyle/>
        <a:p>
          <a:r>
            <a:rPr lang="en-US" sz="1600" dirty="0" err="1"/>
            <a:t>Miethöhe</a:t>
          </a:r>
          <a:endParaRPr lang="en-US" sz="1600" dirty="0"/>
        </a:p>
      </dgm:t>
    </dgm:pt>
    <dgm:pt modelId="{6143E610-1396-894C-A2AE-A98EF0CC76A0}" type="parTrans" cxnId="{BFE41353-15DF-EE43-8F30-69E03BD435AA}">
      <dgm:prSet/>
      <dgm:spPr/>
      <dgm:t>
        <a:bodyPr/>
        <a:lstStyle/>
        <a:p>
          <a:endParaRPr lang="en-US"/>
        </a:p>
      </dgm:t>
    </dgm:pt>
    <dgm:pt modelId="{814A6619-6E99-AD41-97AB-08A32A8D335D}" type="sibTrans" cxnId="{BFE41353-15DF-EE43-8F30-69E03BD435AA}">
      <dgm:prSet/>
      <dgm:spPr/>
      <dgm:t>
        <a:bodyPr/>
        <a:lstStyle/>
        <a:p>
          <a:endParaRPr lang="en-US"/>
        </a:p>
      </dgm:t>
    </dgm:pt>
    <dgm:pt modelId="{F143CAE1-B3A8-A647-9D25-EB192B7A5528}">
      <dgm:prSet phldrT="[Text]" custT="1"/>
      <dgm:spPr/>
      <dgm:t>
        <a:bodyPr/>
        <a:lstStyle/>
        <a:p>
          <a:r>
            <a:rPr lang="en-US" sz="1600" dirty="0" err="1"/>
            <a:t>Mietgegenstand</a:t>
          </a:r>
          <a:endParaRPr lang="en-US" sz="1600" dirty="0"/>
        </a:p>
      </dgm:t>
    </dgm:pt>
    <dgm:pt modelId="{FEB216C5-671C-264D-868E-F946542C4EF6}" type="parTrans" cxnId="{15133B1B-4EDE-5842-86A2-E84B4E7BE9FC}">
      <dgm:prSet/>
      <dgm:spPr/>
      <dgm:t>
        <a:bodyPr/>
        <a:lstStyle/>
        <a:p>
          <a:endParaRPr lang="en-US"/>
        </a:p>
      </dgm:t>
    </dgm:pt>
    <dgm:pt modelId="{8AF0522B-E286-E24C-91D4-BA23FA069D42}" type="sibTrans" cxnId="{15133B1B-4EDE-5842-86A2-E84B4E7BE9FC}">
      <dgm:prSet/>
      <dgm:spPr/>
      <dgm:t>
        <a:bodyPr/>
        <a:lstStyle/>
        <a:p>
          <a:endParaRPr lang="en-US"/>
        </a:p>
      </dgm:t>
    </dgm:pt>
    <dgm:pt modelId="{E1FB6C28-B5CB-3842-87DA-336FD5162C90}">
      <dgm:prSet phldrT="[Text]" custT="1"/>
      <dgm:spPr/>
      <dgm:t>
        <a:bodyPr/>
        <a:lstStyle/>
        <a:p>
          <a:r>
            <a:rPr lang="en-US" sz="1600" dirty="0"/>
            <a:t>Ort</a:t>
          </a:r>
        </a:p>
      </dgm:t>
    </dgm:pt>
    <dgm:pt modelId="{9C10DF5E-2B2B-0942-8A2A-6FFF690E515D}" type="parTrans" cxnId="{93DEFE5E-68CD-4B46-9D4D-B7BFA8365E7E}">
      <dgm:prSet/>
      <dgm:spPr/>
      <dgm:t>
        <a:bodyPr/>
        <a:lstStyle/>
        <a:p>
          <a:endParaRPr lang="en-US"/>
        </a:p>
      </dgm:t>
    </dgm:pt>
    <dgm:pt modelId="{9BCE500F-1BA3-664A-848E-89EC21B1999E}" type="sibTrans" cxnId="{93DEFE5E-68CD-4B46-9D4D-B7BFA8365E7E}">
      <dgm:prSet/>
      <dgm:spPr/>
      <dgm:t>
        <a:bodyPr/>
        <a:lstStyle/>
        <a:p>
          <a:endParaRPr lang="en-US"/>
        </a:p>
      </dgm:t>
    </dgm:pt>
    <dgm:pt modelId="{D07DFC7E-27F5-0B43-8DDB-12202904E1CA}" type="pres">
      <dgm:prSet presAssocID="{1E99E319-267B-D244-AD10-1A35404311DF}" presName="diagram" presStyleCnt="0">
        <dgm:presLayoutVars>
          <dgm:chPref val="1"/>
          <dgm:dir/>
          <dgm:animOne val="branch"/>
          <dgm:animLvl val="lvl"/>
          <dgm:resizeHandles/>
        </dgm:presLayoutVars>
      </dgm:prSet>
      <dgm:spPr/>
    </dgm:pt>
    <dgm:pt modelId="{04797B33-EF92-9645-A2FE-4012D7450231}" type="pres">
      <dgm:prSet presAssocID="{B4F716B8-C8EC-154C-AB7B-C2D752F2B26E}" presName="root" presStyleCnt="0"/>
      <dgm:spPr/>
    </dgm:pt>
    <dgm:pt modelId="{22EFF0FD-FB69-0E4F-9747-C38EB1A719E4}" type="pres">
      <dgm:prSet presAssocID="{B4F716B8-C8EC-154C-AB7B-C2D752F2B26E}" presName="rootComposite" presStyleCnt="0"/>
      <dgm:spPr/>
    </dgm:pt>
    <dgm:pt modelId="{4F4F00CF-C728-DD43-9D90-0D89B14FD9B1}" type="pres">
      <dgm:prSet presAssocID="{B4F716B8-C8EC-154C-AB7B-C2D752F2B26E}" presName="rootText" presStyleLbl="node1" presStyleIdx="0" presStyleCnt="2" custScaleX="207400" custScaleY="92291"/>
      <dgm:spPr/>
    </dgm:pt>
    <dgm:pt modelId="{1FF1210B-6964-2F45-BEB9-92143C054619}" type="pres">
      <dgm:prSet presAssocID="{B4F716B8-C8EC-154C-AB7B-C2D752F2B26E}" presName="rootConnector" presStyleLbl="node1" presStyleIdx="0" presStyleCnt="2"/>
      <dgm:spPr/>
    </dgm:pt>
    <dgm:pt modelId="{3FF9C0AC-C521-F04F-AB31-558ACB804DF2}" type="pres">
      <dgm:prSet presAssocID="{B4F716B8-C8EC-154C-AB7B-C2D752F2B26E}" presName="childShape" presStyleCnt="0"/>
      <dgm:spPr/>
    </dgm:pt>
    <dgm:pt modelId="{26F730AE-FC16-7847-A24A-871362CB7570}" type="pres">
      <dgm:prSet presAssocID="{6CB2CBA4-7CB9-0741-BF64-558A06C69EAD}" presName="Name13" presStyleLbl="parChTrans1D2" presStyleIdx="0" presStyleCnt="11"/>
      <dgm:spPr/>
    </dgm:pt>
    <dgm:pt modelId="{89AED0DA-B745-4F43-8B58-F161A02602AB}" type="pres">
      <dgm:prSet presAssocID="{9EEBAF8F-17C4-5241-88D5-73D6FF3488AB}" presName="childText" presStyleLbl="bgAcc1" presStyleIdx="0" presStyleCnt="11" custScaleX="211654">
        <dgm:presLayoutVars>
          <dgm:bulletEnabled val="1"/>
        </dgm:presLayoutVars>
      </dgm:prSet>
      <dgm:spPr/>
    </dgm:pt>
    <dgm:pt modelId="{7EFC14C2-C952-3746-BDEE-C21555208F8B}" type="pres">
      <dgm:prSet presAssocID="{3E3F6672-DFA7-2A41-AA61-FB512B7F6037}" presName="Name13" presStyleLbl="parChTrans1D2" presStyleIdx="1" presStyleCnt="11"/>
      <dgm:spPr/>
    </dgm:pt>
    <dgm:pt modelId="{FE540325-825D-424C-8FBF-E302E65C5DB1}" type="pres">
      <dgm:prSet presAssocID="{D5A3D32D-D6DB-B74D-AF9E-6143DAD144F5}" presName="childText" presStyleLbl="bgAcc1" presStyleIdx="1" presStyleCnt="11" custScaleX="211654">
        <dgm:presLayoutVars>
          <dgm:bulletEnabled val="1"/>
        </dgm:presLayoutVars>
      </dgm:prSet>
      <dgm:spPr/>
    </dgm:pt>
    <dgm:pt modelId="{25E5E3B5-9796-4C46-A986-E68CE482D666}" type="pres">
      <dgm:prSet presAssocID="{F648EBBB-369D-7D4E-BDEA-1829869818CF}" presName="Name13" presStyleLbl="parChTrans1D2" presStyleIdx="2" presStyleCnt="11"/>
      <dgm:spPr/>
    </dgm:pt>
    <dgm:pt modelId="{4B8E5003-60D8-E541-8905-EBFFA024C25A}" type="pres">
      <dgm:prSet presAssocID="{7FDE1697-E8A8-C74F-A307-3F81F25CF1C7}" presName="childText" presStyleLbl="bgAcc1" presStyleIdx="2" presStyleCnt="11" custScaleX="211654" custScaleY="146487">
        <dgm:presLayoutVars>
          <dgm:bulletEnabled val="1"/>
        </dgm:presLayoutVars>
      </dgm:prSet>
      <dgm:spPr/>
    </dgm:pt>
    <dgm:pt modelId="{0815F14D-A80F-F749-9614-AEFCD456B2B2}" type="pres">
      <dgm:prSet presAssocID="{7248BD83-8F87-CD4A-93BE-CDDD0012B166}" presName="Name13" presStyleLbl="parChTrans1D2" presStyleIdx="3" presStyleCnt="11"/>
      <dgm:spPr/>
    </dgm:pt>
    <dgm:pt modelId="{674BC009-4A7F-7E4A-B58D-432386E258C4}" type="pres">
      <dgm:prSet presAssocID="{14EFE85B-B7BF-3F4D-A8E5-23AE4F51F6AD}" presName="childText" presStyleLbl="bgAcc1" presStyleIdx="3" presStyleCnt="11" custScaleX="211654">
        <dgm:presLayoutVars>
          <dgm:bulletEnabled val="1"/>
        </dgm:presLayoutVars>
      </dgm:prSet>
      <dgm:spPr/>
    </dgm:pt>
    <dgm:pt modelId="{0DC08E13-4765-384D-93CF-E3D8B725BD8C}" type="pres">
      <dgm:prSet presAssocID="{7B06EBD3-ECB1-C247-8080-F585EB423ECA}" presName="Name13" presStyleLbl="parChTrans1D2" presStyleIdx="4" presStyleCnt="11"/>
      <dgm:spPr/>
    </dgm:pt>
    <dgm:pt modelId="{1AD52EAB-F4E7-D144-81E1-2A2AD4C2ABA3}" type="pres">
      <dgm:prSet presAssocID="{E5C62170-2022-F546-BB94-B3B7849C9D02}" presName="childText" presStyleLbl="bgAcc1" presStyleIdx="4" presStyleCnt="11" custScaleX="211654">
        <dgm:presLayoutVars>
          <dgm:bulletEnabled val="1"/>
        </dgm:presLayoutVars>
      </dgm:prSet>
      <dgm:spPr/>
    </dgm:pt>
    <dgm:pt modelId="{19D3CD1E-ACE1-7147-91A0-BB819E4A4254}" type="pres">
      <dgm:prSet presAssocID="{7BB782AB-E3E8-7946-B326-770B8BD4B5AD}" presName="Name13" presStyleLbl="parChTrans1D2" presStyleIdx="5" presStyleCnt="11"/>
      <dgm:spPr/>
    </dgm:pt>
    <dgm:pt modelId="{1009D3C7-FD3F-594B-93E2-C84D8928AC64}" type="pres">
      <dgm:prSet presAssocID="{526C9CE7-5B4D-4247-A517-93F1312623B8}" presName="childText" presStyleLbl="bgAcc1" presStyleIdx="5" presStyleCnt="11" custScaleX="211654">
        <dgm:presLayoutVars>
          <dgm:bulletEnabled val="1"/>
        </dgm:presLayoutVars>
      </dgm:prSet>
      <dgm:spPr/>
    </dgm:pt>
    <dgm:pt modelId="{4174E671-6064-8B46-9EB2-2D412BD25FBB}" type="pres">
      <dgm:prSet presAssocID="{E801E9E0-C61B-EF42-AC60-3314E519CDD8}" presName="root" presStyleCnt="0"/>
      <dgm:spPr/>
    </dgm:pt>
    <dgm:pt modelId="{A932968B-8220-7843-9832-12DEF2D83921}" type="pres">
      <dgm:prSet presAssocID="{E801E9E0-C61B-EF42-AC60-3314E519CDD8}" presName="rootComposite" presStyleCnt="0"/>
      <dgm:spPr/>
    </dgm:pt>
    <dgm:pt modelId="{E0EC5CBA-0463-104B-9815-2DC06500E5E0}" type="pres">
      <dgm:prSet presAssocID="{E801E9E0-C61B-EF42-AC60-3314E519CDD8}" presName="rootText" presStyleLbl="node1" presStyleIdx="1" presStyleCnt="2" custScaleY="92009"/>
      <dgm:spPr/>
    </dgm:pt>
    <dgm:pt modelId="{28E68BB1-6FE9-5F4D-90BA-0DB6253D9E29}" type="pres">
      <dgm:prSet presAssocID="{E801E9E0-C61B-EF42-AC60-3314E519CDD8}" presName="rootConnector" presStyleLbl="node1" presStyleIdx="1" presStyleCnt="2"/>
      <dgm:spPr/>
    </dgm:pt>
    <dgm:pt modelId="{C7D14FD2-141E-C649-8176-730FC53D0881}" type="pres">
      <dgm:prSet presAssocID="{E801E9E0-C61B-EF42-AC60-3314E519CDD8}" presName="childShape" presStyleCnt="0"/>
      <dgm:spPr/>
    </dgm:pt>
    <dgm:pt modelId="{BB6B9DC0-2227-B047-BDEE-198074F04EB2}" type="pres">
      <dgm:prSet presAssocID="{EEDCDB86-CDCE-F441-84AE-0FBFF0FAC697}" presName="Name13" presStyleLbl="parChTrans1D2" presStyleIdx="6" presStyleCnt="11"/>
      <dgm:spPr/>
    </dgm:pt>
    <dgm:pt modelId="{F6E9634E-B911-BB4F-BAA5-10E0B0E8384C}" type="pres">
      <dgm:prSet presAssocID="{15394D9B-507C-DB4F-99D0-D23BBCD3B07A}" presName="childText" presStyleLbl="bgAcc1" presStyleIdx="6" presStyleCnt="11">
        <dgm:presLayoutVars>
          <dgm:bulletEnabled val="1"/>
        </dgm:presLayoutVars>
      </dgm:prSet>
      <dgm:spPr/>
    </dgm:pt>
    <dgm:pt modelId="{8E363265-D4C6-3F46-ACF0-AAF2B5B73A76}" type="pres">
      <dgm:prSet presAssocID="{E54CEE37-D2A3-5D4A-93C3-83CC4E11AD6C}" presName="Name13" presStyleLbl="parChTrans1D2" presStyleIdx="7" presStyleCnt="11"/>
      <dgm:spPr/>
    </dgm:pt>
    <dgm:pt modelId="{7B8BCAAD-BF4D-5248-8A69-0C6F95C5681C}" type="pres">
      <dgm:prSet presAssocID="{539157F7-1005-2348-96FE-E4B6C998D24D}" presName="childText" presStyleLbl="bgAcc1" presStyleIdx="7" presStyleCnt="11" custScaleX="139723">
        <dgm:presLayoutVars>
          <dgm:bulletEnabled val="1"/>
        </dgm:presLayoutVars>
      </dgm:prSet>
      <dgm:spPr/>
    </dgm:pt>
    <dgm:pt modelId="{28A783D2-6098-BE40-8193-9CD6E91524D0}" type="pres">
      <dgm:prSet presAssocID="{6143E610-1396-894C-A2AE-A98EF0CC76A0}" presName="Name13" presStyleLbl="parChTrans1D2" presStyleIdx="8" presStyleCnt="11"/>
      <dgm:spPr/>
    </dgm:pt>
    <dgm:pt modelId="{7683D08B-A7C0-3144-AE90-8FD98415B82D}" type="pres">
      <dgm:prSet presAssocID="{613460E0-210A-2947-849C-F91B7594B26F}" presName="childText" presStyleLbl="bgAcc1" presStyleIdx="8" presStyleCnt="11" custScaleX="141972">
        <dgm:presLayoutVars>
          <dgm:bulletEnabled val="1"/>
        </dgm:presLayoutVars>
      </dgm:prSet>
      <dgm:spPr/>
    </dgm:pt>
    <dgm:pt modelId="{742455B1-4DD4-624A-9A77-0E9B5D9EA056}" type="pres">
      <dgm:prSet presAssocID="{FEB216C5-671C-264D-868E-F946542C4EF6}" presName="Name13" presStyleLbl="parChTrans1D2" presStyleIdx="9" presStyleCnt="11"/>
      <dgm:spPr/>
    </dgm:pt>
    <dgm:pt modelId="{A15854BE-5FD3-1341-8F63-62F5C4898D69}" type="pres">
      <dgm:prSet presAssocID="{F143CAE1-B3A8-A647-9D25-EB192B7A5528}" presName="childText" presStyleLbl="bgAcc1" presStyleIdx="9" presStyleCnt="11" custScaleX="209678">
        <dgm:presLayoutVars>
          <dgm:bulletEnabled val="1"/>
        </dgm:presLayoutVars>
      </dgm:prSet>
      <dgm:spPr/>
    </dgm:pt>
    <dgm:pt modelId="{F3871D83-14DF-4B4E-906D-8E5F8080F80E}" type="pres">
      <dgm:prSet presAssocID="{9C10DF5E-2B2B-0942-8A2A-6FFF690E515D}" presName="Name13" presStyleLbl="parChTrans1D2" presStyleIdx="10" presStyleCnt="11"/>
      <dgm:spPr/>
    </dgm:pt>
    <dgm:pt modelId="{56D17E06-8732-8F4E-B53C-1A37917C4BE0}" type="pres">
      <dgm:prSet presAssocID="{E1FB6C28-B5CB-3842-87DA-336FD5162C90}" presName="childText" presStyleLbl="bgAcc1" presStyleIdx="10" presStyleCnt="11" custScaleX="206180">
        <dgm:presLayoutVars>
          <dgm:bulletEnabled val="1"/>
        </dgm:presLayoutVars>
      </dgm:prSet>
      <dgm:spPr/>
    </dgm:pt>
  </dgm:ptLst>
  <dgm:cxnLst>
    <dgm:cxn modelId="{771E6A0D-15E6-4E4C-9B0C-113C1416B0C4}" type="presOf" srcId="{15394D9B-507C-DB4F-99D0-D23BBCD3B07A}" destId="{F6E9634E-B911-BB4F-BAA5-10E0B0E8384C}" srcOrd="0" destOrd="0" presId="urn:microsoft.com/office/officeart/2005/8/layout/hierarchy3"/>
    <dgm:cxn modelId="{7E190310-BFA6-5A4E-99FF-C495C11E46AF}" type="presOf" srcId="{613460E0-210A-2947-849C-F91B7594B26F}" destId="{7683D08B-A7C0-3144-AE90-8FD98415B82D}" srcOrd="0" destOrd="0" presId="urn:microsoft.com/office/officeart/2005/8/layout/hierarchy3"/>
    <dgm:cxn modelId="{851F5313-BBFE-0F40-9EAC-06472C865B5D}" type="presOf" srcId="{E801E9E0-C61B-EF42-AC60-3314E519CDD8}" destId="{E0EC5CBA-0463-104B-9815-2DC06500E5E0}" srcOrd="0" destOrd="0" presId="urn:microsoft.com/office/officeart/2005/8/layout/hierarchy3"/>
    <dgm:cxn modelId="{808F1618-984A-A64B-91FA-938DDF3DEA80}" type="presOf" srcId="{7248BD83-8F87-CD4A-93BE-CDDD0012B166}" destId="{0815F14D-A80F-F749-9614-AEFCD456B2B2}" srcOrd="0" destOrd="0" presId="urn:microsoft.com/office/officeart/2005/8/layout/hierarchy3"/>
    <dgm:cxn modelId="{7286111B-791C-764A-87DF-021875C134DF}" type="presOf" srcId="{3E3F6672-DFA7-2A41-AA61-FB512B7F6037}" destId="{7EFC14C2-C952-3746-BDEE-C21555208F8B}" srcOrd="0" destOrd="0" presId="urn:microsoft.com/office/officeart/2005/8/layout/hierarchy3"/>
    <dgm:cxn modelId="{15133B1B-4EDE-5842-86A2-E84B4E7BE9FC}" srcId="{E801E9E0-C61B-EF42-AC60-3314E519CDD8}" destId="{F143CAE1-B3A8-A647-9D25-EB192B7A5528}" srcOrd="3" destOrd="0" parTransId="{FEB216C5-671C-264D-868E-F946542C4EF6}" sibTransId="{8AF0522B-E286-E24C-91D4-BA23FA069D42}"/>
    <dgm:cxn modelId="{260AA223-C8FC-CF4C-872D-C4D0FAAFF5B8}" srcId="{B4F716B8-C8EC-154C-AB7B-C2D752F2B26E}" destId="{7FDE1697-E8A8-C74F-A307-3F81F25CF1C7}" srcOrd="2" destOrd="0" parTransId="{F648EBBB-369D-7D4E-BDEA-1829869818CF}" sibTransId="{C3A9188B-4F39-D64B-BDA2-F962FCAE66C9}"/>
    <dgm:cxn modelId="{2B21DB2F-E718-E64F-B154-5D9E2F997748}" type="presOf" srcId="{B4F716B8-C8EC-154C-AB7B-C2D752F2B26E}" destId="{1FF1210B-6964-2F45-BEB9-92143C054619}" srcOrd="1" destOrd="0" presId="urn:microsoft.com/office/officeart/2005/8/layout/hierarchy3"/>
    <dgm:cxn modelId="{DBDC0F3C-17FD-F24A-80A8-DAA88D146C4C}" srcId="{B4F716B8-C8EC-154C-AB7B-C2D752F2B26E}" destId="{E5C62170-2022-F546-BB94-B3B7849C9D02}" srcOrd="4" destOrd="0" parTransId="{7B06EBD3-ECB1-C247-8080-F585EB423ECA}" sibTransId="{34933915-6AEF-EC40-9DF1-2AE7F531A1DC}"/>
    <dgm:cxn modelId="{6C2D2940-3267-8249-AE01-78C31CA88A22}" type="presOf" srcId="{FEB216C5-671C-264D-868E-F946542C4EF6}" destId="{742455B1-4DD4-624A-9A77-0E9B5D9EA056}" srcOrd="0" destOrd="0" presId="urn:microsoft.com/office/officeart/2005/8/layout/hierarchy3"/>
    <dgm:cxn modelId="{F107A342-08D1-4E49-B113-D422F526FDC6}" type="presOf" srcId="{6143E610-1396-894C-A2AE-A98EF0CC76A0}" destId="{28A783D2-6098-BE40-8193-9CD6E91524D0}" srcOrd="0" destOrd="0" presId="urn:microsoft.com/office/officeart/2005/8/layout/hierarchy3"/>
    <dgm:cxn modelId="{5057C244-9F01-E040-B0D4-BE044E1CE732}" type="presOf" srcId="{EEDCDB86-CDCE-F441-84AE-0FBFF0FAC697}" destId="{BB6B9DC0-2227-B047-BDEE-198074F04EB2}" srcOrd="0" destOrd="0" presId="urn:microsoft.com/office/officeart/2005/8/layout/hierarchy3"/>
    <dgm:cxn modelId="{4F80F547-EBF7-9A46-8097-60E10EF93914}" type="presOf" srcId="{E54CEE37-D2A3-5D4A-93C3-83CC4E11AD6C}" destId="{8E363265-D4C6-3F46-ACF0-AAF2B5B73A76}" srcOrd="0" destOrd="0" presId="urn:microsoft.com/office/officeart/2005/8/layout/hierarchy3"/>
    <dgm:cxn modelId="{6A18914C-830E-BD46-8BAD-E8E752E8E813}" srcId="{B4F716B8-C8EC-154C-AB7B-C2D752F2B26E}" destId="{526C9CE7-5B4D-4247-A517-93F1312623B8}" srcOrd="5" destOrd="0" parTransId="{7BB782AB-E3E8-7946-B326-770B8BD4B5AD}" sibTransId="{D22C4898-AD4E-8E42-B313-9A7E04D53A38}"/>
    <dgm:cxn modelId="{BFE41353-15DF-EE43-8F30-69E03BD435AA}" srcId="{E801E9E0-C61B-EF42-AC60-3314E519CDD8}" destId="{613460E0-210A-2947-849C-F91B7594B26F}" srcOrd="2" destOrd="0" parTransId="{6143E610-1396-894C-A2AE-A98EF0CC76A0}" sibTransId="{814A6619-6E99-AD41-97AB-08A32A8D335D}"/>
    <dgm:cxn modelId="{F0CEEB54-31DC-024E-9DF8-3B71AC7936F5}" type="presOf" srcId="{1E99E319-267B-D244-AD10-1A35404311DF}" destId="{D07DFC7E-27F5-0B43-8DDB-12202904E1CA}" srcOrd="0" destOrd="0" presId="urn:microsoft.com/office/officeart/2005/8/layout/hierarchy3"/>
    <dgm:cxn modelId="{68E31C57-C6B8-1B48-B066-C8C0288093F8}" srcId="{B4F716B8-C8EC-154C-AB7B-C2D752F2B26E}" destId="{9EEBAF8F-17C4-5241-88D5-73D6FF3488AB}" srcOrd="0" destOrd="0" parTransId="{6CB2CBA4-7CB9-0741-BF64-558A06C69EAD}" sibTransId="{E974B07C-5378-0545-82E8-E9D03B4E59C4}"/>
    <dgm:cxn modelId="{0704E35A-8E48-2149-ACA7-AC470CD6B184}" srcId="{E801E9E0-C61B-EF42-AC60-3314E519CDD8}" destId="{539157F7-1005-2348-96FE-E4B6C998D24D}" srcOrd="1" destOrd="0" parTransId="{E54CEE37-D2A3-5D4A-93C3-83CC4E11AD6C}" sibTransId="{1B2CBFB7-516F-F142-9222-C72A4ECD9BE9}"/>
    <dgm:cxn modelId="{0A6CFF5A-F47C-7C4E-9D35-0DB02D0235DC}" type="presOf" srcId="{F143CAE1-B3A8-A647-9D25-EB192B7A5528}" destId="{A15854BE-5FD3-1341-8F63-62F5C4898D69}" srcOrd="0" destOrd="0" presId="urn:microsoft.com/office/officeart/2005/8/layout/hierarchy3"/>
    <dgm:cxn modelId="{DA34EB5B-037D-6C4D-BB8F-D0514BB853D5}" type="presOf" srcId="{E5C62170-2022-F546-BB94-B3B7849C9D02}" destId="{1AD52EAB-F4E7-D144-81E1-2A2AD4C2ABA3}" srcOrd="0" destOrd="0" presId="urn:microsoft.com/office/officeart/2005/8/layout/hierarchy3"/>
    <dgm:cxn modelId="{93DEFE5E-68CD-4B46-9D4D-B7BFA8365E7E}" srcId="{E801E9E0-C61B-EF42-AC60-3314E519CDD8}" destId="{E1FB6C28-B5CB-3842-87DA-336FD5162C90}" srcOrd="4" destOrd="0" parTransId="{9C10DF5E-2B2B-0942-8A2A-6FFF690E515D}" sibTransId="{9BCE500F-1BA3-664A-848E-89EC21B1999E}"/>
    <dgm:cxn modelId="{A59E4561-80E2-984D-9106-2B0E8031500E}" type="presOf" srcId="{7BB782AB-E3E8-7946-B326-770B8BD4B5AD}" destId="{19D3CD1E-ACE1-7147-91A0-BB819E4A4254}" srcOrd="0" destOrd="0" presId="urn:microsoft.com/office/officeart/2005/8/layout/hierarchy3"/>
    <dgm:cxn modelId="{C9694E69-7FFC-8F49-897F-1981A9C773E5}" srcId="{B4F716B8-C8EC-154C-AB7B-C2D752F2B26E}" destId="{14EFE85B-B7BF-3F4D-A8E5-23AE4F51F6AD}" srcOrd="3" destOrd="0" parTransId="{7248BD83-8F87-CD4A-93BE-CDDD0012B166}" sibTransId="{CB36E171-0468-B843-9088-61B31628075C}"/>
    <dgm:cxn modelId="{FDCF5D7B-274C-EC46-A840-AC60F682B651}" srcId="{7FDE1697-E8A8-C74F-A307-3F81F25CF1C7}" destId="{680DE8B1-5472-0748-8746-D7B5308A0460}" srcOrd="0" destOrd="0" parTransId="{41B72B0B-CB66-8447-BCAA-0CB41CC61BA4}" sibTransId="{243CAC92-BE23-BF42-9E51-478480EA218C}"/>
    <dgm:cxn modelId="{DAAE6A7B-21F4-EE4F-9E59-5D97A9F23200}" type="presOf" srcId="{E1FB6C28-B5CB-3842-87DA-336FD5162C90}" destId="{56D17E06-8732-8F4E-B53C-1A37917C4BE0}" srcOrd="0" destOrd="0" presId="urn:microsoft.com/office/officeart/2005/8/layout/hierarchy3"/>
    <dgm:cxn modelId="{A1BD7182-5D52-184B-98E9-DE6644497A46}" type="presOf" srcId="{9EEBAF8F-17C4-5241-88D5-73D6FF3488AB}" destId="{89AED0DA-B745-4F43-8B58-F161A02602AB}" srcOrd="0" destOrd="0" presId="urn:microsoft.com/office/officeart/2005/8/layout/hierarchy3"/>
    <dgm:cxn modelId="{476DC188-C5E5-AA45-9431-2A6AD3E62255}" type="presOf" srcId="{680DE8B1-5472-0748-8746-D7B5308A0460}" destId="{4B8E5003-60D8-E541-8905-EBFFA024C25A}" srcOrd="0" destOrd="1" presId="urn:microsoft.com/office/officeart/2005/8/layout/hierarchy3"/>
    <dgm:cxn modelId="{29E3698A-A3D2-3144-9117-FCFBB4BFE336}" type="presOf" srcId="{6CB2CBA4-7CB9-0741-BF64-558A06C69EAD}" destId="{26F730AE-FC16-7847-A24A-871362CB7570}" srcOrd="0" destOrd="0" presId="urn:microsoft.com/office/officeart/2005/8/layout/hierarchy3"/>
    <dgm:cxn modelId="{34A42191-8C18-3E46-8CC4-E76A17ED6A87}" srcId="{1E99E319-267B-D244-AD10-1A35404311DF}" destId="{E801E9E0-C61B-EF42-AC60-3314E519CDD8}" srcOrd="1" destOrd="0" parTransId="{5361FA73-D604-0C42-82B8-03CA653540A2}" sibTransId="{79577B39-4B8E-4740-B538-8A77B958357F}"/>
    <dgm:cxn modelId="{D1F13B96-BA1E-8843-BC61-8ED2B5D809AB}" type="presOf" srcId="{7FDE1697-E8A8-C74F-A307-3F81F25CF1C7}" destId="{4B8E5003-60D8-E541-8905-EBFFA024C25A}" srcOrd="0" destOrd="0" presId="urn:microsoft.com/office/officeart/2005/8/layout/hierarchy3"/>
    <dgm:cxn modelId="{C7ECA599-F974-1F4B-B546-243C90E710A3}" srcId="{E801E9E0-C61B-EF42-AC60-3314E519CDD8}" destId="{15394D9B-507C-DB4F-99D0-D23BBCD3B07A}" srcOrd="0" destOrd="0" parTransId="{EEDCDB86-CDCE-F441-84AE-0FBFF0FAC697}" sibTransId="{6D578C78-FA99-5645-AC08-F7889E65DFEA}"/>
    <dgm:cxn modelId="{1ADDC4A0-69C2-434B-A472-BCB14501F45D}" type="presOf" srcId="{9C10DF5E-2B2B-0942-8A2A-6FFF690E515D}" destId="{F3871D83-14DF-4B4E-906D-8E5F8080F80E}" srcOrd="0" destOrd="0" presId="urn:microsoft.com/office/officeart/2005/8/layout/hierarchy3"/>
    <dgm:cxn modelId="{E97F66A3-279B-7743-9EDD-832110CF7267}" type="presOf" srcId="{526C9CE7-5B4D-4247-A517-93F1312623B8}" destId="{1009D3C7-FD3F-594B-93E2-C84D8928AC64}" srcOrd="0" destOrd="0" presId="urn:microsoft.com/office/officeart/2005/8/layout/hierarchy3"/>
    <dgm:cxn modelId="{CC5950A9-451D-D34B-A813-4FDE66185865}" type="presOf" srcId="{B4F716B8-C8EC-154C-AB7B-C2D752F2B26E}" destId="{4F4F00CF-C728-DD43-9D90-0D89B14FD9B1}" srcOrd="0" destOrd="0" presId="urn:microsoft.com/office/officeart/2005/8/layout/hierarchy3"/>
    <dgm:cxn modelId="{50E26FB4-F7EC-AD47-8A80-A25E12AAF7A1}" type="presOf" srcId="{D5A3D32D-D6DB-B74D-AF9E-6143DAD144F5}" destId="{FE540325-825D-424C-8FBF-E302E65C5DB1}" srcOrd="0" destOrd="0" presId="urn:microsoft.com/office/officeart/2005/8/layout/hierarchy3"/>
    <dgm:cxn modelId="{1B9C6DB6-1B46-CF43-BA9F-397802B36055}" type="presOf" srcId="{F648EBBB-369D-7D4E-BDEA-1829869818CF}" destId="{25E5E3B5-9796-4C46-A986-E68CE482D666}" srcOrd="0" destOrd="0" presId="urn:microsoft.com/office/officeart/2005/8/layout/hierarchy3"/>
    <dgm:cxn modelId="{6CDC80CC-2A31-3748-A054-79D78A4041A2}" srcId="{B4F716B8-C8EC-154C-AB7B-C2D752F2B26E}" destId="{D5A3D32D-D6DB-B74D-AF9E-6143DAD144F5}" srcOrd="1" destOrd="0" parTransId="{3E3F6672-DFA7-2A41-AA61-FB512B7F6037}" sibTransId="{15845B11-CCB3-774D-B6F6-F66BE83E9177}"/>
    <dgm:cxn modelId="{E4C998D0-946F-F84B-8C2B-330E2E3B04B5}" type="presOf" srcId="{539157F7-1005-2348-96FE-E4B6C998D24D}" destId="{7B8BCAAD-BF4D-5248-8A69-0C6F95C5681C}" srcOrd="0" destOrd="0" presId="urn:microsoft.com/office/officeart/2005/8/layout/hierarchy3"/>
    <dgm:cxn modelId="{43B9B0D5-7D26-B042-AA27-DFB4D55A0C89}" type="presOf" srcId="{14EFE85B-B7BF-3F4D-A8E5-23AE4F51F6AD}" destId="{674BC009-4A7F-7E4A-B58D-432386E258C4}" srcOrd="0" destOrd="0" presId="urn:microsoft.com/office/officeart/2005/8/layout/hierarchy3"/>
    <dgm:cxn modelId="{430BECD5-6DDF-9441-A0AE-F6808150903C}" type="presOf" srcId="{E801E9E0-C61B-EF42-AC60-3314E519CDD8}" destId="{28E68BB1-6FE9-5F4D-90BA-0DB6253D9E29}" srcOrd="1" destOrd="0" presId="urn:microsoft.com/office/officeart/2005/8/layout/hierarchy3"/>
    <dgm:cxn modelId="{897137D9-F2C8-4A46-8155-8FEED910E384}" srcId="{1E99E319-267B-D244-AD10-1A35404311DF}" destId="{B4F716B8-C8EC-154C-AB7B-C2D752F2B26E}" srcOrd="0" destOrd="0" parTransId="{7486655A-8971-EA43-AC8A-C123CE877E2C}" sibTransId="{5DE09F39-6268-8E4F-987B-7CA082933C6F}"/>
    <dgm:cxn modelId="{97741AF8-07E6-6740-B74F-0842E9A5D6CC}" type="presOf" srcId="{7B06EBD3-ECB1-C247-8080-F585EB423ECA}" destId="{0DC08E13-4765-384D-93CF-E3D8B725BD8C}" srcOrd="0" destOrd="0" presId="urn:microsoft.com/office/officeart/2005/8/layout/hierarchy3"/>
    <dgm:cxn modelId="{1CA6967C-F78D-7746-977B-65B46B7C5B1F}" type="presParOf" srcId="{D07DFC7E-27F5-0B43-8DDB-12202904E1CA}" destId="{04797B33-EF92-9645-A2FE-4012D7450231}" srcOrd="0" destOrd="0" presId="urn:microsoft.com/office/officeart/2005/8/layout/hierarchy3"/>
    <dgm:cxn modelId="{A8641D32-1A93-9F44-B5AA-FFF857A8B0D1}" type="presParOf" srcId="{04797B33-EF92-9645-A2FE-4012D7450231}" destId="{22EFF0FD-FB69-0E4F-9747-C38EB1A719E4}" srcOrd="0" destOrd="0" presId="urn:microsoft.com/office/officeart/2005/8/layout/hierarchy3"/>
    <dgm:cxn modelId="{75175ABA-E287-D84B-BFB1-88C967820D6C}" type="presParOf" srcId="{22EFF0FD-FB69-0E4F-9747-C38EB1A719E4}" destId="{4F4F00CF-C728-DD43-9D90-0D89B14FD9B1}" srcOrd="0" destOrd="0" presId="urn:microsoft.com/office/officeart/2005/8/layout/hierarchy3"/>
    <dgm:cxn modelId="{F8A73F6D-C16A-764F-A740-26FAE65FFED6}" type="presParOf" srcId="{22EFF0FD-FB69-0E4F-9747-C38EB1A719E4}" destId="{1FF1210B-6964-2F45-BEB9-92143C054619}" srcOrd="1" destOrd="0" presId="urn:microsoft.com/office/officeart/2005/8/layout/hierarchy3"/>
    <dgm:cxn modelId="{93AFEDB5-787B-404E-8D70-001C5AD3DC97}" type="presParOf" srcId="{04797B33-EF92-9645-A2FE-4012D7450231}" destId="{3FF9C0AC-C521-F04F-AB31-558ACB804DF2}" srcOrd="1" destOrd="0" presId="urn:microsoft.com/office/officeart/2005/8/layout/hierarchy3"/>
    <dgm:cxn modelId="{4BB256E4-9AF1-5B4D-87A9-3540E51C4DFB}" type="presParOf" srcId="{3FF9C0AC-C521-F04F-AB31-558ACB804DF2}" destId="{26F730AE-FC16-7847-A24A-871362CB7570}" srcOrd="0" destOrd="0" presId="urn:microsoft.com/office/officeart/2005/8/layout/hierarchy3"/>
    <dgm:cxn modelId="{887A746A-6DA8-CB48-87E3-DBEC8C6F15ED}" type="presParOf" srcId="{3FF9C0AC-C521-F04F-AB31-558ACB804DF2}" destId="{89AED0DA-B745-4F43-8B58-F161A02602AB}" srcOrd="1" destOrd="0" presId="urn:microsoft.com/office/officeart/2005/8/layout/hierarchy3"/>
    <dgm:cxn modelId="{2784D19C-646A-B447-8BB5-9E3E98054758}" type="presParOf" srcId="{3FF9C0AC-C521-F04F-AB31-558ACB804DF2}" destId="{7EFC14C2-C952-3746-BDEE-C21555208F8B}" srcOrd="2" destOrd="0" presId="urn:microsoft.com/office/officeart/2005/8/layout/hierarchy3"/>
    <dgm:cxn modelId="{A183AF47-F654-8F44-8582-6B10768671DC}" type="presParOf" srcId="{3FF9C0AC-C521-F04F-AB31-558ACB804DF2}" destId="{FE540325-825D-424C-8FBF-E302E65C5DB1}" srcOrd="3" destOrd="0" presId="urn:microsoft.com/office/officeart/2005/8/layout/hierarchy3"/>
    <dgm:cxn modelId="{FA13A08A-DAD3-1D4C-AF41-477BBBEA0DD9}" type="presParOf" srcId="{3FF9C0AC-C521-F04F-AB31-558ACB804DF2}" destId="{25E5E3B5-9796-4C46-A986-E68CE482D666}" srcOrd="4" destOrd="0" presId="urn:microsoft.com/office/officeart/2005/8/layout/hierarchy3"/>
    <dgm:cxn modelId="{9AA40BDC-0D5C-3F44-AF79-F6F31AD639FC}" type="presParOf" srcId="{3FF9C0AC-C521-F04F-AB31-558ACB804DF2}" destId="{4B8E5003-60D8-E541-8905-EBFFA024C25A}" srcOrd="5" destOrd="0" presId="urn:microsoft.com/office/officeart/2005/8/layout/hierarchy3"/>
    <dgm:cxn modelId="{189A8416-6EEE-1E49-84C7-E6BF69FF4633}" type="presParOf" srcId="{3FF9C0AC-C521-F04F-AB31-558ACB804DF2}" destId="{0815F14D-A80F-F749-9614-AEFCD456B2B2}" srcOrd="6" destOrd="0" presId="urn:microsoft.com/office/officeart/2005/8/layout/hierarchy3"/>
    <dgm:cxn modelId="{60F02836-42CF-214D-83AE-1B5D521651CC}" type="presParOf" srcId="{3FF9C0AC-C521-F04F-AB31-558ACB804DF2}" destId="{674BC009-4A7F-7E4A-B58D-432386E258C4}" srcOrd="7" destOrd="0" presId="urn:microsoft.com/office/officeart/2005/8/layout/hierarchy3"/>
    <dgm:cxn modelId="{99DEED69-F750-0346-B4C5-4FA7596E2CF8}" type="presParOf" srcId="{3FF9C0AC-C521-F04F-AB31-558ACB804DF2}" destId="{0DC08E13-4765-384D-93CF-E3D8B725BD8C}" srcOrd="8" destOrd="0" presId="urn:microsoft.com/office/officeart/2005/8/layout/hierarchy3"/>
    <dgm:cxn modelId="{984EE6F9-8DEC-BF43-BC4E-F132A83F5CF9}" type="presParOf" srcId="{3FF9C0AC-C521-F04F-AB31-558ACB804DF2}" destId="{1AD52EAB-F4E7-D144-81E1-2A2AD4C2ABA3}" srcOrd="9" destOrd="0" presId="urn:microsoft.com/office/officeart/2005/8/layout/hierarchy3"/>
    <dgm:cxn modelId="{1386AFB6-3589-5446-A9EF-A86301608479}" type="presParOf" srcId="{3FF9C0AC-C521-F04F-AB31-558ACB804DF2}" destId="{19D3CD1E-ACE1-7147-91A0-BB819E4A4254}" srcOrd="10" destOrd="0" presId="urn:microsoft.com/office/officeart/2005/8/layout/hierarchy3"/>
    <dgm:cxn modelId="{EED6DEB9-F8A8-6D47-B595-49DB89C2007D}" type="presParOf" srcId="{3FF9C0AC-C521-F04F-AB31-558ACB804DF2}" destId="{1009D3C7-FD3F-594B-93E2-C84D8928AC64}" srcOrd="11" destOrd="0" presId="urn:microsoft.com/office/officeart/2005/8/layout/hierarchy3"/>
    <dgm:cxn modelId="{A6931BB4-F6E4-334C-B1D6-2E40D99F3828}" type="presParOf" srcId="{D07DFC7E-27F5-0B43-8DDB-12202904E1CA}" destId="{4174E671-6064-8B46-9EB2-2D412BD25FBB}" srcOrd="1" destOrd="0" presId="urn:microsoft.com/office/officeart/2005/8/layout/hierarchy3"/>
    <dgm:cxn modelId="{8C226B3B-098D-B145-ADBB-C534E5D845DC}" type="presParOf" srcId="{4174E671-6064-8B46-9EB2-2D412BD25FBB}" destId="{A932968B-8220-7843-9832-12DEF2D83921}" srcOrd="0" destOrd="0" presId="urn:microsoft.com/office/officeart/2005/8/layout/hierarchy3"/>
    <dgm:cxn modelId="{93AB5C86-ACE6-C64E-8AC9-A405FD003217}" type="presParOf" srcId="{A932968B-8220-7843-9832-12DEF2D83921}" destId="{E0EC5CBA-0463-104B-9815-2DC06500E5E0}" srcOrd="0" destOrd="0" presId="urn:microsoft.com/office/officeart/2005/8/layout/hierarchy3"/>
    <dgm:cxn modelId="{58DDCDBC-0EE7-7E44-8D61-BA74E15EC5D4}" type="presParOf" srcId="{A932968B-8220-7843-9832-12DEF2D83921}" destId="{28E68BB1-6FE9-5F4D-90BA-0DB6253D9E29}" srcOrd="1" destOrd="0" presId="urn:microsoft.com/office/officeart/2005/8/layout/hierarchy3"/>
    <dgm:cxn modelId="{54C5325D-5C0E-054F-8F3B-9451ED6B75D4}" type="presParOf" srcId="{4174E671-6064-8B46-9EB2-2D412BD25FBB}" destId="{C7D14FD2-141E-C649-8176-730FC53D0881}" srcOrd="1" destOrd="0" presId="urn:microsoft.com/office/officeart/2005/8/layout/hierarchy3"/>
    <dgm:cxn modelId="{58A20001-5F65-3440-818C-BD524E1BA354}" type="presParOf" srcId="{C7D14FD2-141E-C649-8176-730FC53D0881}" destId="{BB6B9DC0-2227-B047-BDEE-198074F04EB2}" srcOrd="0" destOrd="0" presId="urn:microsoft.com/office/officeart/2005/8/layout/hierarchy3"/>
    <dgm:cxn modelId="{05C0411F-22DA-C64E-8925-F15B412855BE}" type="presParOf" srcId="{C7D14FD2-141E-C649-8176-730FC53D0881}" destId="{F6E9634E-B911-BB4F-BAA5-10E0B0E8384C}" srcOrd="1" destOrd="0" presId="urn:microsoft.com/office/officeart/2005/8/layout/hierarchy3"/>
    <dgm:cxn modelId="{DE008B61-2CA9-624C-A206-AAD360BFBFB6}" type="presParOf" srcId="{C7D14FD2-141E-C649-8176-730FC53D0881}" destId="{8E363265-D4C6-3F46-ACF0-AAF2B5B73A76}" srcOrd="2" destOrd="0" presId="urn:microsoft.com/office/officeart/2005/8/layout/hierarchy3"/>
    <dgm:cxn modelId="{7349F067-5AE7-564C-ABD8-6582888DA166}" type="presParOf" srcId="{C7D14FD2-141E-C649-8176-730FC53D0881}" destId="{7B8BCAAD-BF4D-5248-8A69-0C6F95C5681C}" srcOrd="3" destOrd="0" presId="urn:microsoft.com/office/officeart/2005/8/layout/hierarchy3"/>
    <dgm:cxn modelId="{E1181948-9790-764F-9DB5-2801633B365D}" type="presParOf" srcId="{C7D14FD2-141E-C649-8176-730FC53D0881}" destId="{28A783D2-6098-BE40-8193-9CD6E91524D0}" srcOrd="4" destOrd="0" presId="urn:microsoft.com/office/officeart/2005/8/layout/hierarchy3"/>
    <dgm:cxn modelId="{3CEB2C15-F910-9E44-8230-15B21615DC23}" type="presParOf" srcId="{C7D14FD2-141E-C649-8176-730FC53D0881}" destId="{7683D08B-A7C0-3144-AE90-8FD98415B82D}" srcOrd="5" destOrd="0" presId="urn:microsoft.com/office/officeart/2005/8/layout/hierarchy3"/>
    <dgm:cxn modelId="{892874E7-129D-724D-9B78-C931AEB30438}" type="presParOf" srcId="{C7D14FD2-141E-C649-8176-730FC53D0881}" destId="{742455B1-4DD4-624A-9A77-0E9B5D9EA056}" srcOrd="6" destOrd="0" presId="urn:microsoft.com/office/officeart/2005/8/layout/hierarchy3"/>
    <dgm:cxn modelId="{986372C1-9B14-A14C-9657-88F6B143B27B}" type="presParOf" srcId="{C7D14FD2-141E-C649-8176-730FC53D0881}" destId="{A15854BE-5FD3-1341-8F63-62F5C4898D69}" srcOrd="7" destOrd="0" presId="urn:microsoft.com/office/officeart/2005/8/layout/hierarchy3"/>
    <dgm:cxn modelId="{FA094048-902B-E749-AC60-8661611EC2E5}" type="presParOf" srcId="{C7D14FD2-141E-C649-8176-730FC53D0881}" destId="{F3871D83-14DF-4B4E-906D-8E5F8080F80E}" srcOrd="8" destOrd="0" presId="urn:microsoft.com/office/officeart/2005/8/layout/hierarchy3"/>
    <dgm:cxn modelId="{74B05092-96A1-7F4F-96D8-EE62DBFCA7B7}" type="presParOf" srcId="{C7D14FD2-141E-C649-8176-730FC53D0881}" destId="{56D17E06-8732-8F4E-B53C-1A37917C4BE0}"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F00CF-C728-DD43-9D90-0D89B14FD9B1}">
      <dsp:nvSpPr>
        <dsp:cNvPr id="0" name=""/>
        <dsp:cNvSpPr/>
      </dsp:nvSpPr>
      <dsp:spPr>
        <a:xfrm>
          <a:off x="2925881" y="604"/>
          <a:ext cx="2337067" cy="519986"/>
        </a:xfrm>
        <a:prstGeom prst="roundRect">
          <a:avLst>
            <a:gd name="adj" fmla="val 10000"/>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Gesellschaftsbeteiligung</a:t>
          </a:r>
          <a:endParaRPr lang="en-US" sz="1050" kern="1200" dirty="0"/>
        </a:p>
      </dsp:txBody>
      <dsp:txXfrm>
        <a:off x="2941111" y="15834"/>
        <a:ext cx="2306607" cy="489526"/>
      </dsp:txXfrm>
    </dsp:sp>
    <dsp:sp modelId="{26F730AE-FC16-7847-A24A-871362CB7570}">
      <dsp:nvSpPr>
        <dsp:cNvPr id="0" name=""/>
        <dsp:cNvSpPr/>
      </dsp:nvSpPr>
      <dsp:spPr>
        <a:xfrm>
          <a:off x="3159588" y="520590"/>
          <a:ext cx="233706" cy="422565"/>
        </a:xfrm>
        <a:custGeom>
          <a:avLst/>
          <a:gdLst/>
          <a:ahLst/>
          <a:cxnLst/>
          <a:rect l="0" t="0" r="0" b="0"/>
          <a:pathLst>
            <a:path>
              <a:moveTo>
                <a:pt x="0" y="0"/>
              </a:moveTo>
              <a:lnTo>
                <a:pt x="0" y="422565"/>
              </a:lnTo>
              <a:lnTo>
                <a:pt x="233706" y="422565"/>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AED0DA-B745-4F43-8B58-F161A02602AB}">
      <dsp:nvSpPr>
        <dsp:cNvPr id="0" name=""/>
        <dsp:cNvSpPr/>
      </dsp:nvSpPr>
      <dsp:spPr>
        <a:xfrm>
          <a:off x="3393295" y="661445"/>
          <a:ext cx="1908002"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Anteilseigner</a:t>
          </a:r>
          <a:endParaRPr lang="en-US" sz="1600" kern="1200" dirty="0"/>
        </a:p>
      </dsp:txBody>
      <dsp:txXfrm>
        <a:off x="3409797" y="677947"/>
        <a:ext cx="1874998" cy="530416"/>
      </dsp:txXfrm>
    </dsp:sp>
    <dsp:sp modelId="{7EFC14C2-C952-3746-BDEE-C21555208F8B}">
      <dsp:nvSpPr>
        <dsp:cNvPr id="0" name=""/>
        <dsp:cNvSpPr/>
      </dsp:nvSpPr>
      <dsp:spPr>
        <a:xfrm>
          <a:off x="3159588" y="520590"/>
          <a:ext cx="233706" cy="1126840"/>
        </a:xfrm>
        <a:custGeom>
          <a:avLst/>
          <a:gdLst/>
          <a:ahLst/>
          <a:cxnLst/>
          <a:rect l="0" t="0" r="0" b="0"/>
          <a:pathLst>
            <a:path>
              <a:moveTo>
                <a:pt x="0" y="0"/>
              </a:moveTo>
              <a:lnTo>
                <a:pt x="0" y="1126840"/>
              </a:lnTo>
              <a:lnTo>
                <a:pt x="233706" y="1126840"/>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540325-825D-424C-8FBF-E302E65C5DB1}">
      <dsp:nvSpPr>
        <dsp:cNvPr id="0" name=""/>
        <dsp:cNvSpPr/>
      </dsp:nvSpPr>
      <dsp:spPr>
        <a:xfrm>
          <a:off x="3393295" y="1365720"/>
          <a:ext cx="1908002"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1949"/>
              <a:satOff val="-3387"/>
              <a:lumOff val="3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Beteiligungsform</a:t>
          </a:r>
          <a:endParaRPr lang="en-US" sz="1600" kern="1200" dirty="0"/>
        </a:p>
      </dsp:txBody>
      <dsp:txXfrm>
        <a:off x="3409797" y="1382222"/>
        <a:ext cx="1874998" cy="530416"/>
      </dsp:txXfrm>
    </dsp:sp>
    <dsp:sp modelId="{25E5E3B5-9796-4C46-A986-E68CE482D666}">
      <dsp:nvSpPr>
        <dsp:cNvPr id="0" name=""/>
        <dsp:cNvSpPr/>
      </dsp:nvSpPr>
      <dsp:spPr>
        <a:xfrm>
          <a:off x="3159588" y="520590"/>
          <a:ext cx="233706" cy="1962074"/>
        </a:xfrm>
        <a:custGeom>
          <a:avLst/>
          <a:gdLst/>
          <a:ahLst/>
          <a:cxnLst/>
          <a:rect l="0" t="0" r="0" b="0"/>
          <a:pathLst>
            <a:path>
              <a:moveTo>
                <a:pt x="0" y="0"/>
              </a:moveTo>
              <a:lnTo>
                <a:pt x="0" y="1962074"/>
              </a:lnTo>
              <a:lnTo>
                <a:pt x="233706" y="1962074"/>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8E5003-60D8-E541-8905-EBFFA024C25A}">
      <dsp:nvSpPr>
        <dsp:cNvPr id="0" name=""/>
        <dsp:cNvSpPr/>
      </dsp:nvSpPr>
      <dsp:spPr>
        <a:xfrm>
          <a:off x="3393295" y="2069996"/>
          <a:ext cx="1908002" cy="825337"/>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3898"/>
              <a:satOff val="-6774"/>
              <a:lumOff val="7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lang="en-US" sz="1600" kern="1200" dirty="0" err="1"/>
            <a:t>Beteiligungssumme</a:t>
          </a:r>
          <a:endParaRPr lang="en-US" sz="1600" kern="1200" dirty="0"/>
        </a:p>
        <a:p>
          <a:pPr marL="114300" lvl="1" indent="-114300" algn="l" defTabSz="533400">
            <a:lnSpc>
              <a:spcPct val="90000"/>
            </a:lnSpc>
            <a:spcBef>
              <a:spcPct val="0"/>
            </a:spcBef>
            <a:spcAft>
              <a:spcPct val="15000"/>
            </a:spcAft>
            <a:buChar char="•"/>
          </a:pPr>
          <a:r>
            <a:rPr lang="en-US" sz="1200" kern="1200" dirty="0" err="1"/>
            <a:t>Agio</a:t>
          </a:r>
          <a:endParaRPr lang="en-US" sz="1200" kern="1200" dirty="0"/>
        </a:p>
      </dsp:txBody>
      <dsp:txXfrm>
        <a:off x="3417468" y="2094169"/>
        <a:ext cx="1859656" cy="776991"/>
      </dsp:txXfrm>
    </dsp:sp>
    <dsp:sp modelId="{0815F14D-A80F-F749-9614-AEFCD456B2B2}">
      <dsp:nvSpPr>
        <dsp:cNvPr id="0" name=""/>
        <dsp:cNvSpPr/>
      </dsp:nvSpPr>
      <dsp:spPr>
        <a:xfrm>
          <a:off x="3159588" y="520590"/>
          <a:ext cx="233706" cy="2797308"/>
        </a:xfrm>
        <a:custGeom>
          <a:avLst/>
          <a:gdLst/>
          <a:ahLst/>
          <a:cxnLst/>
          <a:rect l="0" t="0" r="0" b="0"/>
          <a:pathLst>
            <a:path>
              <a:moveTo>
                <a:pt x="0" y="0"/>
              </a:moveTo>
              <a:lnTo>
                <a:pt x="0" y="2797308"/>
              </a:lnTo>
              <a:lnTo>
                <a:pt x="233706" y="2797308"/>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4BC009-4A7F-7E4A-B58D-432386E258C4}">
      <dsp:nvSpPr>
        <dsp:cNvPr id="0" name=""/>
        <dsp:cNvSpPr/>
      </dsp:nvSpPr>
      <dsp:spPr>
        <a:xfrm>
          <a:off x="3393295" y="3036188"/>
          <a:ext cx="1908002"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5847"/>
              <a:satOff val="-10161"/>
              <a:lumOff val="105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Beteiligungsform</a:t>
          </a:r>
          <a:endParaRPr lang="en-US" sz="1600" kern="1200" dirty="0"/>
        </a:p>
      </dsp:txBody>
      <dsp:txXfrm>
        <a:off x="3409797" y="3052690"/>
        <a:ext cx="1874998" cy="530416"/>
      </dsp:txXfrm>
    </dsp:sp>
    <dsp:sp modelId="{0DC08E13-4765-384D-93CF-E3D8B725BD8C}">
      <dsp:nvSpPr>
        <dsp:cNvPr id="0" name=""/>
        <dsp:cNvSpPr/>
      </dsp:nvSpPr>
      <dsp:spPr>
        <a:xfrm>
          <a:off x="3159588" y="520590"/>
          <a:ext cx="233706" cy="3501583"/>
        </a:xfrm>
        <a:custGeom>
          <a:avLst/>
          <a:gdLst/>
          <a:ahLst/>
          <a:cxnLst/>
          <a:rect l="0" t="0" r="0" b="0"/>
          <a:pathLst>
            <a:path>
              <a:moveTo>
                <a:pt x="0" y="0"/>
              </a:moveTo>
              <a:lnTo>
                <a:pt x="0" y="3501583"/>
              </a:lnTo>
              <a:lnTo>
                <a:pt x="233706" y="3501583"/>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52EAB-F4E7-D144-81E1-2A2AD4C2ABA3}">
      <dsp:nvSpPr>
        <dsp:cNvPr id="0" name=""/>
        <dsp:cNvSpPr/>
      </dsp:nvSpPr>
      <dsp:spPr>
        <a:xfrm>
          <a:off x="3393295" y="3740464"/>
          <a:ext cx="1908002"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7796"/>
              <a:satOff val="-13548"/>
              <a:lumOff val="140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Treugeber</a:t>
          </a:r>
          <a:endParaRPr lang="en-US" sz="1600" kern="1200" dirty="0"/>
        </a:p>
      </dsp:txBody>
      <dsp:txXfrm>
        <a:off x="3409797" y="3756966"/>
        <a:ext cx="1874998" cy="530416"/>
      </dsp:txXfrm>
    </dsp:sp>
    <dsp:sp modelId="{19D3CD1E-ACE1-7147-91A0-BB819E4A4254}">
      <dsp:nvSpPr>
        <dsp:cNvPr id="0" name=""/>
        <dsp:cNvSpPr/>
      </dsp:nvSpPr>
      <dsp:spPr>
        <a:xfrm>
          <a:off x="3159588" y="520590"/>
          <a:ext cx="233706" cy="4205859"/>
        </a:xfrm>
        <a:custGeom>
          <a:avLst/>
          <a:gdLst/>
          <a:ahLst/>
          <a:cxnLst/>
          <a:rect l="0" t="0" r="0" b="0"/>
          <a:pathLst>
            <a:path>
              <a:moveTo>
                <a:pt x="0" y="0"/>
              </a:moveTo>
              <a:lnTo>
                <a:pt x="0" y="4205859"/>
              </a:lnTo>
              <a:lnTo>
                <a:pt x="233706" y="4205859"/>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09D3C7-FD3F-594B-93E2-C84D8928AC64}">
      <dsp:nvSpPr>
        <dsp:cNvPr id="0" name=""/>
        <dsp:cNvSpPr/>
      </dsp:nvSpPr>
      <dsp:spPr>
        <a:xfrm>
          <a:off x="3393295" y="4444739"/>
          <a:ext cx="1908002"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9744"/>
              <a:satOff val="-16935"/>
              <a:lumOff val="17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Treuhänder</a:t>
          </a:r>
          <a:endParaRPr lang="en-US" sz="1600" kern="1200" dirty="0"/>
        </a:p>
      </dsp:txBody>
      <dsp:txXfrm>
        <a:off x="3409797" y="4461241"/>
        <a:ext cx="1874998" cy="530416"/>
      </dsp:txXfrm>
    </dsp:sp>
    <dsp:sp modelId="{E0EC5CBA-0463-104B-9815-2DC06500E5E0}">
      <dsp:nvSpPr>
        <dsp:cNvPr id="0" name=""/>
        <dsp:cNvSpPr/>
      </dsp:nvSpPr>
      <dsp:spPr>
        <a:xfrm>
          <a:off x="5544659" y="604"/>
          <a:ext cx="1126840" cy="518397"/>
        </a:xfrm>
        <a:prstGeom prst="roundRect">
          <a:avLst>
            <a:gd name="adj" fmla="val 10000"/>
          </a:avLst>
        </a:prstGeom>
        <a:solidFill>
          <a:schemeClr val="accent5">
            <a:hueOff val="-19489"/>
            <a:satOff val="-33870"/>
            <a:lumOff val="3509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Mietvertrag</a:t>
          </a:r>
          <a:endParaRPr lang="en-US" sz="1600" kern="1200" dirty="0"/>
        </a:p>
      </dsp:txBody>
      <dsp:txXfrm>
        <a:off x="5559842" y="15787"/>
        <a:ext cx="1096474" cy="488031"/>
      </dsp:txXfrm>
    </dsp:sp>
    <dsp:sp modelId="{BB6B9DC0-2227-B047-BDEE-198074F04EB2}">
      <dsp:nvSpPr>
        <dsp:cNvPr id="0" name=""/>
        <dsp:cNvSpPr/>
      </dsp:nvSpPr>
      <dsp:spPr>
        <a:xfrm>
          <a:off x="5657343" y="519001"/>
          <a:ext cx="112684" cy="422565"/>
        </a:xfrm>
        <a:custGeom>
          <a:avLst/>
          <a:gdLst/>
          <a:ahLst/>
          <a:cxnLst/>
          <a:rect l="0" t="0" r="0" b="0"/>
          <a:pathLst>
            <a:path>
              <a:moveTo>
                <a:pt x="0" y="0"/>
              </a:moveTo>
              <a:lnTo>
                <a:pt x="0" y="422565"/>
              </a:lnTo>
              <a:lnTo>
                <a:pt x="112684" y="422565"/>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E9634E-B911-BB4F-BAA5-10E0B0E8384C}">
      <dsp:nvSpPr>
        <dsp:cNvPr id="0" name=""/>
        <dsp:cNvSpPr/>
      </dsp:nvSpPr>
      <dsp:spPr>
        <a:xfrm>
          <a:off x="5770027" y="659856"/>
          <a:ext cx="901472"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11693"/>
              <a:satOff val="-20322"/>
              <a:lumOff val="210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Mieter</a:t>
          </a:r>
          <a:endParaRPr lang="en-US" sz="1600" kern="1200" dirty="0"/>
        </a:p>
      </dsp:txBody>
      <dsp:txXfrm>
        <a:off x="5786529" y="676358"/>
        <a:ext cx="868468" cy="530416"/>
      </dsp:txXfrm>
    </dsp:sp>
    <dsp:sp modelId="{8E363265-D4C6-3F46-ACF0-AAF2B5B73A76}">
      <dsp:nvSpPr>
        <dsp:cNvPr id="0" name=""/>
        <dsp:cNvSpPr/>
      </dsp:nvSpPr>
      <dsp:spPr>
        <a:xfrm>
          <a:off x="5657343" y="519001"/>
          <a:ext cx="112684" cy="1126840"/>
        </a:xfrm>
        <a:custGeom>
          <a:avLst/>
          <a:gdLst/>
          <a:ahLst/>
          <a:cxnLst/>
          <a:rect l="0" t="0" r="0" b="0"/>
          <a:pathLst>
            <a:path>
              <a:moveTo>
                <a:pt x="0" y="0"/>
              </a:moveTo>
              <a:lnTo>
                <a:pt x="0" y="1126840"/>
              </a:lnTo>
              <a:lnTo>
                <a:pt x="112684" y="1126840"/>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8BCAAD-BF4D-5248-8A69-0C6F95C5681C}">
      <dsp:nvSpPr>
        <dsp:cNvPr id="0" name=""/>
        <dsp:cNvSpPr/>
      </dsp:nvSpPr>
      <dsp:spPr>
        <a:xfrm>
          <a:off x="5770027" y="1364131"/>
          <a:ext cx="1259564"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13642"/>
              <a:satOff val="-23709"/>
              <a:lumOff val="245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Vermieter</a:t>
          </a:r>
          <a:endParaRPr lang="en-US" sz="1600" kern="1200" dirty="0"/>
        </a:p>
      </dsp:txBody>
      <dsp:txXfrm>
        <a:off x="5786529" y="1380633"/>
        <a:ext cx="1226560" cy="530416"/>
      </dsp:txXfrm>
    </dsp:sp>
    <dsp:sp modelId="{28A783D2-6098-BE40-8193-9CD6E91524D0}">
      <dsp:nvSpPr>
        <dsp:cNvPr id="0" name=""/>
        <dsp:cNvSpPr/>
      </dsp:nvSpPr>
      <dsp:spPr>
        <a:xfrm>
          <a:off x="5657343" y="519001"/>
          <a:ext cx="112684" cy="1831116"/>
        </a:xfrm>
        <a:custGeom>
          <a:avLst/>
          <a:gdLst/>
          <a:ahLst/>
          <a:cxnLst/>
          <a:rect l="0" t="0" r="0" b="0"/>
          <a:pathLst>
            <a:path>
              <a:moveTo>
                <a:pt x="0" y="0"/>
              </a:moveTo>
              <a:lnTo>
                <a:pt x="0" y="1831116"/>
              </a:lnTo>
              <a:lnTo>
                <a:pt x="112684" y="1831116"/>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83D08B-A7C0-3144-AE90-8FD98415B82D}">
      <dsp:nvSpPr>
        <dsp:cNvPr id="0" name=""/>
        <dsp:cNvSpPr/>
      </dsp:nvSpPr>
      <dsp:spPr>
        <a:xfrm>
          <a:off x="5770027" y="2068407"/>
          <a:ext cx="1279838"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15591"/>
              <a:satOff val="-27096"/>
              <a:lumOff val="28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Miethöhe</a:t>
          </a:r>
          <a:endParaRPr lang="en-US" sz="1600" kern="1200" dirty="0"/>
        </a:p>
      </dsp:txBody>
      <dsp:txXfrm>
        <a:off x="5786529" y="2084909"/>
        <a:ext cx="1246834" cy="530416"/>
      </dsp:txXfrm>
    </dsp:sp>
    <dsp:sp modelId="{742455B1-4DD4-624A-9A77-0E9B5D9EA056}">
      <dsp:nvSpPr>
        <dsp:cNvPr id="0" name=""/>
        <dsp:cNvSpPr/>
      </dsp:nvSpPr>
      <dsp:spPr>
        <a:xfrm>
          <a:off x="5657343" y="519001"/>
          <a:ext cx="112684" cy="2535391"/>
        </a:xfrm>
        <a:custGeom>
          <a:avLst/>
          <a:gdLst/>
          <a:ahLst/>
          <a:cxnLst/>
          <a:rect l="0" t="0" r="0" b="0"/>
          <a:pathLst>
            <a:path>
              <a:moveTo>
                <a:pt x="0" y="0"/>
              </a:moveTo>
              <a:lnTo>
                <a:pt x="0" y="2535391"/>
              </a:lnTo>
              <a:lnTo>
                <a:pt x="112684" y="2535391"/>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5854BE-5FD3-1341-8F63-62F5C4898D69}">
      <dsp:nvSpPr>
        <dsp:cNvPr id="0" name=""/>
        <dsp:cNvSpPr/>
      </dsp:nvSpPr>
      <dsp:spPr>
        <a:xfrm>
          <a:off x="5770027" y="2772682"/>
          <a:ext cx="1890189"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17540"/>
              <a:satOff val="-30483"/>
              <a:lumOff val="315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Mietgegenstand</a:t>
          </a:r>
          <a:endParaRPr lang="en-US" sz="1600" kern="1200" dirty="0"/>
        </a:p>
      </dsp:txBody>
      <dsp:txXfrm>
        <a:off x="5786529" y="2789184"/>
        <a:ext cx="1857185" cy="530416"/>
      </dsp:txXfrm>
    </dsp:sp>
    <dsp:sp modelId="{F3871D83-14DF-4B4E-906D-8E5F8080F80E}">
      <dsp:nvSpPr>
        <dsp:cNvPr id="0" name=""/>
        <dsp:cNvSpPr/>
      </dsp:nvSpPr>
      <dsp:spPr>
        <a:xfrm>
          <a:off x="5657343" y="519001"/>
          <a:ext cx="112684" cy="3239666"/>
        </a:xfrm>
        <a:custGeom>
          <a:avLst/>
          <a:gdLst/>
          <a:ahLst/>
          <a:cxnLst/>
          <a:rect l="0" t="0" r="0" b="0"/>
          <a:pathLst>
            <a:path>
              <a:moveTo>
                <a:pt x="0" y="0"/>
              </a:moveTo>
              <a:lnTo>
                <a:pt x="0" y="3239666"/>
              </a:lnTo>
              <a:lnTo>
                <a:pt x="112684" y="3239666"/>
              </a:lnTo>
            </a:path>
          </a:pathLst>
        </a:custGeom>
        <a:noFill/>
        <a:ln w="1079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D17E06-8732-8F4E-B53C-1A37917C4BE0}">
      <dsp:nvSpPr>
        <dsp:cNvPr id="0" name=""/>
        <dsp:cNvSpPr/>
      </dsp:nvSpPr>
      <dsp:spPr>
        <a:xfrm>
          <a:off x="5770027" y="3476958"/>
          <a:ext cx="1858655" cy="563420"/>
        </a:xfrm>
        <a:prstGeom prst="roundRect">
          <a:avLst>
            <a:gd name="adj" fmla="val 10000"/>
          </a:avLst>
        </a:prstGeom>
        <a:solidFill>
          <a:schemeClr val="lt1">
            <a:alpha val="90000"/>
            <a:hueOff val="0"/>
            <a:satOff val="0"/>
            <a:lumOff val="0"/>
            <a:alphaOff val="0"/>
          </a:schemeClr>
        </a:solidFill>
        <a:ln w="10795" cap="flat" cmpd="sng" algn="ctr">
          <a:solidFill>
            <a:schemeClr val="accent5">
              <a:hueOff val="-19489"/>
              <a:satOff val="-33870"/>
              <a:lumOff val="3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Ort</a:t>
          </a:r>
        </a:p>
      </dsp:txBody>
      <dsp:txXfrm>
        <a:off x="5786529" y="3493460"/>
        <a:ext cx="1825651" cy="53041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0DAE50-02B1-4504-96E9-CFEAD71327DE}" type="datetimeFigureOut">
              <a:rPr lang="de-DE" smtClean="0"/>
              <a:t>19.10.19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C4BF4B-EC64-48D3-8363-6907D811D150}" type="slidenum">
              <a:rPr lang="de-DE" smtClean="0"/>
              <a:t>‹#›</a:t>
            </a:fld>
            <a:endParaRPr lang="de-DE"/>
          </a:p>
        </p:txBody>
      </p:sp>
    </p:spTree>
    <p:extLst>
      <p:ext uri="{BB962C8B-B14F-4D97-AF65-F5344CB8AC3E}">
        <p14:creationId xmlns:p14="http://schemas.microsoft.com/office/powerpoint/2010/main" val="12991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1CBFA17-2001-43FC-BD93-086B619BC2A9}" type="slidenum">
              <a:rPr kumimoji="0" lang="de-DE" sz="1300" b="0" i="0" u="none" strike="noStrike" kern="1200" cap="none" spc="0" normalizeH="0" baseline="0" noProof="0" smtClean="0">
                <a:ln>
                  <a:noFill/>
                </a:ln>
                <a:solidFill>
                  <a:srgbClr val="000000"/>
                </a:solidFill>
                <a:effectLst/>
                <a:uLnTx/>
                <a:uFillTx/>
                <a:latin typeface="Arial Unicode MS" pitchFamily="34" charset="-128"/>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de-DE" sz="1300" b="0" i="0" u="none" strike="noStrike" kern="1200" cap="none" spc="0" normalizeH="0" baseline="0" noProof="0" dirty="0">
              <a:ln>
                <a:noFill/>
              </a:ln>
              <a:solidFill>
                <a:srgbClr val="000000"/>
              </a:solidFill>
              <a:effectLst/>
              <a:uLnTx/>
              <a:uFillTx/>
              <a:latin typeface="Arial Unicode MS" pitchFamily="34" charset="-128"/>
              <a:ea typeface="+mn-ea"/>
              <a:cs typeface="+mn-cs"/>
            </a:endParaRPr>
          </a:p>
        </p:txBody>
      </p:sp>
    </p:spTree>
    <p:extLst>
      <p:ext uri="{BB962C8B-B14F-4D97-AF65-F5344CB8AC3E}">
        <p14:creationId xmlns:p14="http://schemas.microsoft.com/office/powerpoint/2010/main" val="1740546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12</a:t>
            </a:fld>
            <a:endParaRPr lang="de-DE"/>
          </a:p>
        </p:txBody>
      </p:sp>
    </p:spTree>
    <p:extLst>
      <p:ext uri="{BB962C8B-B14F-4D97-AF65-F5344CB8AC3E}">
        <p14:creationId xmlns:p14="http://schemas.microsoft.com/office/powerpoint/2010/main" val="549870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13</a:t>
            </a:fld>
            <a:endParaRPr lang="de-DE"/>
          </a:p>
        </p:txBody>
      </p:sp>
    </p:spTree>
    <p:extLst>
      <p:ext uri="{BB962C8B-B14F-4D97-AF65-F5344CB8AC3E}">
        <p14:creationId xmlns:p14="http://schemas.microsoft.com/office/powerpoint/2010/main" val="1020895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14</a:t>
            </a:fld>
            <a:endParaRPr lang="de-DE"/>
          </a:p>
        </p:txBody>
      </p:sp>
    </p:spTree>
    <p:extLst>
      <p:ext uri="{BB962C8B-B14F-4D97-AF65-F5344CB8AC3E}">
        <p14:creationId xmlns:p14="http://schemas.microsoft.com/office/powerpoint/2010/main" val="715238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15</a:t>
            </a:fld>
            <a:endParaRPr lang="de-DE"/>
          </a:p>
        </p:txBody>
      </p:sp>
    </p:spTree>
    <p:extLst>
      <p:ext uri="{BB962C8B-B14F-4D97-AF65-F5344CB8AC3E}">
        <p14:creationId xmlns:p14="http://schemas.microsoft.com/office/powerpoint/2010/main" val="1625279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16</a:t>
            </a:fld>
            <a:endParaRPr lang="de-DE"/>
          </a:p>
        </p:txBody>
      </p:sp>
    </p:spTree>
    <p:extLst>
      <p:ext uri="{BB962C8B-B14F-4D97-AF65-F5344CB8AC3E}">
        <p14:creationId xmlns:p14="http://schemas.microsoft.com/office/powerpoint/2010/main" val="2921684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17</a:t>
            </a:fld>
            <a:endParaRPr lang="de-DE"/>
          </a:p>
        </p:txBody>
      </p:sp>
    </p:spTree>
    <p:extLst>
      <p:ext uri="{BB962C8B-B14F-4D97-AF65-F5344CB8AC3E}">
        <p14:creationId xmlns:p14="http://schemas.microsoft.com/office/powerpoint/2010/main" val="1224524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18</a:t>
            </a:fld>
            <a:endParaRPr lang="de-DE"/>
          </a:p>
        </p:txBody>
      </p:sp>
    </p:spTree>
    <p:extLst>
      <p:ext uri="{BB962C8B-B14F-4D97-AF65-F5344CB8AC3E}">
        <p14:creationId xmlns:p14="http://schemas.microsoft.com/office/powerpoint/2010/main" val="1867142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20</a:t>
            </a:fld>
            <a:endParaRPr lang="de-DE"/>
          </a:p>
        </p:txBody>
      </p:sp>
    </p:spTree>
    <p:extLst>
      <p:ext uri="{BB962C8B-B14F-4D97-AF65-F5344CB8AC3E}">
        <p14:creationId xmlns:p14="http://schemas.microsoft.com/office/powerpoint/2010/main" val="3453459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22</a:t>
            </a:fld>
            <a:endParaRPr lang="de-DE"/>
          </a:p>
        </p:txBody>
      </p:sp>
    </p:spTree>
    <p:extLst>
      <p:ext uri="{BB962C8B-B14F-4D97-AF65-F5344CB8AC3E}">
        <p14:creationId xmlns:p14="http://schemas.microsoft.com/office/powerpoint/2010/main" val="323786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23</a:t>
            </a:fld>
            <a:endParaRPr lang="de-DE"/>
          </a:p>
        </p:txBody>
      </p:sp>
    </p:spTree>
    <p:extLst>
      <p:ext uri="{BB962C8B-B14F-4D97-AF65-F5344CB8AC3E}">
        <p14:creationId xmlns:p14="http://schemas.microsoft.com/office/powerpoint/2010/main" val="177454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3</a:t>
            </a:fld>
            <a:endParaRPr lang="de-DE"/>
          </a:p>
        </p:txBody>
      </p:sp>
    </p:spTree>
    <p:extLst>
      <p:ext uri="{BB962C8B-B14F-4D97-AF65-F5344CB8AC3E}">
        <p14:creationId xmlns:p14="http://schemas.microsoft.com/office/powerpoint/2010/main" val="3909472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25</a:t>
            </a:fld>
            <a:endParaRPr lang="de-DE" dirty="0"/>
          </a:p>
        </p:txBody>
      </p:sp>
    </p:spTree>
    <p:extLst>
      <p:ext uri="{BB962C8B-B14F-4D97-AF65-F5344CB8AC3E}">
        <p14:creationId xmlns:p14="http://schemas.microsoft.com/office/powerpoint/2010/main" val="628036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4</a:t>
            </a:fld>
            <a:endParaRPr lang="de-DE"/>
          </a:p>
        </p:txBody>
      </p:sp>
    </p:spTree>
    <p:extLst>
      <p:ext uri="{BB962C8B-B14F-4D97-AF65-F5344CB8AC3E}">
        <p14:creationId xmlns:p14="http://schemas.microsoft.com/office/powerpoint/2010/main" val="438142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5</a:t>
            </a:fld>
            <a:endParaRPr lang="de-DE"/>
          </a:p>
        </p:txBody>
      </p:sp>
    </p:spTree>
    <p:extLst>
      <p:ext uri="{BB962C8B-B14F-4D97-AF65-F5344CB8AC3E}">
        <p14:creationId xmlns:p14="http://schemas.microsoft.com/office/powerpoint/2010/main" val="2982703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6</a:t>
            </a:fld>
            <a:endParaRPr lang="de-DE"/>
          </a:p>
        </p:txBody>
      </p:sp>
    </p:spTree>
    <p:extLst>
      <p:ext uri="{BB962C8B-B14F-4D97-AF65-F5344CB8AC3E}">
        <p14:creationId xmlns:p14="http://schemas.microsoft.com/office/powerpoint/2010/main" val="2865250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7</a:t>
            </a:fld>
            <a:endParaRPr lang="de-DE"/>
          </a:p>
        </p:txBody>
      </p:sp>
    </p:spTree>
    <p:extLst>
      <p:ext uri="{BB962C8B-B14F-4D97-AF65-F5344CB8AC3E}">
        <p14:creationId xmlns:p14="http://schemas.microsoft.com/office/powerpoint/2010/main" val="1973429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8</a:t>
            </a:fld>
            <a:endParaRPr lang="de-DE"/>
          </a:p>
        </p:txBody>
      </p:sp>
    </p:spTree>
    <p:extLst>
      <p:ext uri="{BB962C8B-B14F-4D97-AF65-F5344CB8AC3E}">
        <p14:creationId xmlns:p14="http://schemas.microsoft.com/office/powerpoint/2010/main" val="3412449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9</a:t>
            </a:fld>
            <a:endParaRPr lang="de-DE"/>
          </a:p>
        </p:txBody>
      </p:sp>
    </p:spTree>
    <p:extLst>
      <p:ext uri="{BB962C8B-B14F-4D97-AF65-F5344CB8AC3E}">
        <p14:creationId xmlns:p14="http://schemas.microsoft.com/office/powerpoint/2010/main" val="3236562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4BF4B-EC64-48D3-8363-6907D811D150}" type="slidenum">
              <a:rPr lang="de-DE" smtClean="0"/>
              <a:t>10</a:t>
            </a:fld>
            <a:endParaRPr lang="de-DE"/>
          </a:p>
        </p:txBody>
      </p:sp>
    </p:spTree>
    <p:extLst>
      <p:ext uri="{BB962C8B-B14F-4D97-AF65-F5344CB8AC3E}">
        <p14:creationId xmlns:p14="http://schemas.microsoft.com/office/powerpoint/2010/main" val="2323233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431372" y="4211796"/>
            <a:ext cx="1143284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extLst>
      <p:ext uri="{BB962C8B-B14F-4D97-AF65-F5344CB8AC3E}">
        <p14:creationId xmlns:p14="http://schemas.microsoft.com/office/powerpoint/2010/main" val="20658257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dirty="0"/>
              <a:t>181123 David Koller Master's Thesis Final Presentation</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extLst>
      <p:ext uri="{BB962C8B-B14F-4D97-AF65-F5344CB8AC3E}">
        <p14:creationId xmlns:p14="http://schemas.microsoft.com/office/powerpoint/2010/main" val="22489762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742688"/>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192908"/>
          </a:xfrm>
          <a:prstGeom prst="rect">
            <a:avLst/>
          </a:prstGeom>
          <a:noFill/>
        </p:spPr>
        <p:txBody>
          <a:bodyPr wrap="square" rtlCol="0">
            <a:spAutoFit/>
          </a:bodyPr>
          <a:lstStyle/>
          <a:p>
            <a:r>
              <a:rPr lang="en-US" sz="1050" noProof="1">
                <a:latin typeface="+mn-lt"/>
              </a:rPr>
              <a:t>Technische Universität München</a:t>
            </a:r>
          </a:p>
          <a:p>
            <a:r>
              <a:rPr lang="en-US" sz="1050" noProof="1">
                <a:latin typeface="+mn-lt"/>
              </a:rPr>
              <a:t>Faculty of Informatics</a:t>
            </a:r>
          </a:p>
          <a:p>
            <a:r>
              <a:rPr lang="en-US" sz="1050" noProof="1">
                <a:latin typeface="+mn-lt"/>
              </a:rPr>
              <a:t>Chair of Software Engineering for Business Information Systems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endParaRPr lang="en-US" sz="1050" baseline="0" noProof="1">
              <a:latin typeface="+mn-lt"/>
            </a:endParaRPr>
          </a:p>
          <a:p>
            <a:pPr>
              <a:tabLst>
                <a:tab pos="358775" algn="l"/>
              </a:tabLst>
            </a:pPr>
            <a:r>
              <a:rPr lang="en-US" sz="1050" baseline="0" noProof="1">
                <a:latin typeface="+mn-lt"/>
              </a:rPr>
              <a:t>Tel	+49.89.289.</a:t>
            </a:r>
          </a:p>
          <a:p>
            <a:pPr>
              <a:tabLst>
                <a:tab pos="358775" algn="l"/>
              </a:tabLst>
            </a:pPr>
            <a:r>
              <a:rPr lang="en-US" sz="1050" baseline="0" noProof="1">
                <a:latin typeface="+mn-lt"/>
              </a:rPr>
              <a:t>Fax	+49.89.289.17136</a:t>
            </a:r>
          </a:p>
          <a:p>
            <a:endParaRPr lang="en-US" sz="1050" baseline="0" noProof="1">
              <a:latin typeface="+mn-lt"/>
            </a:endParaRP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2524469" y="5454244"/>
            <a:ext cx="1293429"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59115" y="5932082"/>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1849284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181123 David Koller Master's Thesis Final Presentation</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extLst>
      <p:ext uri="{BB962C8B-B14F-4D97-AF65-F5344CB8AC3E}">
        <p14:creationId xmlns:p14="http://schemas.microsoft.com/office/powerpoint/2010/main" val="1541778411"/>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687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181123 David Koller Master's Thesis Final Presentation</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99038864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181123 David Koller Master's Thesis Final Presentation</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51666707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181123 David Koller Master's Thesis Final Presentation</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extLst>
      <p:ext uri="{BB962C8B-B14F-4D97-AF65-F5344CB8AC3E}">
        <p14:creationId xmlns:p14="http://schemas.microsoft.com/office/powerpoint/2010/main" val="192400622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dirty="0"/>
              <a:t>181123 David Koller Master's Thesis Final Presentation</a:t>
            </a:r>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extLst>
      <p:ext uri="{BB962C8B-B14F-4D97-AF65-F5344CB8AC3E}">
        <p14:creationId xmlns:p14="http://schemas.microsoft.com/office/powerpoint/2010/main" val="171680074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181123 David Koller Master's Thesis Final Presentation</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extLst>
      <p:ext uri="{BB962C8B-B14F-4D97-AF65-F5344CB8AC3E}">
        <p14:creationId xmlns:p14="http://schemas.microsoft.com/office/powerpoint/2010/main" val="348269039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dirty="0"/>
              <a:t>181123 David Koller Master's Thesis Final Presentation</a:t>
            </a:r>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115681058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080365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dirty="0"/>
              <a:t>181123 David Koller Master's Thesis Final Presentation</a:t>
            </a:r>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extLst>
      <p:ext uri="{BB962C8B-B14F-4D97-AF65-F5344CB8AC3E}">
        <p14:creationId xmlns:p14="http://schemas.microsoft.com/office/powerpoint/2010/main" val="31159896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nlp.stanford.edu/pubs/lrec_splet10-surdeanu.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371" y="2522978"/>
            <a:ext cx="11432843" cy="1695437"/>
          </a:xfrm>
        </p:spPr>
        <p:txBody>
          <a:bodyPr/>
          <a:lstStyle/>
          <a:p>
            <a:r>
              <a:rPr lang="en-GB" sz="3200" dirty="0"/>
              <a:t>Bachelor Thesis Final Presentation: An </a:t>
            </a:r>
            <a:r>
              <a:rPr lang="en-US" sz="3200" dirty="0"/>
              <a:t>Approach for a Semantic Information Extraction of Decisions of the Federal Court of Justice</a:t>
            </a:r>
            <a:endParaRPr lang="en-US" dirty="0"/>
          </a:p>
        </p:txBody>
      </p:sp>
      <p:sp>
        <p:nvSpPr>
          <p:cNvPr id="16" name="Textplatzhalter 15"/>
          <p:cNvSpPr>
            <a:spLocks noGrp="1"/>
          </p:cNvSpPr>
          <p:nvPr>
            <p:ph type="body" sz="quarter" idx="10"/>
          </p:nvPr>
        </p:nvSpPr>
        <p:spPr>
          <a:xfrm>
            <a:off x="431372" y="4211796"/>
            <a:ext cx="11432841" cy="338554"/>
          </a:xfrm>
        </p:spPr>
        <p:txBody>
          <a:bodyPr/>
          <a:lstStyle/>
          <a:p>
            <a:r>
              <a:rPr lang="en-AU" dirty="0"/>
              <a:t>Tobias </a:t>
            </a:r>
            <a:r>
              <a:rPr lang="en-AU" dirty="0" err="1"/>
              <a:t>Eyl</a:t>
            </a:r>
            <a:r>
              <a:rPr lang="en-AU" dirty="0"/>
              <a:t> 21.10.2019</a:t>
            </a:r>
          </a:p>
        </p:txBody>
      </p:sp>
    </p:spTree>
    <p:extLst>
      <p:ext uri="{BB962C8B-B14F-4D97-AF65-F5344CB8AC3E}">
        <p14:creationId xmlns:p14="http://schemas.microsoft.com/office/powerpoint/2010/main" val="59023783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A7A4A8-E49D-3242-9369-4DD7063D4A32}"/>
              </a:ext>
            </a:extLst>
          </p:cNvPr>
          <p:cNvSpPr>
            <a:spLocks noGrp="1"/>
          </p:cNvSpPr>
          <p:nvPr>
            <p:ph type="body" idx="1"/>
          </p:nvPr>
        </p:nvSpPr>
        <p:spPr>
          <a:xfrm>
            <a:off x="334437" y="1519152"/>
            <a:ext cx="5662084" cy="538949"/>
          </a:xfrm>
          <a:solidFill>
            <a:schemeClr val="accent5"/>
          </a:solidFill>
        </p:spPr>
        <p:txBody>
          <a:bodyPr/>
          <a:lstStyle/>
          <a:p>
            <a:r>
              <a:rPr lang="en-US" dirty="0"/>
              <a:t>Constituency Parsing (CP)</a:t>
            </a:r>
          </a:p>
        </p:txBody>
      </p:sp>
      <p:sp>
        <p:nvSpPr>
          <p:cNvPr id="8" name="Content Placeholder 7">
            <a:extLst>
              <a:ext uri="{FF2B5EF4-FFF2-40B4-BE49-F238E27FC236}">
                <a16:creationId xmlns:a16="http://schemas.microsoft.com/office/drawing/2014/main" id="{1CF98773-C5C5-2E4C-B0E3-FBEC2F0121CF}"/>
              </a:ext>
            </a:extLst>
          </p:cNvPr>
          <p:cNvSpPr>
            <a:spLocks noGrp="1"/>
          </p:cNvSpPr>
          <p:nvPr>
            <p:ph sz="half" idx="2"/>
          </p:nvPr>
        </p:nvSpPr>
        <p:spPr>
          <a:xfrm>
            <a:off x="334437" y="2058101"/>
            <a:ext cx="5662084" cy="4437404"/>
          </a:xfrm>
        </p:spPr>
        <p:txBody>
          <a:bodyPr/>
          <a:lstStyle/>
          <a:p>
            <a:pPr marL="285750" indent="-285750">
              <a:buFont typeface="Arial" panose="020B0604020202020204" pitchFamily="34" charset="0"/>
              <a:buChar char="•"/>
            </a:pPr>
            <a:r>
              <a:rPr lang="en-US" dirty="0"/>
              <a:t>CP mainly consists of two parts:</a:t>
            </a:r>
          </a:p>
          <a:p>
            <a:pPr marL="766763" indent="-336550">
              <a:buAutoNum type="arabicPeriod"/>
            </a:pPr>
            <a:r>
              <a:rPr lang="en-US" dirty="0"/>
              <a:t>Develop a grammar to define certain groups of words which are treated as single units (constituents) of a sentence</a:t>
            </a:r>
          </a:p>
          <a:p>
            <a:pPr marL="766763" indent="-336550">
              <a:buAutoNum type="arabicPeriod"/>
            </a:pPr>
            <a:r>
              <a:rPr lang="en-US" dirty="0"/>
              <a:t>Apply an algorithm to process a sentence’s constituents</a:t>
            </a:r>
          </a:p>
          <a:p>
            <a:pPr marL="285750" indent="-285750">
              <a:buFont typeface="Arial" panose="020B0604020202020204" pitchFamily="34" charset="0"/>
              <a:buChar char="•"/>
            </a:pPr>
            <a:r>
              <a:rPr lang="en-US" dirty="0"/>
              <a:t>The constituents are often defined by using a context-free grammar (CFG)</a:t>
            </a:r>
          </a:p>
          <a:p>
            <a:pPr marL="285750" indent="-285750">
              <a:buFont typeface="Arial" panose="020B0604020202020204" pitchFamily="34" charset="0"/>
              <a:buChar char="•"/>
            </a:pPr>
            <a:r>
              <a:rPr lang="en-US" dirty="0"/>
              <a:t>Constituents can consist of other syntactic components</a:t>
            </a:r>
          </a:p>
          <a:p>
            <a:pPr marL="285750" indent="-285750">
              <a:buFont typeface="Arial" panose="020B0604020202020204" pitchFamily="34" charset="0"/>
              <a:buChar char="•"/>
            </a:pPr>
            <a:r>
              <a:rPr lang="en-US" dirty="0"/>
              <a:t>The parsing algorithm determines the order in which the syntactic components are processed</a:t>
            </a:r>
          </a:p>
          <a:p>
            <a:pPr marL="642937" lvl="1" indent="-285750">
              <a:buFont typeface="Arial" panose="020B0604020202020204" pitchFamily="34" charset="0"/>
              <a:buChar char="•"/>
            </a:pPr>
            <a:endParaRPr lang="en-US" dirty="0">
              <a:sym typeface="Wingdings" pitchFamily="2" charset="2"/>
            </a:endParaRPr>
          </a:p>
        </p:txBody>
      </p:sp>
      <p:sp>
        <p:nvSpPr>
          <p:cNvPr id="3" name="Text Placeholder 2">
            <a:extLst>
              <a:ext uri="{FF2B5EF4-FFF2-40B4-BE49-F238E27FC236}">
                <a16:creationId xmlns:a16="http://schemas.microsoft.com/office/drawing/2014/main" id="{42D7A8A0-1BA2-7E4F-98A2-BD9C86011560}"/>
              </a:ext>
            </a:extLst>
          </p:cNvPr>
          <p:cNvSpPr>
            <a:spLocks noGrp="1"/>
          </p:cNvSpPr>
          <p:nvPr>
            <p:ph type="body" sz="quarter" idx="3"/>
          </p:nvPr>
        </p:nvSpPr>
        <p:spPr>
          <a:xfrm>
            <a:off x="6193363" y="1519152"/>
            <a:ext cx="5662084" cy="538948"/>
          </a:xfrm>
          <a:solidFill>
            <a:schemeClr val="accent5"/>
          </a:solidFill>
        </p:spPr>
        <p:txBody>
          <a:bodyPr/>
          <a:lstStyle/>
          <a:p>
            <a:r>
              <a:rPr lang="en-US" dirty="0"/>
              <a:t>Dependency Parsing (DP)</a:t>
            </a:r>
          </a:p>
        </p:txBody>
      </p:sp>
      <p:sp>
        <p:nvSpPr>
          <p:cNvPr id="7" name="Content Placeholder 6">
            <a:extLst>
              <a:ext uri="{FF2B5EF4-FFF2-40B4-BE49-F238E27FC236}">
                <a16:creationId xmlns:a16="http://schemas.microsoft.com/office/drawing/2014/main" id="{D6F2AE03-7CB7-1F43-8FE4-5D0513E2F74B}"/>
              </a:ext>
            </a:extLst>
          </p:cNvPr>
          <p:cNvSpPr>
            <a:spLocks noGrp="1"/>
          </p:cNvSpPr>
          <p:nvPr>
            <p:ph sz="quarter" idx="4"/>
          </p:nvPr>
        </p:nvSpPr>
        <p:spPr>
          <a:xfrm>
            <a:off x="6193367" y="2058101"/>
            <a:ext cx="5664200" cy="4437404"/>
          </a:xfrm>
        </p:spPr>
        <p:txBody>
          <a:bodyPr/>
          <a:lstStyle/>
          <a:p>
            <a:pPr marL="285750" indent="-285750">
              <a:buFont typeface="Arial" panose="020B0604020202020204" pitchFamily="34" charset="0"/>
              <a:buChar char="•"/>
            </a:pPr>
            <a:r>
              <a:rPr lang="en-US" dirty="0"/>
              <a:t>DP mainly consists of two parts:</a:t>
            </a:r>
          </a:p>
          <a:p>
            <a:pPr marL="766763" indent="-336550">
              <a:buAutoNum type="arabicPeriod"/>
            </a:pPr>
            <a:r>
              <a:rPr lang="en-US" dirty="0"/>
              <a:t>Develop a dependency grammar (DG) that defines the relation between a pair of words</a:t>
            </a:r>
          </a:p>
          <a:p>
            <a:pPr marL="766763" indent="-336550">
              <a:buAutoNum type="arabicPeriod"/>
            </a:pPr>
            <a:r>
              <a:rPr lang="en-US" dirty="0"/>
              <a:t> Apply an algorithm to parse the generated dependency tree of a sentence.</a:t>
            </a:r>
          </a:p>
          <a:p>
            <a:pPr marL="285750" indent="-285750">
              <a:buFont typeface="Arial" panose="020B0604020202020204" pitchFamily="34" charset="0"/>
              <a:buChar char="•"/>
            </a:pPr>
            <a:r>
              <a:rPr lang="en-US" dirty="0"/>
              <a:t>The DG consists of a set of directed binary (grammatical) relations between the tokens</a:t>
            </a:r>
          </a:p>
          <a:p>
            <a:pPr marL="285750" indent="-285750">
              <a:buFont typeface="Arial" panose="020B0604020202020204" pitchFamily="34" charset="0"/>
              <a:buChar char="•"/>
            </a:pPr>
            <a:r>
              <a:rPr lang="en-US" dirty="0"/>
              <a:t>Every sentence has a designated root node with no incoming arcs</a:t>
            </a:r>
          </a:p>
          <a:p>
            <a:pPr marL="285750" indent="-285750">
              <a:buFont typeface="Arial" panose="020B0604020202020204" pitchFamily="34" charset="0"/>
              <a:buChar char="•"/>
            </a:pPr>
            <a:r>
              <a:rPr lang="en-US" dirty="0"/>
              <a:t>Besides the root node, every element has exactly one incoming arc</a:t>
            </a:r>
          </a:p>
          <a:p>
            <a:pPr marL="285750" indent="-285750">
              <a:buFont typeface="Arial" panose="020B0604020202020204" pitchFamily="34" charset="0"/>
              <a:buChar char="•"/>
            </a:pPr>
            <a:r>
              <a:rPr lang="en-US" dirty="0"/>
              <a:t>There is a unique path from the root to every other node</a:t>
            </a:r>
          </a:p>
          <a:p>
            <a:endParaRPr lang="en-US" dirty="0"/>
          </a:p>
        </p:txBody>
      </p:sp>
      <p:sp>
        <p:nvSpPr>
          <p:cNvPr id="5" name="Title 4">
            <a:extLst>
              <a:ext uri="{FF2B5EF4-FFF2-40B4-BE49-F238E27FC236}">
                <a16:creationId xmlns:a16="http://schemas.microsoft.com/office/drawing/2014/main" id="{41868E81-6D79-CE4D-8F68-E30150118470}"/>
              </a:ext>
            </a:extLst>
          </p:cNvPr>
          <p:cNvSpPr>
            <a:spLocks noGrp="1"/>
          </p:cNvSpPr>
          <p:nvPr>
            <p:ph type="title"/>
          </p:nvPr>
        </p:nvSpPr>
        <p:spPr>
          <a:xfrm>
            <a:off x="332903" y="308463"/>
            <a:ext cx="10586099" cy="1020163"/>
          </a:xfrm>
        </p:spPr>
        <p:txBody>
          <a:bodyPr/>
          <a:lstStyle/>
          <a:p>
            <a:r>
              <a:rPr lang="en-US" dirty="0"/>
              <a:t>RQ2: How the key information of a court decision can automatically be extracted using NLP?</a:t>
            </a:r>
            <a:br>
              <a:rPr lang="en-US" dirty="0"/>
            </a:br>
            <a:r>
              <a:rPr lang="de-DE" sz="1800" dirty="0" err="1"/>
              <a:t>Comparing</a:t>
            </a:r>
            <a:r>
              <a:rPr lang="de-DE" sz="1800" dirty="0"/>
              <a:t> different </a:t>
            </a:r>
            <a:r>
              <a:rPr lang="de-DE" sz="1800" dirty="0" err="1"/>
              <a:t>parsing</a:t>
            </a:r>
            <a:r>
              <a:rPr lang="de-DE" sz="1800" dirty="0"/>
              <a:t> </a:t>
            </a:r>
            <a:r>
              <a:rPr lang="de-DE" sz="1800" dirty="0" err="1"/>
              <a:t>techniques</a:t>
            </a:r>
            <a:r>
              <a:rPr lang="de-DE" sz="1800" dirty="0"/>
              <a:t> [3]</a:t>
            </a:r>
            <a:endParaRPr lang="en-US" sz="1800" dirty="0"/>
          </a:p>
        </p:txBody>
      </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15" name="Fußzeilenplatzhalter 4">
            <a:extLst>
              <a:ext uri="{FF2B5EF4-FFF2-40B4-BE49-F238E27FC236}">
                <a16:creationId xmlns:a16="http://schemas.microsoft.com/office/drawing/2014/main" id="{C4072908-6EEB-5A43-A380-DDF2C1F14078}"/>
              </a:ext>
            </a:extLst>
          </p:cNvPr>
          <p:cNvSpPr>
            <a:spLocks noGrp="1"/>
          </p:cNvSpPr>
          <p:nvPr>
            <p:ph type="ftr" sz="quarter" idx="11"/>
          </p:nvPr>
        </p:nvSpPr>
        <p:spPr/>
        <p:txBody>
          <a:bodyPr/>
          <a:lstStyle/>
          <a:p>
            <a:pPr>
              <a:defRPr/>
            </a:pPr>
            <a:r>
              <a:rPr lang="en-US" dirty="0"/>
              <a:t>191021 Tobias </a:t>
            </a:r>
            <a:r>
              <a:rPr lang="en-US" dirty="0" err="1"/>
              <a:t>Eyl</a:t>
            </a:r>
            <a:r>
              <a:rPr lang="en-US" dirty="0"/>
              <a:t> Bachelor’s Thesis Final Presentation</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10</a:t>
            </a:fld>
            <a:endParaRPr lang="de-DE" dirty="0"/>
          </a:p>
        </p:txBody>
      </p:sp>
    </p:spTree>
    <p:extLst>
      <p:ext uri="{BB962C8B-B14F-4D97-AF65-F5344CB8AC3E}">
        <p14:creationId xmlns:p14="http://schemas.microsoft.com/office/powerpoint/2010/main" val="38539359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A8E7EDC-D6AA-9844-8C06-56C77C9BFADE}"/>
              </a:ext>
            </a:extLst>
          </p:cNvPr>
          <p:cNvSpPr>
            <a:spLocks noGrp="1"/>
          </p:cNvSpPr>
          <p:nvPr>
            <p:ph type="dt" sz="half" idx="10"/>
          </p:nvPr>
        </p:nvSpPr>
        <p:spPr/>
        <p:txBody>
          <a:bodyPr/>
          <a:lstStyle/>
          <a:p>
            <a:pPr>
              <a:defRPr/>
            </a:pPr>
            <a:r>
              <a:rPr lang="de-DE"/>
              <a:t>© sebis</a:t>
            </a:r>
            <a:endParaRPr lang="de-DE" dirty="0"/>
          </a:p>
        </p:txBody>
      </p:sp>
      <p:sp>
        <p:nvSpPr>
          <p:cNvPr id="6" name="Footer Placeholder 5">
            <a:extLst>
              <a:ext uri="{FF2B5EF4-FFF2-40B4-BE49-F238E27FC236}">
                <a16:creationId xmlns:a16="http://schemas.microsoft.com/office/drawing/2014/main" id="{512337A4-921A-5C45-BF2C-3F4F0419AC6F}"/>
              </a:ext>
            </a:extLst>
          </p:cNvPr>
          <p:cNvSpPr>
            <a:spLocks noGrp="1"/>
          </p:cNvSpPr>
          <p:nvPr>
            <p:ph type="ftr" sz="quarter" idx="11"/>
          </p:nvPr>
        </p:nvSpPr>
        <p:spPr/>
        <p:txBody>
          <a:bodyPr/>
          <a:lstStyle/>
          <a:p>
            <a:pPr>
              <a:defRPr/>
            </a:pPr>
            <a:r>
              <a:rPr lang="en-US" dirty="0"/>
              <a:t>191021 Tobias </a:t>
            </a:r>
            <a:r>
              <a:rPr lang="en-US" dirty="0" err="1"/>
              <a:t>Eyl</a:t>
            </a:r>
            <a:r>
              <a:rPr lang="en-US" dirty="0"/>
              <a:t> Bachelor’s Thesis Final Presentation</a:t>
            </a:r>
            <a:endParaRPr lang="de-DE" dirty="0"/>
          </a:p>
        </p:txBody>
      </p:sp>
      <p:sp>
        <p:nvSpPr>
          <p:cNvPr id="7" name="Slide Number Placeholder 6">
            <a:extLst>
              <a:ext uri="{FF2B5EF4-FFF2-40B4-BE49-F238E27FC236}">
                <a16:creationId xmlns:a16="http://schemas.microsoft.com/office/drawing/2014/main" id="{1DE48D13-9060-3149-BE2B-4329648EE1E4}"/>
              </a:ext>
            </a:extLst>
          </p:cNvPr>
          <p:cNvSpPr>
            <a:spLocks noGrp="1"/>
          </p:cNvSpPr>
          <p:nvPr>
            <p:ph type="sldNum" sz="quarter" idx="12"/>
          </p:nvPr>
        </p:nvSpPr>
        <p:spPr/>
        <p:txBody>
          <a:bodyPr/>
          <a:lstStyle/>
          <a:p>
            <a:pPr>
              <a:defRPr/>
            </a:pPr>
            <a:fld id="{B96C9E22-1B76-46A8-871B-C48D8E59C6FA}" type="slidenum">
              <a:rPr lang="de-DE" smtClean="0"/>
              <a:pPr>
                <a:defRPr/>
              </a:pPr>
              <a:t>11</a:t>
            </a:fld>
            <a:endParaRPr lang="de-DE" dirty="0"/>
          </a:p>
        </p:txBody>
      </p:sp>
      <p:sp>
        <p:nvSpPr>
          <p:cNvPr id="8" name="Title 4">
            <a:extLst>
              <a:ext uri="{FF2B5EF4-FFF2-40B4-BE49-F238E27FC236}">
                <a16:creationId xmlns:a16="http://schemas.microsoft.com/office/drawing/2014/main" id="{9F7976CE-31D5-0846-8777-FE62EC7DAF83}"/>
              </a:ext>
            </a:extLst>
          </p:cNvPr>
          <p:cNvSpPr>
            <a:spLocks noGrp="1"/>
          </p:cNvSpPr>
          <p:nvPr>
            <p:ph type="title"/>
          </p:nvPr>
        </p:nvSpPr>
        <p:spPr>
          <a:xfrm>
            <a:off x="332903" y="308463"/>
            <a:ext cx="10586099" cy="1020163"/>
          </a:xfrm>
        </p:spPr>
        <p:txBody>
          <a:bodyPr/>
          <a:lstStyle/>
          <a:p>
            <a:r>
              <a:rPr lang="en-US" dirty="0"/>
              <a:t>RQ2: How the key information of a court decision can automatically be extracted using NLP?</a:t>
            </a:r>
            <a:br>
              <a:rPr lang="en-US" dirty="0"/>
            </a:br>
            <a:r>
              <a:rPr lang="de-DE" sz="1800" dirty="0" err="1"/>
              <a:t>Constituency</a:t>
            </a:r>
            <a:r>
              <a:rPr lang="de-DE" sz="1800" dirty="0"/>
              <a:t>- vs. </a:t>
            </a:r>
            <a:r>
              <a:rPr lang="de-DE" sz="1800" dirty="0" err="1"/>
              <a:t>Dependency-based</a:t>
            </a:r>
            <a:r>
              <a:rPr lang="de-DE" sz="1800" dirty="0"/>
              <a:t> Parse </a:t>
            </a:r>
            <a:r>
              <a:rPr lang="de-DE" sz="1800" dirty="0" err="1"/>
              <a:t>Tree</a:t>
            </a:r>
            <a:endParaRPr lang="en-US" sz="1800" dirty="0"/>
          </a:p>
        </p:txBody>
      </p:sp>
      <p:pic>
        <p:nvPicPr>
          <p:cNvPr id="14" name="Content Placeholder 13">
            <a:extLst>
              <a:ext uri="{FF2B5EF4-FFF2-40B4-BE49-F238E27FC236}">
                <a16:creationId xmlns:a16="http://schemas.microsoft.com/office/drawing/2014/main" id="{1530BED9-EFDA-D741-9B12-B58A7CC5C6E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32903" y="2023550"/>
            <a:ext cx="3973250" cy="2516919"/>
          </a:xfrm>
        </p:spPr>
      </p:pic>
      <p:pic>
        <p:nvPicPr>
          <p:cNvPr id="20" name="Content Placeholder 19">
            <a:extLst>
              <a:ext uri="{FF2B5EF4-FFF2-40B4-BE49-F238E27FC236}">
                <a16:creationId xmlns:a16="http://schemas.microsoft.com/office/drawing/2014/main" id="{8F24CB03-A728-3C45-8E99-A30C6B9E8D73}"/>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77945" y="3147077"/>
            <a:ext cx="7379093" cy="1393392"/>
          </a:xfrm>
        </p:spPr>
      </p:pic>
    </p:spTree>
    <p:extLst>
      <p:ext uri="{BB962C8B-B14F-4D97-AF65-F5344CB8AC3E}">
        <p14:creationId xmlns:p14="http://schemas.microsoft.com/office/powerpoint/2010/main" val="7065805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057B336-3E64-4FA7-83D6-8345E459DFBC}"/>
              </a:ext>
            </a:extLst>
          </p:cNvPr>
          <p:cNvSpPr>
            <a:spLocks noGrp="1"/>
          </p:cNvSpPr>
          <p:nvPr>
            <p:ph idx="1"/>
          </p:nvPr>
        </p:nvSpPr>
        <p:spPr>
          <a:xfrm>
            <a:off x="332904" y="1571624"/>
            <a:ext cx="11524664" cy="4903019"/>
          </a:xfrm>
        </p:spPr>
        <p:txBody>
          <a:bodyPr anchor="t">
            <a:normAutofit/>
          </a:bodyPr>
          <a:lstStyle/>
          <a:p>
            <a:pPr marL="0" indent="0"/>
            <a:r>
              <a:rPr lang="de-DE" sz="2000" dirty="0"/>
              <a:t>Advantages </a:t>
            </a:r>
            <a:r>
              <a:rPr lang="de-DE" sz="2000" dirty="0" err="1"/>
              <a:t>of</a:t>
            </a:r>
            <a:r>
              <a:rPr lang="de-DE" sz="2000" dirty="0"/>
              <a:t> </a:t>
            </a:r>
            <a:r>
              <a:rPr lang="de-DE" sz="2000" dirty="0" err="1"/>
              <a:t>dependency</a:t>
            </a:r>
            <a:r>
              <a:rPr lang="de-DE" sz="2000" dirty="0"/>
              <a:t> </a:t>
            </a:r>
            <a:r>
              <a:rPr lang="de-DE" sz="2000" dirty="0" err="1"/>
              <a:t>parsing</a:t>
            </a:r>
            <a:r>
              <a:rPr lang="de-DE" sz="2000" dirty="0"/>
              <a:t>:</a:t>
            </a:r>
          </a:p>
          <a:p>
            <a:pPr marL="342900" indent="-342900">
              <a:buFont typeface="Arial" panose="020B0604020202020204" pitchFamily="34" charset="0"/>
              <a:buChar char="•"/>
            </a:pPr>
            <a:r>
              <a:rPr lang="de-DE" sz="2000" dirty="0" err="1"/>
              <a:t>Incidently</a:t>
            </a:r>
            <a:r>
              <a:rPr lang="de-DE" sz="2000" dirty="0"/>
              <a:t> </a:t>
            </a:r>
            <a:r>
              <a:rPr lang="de-DE" sz="2000" dirty="0" err="1"/>
              <a:t>defines</a:t>
            </a:r>
            <a:r>
              <a:rPr lang="de-DE" sz="2000" dirty="0"/>
              <a:t> </a:t>
            </a:r>
            <a:r>
              <a:rPr lang="de-DE" sz="2000" dirty="0" err="1"/>
              <a:t>word</a:t>
            </a:r>
            <a:r>
              <a:rPr lang="de-DE" sz="2000" dirty="0"/>
              <a:t>-order </a:t>
            </a:r>
            <a:r>
              <a:rPr lang="de-DE" sz="2000" dirty="0" err="1"/>
              <a:t>and</a:t>
            </a:r>
            <a:r>
              <a:rPr lang="de-DE" sz="2000" dirty="0"/>
              <a:t> </a:t>
            </a:r>
            <a:r>
              <a:rPr lang="de-DE" sz="2000" dirty="0" err="1"/>
              <a:t>by</a:t>
            </a:r>
            <a:r>
              <a:rPr lang="de-DE" sz="2000" dirty="0"/>
              <a:t> </a:t>
            </a:r>
            <a:r>
              <a:rPr lang="de-DE" sz="2000" dirty="0" err="1"/>
              <a:t>doing</a:t>
            </a:r>
            <a:r>
              <a:rPr lang="de-DE" sz="2000" dirty="0"/>
              <a:t> so </a:t>
            </a:r>
            <a:r>
              <a:rPr lang="de-DE" sz="2000" dirty="0" err="1"/>
              <a:t>it</a:t>
            </a:r>
            <a:r>
              <a:rPr lang="de-DE" sz="2000" dirty="0"/>
              <a:t> </a:t>
            </a:r>
            <a:r>
              <a:rPr lang="de-DE" sz="2000" dirty="0" err="1"/>
              <a:t>only</a:t>
            </a:r>
            <a:r>
              <a:rPr lang="de-DE" sz="2000" dirty="0"/>
              <a:t> </a:t>
            </a:r>
            <a:r>
              <a:rPr lang="de-DE" sz="2000" dirty="0" err="1"/>
              <a:t>consists</a:t>
            </a:r>
            <a:r>
              <a:rPr lang="de-DE" sz="2000" dirty="0"/>
              <a:t> </a:t>
            </a:r>
            <a:r>
              <a:rPr lang="de-DE" sz="2000" dirty="0" err="1"/>
              <a:t>of</a:t>
            </a:r>
            <a:r>
              <a:rPr lang="de-DE" sz="2000" dirty="0"/>
              <a:t> </a:t>
            </a:r>
            <a:r>
              <a:rPr lang="de-DE" sz="2000" dirty="0" err="1"/>
              <a:t>information</a:t>
            </a:r>
            <a:r>
              <a:rPr lang="de-DE" sz="2000" dirty="0"/>
              <a:t> </a:t>
            </a:r>
            <a:r>
              <a:rPr lang="de-DE" sz="2000" dirty="0" err="1"/>
              <a:t>that</a:t>
            </a:r>
            <a:r>
              <a:rPr lang="de-DE" sz="2000" dirty="0"/>
              <a:t> </a:t>
            </a:r>
            <a:r>
              <a:rPr lang="de-DE" sz="2000" dirty="0" err="1"/>
              <a:t>is</a:t>
            </a:r>
            <a:r>
              <a:rPr lang="de-DE" sz="2000" dirty="0"/>
              <a:t> </a:t>
            </a:r>
            <a:r>
              <a:rPr lang="de-DE" sz="2000" dirty="0" err="1"/>
              <a:t>necessary</a:t>
            </a:r>
            <a:r>
              <a:rPr lang="de-DE" sz="2000" dirty="0"/>
              <a:t> </a:t>
            </a:r>
            <a:r>
              <a:rPr lang="de-DE" sz="2000" dirty="0" err="1"/>
              <a:t>for</a:t>
            </a:r>
            <a:r>
              <a:rPr lang="de-DE" sz="2000" dirty="0"/>
              <a:t> </a:t>
            </a:r>
            <a:r>
              <a:rPr lang="de-DE" sz="2000" dirty="0" err="1"/>
              <a:t>parsing</a:t>
            </a:r>
            <a:endParaRPr lang="de-DE" sz="2000" dirty="0"/>
          </a:p>
          <a:p>
            <a:pPr marL="342900" indent="-342900">
              <a:buFont typeface="Arial" panose="020B0604020202020204" pitchFamily="34" charset="0"/>
              <a:buChar char="•"/>
            </a:pPr>
            <a:r>
              <a:rPr lang="de-DE" sz="2000" dirty="0" err="1"/>
              <a:t>From</a:t>
            </a:r>
            <a:r>
              <a:rPr lang="de-DE" sz="2000" dirty="0"/>
              <a:t> </a:t>
            </a:r>
            <a:r>
              <a:rPr lang="de-DE" sz="2000" dirty="0" err="1"/>
              <a:t>the</a:t>
            </a:r>
            <a:r>
              <a:rPr lang="de-DE" sz="2000" dirty="0"/>
              <a:t> </a:t>
            </a:r>
            <a:r>
              <a:rPr lang="de-DE" sz="2000" dirty="0" err="1"/>
              <a:t>perspective</a:t>
            </a:r>
            <a:r>
              <a:rPr lang="de-DE" sz="2000" dirty="0"/>
              <a:t> </a:t>
            </a:r>
            <a:r>
              <a:rPr lang="de-DE" sz="2000" dirty="0" err="1"/>
              <a:t>of</a:t>
            </a:r>
            <a:r>
              <a:rPr lang="de-DE" sz="2000" dirty="0"/>
              <a:t> </a:t>
            </a:r>
            <a:r>
              <a:rPr lang="de-DE" sz="2000" dirty="0" err="1"/>
              <a:t>semantic</a:t>
            </a:r>
            <a:r>
              <a:rPr lang="de-DE" sz="2000" dirty="0"/>
              <a:t> </a:t>
            </a:r>
            <a:r>
              <a:rPr lang="de-DE" sz="2000" dirty="0" err="1"/>
              <a:t>information</a:t>
            </a:r>
            <a:r>
              <a:rPr lang="de-DE" sz="2000" dirty="0"/>
              <a:t>: </a:t>
            </a:r>
            <a:r>
              <a:rPr lang="de-DE" sz="2000" dirty="0" err="1"/>
              <a:t>By</a:t>
            </a:r>
            <a:r>
              <a:rPr lang="de-DE" sz="2000" dirty="0"/>
              <a:t> </a:t>
            </a:r>
            <a:r>
              <a:rPr lang="de-DE" sz="2000" dirty="0" err="1"/>
              <a:t>its</a:t>
            </a:r>
            <a:r>
              <a:rPr lang="de-DE" sz="2000" dirty="0"/>
              <a:t> </a:t>
            </a:r>
            <a:r>
              <a:rPr lang="de-DE" sz="2000" dirty="0" err="1"/>
              <a:t>head-dependent</a:t>
            </a:r>
            <a:r>
              <a:rPr lang="de-DE" sz="2000" dirty="0"/>
              <a:t> </a:t>
            </a:r>
            <a:r>
              <a:rPr lang="de-DE" sz="2000" dirty="0" err="1"/>
              <a:t>relations</a:t>
            </a:r>
            <a:r>
              <a:rPr lang="de-DE" sz="2000" dirty="0"/>
              <a:t>, </a:t>
            </a:r>
            <a:r>
              <a:rPr lang="de-DE" sz="2000" dirty="0" err="1"/>
              <a:t>it</a:t>
            </a:r>
            <a:r>
              <a:rPr lang="de-DE" sz="2000" dirty="0"/>
              <a:t> </a:t>
            </a:r>
            <a:r>
              <a:rPr lang="de-DE" sz="2000" dirty="0" err="1"/>
              <a:t>delivers</a:t>
            </a:r>
            <a:r>
              <a:rPr lang="de-DE" sz="2000" dirty="0"/>
              <a:t> an </a:t>
            </a:r>
            <a:r>
              <a:rPr lang="de-DE" sz="2000" dirty="0" err="1"/>
              <a:t>approximation</a:t>
            </a:r>
            <a:r>
              <a:rPr lang="de-DE" sz="2000" dirty="0"/>
              <a:t> </a:t>
            </a:r>
            <a:r>
              <a:rPr lang="de-DE" sz="2000" dirty="0" err="1"/>
              <a:t>to</a:t>
            </a:r>
            <a:r>
              <a:rPr lang="de-DE" sz="2000" dirty="0"/>
              <a:t> </a:t>
            </a:r>
            <a:r>
              <a:rPr lang="de-DE" sz="2000" dirty="0" err="1"/>
              <a:t>the</a:t>
            </a:r>
            <a:r>
              <a:rPr lang="de-DE" sz="2000" dirty="0"/>
              <a:t> </a:t>
            </a:r>
            <a:r>
              <a:rPr lang="de-DE" sz="2000" dirty="0" err="1"/>
              <a:t>semantic</a:t>
            </a:r>
            <a:r>
              <a:rPr lang="de-DE" sz="2000" dirty="0"/>
              <a:t> (legal) </a:t>
            </a:r>
            <a:r>
              <a:rPr lang="de-DE" sz="2000" dirty="0" err="1"/>
              <a:t>relations</a:t>
            </a:r>
            <a:r>
              <a:rPr lang="de-DE" sz="2000" dirty="0"/>
              <a:t> </a:t>
            </a:r>
            <a:r>
              <a:rPr lang="de-DE" sz="2000" dirty="0" err="1"/>
              <a:t>between</a:t>
            </a:r>
            <a:r>
              <a:rPr lang="de-DE" sz="2000" dirty="0"/>
              <a:t> </a:t>
            </a:r>
            <a:r>
              <a:rPr lang="de-DE" sz="2000" dirty="0" err="1"/>
              <a:t>the</a:t>
            </a:r>
            <a:r>
              <a:rPr lang="de-DE" sz="2000" dirty="0"/>
              <a:t> </a:t>
            </a:r>
            <a:r>
              <a:rPr lang="de-DE" sz="2000" dirty="0" err="1"/>
              <a:t>predicate</a:t>
            </a:r>
            <a:r>
              <a:rPr lang="de-DE" sz="2000" dirty="0"/>
              <a:t> </a:t>
            </a:r>
            <a:r>
              <a:rPr lang="de-DE" sz="2000" dirty="0" err="1"/>
              <a:t>and</a:t>
            </a:r>
            <a:r>
              <a:rPr lang="de-DE" sz="2000" dirty="0"/>
              <a:t> </a:t>
            </a:r>
            <a:r>
              <a:rPr lang="de-DE" sz="2000" dirty="0" err="1"/>
              <a:t>its</a:t>
            </a:r>
            <a:r>
              <a:rPr lang="de-DE" sz="2000" dirty="0"/>
              <a:t> </a:t>
            </a:r>
            <a:r>
              <a:rPr lang="de-DE" sz="2000" dirty="0" err="1"/>
              <a:t>arguments</a:t>
            </a:r>
            <a:r>
              <a:rPr lang="de-DE" sz="2000" dirty="0"/>
              <a:t> </a:t>
            </a:r>
            <a:r>
              <a:rPr lang="de-DE" sz="2000" dirty="0" err="1"/>
              <a:t>within</a:t>
            </a:r>
            <a:r>
              <a:rPr lang="de-DE" sz="2000" dirty="0"/>
              <a:t> a </a:t>
            </a:r>
            <a:r>
              <a:rPr lang="de-DE" sz="2000" dirty="0" err="1"/>
              <a:t>sentence</a:t>
            </a:r>
            <a:endParaRPr lang="de-DE" sz="2000" dirty="0"/>
          </a:p>
          <a:p>
            <a:pPr marL="342900" indent="-342900">
              <a:buFont typeface="Arial" panose="020B0604020202020204" pitchFamily="34" charset="0"/>
              <a:buChar char="•"/>
            </a:pPr>
            <a:endParaRPr lang="de-DE" sz="2000" dirty="0"/>
          </a:p>
          <a:p>
            <a:pPr marL="0" indent="0"/>
            <a:r>
              <a:rPr lang="de-DE" sz="2000" dirty="0" err="1">
                <a:solidFill>
                  <a:srgbClr val="FF0000"/>
                </a:solidFill>
              </a:rPr>
              <a:t>However</a:t>
            </a:r>
            <a:r>
              <a:rPr lang="de-DE" sz="2000" dirty="0">
                <a:solidFill>
                  <a:srgbClr val="FF0000"/>
                </a:solidFill>
              </a:rPr>
              <a:t>, </a:t>
            </a:r>
            <a:r>
              <a:rPr lang="de-DE" sz="2000" dirty="0" err="1">
                <a:solidFill>
                  <a:srgbClr val="FF0000"/>
                </a:solidFill>
              </a:rPr>
              <a:t>for</a:t>
            </a:r>
            <a:r>
              <a:rPr lang="de-DE" sz="2000" dirty="0">
                <a:solidFill>
                  <a:srgbClr val="FF0000"/>
                </a:solidFill>
              </a:rPr>
              <a:t> </a:t>
            </a:r>
            <a:r>
              <a:rPr lang="de-DE" sz="2000" dirty="0" err="1">
                <a:solidFill>
                  <a:srgbClr val="FF0000"/>
                </a:solidFill>
              </a:rPr>
              <a:t>the</a:t>
            </a:r>
            <a:r>
              <a:rPr lang="de-DE" sz="2000" dirty="0">
                <a:solidFill>
                  <a:srgbClr val="FF0000"/>
                </a:solidFill>
              </a:rPr>
              <a:t> </a:t>
            </a:r>
            <a:r>
              <a:rPr lang="de-DE" sz="2000" dirty="0" err="1">
                <a:solidFill>
                  <a:srgbClr val="FF0000"/>
                </a:solidFill>
              </a:rPr>
              <a:t>purpose</a:t>
            </a:r>
            <a:r>
              <a:rPr lang="de-DE" sz="2000" dirty="0">
                <a:solidFill>
                  <a:srgbClr val="FF0000"/>
                </a:solidFill>
              </a:rPr>
              <a:t> </a:t>
            </a:r>
            <a:r>
              <a:rPr lang="de-DE" sz="2000" dirty="0" err="1">
                <a:solidFill>
                  <a:srgbClr val="FF0000"/>
                </a:solidFill>
              </a:rPr>
              <a:t>of</a:t>
            </a:r>
            <a:r>
              <a:rPr lang="de-DE" sz="2000" dirty="0">
                <a:solidFill>
                  <a:srgbClr val="FF0000"/>
                </a:solidFill>
              </a:rPr>
              <a:t> </a:t>
            </a:r>
            <a:r>
              <a:rPr lang="de-DE" sz="2000" dirty="0" err="1">
                <a:solidFill>
                  <a:srgbClr val="FF0000"/>
                </a:solidFill>
              </a:rPr>
              <a:t>extracting</a:t>
            </a:r>
            <a:r>
              <a:rPr lang="de-DE" sz="2000" dirty="0">
                <a:solidFill>
                  <a:srgbClr val="FF0000"/>
                </a:solidFill>
              </a:rPr>
              <a:t> </a:t>
            </a:r>
            <a:r>
              <a:rPr lang="de-DE" sz="2000" dirty="0" err="1">
                <a:solidFill>
                  <a:srgbClr val="FF0000"/>
                </a:solidFill>
              </a:rPr>
              <a:t>the</a:t>
            </a:r>
            <a:r>
              <a:rPr lang="de-DE" sz="2000" dirty="0">
                <a:solidFill>
                  <a:srgbClr val="FF0000"/>
                </a:solidFill>
              </a:rPr>
              <a:t> </a:t>
            </a:r>
            <a:r>
              <a:rPr lang="de-DE" sz="2000" dirty="0" err="1">
                <a:solidFill>
                  <a:srgbClr val="FF0000"/>
                </a:solidFill>
              </a:rPr>
              <a:t>involved</a:t>
            </a:r>
            <a:r>
              <a:rPr lang="de-DE" sz="2000" dirty="0">
                <a:solidFill>
                  <a:srgbClr val="FF0000"/>
                </a:solidFill>
              </a:rPr>
              <a:t> </a:t>
            </a:r>
            <a:r>
              <a:rPr lang="de-DE" sz="2000" dirty="0" err="1">
                <a:solidFill>
                  <a:srgbClr val="FF0000"/>
                </a:solidFill>
              </a:rPr>
              <a:t>parties</a:t>
            </a:r>
            <a:r>
              <a:rPr lang="de-DE" sz="2000" dirty="0">
                <a:solidFill>
                  <a:srgbClr val="FF0000"/>
                </a:solidFill>
              </a:rPr>
              <a:t> </a:t>
            </a:r>
            <a:r>
              <a:rPr lang="de-DE" sz="2000" dirty="0" err="1">
                <a:solidFill>
                  <a:srgbClr val="FF0000"/>
                </a:solidFill>
              </a:rPr>
              <a:t>and</a:t>
            </a:r>
            <a:r>
              <a:rPr lang="de-DE" sz="2000" dirty="0">
                <a:solidFill>
                  <a:srgbClr val="FF0000"/>
                </a:solidFill>
              </a:rPr>
              <a:t> </a:t>
            </a:r>
            <a:r>
              <a:rPr lang="de-DE" sz="2000" dirty="0" err="1">
                <a:solidFill>
                  <a:srgbClr val="FF0000"/>
                </a:solidFill>
              </a:rPr>
              <a:t>their</a:t>
            </a:r>
            <a:r>
              <a:rPr lang="de-DE" sz="2000" dirty="0">
                <a:solidFill>
                  <a:srgbClr val="FF0000"/>
                </a:solidFill>
              </a:rPr>
              <a:t> legal </a:t>
            </a:r>
            <a:r>
              <a:rPr lang="de-DE" sz="2000" dirty="0" err="1">
                <a:solidFill>
                  <a:srgbClr val="FF0000"/>
                </a:solidFill>
              </a:rPr>
              <a:t>relationships</a:t>
            </a:r>
            <a:r>
              <a:rPr lang="de-DE" sz="2000" dirty="0">
                <a:solidFill>
                  <a:srgbClr val="FF0000"/>
                </a:solidFill>
              </a:rPr>
              <a:t> </a:t>
            </a:r>
            <a:r>
              <a:rPr lang="de-DE" sz="2000" dirty="0" err="1">
                <a:solidFill>
                  <a:srgbClr val="FF0000"/>
                </a:solidFill>
              </a:rPr>
              <a:t>between</a:t>
            </a:r>
            <a:r>
              <a:rPr lang="de-DE" sz="2000" dirty="0">
                <a:solidFill>
                  <a:srgbClr val="FF0000"/>
                </a:solidFill>
              </a:rPr>
              <a:t> </a:t>
            </a:r>
            <a:r>
              <a:rPr lang="de-DE" sz="2000" dirty="0" err="1">
                <a:solidFill>
                  <a:srgbClr val="FF0000"/>
                </a:solidFill>
              </a:rPr>
              <a:t>them</a:t>
            </a:r>
            <a:r>
              <a:rPr lang="de-DE" sz="2000" dirty="0">
                <a:solidFill>
                  <a:srgbClr val="FF0000"/>
                </a:solidFill>
              </a:rPr>
              <a:t>, </a:t>
            </a:r>
            <a:r>
              <a:rPr lang="de-DE" sz="2000" dirty="0" err="1">
                <a:solidFill>
                  <a:srgbClr val="FF0000"/>
                </a:solidFill>
              </a:rPr>
              <a:t>there</a:t>
            </a:r>
            <a:r>
              <a:rPr lang="de-DE" sz="2000" dirty="0">
                <a:solidFill>
                  <a:srgbClr val="FF0000"/>
                </a:solidFill>
              </a:rPr>
              <a:t> </a:t>
            </a:r>
            <a:r>
              <a:rPr lang="de-DE" sz="2000" dirty="0" err="1">
                <a:solidFill>
                  <a:srgbClr val="FF0000"/>
                </a:solidFill>
              </a:rPr>
              <a:t>is</a:t>
            </a:r>
            <a:r>
              <a:rPr lang="de-DE" sz="2000" dirty="0">
                <a:solidFill>
                  <a:srgbClr val="FF0000"/>
                </a:solidFill>
              </a:rPr>
              <a:t> still </a:t>
            </a:r>
            <a:r>
              <a:rPr lang="de-DE" sz="2000" dirty="0" err="1">
                <a:solidFill>
                  <a:srgbClr val="FF0000"/>
                </a:solidFill>
              </a:rPr>
              <a:t>missing</a:t>
            </a:r>
            <a:r>
              <a:rPr lang="de-DE" sz="2000" dirty="0">
                <a:solidFill>
                  <a:srgbClr val="FF0000"/>
                </a:solidFill>
              </a:rPr>
              <a:t> </a:t>
            </a:r>
            <a:r>
              <a:rPr lang="de-DE" sz="2000" dirty="0" err="1">
                <a:solidFill>
                  <a:srgbClr val="FF0000"/>
                </a:solidFill>
              </a:rPr>
              <a:t>semantic</a:t>
            </a:r>
            <a:r>
              <a:rPr lang="de-DE" sz="2000" dirty="0">
                <a:solidFill>
                  <a:srgbClr val="FF0000"/>
                </a:solidFill>
              </a:rPr>
              <a:t> </a:t>
            </a:r>
            <a:r>
              <a:rPr lang="de-DE" sz="2000" dirty="0" err="1">
                <a:solidFill>
                  <a:srgbClr val="FF0000"/>
                </a:solidFill>
              </a:rPr>
              <a:t>information</a:t>
            </a:r>
            <a:r>
              <a:rPr lang="de-DE" sz="2000" dirty="0">
                <a:solidFill>
                  <a:srgbClr val="FF0000"/>
                </a:solidFill>
              </a:rPr>
              <a:t> </a:t>
            </a:r>
            <a:r>
              <a:rPr lang="de-DE" sz="2000" dirty="0" err="1">
                <a:solidFill>
                  <a:srgbClr val="FF0000"/>
                </a:solidFill>
              </a:rPr>
              <a:t>when</a:t>
            </a:r>
            <a:r>
              <a:rPr lang="de-DE" sz="2000" dirty="0">
                <a:solidFill>
                  <a:srgbClr val="FF0000"/>
                </a:solidFill>
              </a:rPr>
              <a:t> </a:t>
            </a:r>
            <a:r>
              <a:rPr lang="de-DE" sz="2000" dirty="0" err="1">
                <a:solidFill>
                  <a:srgbClr val="FF0000"/>
                </a:solidFill>
              </a:rPr>
              <a:t>using</a:t>
            </a:r>
            <a:r>
              <a:rPr lang="de-DE" sz="2000" dirty="0">
                <a:solidFill>
                  <a:srgbClr val="FF0000"/>
                </a:solidFill>
              </a:rPr>
              <a:t> </a:t>
            </a:r>
            <a:r>
              <a:rPr lang="de-DE" sz="2000" dirty="0" err="1">
                <a:solidFill>
                  <a:srgbClr val="FF0000"/>
                </a:solidFill>
              </a:rPr>
              <a:t>grammatic</a:t>
            </a:r>
            <a:r>
              <a:rPr lang="de-DE" sz="2000" dirty="0">
                <a:solidFill>
                  <a:srgbClr val="FF0000"/>
                </a:solidFill>
              </a:rPr>
              <a:t> </a:t>
            </a:r>
            <a:r>
              <a:rPr lang="de-DE" sz="2000" dirty="0" err="1">
                <a:solidFill>
                  <a:srgbClr val="FF0000"/>
                </a:solidFill>
              </a:rPr>
              <a:t>dependency</a:t>
            </a:r>
            <a:r>
              <a:rPr lang="de-DE" sz="2000" dirty="0">
                <a:solidFill>
                  <a:srgbClr val="FF0000"/>
                </a:solidFill>
              </a:rPr>
              <a:t> </a:t>
            </a:r>
            <a:r>
              <a:rPr lang="de-DE" sz="2000" dirty="0" err="1">
                <a:solidFill>
                  <a:srgbClr val="FF0000"/>
                </a:solidFill>
              </a:rPr>
              <a:t>grammars</a:t>
            </a:r>
            <a:r>
              <a:rPr lang="de-DE" sz="2000" dirty="0">
                <a:solidFill>
                  <a:srgbClr val="FF0000"/>
                </a:solidFill>
              </a:rPr>
              <a:t>! </a:t>
            </a:r>
          </a:p>
        </p:txBody>
      </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12</a:t>
            </a:fld>
            <a:endParaRPr lang="de-DE" dirty="0"/>
          </a:p>
        </p:txBody>
      </p:sp>
      <p:sp>
        <p:nvSpPr>
          <p:cNvPr id="7" name="Fußzeilenplatzhalter 4">
            <a:extLst>
              <a:ext uri="{FF2B5EF4-FFF2-40B4-BE49-F238E27FC236}">
                <a16:creationId xmlns:a16="http://schemas.microsoft.com/office/drawing/2014/main" id="{C398CEE3-84F8-4041-9ECA-8704ECF597D5}"/>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9" name="Title 8">
            <a:extLst>
              <a:ext uri="{FF2B5EF4-FFF2-40B4-BE49-F238E27FC236}">
                <a16:creationId xmlns:a16="http://schemas.microsoft.com/office/drawing/2014/main" id="{41F854E7-059A-9642-B17A-E64D01E93388}"/>
              </a:ext>
            </a:extLst>
          </p:cNvPr>
          <p:cNvSpPr>
            <a:spLocks noGrp="1"/>
          </p:cNvSpPr>
          <p:nvPr>
            <p:ph type="title"/>
          </p:nvPr>
        </p:nvSpPr>
        <p:spPr>
          <a:xfrm>
            <a:off x="332903" y="160362"/>
            <a:ext cx="10586099" cy="1172416"/>
          </a:xfrm>
        </p:spPr>
        <p:txBody>
          <a:bodyPr/>
          <a:lstStyle/>
          <a:p>
            <a:r>
              <a:rPr lang="en-US" dirty="0"/>
              <a:t>RQ2: How the key information of a court decision can automatically be extracted using NLP?</a:t>
            </a:r>
            <a:br>
              <a:rPr lang="en-US" dirty="0"/>
            </a:br>
            <a:r>
              <a:rPr lang="de-DE" sz="1800" dirty="0" err="1"/>
              <a:t>Constituency</a:t>
            </a:r>
            <a:r>
              <a:rPr lang="de-DE" sz="1800" dirty="0"/>
              <a:t> vs. </a:t>
            </a:r>
            <a:r>
              <a:rPr lang="de-DE" sz="1800" dirty="0" err="1"/>
              <a:t>Dependency</a:t>
            </a:r>
            <a:r>
              <a:rPr lang="de-DE" sz="1800" dirty="0"/>
              <a:t> </a:t>
            </a:r>
            <a:r>
              <a:rPr lang="de-DE" sz="1800" dirty="0" err="1"/>
              <a:t>Parsing</a:t>
            </a:r>
            <a:r>
              <a:rPr lang="de-DE" sz="1800" dirty="0"/>
              <a:t> - </a:t>
            </a:r>
            <a:r>
              <a:rPr lang="de-DE" sz="1800" dirty="0" err="1"/>
              <a:t>Conclusion</a:t>
            </a:r>
            <a:endParaRPr lang="en-US" sz="1800" dirty="0"/>
          </a:p>
        </p:txBody>
      </p:sp>
    </p:spTree>
    <p:extLst>
      <p:ext uri="{BB962C8B-B14F-4D97-AF65-F5344CB8AC3E}">
        <p14:creationId xmlns:p14="http://schemas.microsoft.com/office/powerpoint/2010/main" val="3251163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13</a:t>
            </a:fld>
            <a:endParaRPr lang="de-DE" dirty="0"/>
          </a:p>
        </p:txBody>
      </p:sp>
      <p:sp>
        <p:nvSpPr>
          <p:cNvPr id="15" name="Fußzeilenplatzhalter 4">
            <a:extLst>
              <a:ext uri="{FF2B5EF4-FFF2-40B4-BE49-F238E27FC236}">
                <a16:creationId xmlns:a16="http://schemas.microsoft.com/office/drawing/2014/main" id="{C4072908-6EEB-5A43-A380-DDF2C1F14078}"/>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5" name="Title 4">
            <a:extLst>
              <a:ext uri="{FF2B5EF4-FFF2-40B4-BE49-F238E27FC236}">
                <a16:creationId xmlns:a16="http://schemas.microsoft.com/office/drawing/2014/main" id="{41868E81-6D79-CE4D-8F68-E30150118470}"/>
              </a:ext>
            </a:extLst>
          </p:cNvPr>
          <p:cNvSpPr>
            <a:spLocks noGrp="1"/>
          </p:cNvSpPr>
          <p:nvPr>
            <p:ph type="title"/>
          </p:nvPr>
        </p:nvSpPr>
        <p:spPr>
          <a:xfrm>
            <a:off x="332903" y="212255"/>
            <a:ext cx="10586099" cy="1033234"/>
          </a:xfrm>
        </p:spPr>
        <p:txBody>
          <a:bodyPr/>
          <a:lstStyle/>
          <a:p>
            <a:r>
              <a:rPr lang="en-US" dirty="0"/>
              <a:t>RQ2: How the key information of a court decision can automatically be extracted using NLP?</a:t>
            </a:r>
            <a:br>
              <a:rPr lang="en-US" dirty="0"/>
            </a:br>
            <a:r>
              <a:rPr lang="de-DE" sz="1800" dirty="0" err="1"/>
              <a:t>Dependency</a:t>
            </a:r>
            <a:r>
              <a:rPr lang="de-DE" sz="1800" dirty="0"/>
              <a:t> </a:t>
            </a:r>
            <a:r>
              <a:rPr lang="de-DE" sz="1800" dirty="0" err="1"/>
              <a:t>Parsing</a:t>
            </a:r>
            <a:r>
              <a:rPr lang="de-DE" sz="1800" dirty="0"/>
              <a:t> &amp; </a:t>
            </a:r>
            <a:r>
              <a:rPr lang="de-DE" sz="1800" dirty="0" err="1"/>
              <a:t>Semantic</a:t>
            </a:r>
            <a:r>
              <a:rPr lang="de-DE" sz="1800" dirty="0"/>
              <a:t> </a:t>
            </a:r>
            <a:r>
              <a:rPr lang="de-DE" sz="1800" dirty="0" err="1"/>
              <a:t>Role</a:t>
            </a:r>
            <a:r>
              <a:rPr lang="de-DE" sz="1800" dirty="0"/>
              <a:t> </a:t>
            </a:r>
            <a:r>
              <a:rPr lang="de-DE" sz="1800" dirty="0" err="1"/>
              <a:t>Labeling</a:t>
            </a:r>
            <a:endParaRPr lang="en-US" sz="1800" dirty="0"/>
          </a:p>
        </p:txBody>
      </p:sp>
      <p:sp>
        <p:nvSpPr>
          <p:cNvPr id="8" name="Content Placeholder 7">
            <a:extLst>
              <a:ext uri="{FF2B5EF4-FFF2-40B4-BE49-F238E27FC236}">
                <a16:creationId xmlns:a16="http://schemas.microsoft.com/office/drawing/2014/main" id="{1CF98773-C5C5-2E4C-B0E3-FBEC2F0121CF}"/>
              </a:ext>
            </a:extLst>
          </p:cNvPr>
          <p:cNvSpPr>
            <a:spLocks noGrp="1"/>
          </p:cNvSpPr>
          <p:nvPr>
            <p:ph idx="1"/>
          </p:nvPr>
        </p:nvSpPr>
        <p:spPr>
          <a:xfrm>
            <a:off x="334434" y="1414463"/>
            <a:ext cx="11523133" cy="4967288"/>
          </a:xfrm>
        </p:spPr>
        <p:txBody>
          <a:bodyPr>
            <a:normAutofit/>
          </a:bodyPr>
          <a:lstStyle/>
          <a:p>
            <a:pPr marL="285750" indent="-285750">
              <a:buFont typeface="Arial" panose="020B0604020202020204" pitchFamily="34" charset="0"/>
              <a:buChar char="•"/>
            </a:pPr>
            <a:r>
              <a:rPr lang="en-US" b="1" dirty="0">
                <a:solidFill>
                  <a:schemeClr val="accent5"/>
                </a:solidFill>
                <a:sym typeface="Wingdings" pitchFamily="2" charset="2"/>
              </a:rPr>
              <a:t>Semantic Role Labeling (SRL)</a:t>
            </a:r>
            <a:r>
              <a:rPr lang="en-US" dirty="0">
                <a:sym typeface="Wingdings" pitchFamily="2" charset="2"/>
              </a:rPr>
              <a:t> describes the usage of domain-specific semantic relations as dependency labels instead of using grammatical functions.</a:t>
            </a:r>
          </a:p>
          <a:p>
            <a:pPr marL="285750" indent="-285750">
              <a:buFont typeface="Arial" panose="020B0604020202020204" pitchFamily="34" charset="0"/>
              <a:buChar char="•"/>
            </a:pPr>
            <a:endParaRPr lang="en-US" dirty="0">
              <a:sym typeface="Wingdings" pitchFamily="2" charset="2"/>
            </a:endParaRPr>
          </a:p>
          <a:p>
            <a:pPr marL="642937" lvl="1" indent="-285750">
              <a:buFont typeface="Courier New" panose="02070309020205020404" pitchFamily="49" charset="0"/>
              <a:buChar char="o"/>
            </a:pPr>
            <a:r>
              <a:rPr lang="en-US" dirty="0">
                <a:sym typeface="Wingdings" pitchFamily="2" charset="2"/>
              </a:rPr>
              <a:t>A general disadvantage of SRL:</a:t>
            </a:r>
          </a:p>
          <a:p>
            <a:pPr marL="357187" lvl="1" indent="0">
              <a:buNone/>
            </a:pPr>
            <a:r>
              <a:rPr lang="en-US" dirty="0">
                <a:sym typeface="Wingdings" pitchFamily="2" charset="2"/>
              </a:rPr>
              <a:t>	 Less general, therefor, more training data needed.</a:t>
            </a:r>
          </a:p>
          <a:p>
            <a:pPr marL="357187" lvl="1" indent="0">
              <a:buNone/>
            </a:pPr>
            <a:endParaRPr lang="en-US" dirty="0">
              <a:sym typeface="Wingdings" pitchFamily="2" charset="2"/>
            </a:endParaRPr>
          </a:p>
          <a:p>
            <a:pPr marL="642937" lvl="1" indent="-285750">
              <a:buFont typeface="Courier New" panose="02070309020205020404" pitchFamily="49" charset="0"/>
              <a:buChar char="o"/>
            </a:pPr>
            <a:r>
              <a:rPr lang="en-US" b="1" dirty="0">
                <a:solidFill>
                  <a:srgbClr val="C00000"/>
                </a:solidFill>
                <a:sym typeface="Wingdings" pitchFamily="2" charset="2"/>
              </a:rPr>
              <a:t>Exception</a:t>
            </a:r>
            <a:r>
              <a:rPr lang="en-US" dirty="0">
                <a:sym typeface="Wingdings" pitchFamily="2" charset="2"/>
              </a:rPr>
              <a:t> - Domain specific sentences which met the following criteria [7]:</a:t>
            </a:r>
            <a:endParaRPr lang="en-US" dirty="0">
              <a:solidFill>
                <a:schemeClr val="accent5"/>
              </a:solidFill>
              <a:sym typeface="Wingdings" pitchFamily="2" charset="2"/>
            </a:endParaRPr>
          </a:p>
          <a:p>
            <a:pPr marL="1036638" lvl="1" indent="-342900">
              <a:buAutoNum type="arabicPeriod"/>
            </a:pPr>
            <a:r>
              <a:rPr lang="en-US" b="1" i="1" dirty="0">
                <a:sym typeface="Wingdings" pitchFamily="2" charset="2"/>
              </a:rPr>
              <a:t>A limited syllabus</a:t>
            </a:r>
          </a:p>
          <a:p>
            <a:pPr marL="1036638" lvl="1" indent="-342900">
              <a:buAutoNum type="arabicPeriod"/>
            </a:pPr>
            <a:r>
              <a:rPr lang="en-US" b="1" i="1" dirty="0">
                <a:sym typeface="Wingdings" pitchFamily="2" charset="2"/>
              </a:rPr>
              <a:t>Word usage has patterns</a:t>
            </a:r>
          </a:p>
          <a:p>
            <a:pPr marL="1030288" lvl="1" indent="-336550">
              <a:buAutoNum type="arabicPeriod"/>
            </a:pPr>
            <a:r>
              <a:rPr lang="en-US" b="1" i="1" dirty="0">
                <a:sym typeface="Wingdings" pitchFamily="2" charset="2"/>
              </a:rPr>
              <a:t>Little semantic ambiguities</a:t>
            </a:r>
          </a:p>
          <a:p>
            <a:pPr marL="1030288" lvl="1" indent="-336550">
              <a:buAutoNum type="arabicPeriod"/>
            </a:pPr>
            <a:r>
              <a:rPr lang="en-US" b="1" i="1" dirty="0">
                <a:sym typeface="Wingdings" pitchFamily="2" charset="2"/>
              </a:rPr>
              <a:t>Frequently used domain jargon</a:t>
            </a:r>
          </a:p>
          <a:p>
            <a:pPr marL="357187" lvl="1" indent="0">
              <a:buNone/>
            </a:pPr>
            <a:endParaRPr lang="en-US" dirty="0">
              <a:sym typeface="Wingdings" pitchFamily="2" charset="2"/>
            </a:endParaRPr>
          </a:p>
          <a:p>
            <a:pPr marL="0" indent="0"/>
            <a:endParaRPr lang="en-US" dirty="0"/>
          </a:p>
          <a:p>
            <a:pPr marL="642937" lvl="1" indent="-285750">
              <a:buFont typeface="Arial" panose="020B0604020202020204" pitchFamily="34" charset="0"/>
              <a:buChar char="•"/>
            </a:pPr>
            <a:endParaRPr lang="en-US" dirty="0">
              <a:sym typeface="Wingdings" pitchFamily="2" charset="2"/>
            </a:endParaRPr>
          </a:p>
        </p:txBody>
      </p:sp>
    </p:spTree>
    <p:extLst>
      <p:ext uri="{BB962C8B-B14F-4D97-AF65-F5344CB8AC3E}">
        <p14:creationId xmlns:p14="http://schemas.microsoft.com/office/powerpoint/2010/main" val="27305462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14</a:t>
            </a:fld>
            <a:endParaRPr lang="de-DE" dirty="0"/>
          </a:p>
        </p:txBody>
      </p:sp>
      <p:sp>
        <p:nvSpPr>
          <p:cNvPr id="15" name="Fußzeilenplatzhalter 4">
            <a:extLst>
              <a:ext uri="{FF2B5EF4-FFF2-40B4-BE49-F238E27FC236}">
                <a16:creationId xmlns:a16="http://schemas.microsoft.com/office/drawing/2014/main" id="{C4072908-6EEB-5A43-A380-DDF2C1F14078}"/>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5" name="Title 4">
            <a:extLst>
              <a:ext uri="{FF2B5EF4-FFF2-40B4-BE49-F238E27FC236}">
                <a16:creationId xmlns:a16="http://schemas.microsoft.com/office/drawing/2014/main" id="{41868E81-6D79-CE4D-8F68-E30150118470}"/>
              </a:ext>
            </a:extLst>
          </p:cNvPr>
          <p:cNvSpPr>
            <a:spLocks noGrp="1"/>
          </p:cNvSpPr>
          <p:nvPr>
            <p:ph type="title"/>
          </p:nvPr>
        </p:nvSpPr>
        <p:spPr>
          <a:xfrm>
            <a:off x="332903" y="212255"/>
            <a:ext cx="10586099" cy="1033234"/>
          </a:xfrm>
        </p:spPr>
        <p:txBody>
          <a:bodyPr/>
          <a:lstStyle/>
          <a:p>
            <a:r>
              <a:rPr lang="en-US" dirty="0"/>
              <a:t>RQ2: How the key information of a court decision can automatically be extracted using NLP?</a:t>
            </a:r>
            <a:br>
              <a:rPr lang="en-US" dirty="0"/>
            </a:br>
            <a:r>
              <a:rPr lang="de-DE" sz="1800" dirty="0" err="1"/>
              <a:t>Example</a:t>
            </a:r>
            <a:r>
              <a:rPr lang="de-DE" sz="1800" dirty="0"/>
              <a:t> </a:t>
            </a:r>
            <a:r>
              <a:rPr lang="de-DE" sz="1800" dirty="0" err="1"/>
              <a:t>of</a:t>
            </a:r>
            <a:r>
              <a:rPr lang="de-DE" sz="1800" dirty="0"/>
              <a:t> a </a:t>
            </a:r>
            <a:r>
              <a:rPr lang="de-DE" sz="1800" dirty="0" err="1"/>
              <a:t>semantically</a:t>
            </a:r>
            <a:r>
              <a:rPr lang="de-DE" sz="1800" dirty="0"/>
              <a:t> </a:t>
            </a:r>
            <a:r>
              <a:rPr lang="de-DE" sz="1800" dirty="0" err="1"/>
              <a:t>annotated</a:t>
            </a:r>
            <a:r>
              <a:rPr lang="de-DE" sz="1800" dirty="0"/>
              <a:t> </a:t>
            </a:r>
            <a:r>
              <a:rPr lang="de-DE" sz="1800" dirty="0" err="1"/>
              <a:t>sentence</a:t>
            </a:r>
            <a:endParaRPr lang="en-US" sz="1800" dirty="0"/>
          </a:p>
        </p:txBody>
      </p:sp>
      <p:pic>
        <p:nvPicPr>
          <p:cNvPr id="3" name="Content Placeholder 2">
            <a:extLst>
              <a:ext uri="{FF2B5EF4-FFF2-40B4-BE49-F238E27FC236}">
                <a16:creationId xmlns:a16="http://schemas.microsoft.com/office/drawing/2014/main" id="{B6CBC57D-F847-014A-96DC-4FB06B64D9F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5492" y="3525318"/>
            <a:ext cx="11522075" cy="1106525"/>
          </a:xfrm>
        </p:spPr>
      </p:pic>
      <p:pic>
        <p:nvPicPr>
          <p:cNvPr id="11" name="Picture 10">
            <a:extLst>
              <a:ext uri="{FF2B5EF4-FFF2-40B4-BE49-F238E27FC236}">
                <a16:creationId xmlns:a16="http://schemas.microsoft.com/office/drawing/2014/main" id="{F2AB37B7-2D74-094B-BF30-BF7B9D40D4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164446"/>
            <a:ext cx="12192000" cy="782972"/>
          </a:xfrm>
          <a:prstGeom prst="rect">
            <a:avLst/>
          </a:prstGeom>
        </p:spPr>
      </p:pic>
      <p:cxnSp>
        <p:nvCxnSpPr>
          <p:cNvPr id="16" name="Straight Arrow Connector 15">
            <a:extLst>
              <a:ext uri="{FF2B5EF4-FFF2-40B4-BE49-F238E27FC236}">
                <a16:creationId xmlns:a16="http://schemas.microsoft.com/office/drawing/2014/main" id="{56E3F309-DB4D-8E41-845F-7B8EB6E9BFED}"/>
              </a:ext>
            </a:extLst>
          </p:cNvPr>
          <p:cNvCxnSpPr/>
          <p:nvPr/>
        </p:nvCxnSpPr>
        <p:spPr bwMode="auto">
          <a:xfrm flipV="1">
            <a:off x="189186" y="2947418"/>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a:extLst>
              <a:ext uri="{FF2B5EF4-FFF2-40B4-BE49-F238E27FC236}">
                <a16:creationId xmlns:a16="http://schemas.microsoft.com/office/drawing/2014/main" id="{AF17DD90-1E1D-5440-BDBE-6A0B38420788}"/>
              </a:ext>
            </a:extLst>
          </p:cNvPr>
          <p:cNvCxnSpPr/>
          <p:nvPr/>
        </p:nvCxnSpPr>
        <p:spPr bwMode="auto">
          <a:xfrm flipV="1">
            <a:off x="2785242" y="2970306"/>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CFFDBD80-F202-F545-8075-7C1ED944F7B8}"/>
              </a:ext>
            </a:extLst>
          </p:cNvPr>
          <p:cNvCxnSpPr/>
          <p:nvPr/>
        </p:nvCxnSpPr>
        <p:spPr bwMode="auto">
          <a:xfrm flipV="1">
            <a:off x="3794235" y="2970306"/>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97167D0D-061E-864F-AB42-D627575EEB3E}"/>
              </a:ext>
            </a:extLst>
          </p:cNvPr>
          <p:cNvCxnSpPr/>
          <p:nvPr/>
        </p:nvCxnSpPr>
        <p:spPr bwMode="auto">
          <a:xfrm flipV="1">
            <a:off x="5302470" y="2970306"/>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DA0F33E6-DEAF-C043-9EEA-3F9E886ACF2F}"/>
              </a:ext>
            </a:extLst>
          </p:cNvPr>
          <p:cNvCxnSpPr/>
          <p:nvPr/>
        </p:nvCxnSpPr>
        <p:spPr bwMode="auto">
          <a:xfrm flipV="1">
            <a:off x="5801712" y="2970306"/>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A8EAA671-A665-9142-9B76-BA7D076F8A30}"/>
              </a:ext>
            </a:extLst>
          </p:cNvPr>
          <p:cNvCxnSpPr/>
          <p:nvPr/>
        </p:nvCxnSpPr>
        <p:spPr bwMode="auto">
          <a:xfrm flipV="1">
            <a:off x="7362498" y="2947418"/>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AB6F7795-4047-A34F-9658-5CAAD3A012FE}"/>
              </a:ext>
            </a:extLst>
          </p:cNvPr>
          <p:cNvCxnSpPr/>
          <p:nvPr/>
        </p:nvCxnSpPr>
        <p:spPr bwMode="auto">
          <a:xfrm flipV="1">
            <a:off x="8686802" y="2970306"/>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a:extLst>
              <a:ext uri="{FF2B5EF4-FFF2-40B4-BE49-F238E27FC236}">
                <a16:creationId xmlns:a16="http://schemas.microsoft.com/office/drawing/2014/main" id="{FA865034-C9B4-C243-B64E-8152053B230B}"/>
              </a:ext>
            </a:extLst>
          </p:cNvPr>
          <p:cNvCxnSpPr/>
          <p:nvPr/>
        </p:nvCxnSpPr>
        <p:spPr bwMode="auto">
          <a:xfrm flipV="1">
            <a:off x="10452539" y="2947418"/>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C33C7596-8A6D-9E47-B804-B966D6D4D1B7}"/>
              </a:ext>
            </a:extLst>
          </p:cNvPr>
          <p:cNvCxnSpPr/>
          <p:nvPr/>
        </p:nvCxnSpPr>
        <p:spPr bwMode="auto">
          <a:xfrm flipV="1">
            <a:off x="3915104" y="4354337"/>
            <a:ext cx="0" cy="555012"/>
          </a:xfrm>
          <a:prstGeom prst="straightConnector1">
            <a:avLst/>
          </a:prstGeom>
          <a:ln w="63500">
            <a:solidFill>
              <a:srgbClr val="C00000"/>
            </a:solidFill>
            <a:headEnd type="none" w="med" len="med"/>
            <a:tailEnd type="triangle"/>
          </a:ln>
        </p:spPr>
        <p:style>
          <a:lnRef idx="3">
            <a:schemeClr val="dk1"/>
          </a:lnRef>
          <a:fillRef idx="0">
            <a:schemeClr val="dk1"/>
          </a:fillRef>
          <a:effectRef idx="2">
            <a:schemeClr val="dk1"/>
          </a:effectRef>
          <a:fontRef idx="minor">
            <a:schemeClr val="tx1"/>
          </a:fontRef>
        </p:style>
      </p:cxnSp>
      <p:sp>
        <p:nvSpPr>
          <p:cNvPr id="25" name="Right Brace 24">
            <a:extLst>
              <a:ext uri="{FF2B5EF4-FFF2-40B4-BE49-F238E27FC236}">
                <a16:creationId xmlns:a16="http://schemas.microsoft.com/office/drawing/2014/main" id="{9A2D1196-C21E-A748-B628-B11174B8F1FA}"/>
              </a:ext>
            </a:extLst>
          </p:cNvPr>
          <p:cNvSpPr/>
          <p:nvPr/>
        </p:nvSpPr>
        <p:spPr bwMode="auto">
          <a:xfrm rot="5400000">
            <a:off x="5065380" y="-1671443"/>
            <a:ext cx="555012" cy="10601684"/>
          </a:xfrm>
          <a:prstGeom prst="rightBrace">
            <a:avLst/>
          </a:prstGeom>
          <a:ln w="50800">
            <a:solidFill>
              <a:srgbClr val="C00000"/>
            </a:solidFill>
            <a:headEnd type="none" w="med" len="med"/>
            <a:tailEnd type="none"/>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26" name="TextBox 25">
            <a:extLst>
              <a:ext uri="{FF2B5EF4-FFF2-40B4-BE49-F238E27FC236}">
                <a16:creationId xmlns:a16="http://schemas.microsoft.com/office/drawing/2014/main" id="{104DCA65-D1B8-1144-8659-C990AFD4A69F}"/>
              </a:ext>
            </a:extLst>
          </p:cNvPr>
          <p:cNvSpPr txBox="1"/>
          <p:nvPr/>
        </p:nvSpPr>
        <p:spPr>
          <a:xfrm>
            <a:off x="205865" y="3939936"/>
            <a:ext cx="1019320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solidFill>
                  <a:srgbClr val="C00000"/>
                </a:solidFill>
                <a:latin typeface="Arial" pitchFamily="34" charset="0"/>
              </a:rPr>
              <a:t>What about the words without any legal meaning?</a:t>
            </a:r>
          </a:p>
        </p:txBody>
      </p:sp>
    </p:spTree>
    <p:extLst>
      <p:ext uri="{BB962C8B-B14F-4D97-AF65-F5344CB8AC3E}">
        <p14:creationId xmlns:p14="http://schemas.microsoft.com/office/powerpoint/2010/main" val="15116549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nodeType="clickEffect">
                                  <p:stCondLst>
                                    <p:cond delay="0"/>
                                  </p:stCondLst>
                                  <p:childTnLst>
                                    <p:animEffect transition="out" filter="blinds(horizontal)">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par>
                                <p:cTn id="22" presetID="3" presetClass="exit" presetSubtype="10" fill="hold" nodeType="withEffect">
                                  <p:stCondLst>
                                    <p:cond delay="0"/>
                                  </p:stCondLst>
                                  <p:childTnLst>
                                    <p:animEffect transition="out" filter="blinds(horizontal)">
                                      <p:cBhvr>
                                        <p:cTn id="23" dur="500"/>
                                        <p:tgtEl>
                                          <p:spTgt spid="24"/>
                                        </p:tgtEl>
                                      </p:cBhvr>
                                    </p:animEffect>
                                    <p:set>
                                      <p:cBhvr>
                                        <p:cTn id="24" dur="1" fill="hold">
                                          <p:stCondLst>
                                            <p:cond delay="499"/>
                                          </p:stCondLst>
                                        </p:cTn>
                                        <p:tgtEl>
                                          <p:spTgt spid="2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A2E20DC5-3081-8E4D-A1C5-CA9CD9B58608}"/>
              </a:ext>
            </a:extLst>
          </p:cNvPr>
          <p:cNvGrpSpPr/>
          <p:nvPr/>
        </p:nvGrpSpPr>
        <p:grpSpPr>
          <a:xfrm>
            <a:off x="366108" y="2304441"/>
            <a:ext cx="11428242" cy="1215755"/>
            <a:chOff x="381879" y="2459231"/>
            <a:chExt cx="11428242" cy="1215755"/>
          </a:xfrm>
        </p:grpSpPr>
        <p:pic>
          <p:nvPicPr>
            <p:cNvPr id="11" name="Picture 10">
              <a:extLst>
                <a:ext uri="{FF2B5EF4-FFF2-40B4-BE49-F238E27FC236}">
                  <a16:creationId xmlns:a16="http://schemas.microsoft.com/office/drawing/2014/main" id="{A6904A6D-344B-E744-841C-3111DD96E0AD}"/>
                </a:ext>
              </a:extLst>
            </p:cNvPr>
            <p:cNvPicPr>
              <a:picLocks noChangeAspect="1"/>
            </p:cNvPicPr>
            <p:nvPr/>
          </p:nvPicPr>
          <p:blipFill rotWithShape="1">
            <a:blip r:embed="rId3">
              <a:extLst>
                <a:ext uri="{28A0092B-C50C-407E-A947-70E740481C1C}">
                  <a14:useLocalDpi xmlns:a14="http://schemas.microsoft.com/office/drawing/2010/main" val="0"/>
                </a:ext>
              </a:extLst>
            </a:blip>
            <a:srcRect l="13619" r="62006"/>
            <a:stretch/>
          </p:blipFill>
          <p:spPr>
            <a:xfrm>
              <a:off x="6589986" y="2459231"/>
              <a:ext cx="5220135" cy="1187889"/>
            </a:xfrm>
            <a:prstGeom prst="rect">
              <a:avLst/>
            </a:prstGeom>
          </p:spPr>
        </p:pic>
        <p:pic>
          <p:nvPicPr>
            <p:cNvPr id="27" name="Picture 26">
              <a:extLst>
                <a:ext uri="{FF2B5EF4-FFF2-40B4-BE49-F238E27FC236}">
                  <a16:creationId xmlns:a16="http://schemas.microsoft.com/office/drawing/2014/main" id="{807A7229-2849-DE48-8A37-08C714E190A4}"/>
                </a:ext>
              </a:extLst>
            </p:cNvPr>
            <p:cNvPicPr>
              <a:picLocks noChangeAspect="1"/>
            </p:cNvPicPr>
            <p:nvPr/>
          </p:nvPicPr>
          <p:blipFill rotWithShape="1">
            <a:blip r:embed="rId4">
              <a:extLst>
                <a:ext uri="{28A0092B-C50C-407E-A947-70E740481C1C}">
                  <a14:useLocalDpi xmlns:a14="http://schemas.microsoft.com/office/drawing/2010/main" val="0"/>
                </a:ext>
              </a:extLst>
            </a:blip>
            <a:srcRect l="12802" t="982" r="59023" b="-2815"/>
            <a:stretch/>
          </p:blipFill>
          <p:spPr>
            <a:xfrm>
              <a:off x="381879" y="2495577"/>
              <a:ext cx="5825178" cy="1179409"/>
            </a:xfrm>
            <a:prstGeom prst="rect">
              <a:avLst/>
            </a:prstGeom>
          </p:spPr>
        </p:pic>
      </p:gr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15</a:t>
            </a:fld>
            <a:endParaRPr lang="de-DE" dirty="0"/>
          </a:p>
        </p:txBody>
      </p:sp>
      <p:sp>
        <p:nvSpPr>
          <p:cNvPr id="15" name="Fußzeilenplatzhalter 4">
            <a:extLst>
              <a:ext uri="{FF2B5EF4-FFF2-40B4-BE49-F238E27FC236}">
                <a16:creationId xmlns:a16="http://schemas.microsoft.com/office/drawing/2014/main" id="{C4072908-6EEB-5A43-A380-DDF2C1F14078}"/>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5" name="Title 4">
            <a:extLst>
              <a:ext uri="{FF2B5EF4-FFF2-40B4-BE49-F238E27FC236}">
                <a16:creationId xmlns:a16="http://schemas.microsoft.com/office/drawing/2014/main" id="{41868E81-6D79-CE4D-8F68-E30150118470}"/>
              </a:ext>
            </a:extLst>
          </p:cNvPr>
          <p:cNvSpPr>
            <a:spLocks noGrp="1"/>
          </p:cNvSpPr>
          <p:nvPr>
            <p:ph type="title"/>
          </p:nvPr>
        </p:nvSpPr>
        <p:spPr>
          <a:xfrm>
            <a:off x="332903" y="212255"/>
            <a:ext cx="10586099" cy="1033234"/>
          </a:xfrm>
        </p:spPr>
        <p:txBody>
          <a:bodyPr/>
          <a:lstStyle/>
          <a:p>
            <a:r>
              <a:rPr lang="en-US" dirty="0"/>
              <a:t>RQ2: How the key information of a court decision can automatically be extracted using NLP?</a:t>
            </a:r>
            <a:br>
              <a:rPr lang="en-US" dirty="0"/>
            </a:br>
            <a:r>
              <a:rPr lang="de-DE" sz="1800" dirty="0" err="1"/>
              <a:t>What</a:t>
            </a:r>
            <a:r>
              <a:rPr lang="de-DE" sz="1800" dirty="0"/>
              <a:t> </a:t>
            </a:r>
            <a:r>
              <a:rPr lang="de-DE" sz="1800" dirty="0" err="1"/>
              <a:t>about</a:t>
            </a:r>
            <a:r>
              <a:rPr lang="de-DE" sz="1800" dirty="0"/>
              <a:t> </a:t>
            </a:r>
            <a:r>
              <a:rPr lang="de-DE" sz="1800" dirty="0" err="1"/>
              <a:t>the</a:t>
            </a:r>
            <a:r>
              <a:rPr lang="de-DE" sz="1800" dirty="0"/>
              <a:t> </a:t>
            </a:r>
            <a:r>
              <a:rPr lang="de-DE" sz="1800" dirty="0" err="1"/>
              <a:t>remaining</a:t>
            </a:r>
            <a:r>
              <a:rPr lang="de-DE" sz="1800" dirty="0"/>
              <a:t> </a:t>
            </a:r>
            <a:r>
              <a:rPr lang="de-DE" sz="1800" dirty="0" err="1"/>
              <a:t>syntactic</a:t>
            </a:r>
            <a:r>
              <a:rPr lang="de-DE" sz="1800" dirty="0"/>
              <a:t> </a:t>
            </a:r>
            <a:r>
              <a:rPr lang="de-DE" sz="1800" dirty="0" err="1"/>
              <a:t>auxiliary</a:t>
            </a:r>
            <a:r>
              <a:rPr lang="de-DE" sz="1800" dirty="0"/>
              <a:t> </a:t>
            </a:r>
            <a:r>
              <a:rPr lang="de-DE" sz="1800" dirty="0" err="1"/>
              <a:t>tokens</a:t>
            </a:r>
            <a:r>
              <a:rPr lang="de-DE" sz="1800" dirty="0"/>
              <a:t>?</a:t>
            </a:r>
            <a:endParaRPr lang="en-US" sz="1800" dirty="0"/>
          </a:p>
        </p:txBody>
      </p:sp>
      <p:pic>
        <p:nvPicPr>
          <p:cNvPr id="16" name="Content Placeholder 15">
            <a:extLst>
              <a:ext uri="{FF2B5EF4-FFF2-40B4-BE49-F238E27FC236}">
                <a16:creationId xmlns:a16="http://schemas.microsoft.com/office/drawing/2014/main" id="{BD988865-4F47-5B40-9D20-E25B3F1BF275}"/>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44944" y="2581207"/>
            <a:ext cx="11522075" cy="645440"/>
          </a:xfrm>
        </p:spPr>
      </p:pic>
      <p:pic>
        <p:nvPicPr>
          <p:cNvPr id="18" name="Picture 17">
            <a:extLst>
              <a:ext uri="{FF2B5EF4-FFF2-40B4-BE49-F238E27FC236}">
                <a16:creationId xmlns:a16="http://schemas.microsoft.com/office/drawing/2014/main" id="{4DEF1A5B-5681-9147-BCE6-F95EB9F57C52}"/>
              </a:ext>
            </a:extLst>
          </p:cNvPr>
          <p:cNvPicPr>
            <a:picLocks noChangeAspect="1"/>
          </p:cNvPicPr>
          <p:nvPr/>
        </p:nvPicPr>
        <p:blipFill rotWithShape="1">
          <a:blip r:embed="rId3">
            <a:extLst>
              <a:ext uri="{28A0092B-C50C-407E-A947-70E740481C1C}">
                <a14:useLocalDpi xmlns:a14="http://schemas.microsoft.com/office/drawing/2010/main" val="0"/>
              </a:ext>
            </a:extLst>
          </a:blip>
          <a:srcRect r="5495"/>
          <a:stretch/>
        </p:blipFill>
        <p:spPr>
          <a:xfrm>
            <a:off x="444943" y="4232709"/>
            <a:ext cx="11522075" cy="676259"/>
          </a:xfrm>
          <a:prstGeom prst="rect">
            <a:avLst/>
          </a:prstGeom>
        </p:spPr>
      </p:pic>
      <p:sp>
        <p:nvSpPr>
          <p:cNvPr id="19" name="Rectangle 18">
            <a:extLst>
              <a:ext uri="{FF2B5EF4-FFF2-40B4-BE49-F238E27FC236}">
                <a16:creationId xmlns:a16="http://schemas.microsoft.com/office/drawing/2014/main" id="{27E335E1-147B-D140-9C7D-9CB10DA5279E}"/>
              </a:ext>
            </a:extLst>
          </p:cNvPr>
          <p:cNvSpPr/>
          <p:nvPr/>
        </p:nvSpPr>
        <p:spPr bwMode="auto">
          <a:xfrm>
            <a:off x="2035436" y="2581207"/>
            <a:ext cx="3137338" cy="645440"/>
          </a:xfrm>
          <a:prstGeom prst="rect">
            <a:avLst/>
          </a:prstGeom>
          <a:noFill/>
          <a:ln w="25400">
            <a:solidFill>
              <a:srgbClr val="C0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0" name="Rectangle 19">
            <a:extLst>
              <a:ext uri="{FF2B5EF4-FFF2-40B4-BE49-F238E27FC236}">
                <a16:creationId xmlns:a16="http://schemas.microsoft.com/office/drawing/2014/main" id="{80FF60D7-34DE-7B40-B59E-13EB8515A7CC}"/>
              </a:ext>
            </a:extLst>
          </p:cNvPr>
          <p:cNvSpPr/>
          <p:nvPr/>
        </p:nvSpPr>
        <p:spPr bwMode="auto">
          <a:xfrm>
            <a:off x="2020579" y="4248118"/>
            <a:ext cx="3137338" cy="645440"/>
          </a:xfrm>
          <a:prstGeom prst="rect">
            <a:avLst/>
          </a:prstGeom>
          <a:noFill/>
          <a:ln w="25400">
            <a:solidFill>
              <a:srgbClr val="C0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1" name="TextBox 20">
            <a:extLst>
              <a:ext uri="{FF2B5EF4-FFF2-40B4-BE49-F238E27FC236}">
                <a16:creationId xmlns:a16="http://schemas.microsoft.com/office/drawing/2014/main" id="{FABFD570-6135-F942-8CD3-84295BAFA499}"/>
              </a:ext>
            </a:extLst>
          </p:cNvPr>
          <p:cNvSpPr txBox="1"/>
          <p:nvPr/>
        </p:nvSpPr>
        <p:spPr>
          <a:xfrm>
            <a:off x="303051" y="2016090"/>
            <a:ext cx="3435056"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Grammatic dependencies</a:t>
            </a:r>
          </a:p>
        </p:txBody>
      </p:sp>
      <p:sp>
        <p:nvSpPr>
          <p:cNvPr id="22" name="TextBox 21">
            <a:extLst>
              <a:ext uri="{FF2B5EF4-FFF2-40B4-BE49-F238E27FC236}">
                <a16:creationId xmlns:a16="http://schemas.microsoft.com/office/drawing/2014/main" id="{1E71D4F0-A381-9146-8028-AAC9667FEA3A}"/>
              </a:ext>
            </a:extLst>
          </p:cNvPr>
          <p:cNvSpPr txBox="1"/>
          <p:nvPr/>
        </p:nvSpPr>
        <p:spPr>
          <a:xfrm>
            <a:off x="303051" y="3789711"/>
            <a:ext cx="3435056"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Semantic dependencies</a:t>
            </a:r>
          </a:p>
        </p:txBody>
      </p:sp>
      <p:sp>
        <p:nvSpPr>
          <p:cNvPr id="23" name="TextBox 22">
            <a:extLst>
              <a:ext uri="{FF2B5EF4-FFF2-40B4-BE49-F238E27FC236}">
                <a16:creationId xmlns:a16="http://schemas.microsoft.com/office/drawing/2014/main" id="{520377E7-6ECB-F841-8081-03C61F43C552}"/>
              </a:ext>
            </a:extLst>
          </p:cNvPr>
          <p:cNvSpPr txBox="1"/>
          <p:nvPr/>
        </p:nvSpPr>
        <p:spPr>
          <a:xfrm>
            <a:off x="2696760" y="5440698"/>
            <a:ext cx="5858383"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à"/>
            </a:pPr>
            <a:r>
              <a:rPr lang="en-US" dirty="0">
                <a:latin typeface="Arial" pitchFamily="34" charset="0"/>
              </a:rPr>
              <a:t>Sentence is grouped by legal concepts themselves</a:t>
            </a:r>
          </a:p>
          <a:p>
            <a:pPr marL="285750" indent="-285750">
              <a:buFont typeface="Wingdings" pitchFamily="2" charset="2"/>
              <a:buChar char="à"/>
            </a:pPr>
            <a:r>
              <a:rPr lang="en-US" dirty="0">
                <a:latin typeface="Arial" pitchFamily="34" charset="0"/>
              </a:rPr>
              <a:t>Making the “legal concepts” the predicates</a:t>
            </a:r>
          </a:p>
          <a:p>
            <a:pPr marL="285750" indent="-285750">
              <a:buFont typeface="Wingdings" pitchFamily="2" charset="2"/>
              <a:buChar char="à"/>
            </a:pPr>
            <a:endParaRPr lang="en-US" dirty="0">
              <a:latin typeface="Arial" pitchFamily="34" charset="0"/>
            </a:endParaRPr>
          </a:p>
        </p:txBody>
      </p:sp>
    </p:spTree>
    <p:extLst>
      <p:ext uri="{BB962C8B-B14F-4D97-AF65-F5344CB8AC3E}">
        <p14:creationId xmlns:p14="http://schemas.microsoft.com/office/powerpoint/2010/main" val="29193453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par>
                                <p:cTn id="8" presetID="3" presetClass="entr" presetSubtype="1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linds(horizontal)">
                                      <p:cBhvr>
                                        <p:cTn id="18" dur="500"/>
                                        <p:tgtEl>
                                          <p:spTgt spid="22"/>
                                        </p:tgtEl>
                                      </p:cBhvr>
                                    </p:animEffect>
                                  </p:childTnLst>
                                </p:cTn>
                              </p:par>
                              <p:par>
                                <p:cTn id="19" presetID="3" presetClass="entr" presetSubtype="1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linds(horizontal)">
                                      <p:cBhvr>
                                        <p:cTn id="21" dur="500"/>
                                        <p:tgtEl>
                                          <p:spTgt spid="1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linds(horizontal)">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nodeType="clickEffect">
                                  <p:stCondLst>
                                    <p:cond delay="0"/>
                                  </p:stCondLst>
                                  <p:childTnLst>
                                    <p:animEffect transition="out" filter="blinds(horizontal)">
                                      <p:cBhvr>
                                        <p:cTn id="28" dur="500"/>
                                        <p:tgtEl>
                                          <p:spTgt spid="16"/>
                                        </p:tgtEl>
                                      </p:cBhvr>
                                    </p:animEffect>
                                    <p:set>
                                      <p:cBhvr>
                                        <p:cTn id="29" dur="1" fill="hold">
                                          <p:stCondLst>
                                            <p:cond delay="499"/>
                                          </p:stCondLst>
                                        </p:cTn>
                                        <p:tgtEl>
                                          <p:spTgt spid="16"/>
                                        </p:tgtEl>
                                        <p:attrNameLst>
                                          <p:attrName>style.visibility</p:attrName>
                                        </p:attrNameLst>
                                      </p:cBhvr>
                                      <p:to>
                                        <p:strVal val="hidden"/>
                                      </p:to>
                                    </p:set>
                                  </p:childTnLst>
                                </p:cTn>
                              </p:par>
                              <p:par>
                                <p:cTn id="30" presetID="3" presetClass="exit" presetSubtype="10" fill="hold" nodeType="withEffect">
                                  <p:stCondLst>
                                    <p:cond delay="0"/>
                                  </p:stCondLst>
                                  <p:childTnLst>
                                    <p:animEffect transition="out" filter="blinds(horizontal)">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par>
                                <p:cTn id="33" presetID="3" presetClass="exit" presetSubtype="10" fill="hold" grpId="1" nodeType="withEffect">
                                  <p:stCondLst>
                                    <p:cond delay="0"/>
                                  </p:stCondLst>
                                  <p:childTnLst>
                                    <p:animEffect transition="out" filter="blinds(horizontal)">
                                      <p:cBhvr>
                                        <p:cTn id="34" dur="500"/>
                                        <p:tgtEl>
                                          <p:spTgt spid="19"/>
                                        </p:tgtEl>
                                      </p:cBhvr>
                                    </p:animEffect>
                                    <p:set>
                                      <p:cBhvr>
                                        <p:cTn id="35" dur="1" fill="hold">
                                          <p:stCondLst>
                                            <p:cond delay="499"/>
                                          </p:stCondLst>
                                        </p:cTn>
                                        <p:tgtEl>
                                          <p:spTgt spid="19"/>
                                        </p:tgtEl>
                                        <p:attrNameLst>
                                          <p:attrName>style.visibility</p:attrName>
                                        </p:attrNameLst>
                                      </p:cBhvr>
                                      <p:to>
                                        <p:strVal val="hidden"/>
                                      </p:to>
                                    </p:set>
                                  </p:childTnLst>
                                </p:cTn>
                              </p:par>
                              <p:par>
                                <p:cTn id="36" presetID="3" presetClass="exit" presetSubtype="10" fill="hold" grpId="1" nodeType="withEffect">
                                  <p:stCondLst>
                                    <p:cond delay="0"/>
                                  </p:stCondLst>
                                  <p:childTnLst>
                                    <p:animEffect transition="out" filter="blinds(horizontal)">
                                      <p:cBhvr>
                                        <p:cTn id="37" dur="500"/>
                                        <p:tgtEl>
                                          <p:spTgt spid="20"/>
                                        </p:tgtEl>
                                      </p:cBhvr>
                                    </p:animEffect>
                                    <p:set>
                                      <p:cBhvr>
                                        <p:cTn id="38" dur="1" fill="hold">
                                          <p:stCondLst>
                                            <p:cond delay="499"/>
                                          </p:stCondLst>
                                        </p:cTn>
                                        <p:tgtEl>
                                          <p:spTgt spid="20"/>
                                        </p:tgtEl>
                                        <p:attrNameLst>
                                          <p:attrName>style.visibility</p:attrName>
                                        </p:attrNameLst>
                                      </p:cBhvr>
                                      <p:to>
                                        <p:strVal val="hidden"/>
                                      </p:to>
                                    </p:set>
                                  </p:childTnLst>
                                </p:cTn>
                              </p:par>
                              <p:par>
                                <p:cTn id="39" presetID="3" presetClass="exit" presetSubtype="10" fill="hold" grpId="1" nodeType="withEffect">
                                  <p:stCondLst>
                                    <p:cond delay="0"/>
                                  </p:stCondLst>
                                  <p:childTnLst>
                                    <p:animEffect transition="out" filter="blinds(horizontal)">
                                      <p:cBhvr>
                                        <p:cTn id="40" dur="500"/>
                                        <p:tgtEl>
                                          <p:spTgt spid="21"/>
                                        </p:tgtEl>
                                      </p:cBhvr>
                                    </p:animEffect>
                                    <p:set>
                                      <p:cBhvr>
                                        <p:cTn id="41" dur="1" fill="hold">
                                          <p:stCondLst>
                                            <p:cond delay="499"/>
                                          </p:stCondLst>
                                        </p:cTn>
                                        <p:tgtEl>
                                          <p:spTgt spid="21"/>
                                        </p:tgtEl>
                                        <p:attrNameLst>
                                          <p:attrName>style.visibility</p:attrName>
                                        </p:attrNameLst>
                                      </p:cBhvr>
                                      <p:to>
                                        <p:strVal val="hidden"/>
                                      </p:to>
                                    </p:set>
                                  </p:childTnLst>
                                </p:cTn>
                              </p:par>
                              <p:par>
                                <p:cTn id="42" presetID="3" presetClass="exit" presetSubtype="10" fill="hold" grpId="1" nodeType="withEffect">
                                  <p:stCondLst>
                                    <p:cond delay="0"/>
                                  </p:stCondLst>
                                  <p:childTnLst>
                                    <p:animEffect transition="out" filter="blinds(horizontal)">
                                      <p:cBhvr>
                                        <p:cTn id="43" dur="500"/>
                                        <p:tgtEl>
                                          <p:spTgt spid="22"/>
                                        </p:tgtEl>
                                      </p:cBhvr>
                                    </p:animEffect>
                                    <p:set>
                                      <p:cBhvr>
                                        <p:cTn id="44" dur="1" fill="hold">
                                          <p:stCondLst>
                                            <p:cond delay="499"/>
                                          </p:stCondLst>
                                        </p:cTn>
                                        <p:tgtEl>
                                          <p:spTgt spid="2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blinds(horizontal)">
                                      <p:cBhvr>
                                        <p:cTn id="49" dur="500"/>
                                        <p:tgtEl>
                                          <p:spTgt spid="28"/>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blinds(horizontal)">
                                      <p:cBhvr>
                                        <p:cTn id="5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p:bldP spid="21" grpId="1"/>
      <p:bldP spid="22" grpId="0"/>
      <p:bldP spid="22" grpId="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16</a:t>
            </a:fld>
            <a:endParaRPr lang="de-DE" dirty="0"/>
          </a:p>
        </p:txBody>
      </p:sp>
      <p:sp>
        <p:nvSpPr>
          <p:cNvPr id="15" name="Fußzeilenplatzhalter 4">
            <a:extLst>
              <a:ext uri="{FF2B5EF4-FFF2-40B4-BE49-F238E27FC236}">
                <a16:creationId xmlns:a16="http://schemas.microsoft.com/office/drawing/2014/main" id="{C4072908-6EEB-5A43-A380-DDF2C1F14078}"/>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5" name="Title 4">
            <a:extLst>
              <a:ext uri="{FF2B5EF4-FFF2-40B4-BE49-F238E27FC236}">
                <a16:creationId xmlns:a16="http://schemas.microsoft.com/office/drawing/2014/main" id="{41868E81-6D79-CE4D-8F68-E30150118470}"/>
              </a:ext>
            </a:extLst>
          </p:cNvPr>
          <p:cNvSpPr>
            <a:spLocks noGrp="1"/>
          </p:cNvSpPr>
          <p:nvPr>
            <p:ph type="title"/>
          </p:nvPr>
        </p:nvSpPr>
        <p:spPr>
          <a:xfrm>
            <a:off x="332903" y="212255"/>
            <a:ext cx="10586099" cy="1033234"/>
          </a:xfrm>
        </p:spPr>
        <p:txBody>
          <a:bodyPr/>
          <a:lstStyle/>
          <a:p>
            <a:r>
              <a:rPr lang="en-US" dirty="0"/>
              <a:t>RQ2: How the key information of a court decision can automatically be extracted using NLP?</a:t>
            </a:r>
            <a:br>
              <a:rPr lang="en-US" dirty="0"/>
            </a:br>
            <a:r>
              <a:rPr lang="de-DE" sz="1800" dirty="0" err="1"/>
              <a:t>Excerpt</a:t>
            </a:r>
            <a:r>
              <a:rPr lang="de-DE" sz="1800" dirty="0"/>
              <a:t> </a:t>
            </a:r>
            <a:r>
              <a:rPr lang="de-DE" sz="1800" dirty="0" err="1"/>
              <a:t>of</a:t>
            </a:r>
            <a:r>
              <a:rPr lang="de-DE" sz="1800" dirty="0"/>
              <a:t> </a:t>
            </a:r>
            <a:r>
              <a:rPr lang="de-DE" sz="1800" dirty="0" err="1"/>
              <a:t>the</a:t>
            </a:r>
            <a:r>
              <a:rPr lang="de-DE" sz="1800" dirty="0"/>
              <a:t> </a:t>
            </a:r>
            <a:r>
              <a:rPr lang="de-DE" sz="1800" dirty="0" err="1"/>
              <a:t>developed</a:t>
            </a:r>
            <a:r>
              <a:rPr lang="de-DE" sz="1800" dirty="0"/>
              <a:t> legal </a:t>
            </a:r>
            <a:r>
              <a:rPr lang="de-DE" sz="1800" dirty="0" err="1"/>
              <a:t>ontology</a:t>
            </a:r>
            <a:endParaRPr lang="en-US" sz="1800" dirty="0"/>
          </a:p>
        </p:txBody>
      </p:sp>
      <p:sp>
        <p:nvSpPr>
          <p:cNvPr id="8" name="Content Placeholder 7">
            <a:extLst>
              <a:ext uri="{FF2B5EF4-FFF2-40B4-BE49-F238E27FC236}">
                <a16:creationId xmlns:a16="http://schemas.microsoft.com/office/drawing/2014/main" id="{1CF98773-C5C5-2E4C-B0E3-FBEC2F0121CF}"/>
              </a:ext>
            </a:extLst>
          </p:cNvPr>
          <p:cNvSpPr>
            <a:spLocks noGrp="1"/>
          </p:cNvSpPr>
          <p:nvPr>
            <p:ph idx="1"/>
          </p:nvPr>
        </p:nvSpPr>
        <p:spPr>
          <a:xfrm>
            <a:off x="334434" y="1414463"/>
            <a:ext cx="11523133" cy="4967288"/>
          </a:xfrm>
        </p:spPr>
        <p:txBody>
          <a:bodyPr/>
          <a:lstStyle/>
          <a:p>
            <a:pPr marL="342900" indent="-342900">
              <a:buFont typeface="Arial" panose="020B0604020202020204" pitchFamily="34" charset="0"/>
              <a:buChar char="•"/>
            </a:pPr>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lgn="ctr"/>
            <a:r>
              <a:rPr lang="en-US" dirty="0"/>
              <a:t>  Every concept is identified by keywords</a:t>
            </a:r>
          </a:p>
        </p:txBody>
      </p:sp>
      <p:sp>
        <p:nvSpPr>
          <p:cNvPr id="2" name="Rectangle 1">
            <a:extLst>
              <a:ext uri="{FF2B5EF4-FFF2-40B4-BE49-F238E27FC236}">
                <a16:creationId xmlns:a16="http://schemas.microsoft.com/office/drawing/2014/main" id="{D3BF0F2B-8DA9-2144-83B5-45D9080BD3F8}"/>
              </a:ext>
            </a:extLst>
          </p:cNvPr>
          <p:cNvSpPr/>
          <p:nvPr/>
        </p:nvSpPr>
        <p:spPr bwMode="auto">
          <a:xfrm>
            <a:off x="511911" y="4458576"/>
            <a:ext cx="1355835"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err="1">
                <a:solidFill>
                  <a:schemeClr val="bg1"/>
                </a:solidFill>
                <a:cs typeface="Arial" pitchFamily="34" charset="0"/>
              </a:rPr>
              <a:t>Abtretung</a:t>
            </a:r>
            <a:endParaRPr lang="en-US" dirty="0">
              <a:solidFill>
                <a:schemeClr val="bg1"/>
              </a:solidFill>
              <a:cs typeface="Arial" pitchFamily="34" charset="0"/>
            </a:endParaRPr>
          </a:p>
        </p:txBody>
      </p:sp>
      <p:sp>
        <p:nvSpPr>
          <p:cNvPr id="9" name="Rectangle 8">
            <a:extLst>
              <a:ext uri="{FF2B5EF4-FFF2-40B4-BE49-F238E27FC236}">
                <a16:creationId xmlns:a16="http://schemas.microsoft.com/office/drawing/2014/main" id="{EE299202-0B11-ED4A-B705-0F3DB347011C}"/>
              </a:ext>
            </a:extLst>
          </p:cNvPr>
          <p:cNvSpPr/>
          <p:nvPr/>
        </p:nvSpPr>
        <p:spPr bwMode="auto">
          <a:xfrm>
            <a:off x="4948034" y="2722181"/>
            <a:ext cx="1355835"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solidFill>
                <a:cs typeface="Arial" pitchFamily="34" charset="0"/>
              </a:rPr>
              <a:t>Legal Root</a:t>
            </a:r>
          </a:p>
        </p:txBody>
      </p:sp>
      <p:cxnSp>
        <p:nvCxnSpPr>
          <p:cNvPr id="7" name="Elbow Connector 6">
            <a:extLst>
              <a:ext uri="{FF2B5EF4-FFF2-40B4-BE49-F238E27FC236}">
                <a16:creationId xmlns:a16="http://schemas.microsoft.com/office/drawing/2014/main" id="{DAE0EEC1-CC26-C84D-971D-D29551577715}"/>
              </a:ext>
            </a:extLst>
          </p:cNvPr>
          <p:cNvCxnSpPr>
            <a:cxnSpLocks/>
            <a:stCxn id="2" idx="0"/>
            <a:endCxn id="9" idx="2"/>
          </p:cNvCxnSpPr>
          <p:nvPr/>
        </p:nvCxnSpPr>
        <p:spPr bwMode="auto">
          <a:xfrm rot="5400000" flipH="1" flipV="1">
            <a:off x="2977186" y="1809811"/>
            <a:ext cx="861409" cy="4436123"/>
          </a:xfrm>
          <a:prstGeom prst="bentConnector3">
            <a:avLst>
              <a:gd name="adj1" fmla="val 50000"/>
            </a:avLst>
          </a:prstGeom>
          <a:ln>
            <a:solidFill>
              <a:schemeClr val="dk1">
                <a:shade val="95000"/>
                <a:satMod val="150000"/>
              </a:schemeClr>
            </a:solidFill>
            <a:headEnd type="none" w="med" len="med"/>
            <a:tailEnd type="triangle"/>
          </a:ln>
        </p:spPr>
        <p:style>
          <a:lnRef idx="3">
            <a:schemeClr val="dk1"/>
          </a:lnRef>
          <a:fillRef idx="0">
            <a:schemeClr val="dk1"/>
          </a:fillRef>
          <a:effectRef idx="2">
            <a:schemeClr val="dk1"/>
          </a:effectRef>
          <a:fontRef idx="minor">
            <a:schemeClr val="tx1"/>
          </a:fontRef>
        </p:style>
      </p:cxnSp>
      <p:sp>
        <p:nvSpPr>
          <p:cNvPr id="13" name="Rectangle 12">
            <a:extLst>
              <a:ext uri="{FF2B5EF4-FFF2-40B4-BE49-F238E27FC236}">
                <a16:creationId xmlns:a16="http://schemas.microsoft.com/office/drawing/2014/main" id="{EE9BC978-AECD-B04C-A7E9-4FC937529C4D}"/>
              </a:ext>
            </a:extLst>
          </p:cNvPr>
          <p:cNvSpPr/>
          <p:nvPr/>
        </p:nvSpPr>
        <p:spPr bwMode="auto">
          <a:xfrm>
            <a:off x="2063805" y="4458576"/>
            <a:ext cx="1355835"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err="1">
                <a:solidFill>
                  <a:schemeClr val="bg1"/>
                </a:solidFill>
                <a:cs typeface="Arial" pitchFamily="34" charset="0"/>
              </a:rPr>
              <a:t>Darlehen</a:t>
            </a:r>
            <a:endParaRPr lang="en-US" dirty="0">
              <a:solidFill>
                <a:schemeClr val="bg1"/>
              </a:solidFill>
              <a:cs typeface="Arial" pitchFamily="34" charset="0"/>
            </a:endParaRPr>
          </a:p>
        </p:txBody>
      </p:sp>
      <p:sp>
        <p:nvSpPr>
          <p:cNvPr id="14" name="Rectangle 13">
            <a:extLst>
              <a:ext uri="{FF2B5EF4-FFF2-40B4-BE49-F238E27FC236}">
                <a16:creationId xmlns:a16="http://schemas.microsoft.com/office/drawing/2014/main" id="{CE40269D-F5A3-3B49-AD83-F314B95F8D14}"/>
              </a:ext>
            </a:extLst>
          </p:cNvPr>
          <p:cNvSpPr/>
          <p:nvPr/>
        </p:nvSpPr>
        <p:spPr bwMode="auto">
          <a:xfrm>
            <a:off x="3598189" y="4458576"/>
            <a:ext cx="1671892"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solidFill>
                <a:cs typeface="Arial" pitchFamily="34" charset="0"/>
              </a:rPr>
              <a:t>Gesellschafts-</a:t>
            </a:r>
            <a:r>
              <a:rPr lang="en-US" dirty="0" err="1">
                <a:solidFill>
                  <a:schemeClr val="bg1"/>
                </a:solidFill>
                <a:cs typeface="Arial" pitchFamily="34" charset="0"/>
              </a:rPr>
              <a:t>beteiligung</a:t>
            </a:r>
            <a:endParaRPr lang="en-US" dirty="0">
              <a:solidFill>
                <a:schemeClr val="bg1"/>
              </a:solidFill>
              <a:cs typeface="Arial" pitchFamily="34" charset="0"/>
            </a:endParaRPr>
          </a:p>
        </p:txBody>
      </p:sp>
      <p:sp>
        <p:nvSpPr>
          <p:cNvPr id="16" name="Rectangle 15">
            <a:extLst>
              <a:ext uri="{FF2B5EF4-FFF2-40B4-BE49-F238E27FC236}">
                <a16:creationId xmlns:a16="http://schemas.microsoft.com/office/drawing/2014/main" id="{0130C261-B799-A843-AB34-B4C2814A1BD1}"/>
              </a:ext>
            </a:extLst>
          </p:cNvPr>
          <p:cNvSpPr/>
          <p:nvPr/>
        </p:nvSpPr>
        <p:spPr bwMode="auto">
          <a:xfrm>
            <a:off x="7299071" y="4458576"/>
            <a:ext cx="1495319"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err="1">
                <a:solidFill>
                  <a:schemeClr val="bg1"/>
                </a:solidFill>
                <a:cs typeface="Arial" pitchFamily="34" charset="0"/>
              </a:rPr>
              <a:t>Kaufvertrag</a:t>
            </a:r>
            <a:endParaRPr lang="en-US" dirty="0">
              <a:solidFill>
                <a:schemeClr val="bg1"/>
              </a:solidFill>
              <a:cs typeface="Arial" pitchFamily="34" charset="0"/>
            </a:endParaRPr>
          </a:p>
        </p:txBody>
      </p:sp>
      <p:sp>
        <p:nvSpPr>
          <p:cNvPr id="17" name="Rectangle 16">
            <a:extLst>
              <a:ext uri="{FF2B5EF4-FFF2-40B4-BE49-F238E27FC236}">
                <a16:creationId xmlns:a16="http://schemas.microsoft.com/office/drawing/2014/main" id="{2CE5BD70-A0F7-D24E-B324-07EA3FE1466D}"/>
              </a:ext>
            </a:extLst>
          </p:cNvPr>
          <p:cNvSpPr/>
          <p:nvPr/>
        </p:nvSpPr>
        <p:spPr bwMode="auto">
          <a:xfrm>
            <a:off x="8972939" y="4458576"/>
            <a:ext cx="1355835"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err="1">
                <a:solidFill>
                  <a:schemeClr val="bg1"/>
                </a:solidFill>
                <a:cs typeface="Arial" pitchFamily="34" charset="0"/>
              </a:rPr>
              <a:t>Mietvertrag</a:t>
            </a:r>
            <a:endParaRPr lang="en-US" dirty="0">
              <a:solidFill>
                <a:schemeClr val="bg1"/>
              </a:solidFill>
              <a:cs typeface="Arial" pitchFamily="34" charset="0"/>
            </a:endParaRPr>
          </a:p>
        </p:txBody>
      </p:sp>
      <p:sp>
        <p:nvSpPr>
          <p:cNvPr id="18" name="Rectangle 17">
            <a:extLst>
              <a:ext uri="{FF2B5EF4-FFF2-40B4-BE49-F238E27FC236}">
                <a16:creationId xmlns:a16="http://schemas.microsoft.com/office/drawing/2014/main" id="{0D7E891B-BF77-4E46-BCD5-25A25A462568}"/>
              </a:ext>
            </a:extLst>
          </p:cNvPr>
          <p:cNvSpPr/>
          <p:nvPr/>
        </p:nvSpPr>
        <p:spPr bwMode="auto">
          <a:xfrm>
            <a:off x="5448630" y="4458576"/>
            <a:ext cx="1671892"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err="1">
                <a:solidFill>
                  <a:schemeClr val="bg1"/>
                </a:solidFill>
                <a:cs typeface="Arial" pitchFamily="34" charset="0"/>
              </a:rPr>
              <a:t>Insolvenz-verwaltung</a:t>
            </a:r>
            <a:endParaRPr lang="en-US" dirty="0">
              <a:solidFill>
                <a:schemeClr val="bg1"/>
              </a:solidFill>
              <a:cs typeface="Arial" pitchFamily="34" charset="0"/>
            </a:endParaRPr>
          </a:p>
        </p:txBody>
      </p:sp>
      <p:sp>
        <p:nvSpPr>
          <p:cNvPr id="19" name="Rectangle 18">
            <a:extLst>
              <a:ext uri="{FF2B5EF4-FFF2-40B4-BE49-F238E27FC236}">
                <a16:creationId xmlns:a16="http://schemas.microsoft.com/office/drawing/2014/main" id="{BF2CFF8B-491C-9846-9840-A5BE976252D6}"/>
              </a:ext>
            </a:extLst>
          </p:cNvPr>
          <p:cNvSpPr/>
          <p:nvPr/>
        </p:nvSpPr>
        <p:spPr bwMode="auto">
          <a:xfrm>
            <a:off x="10475791" y="4458576"/>
            <a:ext cx="1355835" cy="874986"/>
          </a:xfrm>
          <a:prstGeom prst="rect">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solidFill>
                <a:cs typeface="Arial" pitchFamily="34" charset="0"/>
              </a:rPr>
              <a:t>...</a:t>
            </a:r>
          </a:p>
        </p:txBody>
      </p:sp>
      <p:cxnSp>
        <p:nvCxnSpPr>
          <p:cNvPr id="22" name="Elbow Connector 21">
            <a:extLst>
              <a:ext uri="{FF2B5EF4-FFF2-40B4-BE49-F238E27FC236}">
                <a16:creationId xmlns:a16="http://schemas.microsoft.com/office/drawing/2014/main" id="{95CD48C8-3DC4-6348-B5BE-B310EDECFFB0}"/>
              </a:ext>
            </a:extLst>
          </p:cNvPr>
          <p:cNvCxnSpPr>
            <a:cxnSpLocks/>
            <a:stCxn id="13" idx="0"/>
            <a:endCxn id="9" idx="2"/>
          </p:cNvCxnSpPr>
          <p:nvPr/>
        </p:nvCxnSpPr>
        <p:spPr bwMode="auto">
          <a:xfrm rot="5400000" flipH="1" flipV="1">
            <a:off x="3753133" y="2585758"/>
            <a:ext cx="861409" cy="2884229"/>
          </a:xfrm>
          <a:prstGeom prst="bentConnector3">
            <a:avLst>
              <a:gd name="adj1" fmla="val 50000"/>
            </a:avLst>
          </a:prstGeom>
          <a:ln>
            <a:solidFill>
              <a:schemeClr val="dk1">
                <a:shade val="95000"/>
                <a:satMod val="150000"/>
              </a:schemeClr>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5" name="Elbow Connector 24">
            <a:extLst>
              <a:ext uri="{FF2B5EF4-FFF2-40B4-BE49-F238E27FC236}">
                <a16:creationId xmlns:a16="http://schemas.microsoft.com/office/drawing/2014/main" id="{56E24D84-11C7-3542-BE05-EA33034EBBA9}"/>
              </a:ext>
            </a:extLst>
          </p:cNvPr>
          <p:cNvCxnSpPr>
            <a:cxnSpLocks/>
            <a:stCxn id="14" idx="0"/>
            <a:endCxn id="9" idx="2"/>
          </p:cNvCxnSpPr>
          <p:nvPr/>
        </p:nvCxnSpPr>
        <p:spPr bwMode="auto">
          <a:xfrm rot="5400000" flipH="1" flipV="1">
            <a:off x="4599339" y="3431964"/>
            <a:ext cx="861409" cy="1191817"/>
          </a:xfrm>
          <a:prstGeom prst="bentConnector3">
            <a:avLst>
              <a:gd name="adj1" fmla="val 50000"/>
            </a:avLst>
          </a:prstGeom>
          <a:ln>
            <a:solidFill>
              <a:schemeClr val="dk1">
                <a:shade val="95000"/>
                <a:satMod val="150000"/>
              </a:schemeClr>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8" name="Elbow Connector 27">
            <a:extLst>
              <a:ext uri="{FF2B5EF4-FFF2-40B4-BE49-F238E27FC236}">
                <a16:creationId xmlns:a16="http://schemas.microsoft.com/office/drawing/2014/main" id="{90ACE996-1B35-4146-96FF-0BF75C3563A0}"/>
              </a:ext>
            </a:extLst>
          </p:cNvPr>
          <p:cNvCxnSpPr>
            <a:cxnSpLocks/>
            <a:stCxn id="18" idx="0"/>
            <a:endCxn id="9" idx="2"/>
          </p:cNvCxnSpPr>
          <p:nvPr/>
        </p:nvCxnSpPr>
        <p:spPr bwMode="auto">
          <a:xfrm rot="16200000" flipV="1">
            <a:off x="5524560" y="3698560"/>
            <a:ext cx="861409" cy="658624"/>
          </a:xfrm>
          <a:prstGeom prst="bentConnector3">
            <a:avLst>
              <a:gd name="adj1" fmla="val 50000"/>
            </a:avLst>
          </a:prstGeom>
          <a:ln>
            <a:solidFill>
              <a:schemeClr val="dk1">
                <a:shade val="95000"/>
                <a:satMod val="150000"/>
              </a:schemeClr>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1" name="Elbow Connector 30">
            <a:extLst>
              <a:ext uri="{FF2B5EF4-FFF2-40B4-BE49-F238E27FC236}">
                <a16:creationId xmlns:a16="http://schemas.microsoft.com/office/drawing/2014/main" id="{67CF9423-D914-B14B-BA21-4FAC99FFA483}"/>
              </a:ext>
            </a:extLst>
          </p:cNvPr>
          <p:cNvCxnSpPr>
            <a:cxnSpLocks/>
            <a:stCxn id="16" idx="0"/>
            <a:endCxn id="9" idx="2"/>
          </p:cNvCxnSpPr>
          <p:nvPr/>
        </p:nvCxnSpPr>
        <p:spPr bwMode="auto">
          <a:xfrm rot="16200000" flipV="1">
            <a:off x="6405638" y="2817482"/>
            <a:ext cx="861409" cy="2420779"/>
          </a:xfrm>
          <a:prstGeom prst="bentConnector3">
            <a:avLst>
              <a:gd name="adj1" fmla="val 50000"/>
            </a:avLst>
          </a:prstGeom>
          <a:ln>
            <a:solidFill>
              <a:schemeClr val="dk1">
                <a:shade val="95000"/>
                <a:satMod val="150000"/>
              </a:schemeClr>
            </a:solidFill>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4" name="Elbow Connector 33">
            <a:extLst>
              <a:ext uri="{FF2B5EF4-FFF2-40B4-BE49-F238E27FC236}">
                <a16:creationId xmlns:a16="http://schemas.microsoft.com/office/drawing/2014/main" id="{46B65044-783E-4F41-8824-CF186A8E6E52}"/>
              </a:ext>
            </a:extLst>
          </p:cNvPr>
          <p:cNvCxnSpPr>
            <a:cxnSpLocks/>
            <a:stCxn id="17" idx="0"/>
            <a:endCxn id="9" idx="2"/>
          </p:cNvCxnSpPr>
          <p:nvPr/>
        </p:nvCxnSpPr>
        <p:spPr bwMode="auto">
          <a:xfrm rot="16200000" flipV="1">
            <a:off x="7207701" y="2015419"/>
            <a:ext cx="861409" cy="4024905"/>
          </a:xfrm>
          <a:prstGeom prst="bentConnector3">
            <a:avLst>
              <a:gd name="adj1" fmla="val 50000"/>
            </a:avLst>
          </a:prstGeom>
          <a:ln>
            <a:solidFill>
              <a:schemeClr val="dk1">
                <a:shade val="95000"/>
                <a:satMod val="150000"/>
              </a:schemeClr>
            </a:solidFill>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6171125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17</a:t>
            </a:fld>
            <a:endParaRPr lang="de-DE" dirty="0"/>
          </a:p>
        </p:txBody>
      </p:sp>
      <p:sp>
        <p:nvSpPr>
          <p:cNvPr id="15" name="Fußzeilenplatzhalter 4">
            <a:extLst>
              <a:ext uri="{FF2B5EF4-FFF2-40B4-BE49-F238E27FC236}">
                <a16:creationId xmlns:a16="http://schemas.microsoft.com/office/drawing/2014/main" id="{C4072908-6EEB-5A43-A380-DDF2C1F14078}"/>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5" name="Title 4">
            <a:extLst>
              <a:ext uri="{FF2B5EF4-FFF2-40B4-BE49-F238E27FC236}">
                <a16:creationId xmlns:a16="http://schemas.microsoft.com/office/drawing/2014/main" id="{41868E81-6D79-CE4D-8F68-E30150118470}"/>
              </a:ext>
            </a:extLst>
          </p:cNvPr>
          <p:cNvSpPr>
            <a:spLocks noGrp="1"/>
          </p:cNvSpPr>
          <p:nvPr>
            <p:ph type="title"/>
          </p:nvPr>
        </p:nvSpPr>
        <p:spPr>
          <a:xfrm>
            <a:off x="332903" y="212255"/>
            <a:ext cx="10586099" cy="1033234"/>
          </a:xfrm>
        </p:spPr>
        <p:txBody>
          <a:bodyPr/>
          <a:lstStyle/>
          <a:p>
            <a:r>
              <a:rPr lang="en-US" dirty="0"/>
              <a:t>RQ2: How the key information of a court decision can automatically be extracted using NLP?</a:t>
            </a:r>
            <a:br>
              <a:rPr lang="en-US" dirty="0"/>
            </a:br>
            <a:r>
              <a:rPr lang="de-DE" sz="1800" dirty="0"/>
              <a:t>Legal </a:t>
            </a:r>
            <a:r>
              <a:rPr lang="de-DE" sz="1800" dirty="0" err="1"/>
              <a:t>Concepts</a:t>
            </a:r>
            <a:r>
              <a:rPr lang="de-DE" sz="1800" dirty="0"/>
              <a:t> </a:t>
            </a:r>
            <a:r>
              <a:rPr lang="de-DE" sz="1800" dirty="0" err="1"/>
              <a:t>and</a:t>
            </a:r>
            <a:r>
              <a:rPr lang="de-DE" sz="1800" dirty="0"/>
              <a:t> </a:t>
            </a:r>
            <a:r>
              <a:rPr lang="de-DE" sz="1800" dirty="0" err="1"/>
              <a:t>their</a:t>
            </a:r>
            <a:r>
              <a:rPr lang="de-DE" sz="1800" dirty="0"/>
              <a:t> </a:t>
            </a:r>
            <a:r>
              <a:rPr lang="de-DE" sz="1800" dirty="0" err="1"/>
              <a:t>dependencies</a:t>
            </a:r>
            <a:endParaRPr lang="en-US" sz="1800" dirty="0"/>
          </a:p>
        </p:txBody>
      </p:sp>
      <p:graphicFrame>
        <p:nvGraphicFramePr>
          <p:cNvPr id="3" name="Diagram 2">
            <a:extLst>
              <a:ext uri="{FF2B5EF4-FFF2-40B4-BE49-F238E27FC236}">
                <a16:creationId xmlns:a16="http://schemas.microsoft.com/office/drawing/2014/main" id="{724F07BF-57AA-8342-8588-CF9DC29D53A1}"/>
              </a:ext>
            </a:extLst>
          </p:cNvPr>
          <p:cNvGraphicFramePr/>
          <p:nvPr>
            <p:extLst>
              <p:ext uri="{D42A27DB-BD31-4B8C-83A1-F6EECF244321}">
                <p14:modId xmlns:p14="http://schemas.microsoft.com/office/powerpoint/2010/main" val="4122403600"/>
              </p:ext>
            </p:extLst>
          </p:nvPr>
        </p:nvGraphicFramePr>
        <p:xfrm>
          <a:off x="332903" y="1529025"/>
          <a:ext cx="10586099" cy="5008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30265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3" grpId="1">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12CC2F99-9629-471F-9EBB-D9C3C1561C59}"/>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87A8E5C7-64B2-40FF-97F8-BFE1F8C3AFBA}"/>
              </a:ext>
            </a:extLst>
          </p:cNvPr>
          <p:cNvSpPr>
            <a:spLocks noGrp="1"/>
          </p:cNvSpPr>
          <p:nvPr>
            <p:ph type="sldNum" sz="quarter" idx="12"/>
          </p:nvPr>
        </p:nvSpPr>
        <p:spPr/>
        <p:txBody>
          <a:bodyPr/>
          <a:lstStyle/>
          <a:p>
            <a:pPr>
              <a:defRPr/>
            </a:pPr>
            <a:fld id="{05BC9FAB-BDC1-47C0-A8BB-6E12A8205D33}" type="slidenum">
              <a:rPr lang="de-DE" smtClean="0"/>
              <a:pPr>
                <a:defRPr/>
              </a:pPr>
              <a:t>18</a:t>
            </a:fld>
            <a:endParaRPr lang="de-DE" dirty="0"/>
          </a:p>
        </p:txBody>
      </p:sp>
      <p:sp>
        <p:nvSpPr>
          <p:cNvPr id="81" name="Fußzeilenplatzhalter 4">
            <a:extLst>
              <a:ext uri="{FF2B5EF4-FFF2-40B4-BE49-F238E27FC236}">
                <a16:creationId xmlns:a16="http://schemas.microsoft.com/office/drawing/2014/main" id="{E598228F-090E-B740-B9D9-B7A572BD72B2}"/>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43" name="Title 2">
            <a:extLst>
              <a:ext uri="{FF2B5EF4-FFF2-40B4-BE49-F238E27FC236}">
                <a16:creationId xmlns:a16="http://schemas.microsoft.com/office/drawing/2014/main" id="{22D9994D-C83B-894C-9169-FFDD4FBD65A1}"/>
              </a:ext>
            </a:extLst>
          </p:cNvPr>
          <p:cNvSpPr txBox="1">
            <a:spLocks/>
          </p:cNvSpPr>
          <p:nvPr/>
        </p:nvSpPr>
        <p:spPr bwMode="auto">
          <a:xfrm>
            <a:off x="332903" y="337550"/>
            <a:ext cx="10622989" cy="908487"/>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lvl1pPr algn="l" rtl="0" eaLnBrk="1" fontAlgn="base" hangingPunct="1">
              <a:spcBef>
                <a:spcPct val="0"/>
              </a:spcBef>
              <a:spcAft>
                <a:spcPct val="0"/>
              </a:spcAft>
              <a:defRPr lang="de-DE" sz="2400" b="0" i="0" baseline="0" smtClean="0">
                <a:solidFill>
                  <a:srgbClr val="0065BD"/>
                </a:solidFill>
                <a:latin typeface="+mj-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a:lstStyle>
          <a:p>
            <a:r>
              <a:rPr lang="en-US" dirty="0"/>
              <a:t>RQ3: How a prototype for a semantic analysis of court decisions can be implemented?</a:t>
            </a:r>
          </a:p>
          <a:p>
            <a:r>
              <a:rPr lang="en-US" sz="1800" kern="0" dirty="0"/>
              <a:t>NLP pipeline</a:t>
            </a:r>
          </a:p>
        </p:txBody>
      </p:sp>
      <p:sp>
        <p:nvSpPr>
          <p:cNvPr id="2" name="TextBox 1">
            <a:extLst>
              <a:ext uri="{FF2B5EF4-FFF2-40B4-BE49-F238E27FC236}">
                <a16:creationId xmlns:a16="http://schemas.microsoft.com/office/drawing/2014/main" id="{E0BDA236-5B4D-A542-8644-24671994B18C}"/>
              </a:ext>
            </a:extLst>
          </p:cNvPr>
          <p:cNvSpPr txBox="1"/>
          <p:nvPr/>
        </p:nvSpPr>
        <p:spPr>
          <a:xfrm>
            <a:off x="3847701" y="5223753"/>
            <a:ext cx="4737194"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Prototype is based on the NLP-library </a:t>
            </a:r>
            <a:r>
              <a:rPr lang="en-US" i="1" dirty="0" err="1">
                <a:latin typeface="Arial" pitchFamily="34" charset="0"/>
              </a:rPr>
              <a:t>spaCy</a:t>
            </a:r>
            <a:endParaRPr lang="en-US" i="1" dirty="0">
              <a:latin typeface="Arial" pitchFamily="34" charset="0"/>
            </a:endParaRPr>
          </a:p>
          <a:p>
            <a:pPr marL="285750" indent="-285750">
              <a:buFont typeface="Arial" panose="020B0604020202020204" pitchFamily="34" charset="0"/>
              <a:buChar char="•"/>
            </a:pPr>
            <a:endParaRPr lang="en-US" dirty="0">
              <a:latin typeface="Arial" pitchFamily="34" charset="0"/>
            </a:endParaRPr>
          </a:p>
        </p:txBody>
      </p:sp>
      <p:pic>
        <p:nvPicPr>
          <p:cNvPr id="8" name="Picture 7">
            <a:extLst>
              <a:ext uri="{FF2B5EF4-FFF2-40B4-BE49-F238E27FC236}">
                <a16:creationId xmlns:a16="http://schemas.microsoft.com/office/drawing/2014/main" id="{3C9589EC-555B-1C40-9A0F-63ECDDBFD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1900" y="1922811"/>
            <a:ext cx="7104993" cy="3059094"/>
          </a:xfrm>
          <a:prstGeom prst="rect">
            <a:avLst/>
          </a:prstGeom>
        </p:spPr>
      </p:pic>
    </p:spTree>
    <p:extLst>
      <p:ext uri="{BB962C8B-B14F-4D97-AF65-F5344CB8AC3E}">
        <p14:creationId xmlns:p14="http://schemas.microsoft.com/office/powerpoint/2010/main" val="343481642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0E6AE9FC-A81A-4A72-A958-EFE0ED2A17CC}"/>
              </a:ext>
            </a:extLst>
          </p:cNvPr>
          <p:cNvSpPr/>
          <p:nvPr/>
        </p:nvSpPr>
        <p:spPr bwMode="auto">
          <a:xfrm>
            <a:off x="-1530" y="4232722"/>
            <a:ext cx="12192000" cy="49569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DD5D6B23-EBCF-49D9-A384-B69B80D8A8E0}"/>
              </a:ext>
            </a:extLst>
          </p:cNvPr>
          <p:cNvSpPr>
            <a:spLocks noGrp="1"/>
          </p:cNvSpPr>
          <p:nvPr>
            <p:ph type="title"/>
          </p:nvPr>
        </p:nvSpPr>
        <p:spPr/>
        <p:txBody>
          <a:bodyPr/>
          <a:lstStyle/>
          <a:p>
            <a:r>
              <a:rPr lang="de-DE" dirty="0"/>
              <a:t>Outline</a:t>
            </a:r>
          </a:p>
        </p:txBody>
      </p:sp>
      <p:sp>
        <p:nvSpPr>
          <p:cNvPr id="4" name="Datumsplatzhalter 3">
            <a:extLst>
              <a:ext uri="{FF2B5EF4-FFF2-40B4-BE49-F238E27FC236}">
                <a16:creationId xmlns:a16="http://schemas.microsoft.com/office/drawing/2014/main" id="{526F78C6-1A45-4CA0-B6E5-E1F05FFAC2E7}"/>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B8E732FB-6C4C-47AA-B802-1830CCD74DF1}"/>
              </a:ext>
            </a:extLst>
          </p:cNvPr>
          <p:cNvSpPr>
            <a:spLocks noGrp="1"/>
          </p:cNvSpPr>
          <p:nvPr>
            <p:ph type="sldNum" sz="quarter" idx="12"/>
          </p:nvPr>
        </p:nvSpPr>
        <p:spPr/>
        <p:txBody>
          <a:bodyPr/>
          <a:lstStyle/>
          <a:p>
            <a:pPr>
              <a:defRPr/>
            </a:pPr>
            <a:fld id="{05BC9FAB-BDC1-47C0-A8BB-6E12A8205D33}" type="slidenum">
              <a:rPr lang="de-DE" smtClean="0"/>
              <a:pPr>
                <a:defRPr/>
              </a:pPr>
              <a:t>19</a:t>
            </a:fld>
            <a:endParaRPr lang="de-DE" dirty="0"/>
          </a:p>
        </p:txBody>
      </p:sp>
      <p:sp>
        <p:nvSpPr>
          <p:cNvPr id="8" name="Inhaltsplatzhalter 2">
            <a:extLst>
              <a:ext uri="{FF2B5EF4-FFF2-40B4-BE49-F238E27FC236}">
                <a16:creationId xmlns:a16="http://schemas.microsoft.com/office/drawing/2014/main" id="{9248FBDB-86AA-4B62-8477-1C0D93166D26}"/>
              </a:ext>
            </a:extLst>
          </p:cNvPr>
          <p:cNvSpPr txBox="1">
            <a:spLocks/>
          </p:cNvSpPr>
          <p:nvPr/>
        </p:nvSpPr>
        <p:spPr bwMode="auto">
          <a:xfrm>
            <a:off x="464526" y="950133"/>
            <a:ext cx="11523135"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nSpc>
                <a:spcPct val="150000"/>
              </a:lnSpc>
            </a:pPr>
            <a:r>
              <a:rPr lang="en-US" b="1" kern="0" dirty="0"/>
              <a:t>Introduction</a:t>
            </a:r>
          </a:p>
          <a:p>
            <a:pPr marL="285750" indent="-285750">
              <a:lnSpc>
                <a:spcPct val="150000"/>
              </a:lnSpc>
              <a:buFont typeface="Arial" panose="020B0604020202020204" pitchFamily="34" charset="0"/>
              <a:buChar char="•"/>
            </a:pPr>
            <a:r>
              <a:rPr lang="en-US" kern="0" dirty="0"/>
              <a:t>Motivation</a:t>
            </a:r>
          </a:p>
          <a:p>
            <a:pPr marL="285750" indent="-285750">
              <a:lnSpc>
                <a:spcPct val="150000"/>
              </a:lnSpc>
              <a:buFont typeface="Arial" panose="020B0604020202020204" pitchFamily="34" charset="0"/>
              <a:buChar char="•"/>
            </a:pPr>
            <a:r>
              <a:rPr lang="en-US" kern="0" dirty="0"/>
              <a:t>Problem Statement</a:t>
            </a:r>
          </a:p>
          <a:p>
            <a:pPr>
              <a:lnSpc>
                <a:spcPct val="150000"/>
              </a:lnSpc>
            </a:pPr>
            <a:r>
              <a:rPr lang="en-US" b="1" kern="0" dirty="0"/>
              <a:t>Research Questions</a:t>
            </a:r>
          </a:p>
          <a:p>
            <a:pPr marL="285750" indent="-285750">
              <a:lnSpc>
                <a:spcPct val="150000"/>
              </a:lnSpc>
              <a:buFont typeface="Arial" panose="020B0604020202020204" pitchFamily="34" charset="0"/>
              <a:buChar char="•"/>
            </a:pPr>
            <a:r>
              <a:rPr lang="en-US" dirty="0"/>
              <a:t>How an ontology for semantic information of court decisions can look like? </a:t>
            </a:r>
            <a:endParaRPr lang="en-US" kern="0" dirty="0"/>
          </a:p>
          <a:p>
            <a:pPr marL="285750" indent="-285750">
              <a:lnSpc>
                <a:spcPct val="150000"/>
              </a:lnSpc>
              <a:buFont typeface="Arial" panose="020B0604020202020204" pitchFamily="34" charset="0"/>
              <a:buChar char="•"/>
            </a:pPr>
            <a:r>
              <a:rPr lang="en-US" dirty="0"/>
              <a:t>How the key information of a court decision can automatically be extracted using NLP? </a:t>
            </a:r>
            <a:endParaRPr lang="en-US" kern="0" dirty="0"/>
          </a:p>
          <a:p>
            <a:pPr marL="285750" indent="-285750">
              <a:lnSpc>
                <a:spcPct val="150000"/>
              </a:lnSpc>
              <a:buFont typeface="Arial" panose="020B0604020202020204" pitchFamily="34" charset="0"/>
              <a:buChar char="•"/>
            </a:pPr>
            <a:r>
              <a:rPr lang="en-US" kern="0" dirty="0"/>
              <a:t>How a prototype for a semantic analysis of court decisions can be implemented?</a:t>
            </a:r>
          </a:p>
          <a:p>
            <a:pPr marL="0" indent="0">
              <a:lnSpc>
                <a:spcPct val="150000"/>
              </a:lnSpc>
            </a:pPr>
            <a:r>
              <a:rPr lang="en-US" b="1" kern="0" dirty="0"/>
              <a:t>Evaluation</a:t>
            </a:r>
          </a:p>
          <a:p>
            <a:pPr marL="0" indent="0">
              <a:lnSpc>
                <a:spcPct val="150000"/>
              </a:lnSpc>
            </a:pPr>
            <a:r>
              <a:rPr lang="en-US" b="1" kern="0" dirty="0"/>
              <a:t>Conclusion</a:t>
            </a:r>
            <a:endParaRPr lang="en-US" kern="0" dirty="0"/>
          </a:p>
          <a:p>
            <a:pPr>
              <a:lnSpc>
                <a:spcPct val="150000"/>
              </a:lnSpc>
            </a:pPr>
            <a:endParaRPr lang="en-US" b="1" kern="0" dirty="0"/>
          </a:p>
        </p:txBody>
      </p:sp>
      <p:sp>
        <p:nvSpPr>
          <p:cNvPr id="9" name="Fußzeilenplatzhalter 4">
            <a:extLst>
              <a:ext uri="{FF2B5EF4-FFF2-40B4-BE49-F238E27FC236}">
                <a16:creationId xmlns:a16="http://schemas.microsoft.com/office/drawing/2014/main" id="{0E207284-3D0F-884F-8623-9985E5062C10}"/>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Tree>
    <p:extLst>
      <p:ext uri="{BB962C8B-B14F-4D97-AF65-F5344CB8AC3E}">
        <p14:creationId xmlns:p14="http://schemas.microsoft.com/office/powerpoint/2010/main" val="189066200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9F971E3-4EC7-4985-9471-2FAA5993A0A1}"/>
              </a:ext>
            </a:extLst>
          </p:cNvPr>
          <p:cNvSpPr>
            <a:spLocks noGrp="1"/>
          </p:cNvSpPr>
          <p:nvPr>
            <p:ph idx="1"/>
          </p:nvPr>
        </p:nvSpPr>
        <p:spPr/>
        <p:txBody>
          <a:bodyPr anchor="ctr"/>
          <a:lstStyle/>
          <a:p>
            <a:pPr marL="0" indent="0">
              <a:lnSpc>
                <a:spcPct val="110000"/>
              </a:lnSpc>
            </a:pPr>
            <a:r>
              <a:rPr lang="en-US" b="1" dirty="0"/>
              <a:t>Title:</a:t>
            </a:r>
            <a:r>
              <a:rPr lang="en-US" dirty="0"/>
              <a:t> </a:t>
            </a:r>
            <a:r>
              <a:rPr lang="en-GB" dirty="0"/>
              <a:t>An </a:t>
            </a:r>
            <a:r>
              <a:rPr lang="en-US" dirty="0"/>
              <a:t>Approach for a Semantic Information Extraction of Decisions of the Federal Court of Justice</a:t>
            </a:r>
            <a:endParaRPr lang="en-US" b="1" dirty="0"/>
          </a:p>
          <a:p>
            <a:pPr marL="0" indent="0">
              <a:lnSpc>
                <a:spcPct val="110000"/>
              </a:lnSpc>
            </a:pPr>
            <a:endParaRPr lang="en-US" b="1" dirty="0"/>
          </a:p>
          <a:p>
            <a:pPr marL="0" indent="0">
              <a:lnSpc>
                <a:spcPct val="110000"/>
              </a:lnSpc>
            </a:pPr>
            <a:r>
              <a:rPr lang="en-US" b="1" dirty="0"/>
              <a:t>Author:</a:t>
            </a:r>
            <a:r>
              <a:rPr lang="en-US" dirty="0"/>
              <a:t> Tobias </a:t>
            </a:r>
            <a:r>
              <a:rPr lang="en-US" dirty="0" err="1"/>
              <a:t>Eyl</a:t>
            </a:r>
            <a:endParaRPr lang="en-US" dirty="0"/>
          </a:p>
          <a:p>
            <a:pPr marL="0" indent="0">
              <a:lnSpc>
                <a:spcPct val="110000"/>
              </a:lnSpc>
            </a:pPr>
            <a:endParaRPr lang="en-US" b="1" dirty="0"/>
          </a:p>
          <a:p>
            <a:pPr marL="0" indent="0">
              <a:lnSpc>
                <a:spcPct val="110000"/>
              </a:lnSpc>
            </a:pPr>
            <a:r>
              <a:rPr lang="en-US" b="1" dirty="0"/>
              <a:t>Advisor:</a:t>
            </a:r>
            <a:r>
              <a:rPr lang="en-US" dirty="0"/>
              <a:t> M.Sc. Ingo Glaser</a:t>
            </a:r>
          </a:p>
          <a:p>
            <a:pPr marL="0" indent="0">
              <a:lnSpc>
                <a:spcPct val="110000"/>
              </a:lnSpc>
            </a:pPr>
            <a:endParaRPr lang="en-US" b="1" dirty="0"/>
          </a:p>
          <a:p>
            <a:pPr marL="0" indent="0">
              <a:lnSpc>
                <a:spcPct val="110000"/>
              </a:lnSpc>
            </a:pPr>
            <a:r>
              <a:rPr lang="en-US" b="1" dirty="0"/>
              <a:t>Supervisor:</a:t>
            </a:r>
            <a:r>
              <a:rPr lang="en-US" dirty="0"/>
              <a:t> Prof. Dr. Florian </a:t>
            </a:r>
            <a:r>
              <a:rPr lang="en-US" dirty="0" err="1"/>
              <a:t>Matthes</a:t>
            </a:r>
            <a:endParaRPr lang="en-US" dirty="0"/>
          </a:p>
          <a:p>
            <a:pPr marL="0" indent="0">
              <a:lnSpc>
                <a:spcPct val="110000"/>
              </a:lnSpc>
            </a:pPr>
            <a:endParaRPr lang="en-US" b="1" dirty="0"/>
          </a:p>
          <a:p>
            <a:pPr marL="0" indent="0">
              <a:lnSpc>
                <a:spcPct val="110000"/>
              </a:lnSpc>
            </a:pPr>
            <a:r>
              <a:rPr lang="en-US" b="1" dirty="0"/>
              <a:t>Start:</a:t>
            </a:r>
            <a:r>
              <a:rPr lang="en-US" dirty="0"/>
              <a:t> April 15</a:t>
            </a:r>
            <a:r>
              <a:rPr lang="en-US" baseline="30000" dirty="0"/>
              <a:t>th</a:t>
            </a:r>
            <a:r>
              <a:rPr lang="en-US" dirty="0"/>
              <a:t>, 2019</a:t>
            </a:r>
          </a:p>
          <a:p>
            <a:pPr marL="0" indent="0">
              <a:lnSpc>
                <a:spcPct val="110000"/>
              </a:lnSpc>
            </a:pPr>
            <a:endParaRPr lang="en-US" b="1" dirty="0"/>
          </a:p>
          <a:p>
            <a:pPr marL="0" indent="0">
              <a:lnSpc>
                <a:spcPct val="110000"/>
              </a:lnSpc>
            </a:pPr>
            <a:r>
              <a:rPr lang="en-US" b="1" dirty="0"/>
              <a:t>End:</a:t>
            </a:r>
            <a:r>
              <a:rPr lang="en-US" dirty="0"/>
              <a:t> September 15</a:t>
            </a:r>
            <a:r>
              <a:rPr lang="en-US" baseline="30000" dirty="0"/>
              <a:t>th</a:t>
            </a:r>
            <a:r>
              <a:rPr lang="en-US" dirty="0"/>
              <a:t>, 2019</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GB" dirty="0"/>
          </a:p>
        </p:txBody>
      </p:sp>
      <p:sp>
        <p:nvSpPr>
          <p:cNvPr id="3" name="Titel 2">
            <a:extLst>
              <a:ext uri="{FF2B5EF4-FFF2-40B4-BE49-F238E27FC236}">
                <a16:creationId xmlns:a16="http://schemas.microsoft.com/office/drawing/2014/main" id="{2514BBB2-9A65-48B2-B2C5-2294575CDC1D}"/>
              </a:ext>
            </a:extLst>
          </p:cNvPr>
          <p:cNvSpPr>
            <a:spLocks noGrp="1"/>
          </p:cNvSpPr>
          <p:nvPr>
            <p:ph type="title"/>
          </p:nvPr>
        </p:nvSpPr>
        <p:spPr>
          <a:xfrm>
            <a:off x="332903" y="115886"/>
            <a:ext cx="10586099" cy="720725"/>
          </a:xfrm>
        </p:spPr>
        <p:txBody>
          <a:bodyPr/>
          <a:lstStyle/>
          <a:p>
            <a:r>
              <a:rPr lang="en-US" dirty="0"/>
              <a:t>Key Facts	</a:t>
            </a:r>
            <a:endParaRPr lang="en-GB" dirty="0"/>
          </a:p>
        </p:txBody>
      </p:sp>
      <p:sp>
        <p:nvSpPr>
          <p:cNvPr id="4" name="Datumsplatzhalter 3">
            <a:extLst>
              <a:ext uri="{FF2B5EF4-FFF2-40B4-BE49-F238E27FC236}">
                <a16:creationId xmlns:a16="http://schemas.microsoft.com/office/drawing/2014/main" id="{356C8C15-29E6-4561-8F02-97DAEFFEE302}"/>
              </a:ext>
            </a:extLst>
          </p:cNvPr>
          <p:cNvSpPr>
            <a:spLocks noGrp="1"/>
          </p:cNvSpPr>
          <p:nvPr>
            <p:ph type="dt" sz="half"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a:ln>
                  <a:noFill/>
                </a:ln>
                <a:solidFill>
                  <a:srgbClr val="FFFFFF">
                    <a:lumMod val="50000"/>
                  </a:srgbClr>
                </a:solidFill>
                <a:effectLst/>
                <a:uLnTx/>
                <a:uFillTx/>
                <a:latin typeface="Arial"/>
                <a:ea typeface="+mn-ea"/>
                <a:cs typeface="+mn-cs"/>
              </a:rPr>
              <a:t>© sebis</a:t>
            </a:r>
            <a:endParaRPr kumimoji="0" lang="de-DE" sz="8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
        <p:nvSpPr>
          <p:cNvPr id="6" name="Foliennummernplatzhalter 5">
            <a:extLst>
              <a:ext uri="{FF2B5EF4-FFF2-40B4-BE49-F238E27FC236}">
                <a16:creationId xmlns:a16="http://schemas.microsoft.com/office/drawing/2014/main" id="{B53A663D-63BD-47E0-9AD1-851C2C2CBB7B}"/>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201E5CB-5EE0-4EA4-87FF-7D8A79A61969}" type="slidenum">
              <a:rPr kumimoji="0" lang="de-DE" sz="8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de-DE" sz="8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
        <p:nvSpPr>
          <p:cNvPr id="5" name="Fußzeilenplatzhalter 4">
            <a:extLst>
              <a:ext uri="{FF2B5EF4-FFF2-40B4-BE49-F238E27FC236}">
                <a16:creationId xmlns:a16="http://schemas.microsoft.com/office/drawing/2014/main" id="{B635AFF7-E00F-4A0E-B694-CA3E448411C1}"/>
              </a:ext>
            </a:extLst>
          </p:cNvPr>
          <p:cNvSpPr>
            <a:spLocks noGrp="1"/>
          </p:cNvSpPr>
          <p:nvPr>
            <p:ph type="ftr" sz="quarter" idx="11"/>
          </p:nvPr>
        </p:nvSpPr>
        <p:spPr/>
        <p:txBody>
          <a:bodyPr/>
          <a:lstStyle/>
          <a:p>
            <a:pPr>
              <a:defRPr/>
            </a:pPr>
            <a:r>
              <a:rPr lang="en-US" dirty="0"/>
              <a:t>191021 Tobias </a:t>
            </a:r>
            <a:r>
              <a:rPr lang="en-US" dirty="0" err="1"/>
              <a:t>Eyl</a:t>
            </a:r>
            <a:r>
              <a:rPr lang="en-US" dirty="0"/>
              <a:t> Bachelor’s Thesis Final Presentation</a:t>
            </a:r>
            <a:endParaRPr lang="de-DE" dirty="0"/>
          </a:p>
        </p:txBody>
      </p:sp>
    </p:spTree>
    <p:extLst>
      <p:ext uri="{BB962C8B-B14F-4D97-AF65-F5344CB8AC3E}">
        <p14:creationId xmlns:p14="http://schemas.microsoft.com/office/powerpoint/2010/main" val="420846195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12CC2F99-9629-471F-9EBB-D9C3C1561C59}"/>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87A8E5C7-64B2-40FF-97F8-BFE1F8C3AFBA}"/>
              </a:ext>
            </a:extLst>
          </p:cNvPr>
          <p:cNvSpPr>
            <a:spLocks noGrp="1"/>
          </p:cNvSpPr>
          <p:nvPr>
            <p:ph type="sldNum" sz="quarter" idx="12"/>
          </p:nvPr>
        </p:nvSpPr>
        <p:spPr/>
        <p:txBody>
          <a:bodyPr/>
          <a:lstStyle/>
          <a:p>
            <a:pPr>
              <a:defRPr/>
            </a:pPr>
            <a:fld id="{05BC9FAB-BDC1-47C0-A8BB-6E12A8205D33}" type="slidenum">
              <a:rPr lang="de-DE" smtClean="0"/>
              <a:pPr>
                <a:defRPr/>
              </a:pPr>
              <a:t>20</a:t>
            </a:fld>
            <a:endParaRPr lang="de-DE" dirty="0"/>
          </a:p>
        </p:txBody>
      </p:sp>
      <p:sp>
        <p:nvSpPr>
          <p:cNvPr id="81" name="Fußzeilenplatzhalter 4">
            <a:extLst>
              <a:ext uri="{FF2B5EF4-FFF2-40B4-BE49-F238E27FC236}">
                <a16:creationId xmlns:a16="http://schemas.microsoft.com/office/drawing/2014/main" id="{E598228F-090E-B740-B9D9-B7A572BD72B2}"/>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43" name="Title 2">
            <a:extLst>
              <a:ext uri="{FF2B5EF4-FFF2-40B4-BE49-F238E27FC236}">
                <a16:creationId xmlns:a16="http://schemas.microsoft.com/office/drawing/2014/main" id="{22D9994D-C83B-894C-9169-FFDD4FBD65A1}"/>
              </a:ext>
            </a:extLst>
          </p:cNvPr>
          <p:cNvSpPr txBox="1">
            <a:spLocks/>
          </p:cNvSpPr>
          <p:nvPr/>
        </p:nvSpPr>
        <p:spPr bwMode="auto">
          <a:xfrm>
            <a:off x="332903" y="337551"/>
            <a:ext cx="10622989" cy="637008"/>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lvl1pPr algn="l" rtl="0" eaLnBrk="1" fontAlgn="base" hangingPunct="1">
              <a:spcBef>
                <a:spcPct val="0"/>
              </a:spcBef>
              <a:spcAft>
                <a:spcPct val="0"/>
              </a:spcAft>
              <a:defRPr lang="de-DE" sz="2400" b="0" i="0" baseline="0" smtClean="0">
                <a:solidFill>
                  <a:srgbClr val="0065BD"/>
                </a:solidFill>
                <a:latin typeface="+mj-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a:lstStyle>
          <a:p>
            <a:r>
              <a:rPr lang="en-US" dirty="0"/>
              <a:t>Evaluation</a:t>
            </a:r>
          </a:p>
          <a:p>
            <a:endParaRPr lang="en-US" sz="1800" kern="0" dirty="0"/>
          </a:p>
        </p:txBody>
      </p:sp>
      <p:graphicFrame>
        <p:nvGraphicFramePr>
          <p:cNvPr id="7" name="Table 6">
            <a:extLst>
              <a:ext uri="{FF2B5EF4-FFF2-40B4-BE49-F238E27FC236}">
                <a16:creationId xmlns:a16="http://schemas.microsoft.com/office/drawing/2014/main" id="{1D8D3943-6C93-4E46-AAD4-D53028C76D88}"/>
              </a:ext>
            </a:extLst>
          </p:cNvPr>
          <p:cNvGraphicFramePr>
            <a:graphicFrameLocks noGrp="1"/>
          </p:cNvGraphicFramePr>
          <p:nvPr>
            <p:extLst>
              <p:ext uri="{D42A27DB-BD31-4B8C-83A1-F6EECF244321}">
                <p14:modId xmlns:p14="http://schemas.microsoft.com/office/powerpoint/2010/main" val="261044486"/>
              </p:ext>
            </p:extLst>
          </p:nvPr>
        </p:nvGraphicFramePr>
        <p:xfrm>
          <a:off x="1688007" y="1873102"/>
          <a:ext cx="8812926" cy="1937698"/>
        </p:xfrm>
        <a:graphic>
          <a:graphicData uri="http://schemas.openxmlformats.org/drawingml/2006/table">
            <a:tbl>
              <a:tblPr firstRow="1" bandRow="1">
                <a:tableStyleId>{7DF18680-E054-41AD-8BC1-D1AEF772440D}</a:tableStyleId>
              </a:tblPr>
              <a:tblGrid>
                <a:gridCol w="2937642">
                  <a:extLst>
                    <a:ext uri="{9D8B030D-6E8A-4147-A177-3AD203B41FA5}">
                      <a16:colId xmlns:a16="http://schemas.microsoft.com/office/drawing/2014/main" val="2112028527"/>
                    </a:ext>
                  </a:extLst>
                </a:gridCol>
                <a:gridCol w="2937642">
                  <a:extLst>
                    <a:ext uri="{9D8B030D-6E8A-4147-A177-3AD203B41FA5}">
                      <a16:colId xmlns:a16="http://schemas.microsoft.com/office/drawing/2014/main" val="811212215"/>
                    </a:ext>
                  </a:extLst>
                </a:gridCol>
                <a:gridCol w="2937642">
                  <a:extLst>
                    <a:ext uri="{9D8B030D-6E8A-4147-A177-3AD203B41FA5}">
                      <a16:colId xmlns:a16="http://schemas.microsoft.com/office/drawing/2014/main" val="4207100752"/>
                    </a:ext>
                  </a:extLst>
                </a:gridCol>
              </a:tblGrid>
              <a:tr h="897610">
                <a:tc>
                  <a:txBody>
                    <a:bodyPr/>
                    <a:lstStyle/>
                    <a:p>
                      <a:endParaRPr lang="en-US" dirty="0"/>
                    </a:p>
                  </a:txBody>
                  <a:tcPr/>
                </a:tc>
                <a:tc>
                  <a:txBody>
                    <a:bodyPr/>
                    <a:lstStyle/>
                    <a:p>
                      <a:r>
                        <a:rPr lang="en-US" dirty="0"/>
                        <a:t>Without POS-component</a:t>
                      </a:r>
                    </a:p>
                  </a:txBody>
                  <a:tcPr/>
                </a:tc>
                <a:tc>
                  <a:txBody>
                    <a:bodyPr/>
                    <a:lstStyle/>
                    <a:p>
                      <a:r>
                        <a:rPr lang="en-US" dirty="0"/>
                        <a:t>With POS-component</a:t>
                      </a:r>
                    </a:p>
                  </a:txBody>
                  <a:tcPr/>
                </a:tc>
                <a:extLst>
                  <a:ext uri="{0D108BD9-81ED-4DB2-BD59-A6C34878D82A}">
                    <a16:rowId xmlns:a16="http://schemas.microsoft.com/office/drawing/2014/main" val="3025407748"/>
                  </a:ext>
                </a:extLst>
              </a:tr>
              <a:tr h="520044">
                <a:tc>
                  <a:txBody>
                    <a:bodyPr/>
                    <a:lstStyle/>
                    <a:p>
                      <a:r>
                        <a:rPr lang="en-US" b="1" dirty="0"/>
                        <a:t>UAS</a:t>
                      </a:r>
                    </a:p>
                  </a:txBody>
                  <a:tcPr/>
                </a:tc>
                <a:tc>
                  <a:txBody>
                    <a:bodyPr/>
                    <a:lstStyle/>
                    <a:p>
                      <a:r>
                        <a:rPr lang="en-US" dirty="0"/>
                        <a:t>79.46</a:t>
                      </a:r>
                    </a:p>
                  </a:txBody>
                  <a:tcPr/>
                </a:tc>
                <a:tc>
                  <a:txBody>
                    <a:bodyPr/>
                    <a:lstStyle/>
                    <a:p>
                      <a:r>
                        <a:rPr lang="en-US" dirty="0"/>
                        <a:t>80.10</a:t>
                      </a:r>
                    </a:p>
                  </a:txBody>
                  <a:tcPr/>
                </a:tc>
                <a:extLst>
                  <a:ext uri="{0D108BD9-81ED-4DB2-BD59-A6C34878D82A}">
                    <a16:rowId xmlns:a16="http://schemas.microsoft.com/office/drawing/2014/main" val="2135258003"/>
                  </a:ext>
                </a:extLst>
              </a:tr>
              <a:tr h="520044">
                <a:tc>
                  <a:txBody>
                    <a:bodyPr/>
                    <a:lstStyle/>
                    <a:p>
                      <a:r>
                        <a:rPr lang="en-US" b="1" dirty="0"/>
                        <a:t>LAS</a:t>
                      </a:r>
                    </a:p>
                  </a:txBody>
                  <a:tcPr/>
                </a:tc>
                <a:tc>
                  <a:txBody>
                    <a:bodyPr/>
                    <a:lstStyle/>
                    <a:p>
                      <a:r>
                        <a:rPr lang="en-US" dirty="0"/>
                        <a:t>42.94</a:t>
                      </a:r>
                    </a:p>
                  </a:txBody>
                  <a:tcPr/>
                </a:tc>
                <a:tc>
                  <a:txBody>
                    <a:bodyPr/>
                    <a:lstStyle/>
                    <a:p>
                      <a:r>
                        <a:rPr lang="en-US" b="0" dirty="0"/>
                        <a:t>68.37</a:t>
                      </a:r>
                    </a:p>
                  </a:txBody>
                  <a:tcPr/>
                </a:tc>
                <a:extLst>
                  <a:ext uri="{0D108BD9-81ED-4DB2-BD59-A6C34878D82A}">
                    <a16:rowId xmlns:a16="http://schemas.microsoft.com/office/drawing/2014/main" val="1734992903"/>
                  </a:ext>
                </a:extLst>
              </a:tr>
            </a:tbl>
          </a:graphicData>
        </a:graphic>
      </p:graphicFrame>
      <p:grpSp>
        <p:nvGrpSpPr>
          <p:cNvPr id="8" name="Group 7">
            <a:extLst>
              <a:ext uri="{FF2B5EF4-FFF2-40B4-BE49-F238E27FC236}">
                <a16:creationId xmlns:a16="http://schemas.microsoft.com/office/drawing/2014/main" id="{2D7965D9-D4A9-D54E-82C1-E631E315DC6B}"/>
              </a:ext>
            </a:extLst>
          </p:cNvPr>
          <p:cNvGrpSpPr/>
          <p:nvPr/>
        </p:nvGrpSpPr>
        <p:grpSpPr>
          <a:xfrm>
            <a:off x="1688007" y="4184190"/>
            <a:ext cx="8812926" cy="646331"/>
            <a:chOff x="1688007" y="4184190"/>
            <a:chExt cx="8812926" cy="646331"/>
          </a:xfrm>
        </p:grpSpPr>
        <p:sp>
          <p:nvSpPr>
            <p:cNvPr id="10" name="Right Arrow 9">
              <a:extLst>
                <a:ext uri="{FF2B5EF4-FFF2-40B4-BE49-F238E27FC236}">
                  <a16:creationId xmlns:a16="http://schemas.microsoft.com/office/drawing/2014/main" id="{5153C972-3003-354F-B253-A26224B17F07}"/>
                </a:ext>
              </a:extLst>
            </p:cNvPr>
            <p:cNvSpPr/>
            <p:nvPr/>
          </p:nvSpPr>
          <p:spPr bwMode="auto">
            <a:xfrm>
              <a:off x="1688007" y="4255150"/>
              <a:ext cx="773609" cy="504412"/>
            </a:xfrm>
            <a:prstGeom prst="rightArrow">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1" name="TextBox 10">
              <a:extLst>
                <a:ext uri="{FF2B5EF4-FFF2-40B4-BE49-F238E27FC236}">
                  <a16:creationId xmlns:a16="http://schemas.microsoft.com/office/drawing/2014/main" id="{419AF2E6-7CFC-534D-86F7-1244AC0A28FE}"/>
                </a:ext>
              </a:extLst>
            </p:cNvPr>
            <p:cNvSpPr txBox="1"/>
            <p:nvPr/>
          </p:nvSpPr>
          <p:spPr>
            <a:xfrm>
              <a:off x="2461616" y="4184190"/>
              <a:ext cx="8039317"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Despite the limited amount of annotated training data, the approach reaches a relatively high LAS.</a:t>
              </a:r>
            </a:p>
          </p:txBody>
        </p:sp>
      </p:grpSp>
    </p:spTree>
    <p:extLst>
      <p:ext uri="{BB962C8B-B14F-4D97-AF65-F5344CB8AC3E}">
        <p14:creationId xmlns:p14="http://schemas.microsoft.com/office/powerpoint/2010/main" val="22170981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0E6AE9FC-A81A-4A72-A958-EFE0ED2A17CC}"/>
              </a:ext>
            </a:extLst>
          </p:cNvPr>
          <p:cNvSpPr/>
          <p:nvPr/>
        </p:nvSpPr>
        <p:spPr bwMode="auto">
          <a:xfrm>
            <a:off x="-1530" y="4674157"/>
            <a:ext cx="12192000" cy="49569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DD5D6B23-EBCF-49D9-A384-B69B80D8A8E0}"/>
              </a:ext>
            </a:extLst>
          </p:cNvPr>
          <p:cNvSpPr>
            <a:spLocks noGrp="1"/>
          </p:cNvSpPr>
          <p:nvPr>
            <p:ph type="title"/>
          </p:nvPr>
        </p:nvSpPr>
        <p:spPr/>
        <p:txBody>
          <a:bodyPr/>
          <a:lstStyle/>
          <a:p>
            <a:r>
              <a:rPr lang="de-DE" dirty="0"/>
              <a:t>Outline</a:t>
            </a:r>
          </a:p>
        </p:txBody>
      </p:sp>
      <p:sp>
        <p:nvSpPr>
          <p:cNvPr id="4" name="Datumsplatzhalter 3">
            <a:extLst>
              <a:ext uri="{FF2B5EF4-FFF2-40B4-BE49-F238E27FC236}">
                <a16:creationId xmlns:a16="http://schemas.microsoft.com/office/drawing/2014/main" id="{526F78C6-1A45-4CA0-B6E5-E1F05FFAC2E7}"/>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B8E732FB-6C4C-47AA-B802-1830CCD74DF1}"/>
              </a:ext>
            </a:extLst>
          </p:cNvPr>
          <p:cNvSpPr>
            <a:spLocks noGrp="1"/>
          </p:cNvSpPr>
          <p:nvPr>
            <p:ph type="sldNum" sz="quarter" idx="12"/>
          </p:nvPr>
        </p:nvSpPr>
        <p:spPr/>
        <p:txBody>
          <a:bodyPr/>
          <a:lstStyle/>
          <a:p>
            <a:pPr>
              <a:defRPr/>
            </a:pPr>
            <a:fld id="{05BC9FAB-BDC1-47C0-A8BB-6E12A8205D33}" type="slidenum">
              <a:rPr lang="de-DE" smtClean="0"/>
              <a:pPr>
                <a:defRPr/>
              </a:pPr>
              <a:t>21</a:t>
            </a:fld>
            <a:endParaRPr lang="de-DE" dirty="0"/>
          </a:p>
        </p:txBody>
      </p:sp>
      <p:sp>
        <p:nvSpPr>
          <p:cNvPr id="8" name="Inhaltsplatzhalter 2">
            <a:extLst>
              <a:ext uri="{FF2B5EF4-FFF2-40B4-BE49-F238E27FC236}">
                <a16:creationId xmlns:a16="http://schemas.microsoft.com/office/drawing/2014/main" id="{9248FBDB-86AA-4B62-8477-1C0D93166D26}"/>
              </a:ext>
            </a:extLst>
          </p:cNvPr>
          <p:cNvSpPr txBox="1">
            <a:spLocks/>
          </p:cNvSpPr>
          <p:nvPr/>
        </p:nvSpPr>
        <p:spPr bwMode="auto">
          <a:xfrm>
            <a:off x="464526" y="950133"/>
            <a:ext cx="11523135"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nSpc>
                <a:spcPct val="150000"/>
              </a:lnSpc>
            </a:pPr>
            <a:r>
              <a:rPr lang="en-US" b="1" kern="0" dirty="0"/>
              <a:t>Introduction</a:t>
            </a:r>
          </a:p>
          <a:p>
            <a:pPr marL="285750" indent="-285750">
              <a:lnSpc>
                <a:spcPct val="150000"/>
              </a:lnSpc>
              <a:buFont typeface="Arial" panose="020B0604020202020204" pitchFamily="34" charset="0"/>
              <a:buChar char="•"/>
            </a:pPr>
            <a:r>
              <a:rPr lang="en-US" kern="0" dirty="0"/>
              <a:t>Motivation</a:t>
            </a:r>
          </a:p>
          <a:p>
            <a:pPr marL="285750" indent="-285750">
              <a:lnSpc>
                <a:spcPct val="150000"/>
              </a:lnSpc>
              <a:buFont typeface="Arial" panose="020B0604020202020204" pitchFamily="34" charset="0"/>
              <a:buChar char="•"/>
            </a:pPr>
            <a:r>
              <a:rPr lang="en-US" kern="0" dirty="0"/>
              <a:t>Problem Statement</a:t>
            </a:r>
          </a:p>
          <a:p>
            <a:pPr>
              <a:lnSpc>
                <a:spcPct val="150000"/>
              </a:lnSpc>
            </a:pPr>
            <a:r>
              <a:rPr lang="en-US" b="1" kern="0" dirty="0"/>
              <a:t>Research Questions</a:t>
            </a:r>
          </a:p>
          <a:p>
            <a:pPr marL="285750" indent="-285750">
              <a:lnSpc>
                <a:spcPct val="150000"/>
              </a:lnSpc>
              <a:buFont typeface="Arial" panose="020B0604020202020204" pitchFamily="34" charset="0"/>
              <a:buChar char="•"/>
            </a:pPr>
            <a:r>
              <a:rPr lang="en-US" dirty="0"/>
              <a:t>How an ontology for semantic information of court decisions can look like? </a:t>
            </a:r>
            <a:endParaRPr lang="en-US" kern="0" dirty="0"/>
          </a:p>
          <a:p>
            <a:pPr marL="285750" indent="-285750">
              <a:lnSpc>
                <a:spcPct val="150000"/>
              </a:lnSpc>
              <a:buFont typeface="Arial" panose="020B0604020202020204" pitchFamily="34" charset="0"/>
              <a:buChar char="•"/>
            </a:pPr>
            <a:r>
              <a:rPr lang="en-US" dirty="0"/>
              <a:t>How the key information of a court decision can automatically be extracted using NLP? </a:t>
            </a:r>
            <a:endParaRPr lang="en-US" kern="0" dirty="0"/>
          </a:p>
          <a:p>
            <a:pPr marL="285750" indent="-285750">
              <a:lnSpc>
                <a:spcPct val="150000"/>
              </a:lnSpc>
              <a:buFont typeface="Arial" panose="020B0604020202020204" pitchFamily="34" charset="0"/>
              <a:buChar char="•"/>
            </a:pPr>
            <a:r>
              <a:rPr lang="en-US" kern="0" dirty="0"/>
              <a:t>How a prototype for a semantic analysis of court decisions can be implemented?</a:t>
            </a:r>
          </a:p>
          <a:p>
            <a:pPr marL="0" indent="0">
              <a:lnSpc>
                <a:spcPct val="150000"/>
              </a:lnSpc>
            </a:pPr>
            <a:r>
              <a:rPr lang="en-US" b="1" kern="0" dirty="0"/>
              <a:t>Evaluation</a:t>
            </a:r>
          </a:p>
          <a:p>
            <a:pPr marL="0" indent="0">
              <a:lnSpc>
                <a:spcPct val="150000"/>
              </a:lnSpc>
            </a:pPr>
            <a:r>
              <a:rPr lang="en-US" b="1" kern="0" dirty="0"/>
              <a:t>Conclusion</a:t>
            </a:r>
            <a:endParaRPr lang="en-US" kern="0" dirty="0"/>
          </a:p>
          <a:p>
            <a:pPr>
              <a:lnSpc>
                <a:spcPct val="150000"/>
              </a:lnSpc>
            </a:pPr>
            <a:endParaRPr lang="en-US" b="1" kern="0" dirty="0"/>
          </a:p>
        </p:txBody>
      </p:sp>
      <p:sp>
        <p:nvSpPr>
          <p:cNvPr id="9" name="Fußzeilenplatzhalter 4">
            <a:extLst>
              <a:ext uri="{FF2B5EF4-FFF2-40B4-BE49-F238E27FC236}">
                <a16:creationId xmlns:a16="http://schemas.microsoft.com/office/drawing/2014/main" id="{0E207284-3D0F-884F-8623-9985E5062C10}"/>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Tree>
    <p:extLst>
      <p:ext uri="{BB962C8B-B14F-4D97-AF65-F5344CB8AC3E}">
        <p14:creationId xmlns:p14="http://schemas.microsoft.com/office/powerpoint/2010/main" val="57378258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CF981-06D8-784D-B051-729DC6C106C5}"/>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FDA9BBE8-1019-1B48-ABB9-A2EA8EEE883A}"/>
              </a:ext>
            </a:extLst>
          </p:cNvPr>
          <p:cNvSpPr>
            <a:spLocks noGrp="1"/>
          </p:cNvSpPr>
          <p:nvPr>
            <p:ph idx="1"/>
          </p:nvPr>
        </p:nvSpPr>
        <p:spPr>
          <a:xfrm>
            <a:off x="492094" y="981076"/>
            <a:ext cx="11523133" cy="5400675"/>
          </a:xfrm>
        </p:spPr>
        <p:txBody>
          <a:bodyPr/>
          <a:lstStyle/>
          <a:p>
            <a:r>
              <a:rPr lang="en-US" b="1" dirty="0"/>
              <a:t>RQ1: How an ontology for representing semantic information of court decisions</a:t>
            </a:r>
          </a:p>
          <a:p>
            <a:r>
              <a:rPr lang="en-US" b="1" dirty="0"/>
              <a:t>can look like?</a:t>
            </a:r>
          </a:p>
          <a:p>
            <a:pPr marL="0" indent="0"/>
            <a:endParaRPr lang="en-US" dirty="0"/>
          </a:p>
          <a:p>
            <a:pPr marL="139700" indent="0"/>
            <a:r>
              <a:rPr lang="en-US" dirty="0">
                <a:sym typeface="Wingdings" pitchFamily="2" charset="2"/>
              </a:rPr>
              <a:t> </a:t>
            </a:r>
            <a:r>
              <a:rPr lang="en-US" dirty="0"/>
              <a:t>Developed a first version of an ontology for representing semantic information within 	       </a:t>
            </a:r>
            <a:br>
              <a:rPr lang="en-US" dirty="0"/>
            </a:br>
            <a:r>
              <a:rPr lang="en-US" dirty="0"/>
              <a:t>     sentences of the section “</a:t>
            </a:r>
            <a:r>
              <a:rPr lang="en-US" dirty="0" err="1"/>
              <a:t>Tatbestand</a:t>
            </a:r>
            <a:r>
              <a:rPr lang="en-US" dirty="0"/>
              <a:t>” from civil law cases of the Federal Court of Justice.</a:t>
            </a:r>
          </a:p>
          <a:p>
            <a:endParaRPr lang="en-US" dirty="0"/>
          </a:p>
          <a:p>
            <a:r>
              <a:rPr lang="en-US" b="1" dirty="0"/>
              <a:t>RQ2: How the key information of a court decision can automatically be extracted</a:t>
            </a:r>
          </a:p>
          <a:p>
            <a:r>
              <a:rPr lang="en-US" b="1" dirty="0"/>
              <a:t>using NLP?</a:t>
            </a:r>
          </a:p>
          <a:p>
            <a:endParaRPr lang="en-US" b="1" dirty="0"/>
          </a:p>
          <a:p>
            <a:pPr marL="187325" indent="0"/>
            <a:r>
              <a:rPr lang="en-US" b="1" dirty="0">
                <a:sym typeface="Wingdings" pitchFamily="2" charset="2"/>
              </a:rPr>
              <a:t> </a:t>
            </a:r>
            <a:r>
              <a:rPr lang="en-US" dirty="0">
                <a:sym typeface="Wingdings" pitchFamily="2" charset="2"/>
              </a:rPr>
              <a:t>Developed a concept for a dependency parser using semantic labels as dependency labels</a:t>
            </a:r>
            <a:endParaRPr lang="en-US" b="1" dirty="0"/>
          </a:p>
          <a:p>
            <a:endParaRPr lang="en-US" dirty="0">
              <a:sym typeface="Wingdings" pitchFamily="2" charset="2"/>
            </a:endParaRPr>
          </a:p>
          <a:p>
            <a:r>
              <a:rPr lang="en-US" b="1" dirty="0">
                <a:sym typeface="Wingdings" pitchFamily="2" charset="2"/>
              </a:rPr>
              <a:t>RQ3: How a prototype for a semantic analysis of court decisions can be implemented?</a:t>
            </a:r>
          </a:p>
          <a:p>
            <a:endParaRPr lang="en-US" b="1" dirty="0">
              <a:sym typeface="Wingdings" pitchFamily="2" charset="2"/>
            </a:endParaRPr>
          </a:p>
          <a:p>
            <a:pPr marL="139700" indent="0"/>
            <a:r>
              <a:rPr lang="en-US" dirty="0">
                <a:sym typeface="Wingdings" pitchFamily="2" charset="2"/>
              </a:rPr>
              <a:t> Achieved to implement a prototype based on the NLP-library spacy</a:t>
            </a:r>
            <a:endParaRPr lang="en-US" dirty="0"/>
          </a:p>
        </p:txBody>
      </p:sp>
      <p:sp>
        <p:nvSpPr>
          <p:cNvPr id="4" name="Datumsplatzhalter 3">
            <a:extLst>
              <a:ext uri="{FF2B5EF4-FFF2-40B4-BE49-F238E27FC236}">
                <a16:creationId xmlns:a16="http://schemas.microsoft.com/office/drawing/2014/main" id="{12CC2F99-9629-471F-9EBB-D9C3C1561C59}"/>
              </a:ext>
            </a:extLst>
          </p:cNvPr>
          <p:cNvSpPr>
            <a:spLocks noGrp="1"/>
          </p:cNvSpPr>
          <p:nvPr>
            <p:ph type="dt" sz="half" idx="10"/>
          </p:nvPr>
        </p:nvSpPr>
        <p:spPr/>
        <p:txBody>
          <a:bodyPr/>
          <a:lstStyle/>
          <a:p>
            <a:pPr>
              <a:defRPr/>
            </a:pPr>
            <a:r>
              <a:rPr lang="de-DE"/>
              <a:t>© sebis</a:t>
            </a:r>
            <a:endParaRPr lang="de-DE" dirty="0"/>
          </a:p>
        </p:txBody>
      </p:sp>
      <p:sp>
        <p:nvSpPr>
          <p:cNvPr id="81" name="Fußzeilenplatzhalter 4">
            <a:extLst>
              <a:ext uri="{FF2B5EF4-FFF2-40B4-BE49-F238E27FC236}">
                <a16:creationId xmlns:a16="http://schemas.microsoft.com/office/drawing/2014/main" id="{E598228F-090E-B740-B9D9-B7A572BD72B2}"/>
              </a:ext>
            </a:extLst>
          </p:cNvPr>
          <p:cNvSpPr>
            <a:spLocks noGrp="1"/>
          </p:cNvSpPr>
          <p:nvPr>
            <p:ph type="ftr" sz="quarter" idx="11"/>
          </p:nvPr>
        </p:nvSpPr>
        <p:spPr/>
        <p:txBody>
          <a:bodyPr/>
          <a:lstStyle/>
          <a:p>
            <a:pPr>
              <a:defRPr/>
            </a:pPr>
            <a:r>
              <a:rPr lang="en-US" dirty="0"/>
              <a:t>191021 Tobias </a:t>
            </a:r>
            <a:r>
              <a:rPr lang="en-US" dirty="0" err="1"/>
              <a:t>Eyl</a:t>
            </a:r>
            <a:r>
              <a:rPr lang="en-US" dirty="0"/>
              <a:t> Bachelor’s Thesis Final Presentation</a:t>
            </a:r>
            <a:endParaRPr lang="de-DE" dirty="0"/>
          </a:p>
        </p:txBody>
      </p:sp>
      <p:sp>
        <p:nvSpPr>
          <p:cNvPr id="6" name="Foliennummernplatzhalter 5">
            <a:extLst>
              <a:ext uri="{FF2B5EF4-FFF2-40B4-BE49-F238E27FC236}">
                <a16:creationId xmlns:a16="http://schemas.microsoft.com/office/drawing/2014/main" id="{87A8E5C7-64B2-40FF-97F8-BFE1F8C3AFBA}"/>
              </a:ext>
            </a:extLst>
          </p:cNvPr>
          <p:cNvSpPr>
            <a:spLocks noGrp="1"/>
          </p:cNvSpPr>
          <p:nvPr>
            <p:ph type="sldNum" sz="quarter" idx="12"/>
          </p:nvPr>
        </p:nvSpPr>
        <p:spPr/>
        <p:txBody>
          <a:bodyPr/>
          <a:lstStyle/>
          <a:p>
            <a:pPr>
              <a:defRPr/>
            </a:pPr>
            <a:fld id="{05BC9FAB-BDC1-47C0-A8BB-6E12A8205D33}" type="slidenum">
              <a:rPr lang="de-DE" smtClean="0"/>
              <a:pPr>
                <a:defRPr/>
              </a:pPr>
              <a:t>22</a:t>
            </a:fld>
            <a:endParaRPr lang="de-DE" dirty="0"/>
          </a:p>
        </p:txBody>
      </p:sp>
    </p:spTree>
    <p:extLst>
      <p:ext uri="{BB962C8B-B14F-4D97-AF65-F5344CB8AC3E}">
        <p14:creationId xmlns:p14="http://schemas.microsoft.com/office/powerpoint/2010/main" val="34967536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CF981-06D8-784D-B051-729DC6C106C5}"/>
              </a:ext>
            </a:extLst>
          </p:cNvPr>
          <p:cNvSpPr>
            <a:spLocks noGrp="1"/>
          </p:cNvSpPr>
          <p:nvPr>
            <p:ph type="title"/>
          </p:nvPr>
        </p:nvSpPr>
        <p:spPr>
          <a:xfrm>
            <a:off x="332903" y="71486"/>
            <a:ext cx="10586099" cy="720725"/>
          </a:xfrm>
        </p:spPr>
        <p:txBody>
          <a:bodyPr/>
          <a:lstStyle/>
          <a:p>
            <a:r>
              <a:rPr lang="en-US" dirty="0"/>
              <a:t>Limitations &amp; Future Work</a:t>
            </a:r>
          </a:p>
        </p:txBody>
      </p:sp>
      <p:sp>
        <p:nvSpPr>
          <p:cNvPr id="3" name="Content Placeholder 2">
            <a:extLst>
              <a:ext uri="{FF2B5EF4-FFF2-40B4-BE49-F238E27FC236}">
                <a16:creationId xmlns:a16="http://schemas.microsoft.com/office/drawing/2014/main" id="{FDA9BBE8-1019-1B48-ABB9-A2EA8EEE883A}"/>
              </a:ext>
            </a:extLst>
          </p:cNvPr>
          <p:cNvSpPr>
            <a:spLocks noGrp="1"/>
          </p:cNvSpPr>
          <p:nvPr>
            <p:ph idx="1"/>
          </p:nvPr>
        </p:nvSpPr>
        <p:spPr>
          <a:xfrm>
            <a:off x="457200" y="1233331"/>
            <a:ext cx="11400368" cy="4142717"/>
          </a:xfrm>
        </p:spPr>
        <p:txBody>
          <a:bodyPr>
            <a:normAutofit/>
          </a:bodyPr>
          <a:lstStyle/>
          <a:p>
            <a:pPr marL="342900" indent="-342900">
              <a:buFont typeface="+mj-lt"/>
              <a:buAutoNum type="arabicPeriod"/>
            </a:pPr>
            <a:r>
              <a:rPr lang="en-US" b="1" dirty="0"/>
              <a:t>Create more annotated training data</a:t>
            </a:r>
          </a:p>
          <a:p>
            <a:pPr marL="342900" indent="-342900">
              <a:buFont typeface="+mj-lt"/>
              <a:buAutoNum type="arabicPeriod"/>
            </a:pPr>
            <a:endParaRPr lang="en-US" dirty="0"/>
          </a:p>
          <a:p>
            <a:pPr marL="342900" indent="-342900">
              <a:buFont typeface="+mj-lt"/>
              <a:buAutoNum type="arabicPeriod"/>
            </a:pPr>
            <a:r>
              <a:rPr lang="en-US" dirty="0"/>
              <a:t>Extend ontology to support annotating and extracting information from relative clauses (</a:t>
            </a:r>
            <a:r>
              <a:rPr lang="en-US" dirty="0" err="1"/>
              <a:t>Coreferencing</a:t>
            </a:r>
            <a:r>
              <a:rPr lang="en-US" dirty="0"/>
              <a:t>)</a:t>
            </a:r>
          </a:p>
          <a:p>
            <a:pPr marL="342900" indent="-342900">
              <a:buFont typeface="+mj-lt"/>
              <a:buAutoNum type="arabicPeriod"/>
            </a:pPr>
            <a:endParaRPr lang="en-US" dirty="0"/>
          </a:p>
          <a:p>
            <a:pPr marL="342900" indent="-342900">
              <a:buFont typeface="+mj-lt"/>
              <a:buAutoNum type="arabicPeriod"/>
            </a:pPr>
            <a:r>
              <a:rPr lang="en-US" dirty="0"/>
              <a:t>Improve quality of parsing algorithm to extract semantic information and add support of extracting hierarchically wrapped legal concepts (this can be mainly reached by having more training data available and thereby a better dependency parser model)</a:t>
            </a:r>
          </a:p>
          <a:p>
            <a:pPr marL="342900" indent="-342900">
              <a:buFont typeface="+mj-lt"/>
              <a:buAutoNum type="arabicPeriod"/>
            </a:pPr>
            <a:endParaRPr lang="en-US" dirty="0"/>
          </a:p>
          <a:p>
            <a:pPr marL="342900" indent="-342900">
              <a:buFont typeface="+mj-lt"/>
              <a:buAutoNum type="arabicPeriod"/>
            </a:pPr>
            <a:r>
              <a:rPr lang="en-US" dirty="0"/>
              <a:t>Improve quality of preprocessing</a:t>
            </a:r>
          </a:p>
          <a:p>
            <a:pPr marL="342900" indent="-342900">
              <a:buFont typeface="+mj-lt"/>
              <a:buAutoNum type="arabicPeriod"/>
            </a:pPr>
            <a:endParaRPr lang="en-US" dirty="0"/>
          </a:p>
          <a:p>
            <a:pPr marL="342900" indent="-342900">
              <a:buFont typeface="+mj-lt"/>
              <a:buAutoNum type="arabicPeriod"/>
            </a:pPr>
            <a:r>
              <a:rPr lang="en-US" dirty="0"/>
              <a:t>Necessity of manually defining which party is the plaintiff and which is the defendant since not all judgments explicitly name it</a:t>
            </a:r>
          </a:p>
          <a:p>
            <a:pPr marL="342900" indent="-342900">
              <a:buFont typeface="+mj-lt"/>
              <a:buAutoNum type="arabicPeriod"/>
            </a:pPr>
            <a:endParaRPr lang="en-US" dirty="0"/>
          </a:p>
          <a:p>
            <a:endParaRPr lang="en-US" dirty="0"/>
          </a:p>
          <a:p>
            <a:endParaRPr lang="en-US" dirty="0"/>
          </a:p>
          <a:p>
            <a:endParaRPr lang="en-US" dirty="0"/>
          </a:p>
        </p:txBody>
      </p:sp>
      <p:sp>
        <p:nvSpPr>
          <p:cNvPr id="4" name="Datumsplatzhalter 3">
            <a:extLst>
              <a:ext uri="{FF2B5EF4-FFF2-40B4-BE49-F238E27FC236}">
                <a16:creationId xmlns:a16="http://schemas.microsoft.com/office/drawing/2014/main" id="{12CC2F99-9629-471F-9EBB-D9C3C1561C59}"/>
              </a:ext>
            </a:extLst>
          </p:cNvPr>
          <p:cNvSpPr>
            <a:spLocks noGrp="1"/>
          </p:cNvSpPr>
          <p:nvPr>
            <p:ph type="dt" sz="half" idx="10"/>
          </p:nvPr>
        </p:nvSpPr>
        <p:spPr/>
        <p:txBody>
          <a:bodyPr/>
          <a:lstStyle/>
          <a:p>
            <a:pPr>
              <a:defRPr/>
            </a:pPr>
            <a:r>
              <a:rPr lang="de-DE"/>
              <a:t>© sebis</a:t>
            </a:r>
            <a:endParaRPr lang="de-DE" dirty="0"/>
          </a:p>
        </p:txBody>
      </p:sp>
      <p:sp>
        <p:nvSpPr>
          <p:cNvPr id="81" name="Fußzeilenplatzhalter 4">
            <a:extLst>
              <a:ext uri="{FF2B5EF4-FFF2-40B4-BE49-F238E27FC236}">
                <a16:creationId xmlns:a16="http://schemas.microsoft.com/office/drawing/2014/main" id="{E598228F-090E-B740-B9D9-B7A572BD72B2}"/>
              </a:ext>
            </a:extLst>
          </p:cNvPr>
          <p:cNvSpPr>
            <a:spLocks noGrp="1"/>
          </p:cNvSpPr>
          <p:nvPr>
            <p:ph type="ftr" sz="quarter" idx="11"/>
          </p:nvPr>
        </p:nvSpPr>
        <p:spPr/>
        <p:txBody>
          <a:bodyPr/>
          <a:lstStyle/>
          <a:p>
            <a:pPr>
              <a:defRPr/>
            </a:pPr>
            <a:r>
              <a:rPr lang="en-US" dirty="0"/>
              <a:t>191021 Tobias </a:t>
            </a:r>
            <a:r>
              <a:rPr lang="en-US" dirty="0" err="1"/>
              <a:t>Eyl</a:t>
            </a:r>
            <a:r>
              <a:rPr lang="en-US" dirty="0"/>
              <a:t> Bachelor’s Thesis Final Presentation</a:t>
            </a:r>
            <a:endParaRPr lang="de-DE" dirty="0"/>
          </a:p>
        </p:txBody>
      </p:sp>
      <p:sp>
        <p:nvSpPr>
          <p:cNvPr id="6" name="Foliennummernplatzhalter 5">
            <a:extLst>
              <a:ext uri="{FF2B5EF4-FFF2-40B4-BE49-F238E27FC236}">
                <a16:creationId xmlns:a16="http://schemas.microsoft.com/office/drawing/2014/main" id="{87A8E5C7-64B2-40FF-97F8-BFE1F8C3AFBA}"/>
              </a:ext>
            </a:extLst>
          </p:cNvPr>
          <p:cNvSpPr>
            <a:spLocks noGrp="1"/>
          </p:cNvSpPr>
          <p:nvPr>
            <p:ph type="sldNum" sz="quarter" idx="12"/>
          </p:nvPr>
        </p:nvSpPr>
        <p:spPr/>
        <p:txBody>
          <a:bodyPr/>
          <a:lstStyle/>
          <a:p>
            <a:pPr>
              <a:defRPr/>
            </a:pPr>
            <a:fld id="{05BC9FAB-BDC1-47C0-A8BB-6E12A8205D33}" type="slidenum">
              <a:rPr lang="de-DE" smtClean="0"/>
              <a:pPr>
                <a:defRPr/>
              </a:pPr>
              <a:t>23</a:t>
            </a:fld>
            <a:endParaRPr lang="de-DE" dirty="0"/>
          </a:p>
        </p:txBody>
      </p:sp>
    </p:spTree>
    <p:extLst>
      <p:ext uri="{BB962C8B-B14F-4D97-AF65-F5344CB8AC3E}">
        <p14:creationId xmlns:p14="http://schemas.microsoft.com/office/powerpoint/2010/main" val="2450511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CA5219-7F55-4D9D-A00F-B8A6F56854B3}"/>
              </a:ext>
            </a:extLst>
          </p:cNvPr>
          <p:cNvSpPr>
            <a:spLocks noGrp="1"/>
          </p:cNvSpPr>
          <p:nvPr>
            <p:ph type="title"/>
          </p:nvPr>
        </p:nvSpPr>
        <p:spPr/>
        <p:txBody>
          <a:bodyPr/>
          <a:lstStyle/>
          <a:p>
            <a:r>
              <a:rPr lang="de-DE" dirty="0"/>
              <a:t>References</a:t>
            </a:r>
          </a:p>
        </p:txBody>
      </p:sp>
      <p:sp>
        <p:nvSpPr>
          <p:cNvPr id="3" name="Inhaltsplatzhalter 2">
            <a:extLst>
              <a:ext uri="{FF2B5EF4-FFF2-40B4-BE49-F238E27FC236}">
                <a16:creationId xmlns:a16="http://schemas.microsoft.com/office/drawing/2014/main" id="{6CD7C074-F116-48E3-8490-6D803E988F2D}"/>
              </a:ext>
            </a:extLst>
          </p:cNvPr>
          <p:cNvSpPr>
            <a:spLocks noGrp="1"/>
          </p:cNvSpPr>
          <p:nvPr>
            <p:ph idx="1"/>
          </p:nvPr>
        </p:nvSpPr>
        <p:spPr>
          <a:xfrm>
            <a:off x="334434" y="981076"/>
            <a:ext cx="11523133" cy="5419724"/>
          </a:xfrm>
        </p:spPr>
        <p:txBody>
          <a:bodyPr>
            <a:normAutofit fontScale="47500" lnSpcReduction="20000"/>
          </a:bodyPr>
          <a:lstStyle/>
          <a:p>
            <a:pPr marL="342900" indent="-342900">
              <a:buAutoNum type="arabicPeriod"/>
            </a:pPr>
            <a:r>
              <a:rPr lang="en-US" dirty="0" err="1"/>
              <a:t>Busse</a:t>
            </a:r>
            <a:r>
              <a:rPr lang="en-US" dirty="0"/>
              <a:t>, D.: </a:t>
            </a:r>
            <a:r>
              <a:rPr lang="en-US" dirty="0" err="1"/>
              <a:t>Rechtssprache</a:t>
            </a:r>
            <a:r>
              <a:rPr lang="en-US" dirty="0"/>
              <a:t> </a:t>
            </a:r>
            <a:r>
              <a:rPr lang="en-US" dirty="0" err="1"/>
              <a:t>als</a:t>
            </a:r>
            <a:r>
              <a:rPr lang="en-US" dirty="0"/>
              <a:t> problems der </a:t>
            </a:r>
            <a:r>
              <a:rPr lang="en-US" dirty="0" err="1"/>
              <a:t>Bedeutungsbeschreibung</a:t>
            </a:r>
            <a:r>
              <a:rPr lang="en-US" dirty="0"/>
              <a:t>. </a:t>
            </a:r>
            <a:r>
              <a:rPr lang="en-US" dirty="0" err="1"/>
              <a:t>Semastische</a:t>
            </a:r>
            <a:r>
              <a:rPr lang="en-US" dirty="0"/>
              <a:t> </a:t>
            </a:r>
            <a:r>
              <a:rPr lang="en-US" dirty="0" err="1"/>
              <a:t>Aspekte</a:t>
            </a:r>
            <a:r>
              <a:rPr lang="en-US" dirty="0"/>
              <a:t> </a:t>
            </a:r>
            <a:r>
              <a:rPr lang="en-US" dirty="0" err="1"/>
              <a:t>einer</a:t>
            </a:r>
            <a:r>
              <a:rPr lang="en-US" dirty="0"/>
              <a:t> </a:t>
            </a:r>
            <a:r>
              <a:rPr lang="en-US" dirty="0" err="1"/>
              <a:t>instituonellen</a:t>
            </a:r>
            <a:r>
              <a:rPr lang="en-US" dirty="0"/>
              <a:t> </a:t>
            </a:r>
            <a:r>
              <a:rPr lang="en-US" dirty="0" err="1"/>
              <a:t>Fachsprache</a:t>
            </a:r>
            <a:r>
              <a:rPr lang="en-US" dirty="0"/>
              <a:t>. </a:t>
            </a:r>
            <a:r>
              <a:rPr lang="en-US" dirty="0" err="1"/>
              <a:t>Sprache</a:t>
            </a:r>
            <a:r>
              <a:rPr lang="en-US" dirty="0"/>
              <a:t> und </a:t>
            </a:r>
            <a:r>
              <a:rPr lang="en-US" dirty="0" err="1"/>
              <a:t>Literatur</a:t>
            </a:r>
            <a:r>
              <a:rPr lang="en-US" dirty="0"/>
              <a:t>. 29(1):24–47. 1998.</a:t>
            </a:r>
          </a:p>
          <a:p>
            <a:pPr marL="342900" indent="-342900">
              <a:buFont typeface="+mj-lt"/>
              <a:buAutoNum type="arabicPeriod"/>
            </a:pPr>
            <a:endParaRPr lang="en-US" dirty="0"/>
          </a:p>
          <a:p>
            <a:pPr marL="342900" indent="-342900">
              <a:buFont typeface="+mj-lt"/>
              <a:buAutoNum type="arabicPeriod"/>
            </a:pPr>
            <a:r>
              <a:rPr lang="en-US" dirty="0"/>
              <a:t>Hansen-Schirra, S.; Neumann, S.: </a:t>
            </a:r>
            <a:r>
              <a:rPr lang="en-US" dirty="0" err="1"/>
              <a:t>Linguistische</a:t>
            </a:r>
            <a:r>
              <a:rPr lang="en-US" dirty="0"/>
              <a:t> </a:t>
            </a:r>
            <a:r>
              <a:rPr lang="en-US" dirty="0" err="1"/>
              <a:t>Verständlichmachung</a:t>
            </a:r>
            <a:r>
              <a:rPr lang="en-US" dirty="0"/>
              <a:t> in der </a:t>
            </a:r>
            <a:r>
              <a:rPr lang="en-US" dirty="0" err="1"/>
              <a:t>juristischen</a:t>
            </a:r>
            <a:r>
              <a:rPr lang="en-US" dirty="0"/>
              <a:t> </a:t>
            </a:r>
            <a:r>
              <a:rPr lang="en-US" dirty="0" err="1"/>
              <a:t>Realität</a:t>
            </a:r>
            <a:r>
              <a:rPr lang="en-US" dirty="0"/>
              <a:t>. Lerch, Kent D.(Hg.): </a:t>
            </a:r>
            <a:r>
              <a:rPr lang="en-US" dirty="0" err="1"/>
              <a:t>Recht</a:t>
            </a:r>
            <a:r>
              <a:rPr lang="en-US" dirty="0"/>
              <a:t> Verstehen. </a:t>
            </a:r>
            <a:r>
              <a:rPr lang="en-US" dirty="0" err="1"/>
              <a:t>Verständlichkeit</a:t>
            </a:r>
            <a:r>
              <a:rPr lang="en-US" dirty="0"/>
              <a:t>, </a:t>
            </a:r>
            <a:r>
              <a:rPr lang="en-US" dirty="0" err="1"/>
              <a:t>Missverständlichkeit</a:t>
            </a:r>
            <a:r>
              <a:rPr lang="en-US" dirty="0"/>
              <a:t> und </a:t>
            </a:r>
            <a:r>
              <a:rPr lang="en-US" dirty="0" err="1"/>
              <a:t>Unverständlichkeit</a:t>
            </a:r>
            <a:r>
              <a:rPr lang="en-US" dirty="0"/>
              <a:t> von </a:t>
            </a:r>
            <a:r>
              <a:rPr lang="en-US" dirty="0" err="1"/>
              <a:t>Recht</a:t>
            </a:r>
            <a:r>
              <a:rPr lang="en-US" dirty="0"/>
              <a:t>. Berlin/New York: de Gruyter. pages 167–184. 2004</a:t>
            </a:r>
          </a:p>
          <a:p>
            <a:pPr marL="342900" indent="-342900">
              <a:buFont typeface="+mj-lt"/>
              <a:buAutoNum type="arabicPeriod"/>
            </a:pPr>
            <a:endParaRPr lang="en-US" dirty="0"/>
          </a:p>
          <a:p>
            <a:pPr marL="342900" indent="-342900">
              <a:buFont typeface="+mj-lt"/>
              <a:buAutoNum type="arabicPeriod"/>
            </a:pPr>
            <a:r>
              <a:rPr lang="en-US" dirty="0" err="1"/>
              <a:t>Jurafsky</a:t>
            </a:r>
            <a:r>
              <a:rPr lang="en-US" dirty="0"/>
              <a:t>, D.; Martin, J. H.: Speech and Language Processing (2</a:t>
            </a:r>
            <a:r>
              <a:rPr lang="en-US" baseline="30000" dirty="0"/>
              <a:t>nd</a:t>
            </a:r>
            <a:r>
              <a:rPr lang="en-US" dirty="0"/>
              <a:t> Edition). Prentice-Hall, Inc. 2009. 0131873210.</a:t>
            </a:r>
          </a:p>
          <a:p>
            <a:pPr marL="342900" indent="-342900">
              <a:buFont typeface="+mj-lt"/>
              <a:buAutoNum type="arabicPeriod"/>
            </a:pPr>
            <a:endParaRPr lang="en-US" dirty="0"/>
          </a:p>
          <a:p>
            <a:pPr marL="342900" indent="-342900">
              <a:buFont typeface="+mj-lt"/>
              <a:buAutoNum type="arabicPeriod"/>
            </a:pPr>
            <a:r>
              <a:rPr lang="de-DE" dirty="0" err="1"/>
              <a:t>Sleimi</a:t>
            </a:r>
            <a:r>
              <a:rPr lang="de-DE" dirty="0"/>
              <a:t>, Amin &amp; </a:t>
            </a:r>
            <a:r>
              <a:rPr lang="de-DE" dirty="0" err="1"/>
              <a:t>Sannier</a:t>
            </a:r>
            <a:r>
              <a:rPr lang="de-DE" dirty="0"/>
              <a:t>, Nicolas &amp; </a:t>
            </a:r>
            <a:r>
              <a:rPr lang="de-DE" dirty="0" err="1"/>
              <a:t>Sabetzadeh</a:t>
            </a:r>
            <a:r>
              <a:rPr lang="de-DE" dirty="0"/>
              <a:t>, Mehrdad &amp; Briand, Lionel &amp; Dann, John. (2018). </a:t>
            </a:r>
            <a:r>
              <a:rPr lang="de-DE" dirty="0" err="1"/>
              <a:t>Automated</a:t>
            </a:r>
            <a:r>
              <a:rPr lang="de-DE" dirty="0"/>
              <a:t> </a:t>
            </a:r>
            <a:r>
              <a:rPr lang="de-DE" dirty="0" err="1"/>
              <a:t>Extraction</a:t>
            </a:r>
            <a:r>
              <a:rPr lang="de-DE" dirty="0"/>
              <a:t> </a:t>
            </a:r>
            <a:r>
              <a:rPr lang="de-DE" dirty="0" err="1"/>
              <a:t>of</a:t>
            </a:r>
            <a:r>
              <a:rPr lang="de-DE" dirty="0"/>
              <a:t> </a:t>
            </a:r>
            <a:r>
              <a:rPr lang="de-DE" dirty="0" err="1"/>
              <a:t>Semantic</a:t>
            </a:r>
            <a:r>
              <a:rPr lang="de-DE" dirty="0"/>
              <a:t> Legal </a:t>
            </a:r>
            <a:r>
              <a:rPr lang="de-DE" dirty="0" err="1"/>
              <a:t>Metadata</a:t>
            </a:r>
            <a:r>
              <a:rPr lang="de-DE" dirty="0"/>
              <a:t> </a:t>
            </a:r>
            <a:r>
              <a:rPr lang="de-DE" dirty="0" err="1"/>
              <a:t>using</a:t>
            </a:r>
            <a:r>
              <a:rPr lang="de-DE" dirty="0"/>
              <a:t> Natural Language Processing. 124-135. 10.1109/RE.2018.00022.</a:t>
            </a:r>
          </a:p>
          <a:p>
            <a:pPr marL="342900" indent="-342900">
              <a:buFont typeface="+mj-lt"/>
              <a:buAutoNum type="arabicPeriod"/>
            </a:pPr>
            <a:endParaRPr lang="de-DE" dirty="0"/>
          </a:p>
          <a:p>
            <a:pPr marL="342900" indent="-342900">
              <a:buFont typeface="+mj-lt"/>
              <a:buAutoNum type="arabicPeriod"/>
            </a:pPr>
            <a:r>
              <a:rPr lang="en-US" dirty="0" err="1"/>
              <a:t>Wyner</a:t>
            </a:r>
            <a:r>
              <a:rPr lang="en-US" dirty="0"/>
              <a:t> A., </a:t>
            </a:r>
            <a:r>
              <a:rPr lang="en-US" dirty="0" err="1"/>
              <a:t>Mochales</a:t>
            </a:r>
            <a:r>
              <a:rPr lang="en-US" dirty="0"/>
              <a:t>-Palau R., </a:t>
            </a:r>
            <a:r>
              <a:rPr lang="en-US" dirty="0" err="1"/>
              <a:t>Moens</a:t>
            </a:r>
            <a:r>
              <a:rPr lang="en-US" dirty="0"/>
              <a:t> MF., Milward D. (2010) Approaches to Text Mining Arguments from Legal Cases. In: </a:t>
            </a:r>
            <a:r>
              <a:rPr lang="en-US" dirty="0" err="1"/>
              <a:t>Francesconi</a:t>
            </a:r>
            <a:r>
              <a:rPr lang="en-US" dirty="0"/>
              <a:t> E., </a:t>
            </a:r>
            <a:r>
              <a:rPr lang="en-US" dirty="0" err="1"/>
              <a:t>Montemagni</a:t>
            </a:r>
            <a:r>
              <a:rPr lang="en-US" dirty="0"/>
              <a:t> S., Peters W., </a:t>
            </a:r>
            <a:r>
              <a:rPr lang="en-US" dirty="0" err="1"/>
              <a:t>Tiscornia</a:t>
            </a:r>
            <a:r>
              <a:rPr lang="en-US" dirty="0"/>
              <a:t> D. (</a:t>
            </a:r>
            <a:r>
              <a:rPr lang="en-US" dirty="0" err="1"/>
              <a:t>eds</a:t>
            </a:r>
            <a:r>
              <a:rPr lang="en-US" dirty="0"/>
              <a:t>) Semantic Processing of Legal Texts. Lecture Notes in Computer Science, </a:t>
            </a:r>
            <a:r>
              <a:rPr lang="en-US" dirty="0" err="1"/>
              <a:t>vol</a:t>
            </a:r>
            <a:r>
              <a:rPr lang="en-US" dirty="0"/>
              <a:t> 6036. Springer, Berlin, Heidelberg</a:t>
            </a:r>
          </a:p>
          <a:p>
            <a:pPr marL="342900" indent="-342900">
              <a:buFont typeface="+mj-lt"/>
              <a:buAutoNum type="arabicPeriod"/>
            </a:pPr>
            <a:endParaRPr lang="en-US" dirty="0"/>
          </a:p>
          <a:p>
            <a:pPr marL="342900" indent="-342900">
              <a:buFont typeface="+mj-lt"/>
              <a:buAutoNum type="arabicPeriod"/>
            </a:pPr>
            <a:r>
              <a:rPr lang="en-US" dirty="0" err="1"/>
              <a:t>Kiperwasser</a:t>
            </a:r>
            <a:r>
              <a:rPr lang="en-US" dirty="0"/>
              <a:t>, E.; Goldberg, Y.: Simple and Accurate Dependency Parsing Using Bidirectional LSTM Feature Representations. Transactions of the Association for Computational Linguistics. 4:313–327. 2016</a:t>
            </a:r>
          </a:p>
          <a:p>
            <a:pPr marL="342900" indent="-342900">
              <a:buFont typeface="+mj-lt"/>
              <a:buAutoNum type="arabicPeriod"/>
            </a:pPr>
            <a:endParaRPr lang="en-US" dirty="0"/>
          </a:p>
          <a:p>
            <a:pPr marL="342900" indent="-342900">
              <a:buFont typeface="+mj-lt"/>
              <a:buAutoNum type="arabicPeriod"/>
            </a:pPr>
            <a:r>
              <a:rPr lang="en-US" dirty="0"/>
              <a:t>Li, J.; Zhang, L.; Yu, Y.: Learning to Generate Semantic Annotation for Domain Specific Sentences. In </a:t>
            </a:r>
            <a:r>
              <a:rPr lang="en-US" dirty="0" err="1"/>
              <a:t>Semannot@K-CAP</a:t>
            </a:r>
            <a:r>
              <a:rPr lang="en-US" dirty="0"/>
              <a:t> 2001.</a:t>
            </a:r>
          </a:p>
          <a:p>
            <a:pPr marL="342900" indent="-342900">
              <a:buFont typeface="+mj-lt"/>
              <a:buAutoNum type="arabicPeriod"/>
            </a:pPr>
            <a:endParaRPr lang="en-US" dirty="0"/>
          </a:p>
          <a:p>
            <a:pPr marL="342900" indent="-342900">
              <a:buFont typeface="+mj-lt"/>
              <a:buAutoNum type="arabicPeriod"/>
            </a:pPr>
            <a:r>
              <a:rPr lang="en-US" dirty="0" err="1"/>
              <a:t>Nivre</a:t>
            </a:r>
            <a:r>
              <a:rPr lang="en-US" dirty="0"/>
              <a:t>, J.; Fernández-González, D.: Arc-Eager Parsing with the Tree Constraint. Computational Linguistics. 40:259–267. 2014.</a:t>
            </a:r>
          </a:p>
          <a:p>
            <a:pPr marL="342900" indent="-342900">
              <a:buFont typeface="+mj-lt"/>
              <a:buAutoNum type="arabicPeriod"/>
            </a:pPr>
            <a:endParaRPr lang="en-US" dirty="0"/>
          </a:p>
          <a:p>
            <a:pPr marL="342900" indent="-342900">
              <a:buFont typeface="+mj-lt"/>
              <a:buAutoNum type="arabicPeriod"/>
            </a:pPr>
            <a:r>
              <a:rPr lang="en-US" dirty="0" err="1"/>
              <a:t>Nivre</a:t>
            </a:r>
            <a:r>
              <a:rPr lang="en-US" dirty="0"/>
              <a:t>, J.: An Efficient Algorithm for Projective Dependency Parsing. Proceedings of the Eighth International Conference on Parsing Technologies. pages 149–160.</a:t>
            </a:r>
          </a:p>
          <a:p>
            <a:pPr marL="342900" indent="-342900">
              <a:buFont typeface="+mj-lt"/>
              <a:buAutoNum type="arabicPeriod"/>
            </a:pPr>
            <a:endParaRPr lang="en-US" dirty="0"/>
          </a:p>
          <a:p>
            <a:pPr marL="342900" indent="-342900">
              <a:buFont typeface="+mj-lt"/>
              <a:buAutoNum type="arabicPeriod"/>
            </a:pPr>
            <a:r>
              <a:rPr lang="en-US" dirty="0" err="1"/>
              <a:t>Zeni</a:t>
            </a:r>
            <a:r>
              <a:rPr lang="en-US" dirty="0"/>
              <a:t>, N.; </a:t>
            </a:r>
            <a:r>
              <a:rPr lang="en-US" dirty="0" err="1"/>
              <a:t>Kiyavitskaya</a:t>
            </a:r>
            <a:r>
              <a:rPr lang="en-US" dirty="0"/>
              <a:t>, N.; </a:t>
            </a:r>
            <a:r>
              <a:rPr lang="en-US" dirty="0" err="1"/>
              <a:t>Mich</a:t>
            </a:r>
            <a:r>
              <a:rPr lang="en-US" dirty="0"/>
              <a:t>, L.; Cordy, J. R.; </a:t>
            </a:r>
            <a:r>
              <a:rPr lang="en-US" dirty="0" err="1"/>
              <a:t>Mylopoulos</a:t>
            </a:r>
            <a:r>
              <a:rPr lang="en-US" dirty="0"/>
              <a:t>, J.: </a:t>
            </a:r>
            <a:r>
              <a:rPr lang="en-US" dirty="0" err="1"/>
              <a:t>GaiusT</a:t>
            </a:r>
            <a:r>
              <a:rPr lang="en-US" dirty="0"/>
              <a:t>: supporting the extraction of rights and obligations for regulatory compliance. Requirements Engineering. 20(1):1–22. 2015</a:t>
            </a:r>
          </a:p>
          <a:p>
            <a:pPr marL="342900" indent="-342900">
              <a:buFont typeface="+mj-lt"/>
              <a:buAutoNum type="arabicPeriod"/>
            </a:pPr>
            <a:endParaRPr lang="en-US" dirty="0"/>
          </a:p>
          <a:p>
            <a:pPr marL="342900" indent="-342900">
              <a:buFont typeface="+mj-lt"/>
              <a:buAutoNum type="arabicPeriod"/>
            </a:pPr>
            <a:r>
              <a:rPr lang="en-US" dirty="0" err="1"/>
              <a:t>Griffo</a:t>
            </a:r>
            <a:r>
              <a:rPr lang="en-US" dirty="0"/>
              <a:t>, C.; Almeida, J. P. A.; </a:t>
            </a:r>
            <a:r>
              <a:rPr lang="en-US" dirty="0" err="1"/>
              <a:t>Guizzardi</a:t>
            </a:r>
            <a:r>
              <a:rPr lang="en-US" dirty="0"/>
              <a:t>, G.: Conceptual Modeling of Legal Relations. Conceptual Modeling. pages 169–183. Springer International Publishing.</a:t>
            </a:r>
          </a:p>
          <a:p>
            <a:pPr marL="342900" indent="-342900">
              <a:buFont typeface="+mj-lt"/>
              <a:buAutoNum type="arabicPeriod"/>
            </a:pPr>
            <a:endParaRPr lang="en-US" dirty="0"/>
          </a:p>
          <a:p>
            <a:pPr marL="342900" indent="-342900">
              <a:buFont typeface="+mj-lt"/>
              <a:buAutoNum type="arabicPeriod"/>
            </a:pPr>
            <a:r>
              <a:rPr lang="en-US" dirty="0" err="1"/>
              <a:t>Akbik</a:t>
            </a:r>
            <a:r>
              <a:rPr lang="en-US" dirty="0"/>
              <a:t>, A.; Li, Y.: K-SRL: Instance-based Learning for Semantic Role Labeling. Proceedings of COLING 2016, the 26th International</a:t>
            </a:r>
          </a:p>
          <a:p>
            <a:pPr marL="342900" indent="-342900">
              <a:buFont typeface="+mj-lt"/>
              <a:buAutoNum type="arabicPeriod"/>
            </a:pPr>
            <a:endParaRPr lang="en-US" dirty="0"/>
          </a:p>
          <a:p>
            <a:pPr marL="342900" indent="-342900">
              <a:buFont typeface="+mj-lt"/>
              <a:buAutoNum type="arabicPeriod"/>
            </a:pPr>
            <a:r>
              <a:rPr lang="en-US" dirty="0"/>
              <a:t>Conference on Computational Linguistics: Technical Papers. pages 599–608. The COLING 2016 Organizing Committee</a:t>
            </a:r>
          </a:p>
          <a:p>
            <a:pPr marL="342900" indent="-342900">
              <a:buFont typeface="+mj-lt"/>
              <a:buAutoNum type="arabicPeriod"/>
            </a:pPr>
            <a:endParaRPr lang="en-US" dirty="0"/>
          </a:p>
          <a:p>
            <a:pPr marL="342900" indent="-342900">
              <a:buFont typeface="+mj-lt"/>
              <a:buAutoNum type="arabicPeriod"/>
            </a:pPr>
            <a:r>
              <a:rPr lang="en-US" dirty="0" err="1"/>
              <a:t>Höfler</a:t>
            </a:r>
            <a:r>
              <a:rPr lang="en-US" dirty="0"/>
              <a:t>, S., </a:t>
            </a:r>
            <a:r>
              <a:rPr lang="en-US" dirty="0" err="1"/>
              <a:t>Bünzli</a:t>
            </a:r>
            <a:r>
              <a:rPr lang="en-US" dirty="0"/>
              <a:t>, A., Northfleet, C., Silva, D.D., </a:t>
            </a:r>
            <a:r>
              <a:rPr lang="en-US" dirty="0" err="1"/>
              <a:t>Bridi</a:t>
            </a:r>
            <a:r>
              <a:rPr lang="en-US" dirty="0"/>
              <a:t>, P., Granada, R., Vieira, R., Rao, P., Sander, T., </a:t>
            </a:r>
            <a:r>
              <a:rPr lang="en-US" dirty="0" err="1"/>
              <a:t>Nallapati</a:t>
            </a:r>
            <a:r>
              <a:rPr lang="en-US" dirty="0"/>
              <a:t>, R., Manning, C.D., </a:t>
            </a:r>
            <a:r>
              <a:rPr lang="en-US" dirty="0" err="1"/>
              <a:t>Wyner</a:t>
            </a:r>
            <a:r>
              <a:rPr lang="en-US" dirty="0"/>
              <a:t>, A.Z., &amp; Peters, W. (2010). Legal Claim Identification : Information Extraction with Hierarchically Labeled Data. </a:t>
            </a:r>
            <a:r>
              <a:rPr lang="en-US" dirty="0">
                <a:hlinkClick r:id="rId2"/>
              </a:rPr>
              <a:t>https://nlp.stanford.edu/pubs/lrec_splet10-surdeanu.pdf</a:t>
            </a:r>
            <a:endParaRPr lang="en-US" dirty="0"/>
          </a:p>
          <a:p>
            <a:pPr marL="342900" indent="-342900">
              <a:buFont typeface="+mj-lt"/>
              <a:buAutoNum type="arabicPeriod"/>
            </a:pPr>
            <a:endParaRPr lang="en-US" dirty="0"/>
          </a:p>
          <a:p>
            <a:pPr marL="342900" indent="-342900">
              <a:buFont typeface="+mj-lt"/>
              <a:buAutoNum type="arabicPeriod"/>
            </a:pPr>
            <a:r>
              <a:rPr lang="en-US" dirty="0" err="1">
                <a:latin typeface="Arial" pitchFamily="34" charset="0"/>
              </a:rPr>
              <a:t>Cavar</a:t>
            </a:r>
            <a:r>
              <a:rPr lang="en-US" dirty="0">
                <a:latin typeface="Arial" pitchFamily="34" charset="0"/>
              </a:rPr>
              <a:t> D, Herring J., Meyer A. (2018) Case Law Analysis using Deep NLP and Knowledge Graphs. In : </a:t>
            </a:r>
            <a:r>
              <a:rPr lang="en-US" dirty="0"/>
              <a:t>Rehm G., Rodríguez-</a:t>
            </a:r>
            <a:r>
              <a:rPr lang="en-US" dirty="0" err="1"/>
              <a:t>Doncel</a:t>
            </a:r>
            <a:r>
              <a:rPr lang="en-US" dirty="0"/>
              <a:t> V., Moreno-Schneider J. Proceedings of the Eleventh International Conference on Language Resources and Evaluation (LREC 2018), ELRA, Paris</a:t>
            </a:r>
          </a:p>
          <a:p>
            <a:pPr marL="342900" indent="-342900">
              <a:buFont typeface="+mj-lt"/>
              <a:buAutoNum type="arabicPeriod"/>
            </a:pPr>
            <a:endParaRPr lang="en-US" dirty="0"/>
          </a:p>
          <a:p>
            <a:pPr marL="342900" indent="-342900">
              <a:buFont typeface="+mj-lt"/>
              <a:buAutoNum type="arabicPeriod"/>
            </a:pPr>
            <a:r>
              <a:rPr lang="en-US" dirty="0" err="1"/>
              <a:t>Athan</a:t>
            </a:r>
            <a:r>
              <a:rPr lang="en-US" dirty="0"/>
              <a:t> T., </a:t>
            </a:r>
            <a:r>
              <a:rPr lang="en-US" dirty="0" err="1"/>
              <a:t>Boley</a:t>
            </a:r>
            <a:r>
              <a:rPr lang="en-US" dirty="0"/>
              <a:t> H., </a:t>
            </a:r>
            <a:r>
              <a:rPr lang="en-US" dirty="0" err="1"/>
              <a:t>Governatori</a:t>
            </a:r>
            <a:r>
              <a:rPr lang="en-US" dirty="0"/>
              <a:t> G., </a:t>
            </a:r>
            <a:r>
              <a:rPr lang="en-US" dirty="0" err="1"/>
              <a:t>Palmirani</a:t>
            </a:r>
            <a:r>
              <a:rPr lang="en-US" dirty="0"/>
              <a:t> M., </a:t>
            </a:r>
            <a:r>
              <a:rPr lang="en-US" dirty="0" err="1"/>
              <a:t>Paschke</a:t>
            </a:r>
            <a:r>
              <a:rPr lang="en-US" dirty="0"/>
              <a:t> A., </a:t>
            </a:r>
            <a:r>
              <a:rPr lang="en-US" dirty="0" err="1"/>
              <a:t>Wyner</a:t>
            </a:r>
            <a:r>
              <a:rPr lang="en-US" dirty="0"/>
              <a:t> A. (2013) </a:t>
            </a:r>
            <a:r>
              <a:rPr lang="en-US" dirty="0" err="1"/>
              <a:t>LegalRuleML</a:t>
            </a:r>
            <a:r>
              <a:rPr lang="en-US" dirty="0"/>
              <a:t>: From Metamodel to Use Cases. In: Morgenstern L., </a:t>
            </a:r>
            <a:r>
              <a:rPr lang="en-US" dirty="0" err="1"/>
              <a:t>Stefaneas</a:t>
            </a:r>
            <a:r>
              <a:rPr lang="en-US" dirty="0"/>
              <a:t> P., Lévy F., </a:t>
            </a:r>
            <a:r>
              <a:rPr lang="en-US" dirty="0" err="1"/>
              <a:t>Wyner</a:t>
            </a:r>
            <a:r>
              <a:rPr lang="en-US" dirty="0"/>
              <a:t> A., </a:t>
            </a:r>
            <a:r>
              <a:rPr lang="en-US" dirty="0" err="1"/>
              <a:t>Paschke</a:t>
            </a:r>
            <a:r>
              <a:rPr lang="en-US" dirty="0"/>
              <a:t> A. (</a:t>
            </a:r>
            <a:r>
              <a:rPr lang="en-US" dirty="0" err="1"/>
              <a:t>eds</a:t>
            </a:r>
            <a:r>
              <a:rPr lang="en-US" dirty="0"/>
              <a:t>) Theory, Practice, and Applications of Rules on the Web. </a:t>
            </a:r>
            <a:r>
              <a:rPr lang="en-US" dirty="0" err="1"/>
              <a:t>RuleML</a:t>
            </a:r>
            <a:r>
              <a:rPr lang="en-US" dirty="0"/>
              <a:t> 2013. Lecture Notes in Computer Science, </a:t>
            </a:r>
            <a:r>
              <a:rPr lang="en-US" dirty="0" err="1"/>
              <a:t>vol</a:t>
            </a:r>
            <a:r>
              <a:rPr lang="en-US" dirty="0"/>
              <a:t> 8035. Springer, Berlin, Heidelberg</a:t>
            </a:r>
          </a:p>
        </p:txBody>
      </p:sp>
      <p:sp>
        <p:nvSpPr>
          <p:cNvPr id="4" name="Datumsplatzhalter 3">
            <a:extLst>
              <a:ext uri="{FF2B5EF4-FFF2-40B4-BE49-F238E27FC236}">
                <a16:creationId xmlns:a16="http://schemas.microsoft.com/office/drawing/2014/main" id="{EBC72CB2-16D9-4791-A17B-BE213A9EF246}"/>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87936D9B-9806-45AA-86F8-D14603B5EDDB}"/>
              </a:ext>
            </a:extLst>
          </p:cNvPr>
          <p:cNvSpPr>
            <a:spLocks noGrp="1"/>
          </p:cNvSpPr>
          <p:nvPr>
            <p:ph type="sldNum" sz="quarter" idx="12"/>
          </p:nvPr>
        </p:nvSpPr>
        <p:spPr/>
        <p:txBody>
          <a:bodyPr/>
          <a:lstStyle/>
          <a:p>
            <a:pPr>
              <a:defRPr/>
            </a:pPr>
            <a:fld id="{05BC9FAB-BDC1-47C0-A8BB-6E12A8205D33}" type="slidenum">
              <a:rPr lang="de-DE" smtClean="0"/>
              <a:pPr>
                <a:defRPr/>
              </a:pPr>
              <a:t>24</a:t>
            </a:fld>
            <a:endParaRPr lang="de-DE" dirty="0"/>
          </a:p>
        </p:txBody>
      </p:sp>
      <p:sp>
        <p:nvSpPr>
          <p:cNvPr id="7" name="Fußzeilenplatzhalter 4">
            <a:extLst>
              <a:ext uri="{FF2B5EF4-FFF2-40B4-BE49-F238E27FC236}">
                <a16:creationId xmlns:a16="http://schemas.microsoft.com/office/drawing/2014/main" id="{3FF2D868-364A-6D4C-BC72-665D8BD38194}"/>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Tree>
    <p:extLst>
      <p:ext uri="{BB962C8B-B14F-4D97-AF65-F5344CB8AC3E}">
        <p14:creationId xmlns:p14="http://schemas.microsoft.com/office/powerpoint/2010/main" val="376927970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Tobias </a:t>
            </a:r>
            <a:r>
              <a:rPr lang="en-AU" dirty="0" err="1"/>
              <a:t>Eyl</a:t>
            </a:r>
            <a:endParaRPr lang="en-AU" dirty="0"/>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7D23E-BC0C-FE4B-BBD3-672D355C561A}"/>
              </a:ext>
            </a:extLst>
          </p:cNvPr>
          <p:cNvSpPr>
            <a:spLocks noGrp="1"/>
          </p:cNvSpPr>
          <p:nvPr>
            <p:ph type="title"/>
          </p:nvPr>
        </p:nvSpPr>
        <p:spPr/>
        <p:txBody>
          <a:bodyPr/>
          <a:lstStyle/>
          <a:p>
            <a:r>
              <a:rPr lang="en-US" dirty="0"/>
              <a:t>Legal Ontologies</a:t>
            </a:r>
          </a:p>
        </p:txBody>
      </p:sp>
      <p:pic>
        <p:nvPicPr>
          <p:cNvPr id="8" name="Content Placeholder 7">
            <a:extLst>
              <a:ext uri="{FF2B5EF4-FFF2-40B4-BE49-F238E27FC236}">
                <a16:creationId xmlns:a16="http://schemas.microsoft.com/office/drawing/2014/main" id="{259A05C1-96E8-1B4A-851F-EFFF044C3D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2499" y="3395661"/>
            <a:ext cx="4273327" cy="915713"/>
          </a:xfrm>
        </p:spPr>
      </p:pic>
      <p:sp>
        <p:nvSpPr>
          <p:cNvPr id="4" name="Date Placeholder 3">
            <a:extLst>
              <a:ext uri="{FF2B5EF4-FFF2-40B4-BE49-F238E27FC236}">
                <a16:creationId xmlns:a16="http://schemas.microsoft.com/office/drawing/2014/main" id="{BE44CA67-B137-0A4D-8076-351D7CD337C0}"/>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0520249C-F571-4346-8ACA-92A4E4571537}"/>
              </a:ext>
            </a:extLst>
          </p:cNvPr>
          <p:cNvSpPr>
            <a:spLocks noGrp="1"/>
          </p:cNvSpPr>
          <p:nvPr>
            <p:ph type="ftr" sz="quarter" idx="11"/>
          </p:nvPr>
        </p:nvSpPr>
        <p:spPr/>
        <p:txBody>
          <a:bodyPr/>
          <a:lstStyle/>
          <a:p>
            <a:pPr>
              <a:defRPr/>
            </a:pPr>
            <a:r>
              <a:rPr lang="en-US" dirty="0"/>
              <a:t>181123 David Koller Master's Thesis Final Presentation</a:t>
            </a:r>
            <a:endParaRPr lang="de-DE" dirty="0"/>
          </a:p>
        </p:txBody>
      </p:sp>
      <p:sp>
        <p:nvSpPr>
          <p:cNvPr id="6" name="Slide Number Placeholder 5">
            <a:extLst>
              <a:ext uri="{FF2B5EF4-FFF2-40B4-BE49-F238E27FC236}">
                <a16:creationId xmlns:a16="http://schemas.microsoft.com/office/drawing/2014/main" id="{D49815F6-E166-9F4D-9835-123861D674DD}"/>
              </a:ext>
            </a:extLst>
          </p:cNvPr>
          <p:cNvSpPr>
            <a:spLocks noGrp="1"/>
          </p:cNvSpPr>
          <p:nvPr>
            <p:ph type="sldNum" sz="quarter" idx="12"/>
          </p:nvPr>
        </p:nvSpPr>
        <p:spPr/>
        <p:txBody>
          <a:bodyPr/>
          <a:lstStyle/>
          <a:p>
            <a:pPr>
              <a:defRPr/>
            </a:pPr>
            <a:fld id="{05BC9FAB-BDC1-47C0-A8BB-6E12A8205D33}" type="slidenum">
              <a:rPr lang="de-DE" smtClean="0"/>
              <a:pPr>
                <a:defRPr/>
              </a:pPr>
              <a:t>26</a:t>
            </a:fld>
            <a:endParaRPr lang="de-DE" dirty="0"/>
          </a:p>
        </p:txBody>
      </p:sp>
      <p:pic>
        <p:nvPicPr>
          <p:cNvPr id="10" name="Picture 9">
            <a:extLst>
              <a:ext uri="{FF2B5EF4-FFF2-40B4-BE49-F238E27FC236}">
                <a16:creationId xmlns:a16="http://schemas.microsoft.com/office/drawing/2014/main" id="{97D37161-C49C-0443-888F-F664FDEF06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5714" y="4522401"/>
            <a:ext cx="4020551" cy="1868707"/>
          </a:xfrm>
          <a:prstGeom prst="rect">
            <a:avLst/>
          </a:prstGeom>
        </p:spPr>
      </p:pic>
      <p:pic>
        <p:nvPicPr>
          <p:cNvPr id="12" name="Picture 11">
            <a:extLst>
              <a:ext uri="{FF2B5EF4-FFF2-40B4-BE49-F238E27FC236}">
                <a16:creationId xmlns:a16="http://schemas.microsoft.com/office/drawing/2014/main" id="{0E9AF4F9-227C-D240-9C57-9A4CEE2ADE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6950" y="1150437"/>
            <a:ext cx="4547029" cy="2034197"/>
          </a:xfrm>
          <a:prstGeom prst="rect">
            <a:avLst/>
          </a:prstGeom>
        </p:spPr>
      </p:pic>
      <p:pic>
        <p:nvPicPr>
          <p:cNvPr id="16" name="Picture 15">
            <a:extLst>
              <a:ext uri="{FF2B5EF4-FFF2-40B4-BE49-F238E27FC236}">
                <a16:creationId xmlns:a16="http://schemas.microsoft.com/office/drawing/2014/main" id="{5F877E4F-1CFC-B343-A679-BFB02A07A3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1828" y="1064400"/>
            <a:ext cx="3660222" cy="3669488"/>
          </a:xfrm>
          <a:prstGeom prst="rect">
            <a:avLst/>
          </a:prstGeom>
        </p:spPr>
      </p:pic>
    </p:spTree>
    <p:extLst>
      <p:ext uri="{BB962C8B-B14F-4D97-AF65-F5344CB8AC3E}">
        <p14:creationId xmlns:p14="http://schemas.microsoft.com/office/powerpoint/2010/main" val="189661297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7D23E-BC0C-FE4B-BBD3-672D355C561A}"/>
              </a:ext>
            </a:extLst>
          </p:cNvPr>
          <p:cNvSpPr>
            <a:spLocks noGrp="1"/>
          </p:cNvSpPr>
          <p:nvPr>
            <p:ph type="title"/>
          </p:nvPr>
        </p:nvSpPr>
        <p:spPr/>
        <p:txBody>
          <a:bodyPr/>
          <a:lstStyle/>
          <a:p>
            <a:r>
              <a:rPr lang="en-US" dirty="0"/>
              <a:t>Legal Ontologies</a:t>
            </a:r>
          </a:p>
        </p:txBody>
      </p:sp>
      <p:pic>
        <p:nvPicPr>
          <p:cNvPr id="8" name="Content Placeholder 7">
            <a:extLst>
              <a:ext uri="{FF2B5EF4-FFF2-40B4-BE49-F238E27FC236}">
                <a16:creationId xmlns:a16="http://schemas.microsoft.com/office/drawing/2014/main" id="{259A05C1-96E8-1B4A-851F-EFFF044C3D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4872" y="1568400"/>
            <a:ext cx="5583825" cy="1196534"/>
          </a:xfrm>
        </p:spPr>
      </p:pic>
      <p:sp>
        <p:nvSpPr>
          <p:cNvPr id="4" name="Date Placeholder 3">
            <a:extLst>
              <a:ext uri="{FF2B5EF4-FFF2-40B4-BE49-F238E27FC236}">
                <a16:creationId xmlns:a16="http://schemas.microsoft.com/office/drawing/2014/main" id="{BE44CA67-B137-0A4D-8076-351D7CD337C0}"/>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0520249C-F571-4346-8ACA-92A4E4571537}"/>
              </a:ext>
            </a:extLst>
          </p:cNvPr>
          <p:cNvSpPr>
            <a:spLocks noGrp="1"/>
          </p:cNvSpPr>
          <p:nvPr>
            <p:ph type="ftr" sz="quarter" idx="11"/>
          </p:nvPr>
        </p:nvSpPr>
        <p:spPr/>
        <p:txBody>
          <a:bodyPr/>
          <a:lstStyle/>
          <a:p>
            <a:pPr>
              <a:defRPr/>
            </a:pPr>
            <a:r>
              <a:rPr lang="en-US" dirty="0"/>
              <a:t>181123 David Koller Master's Thesis Final Presentation</a:t>
            </a:r>
            <a:endParaRPr lang="de-DE" dirty="0"/>
          </a:p>
        </p:txBody>
      </p:sp>
      <p:sp>
        <p:nvSpPr>
          <p:cNvPr id="6" name="Slide Number Placeholder 5">
            <a:extLst>
              <a:ext uri="{FF2B5EF4-FFF2-40B4-BE49-F238E27FC236}">
                <a16:creationId xmlns:a16="http://schemas.microsoft.com/office/drawing/2014/main" id="{D49815F6-E166-9F4D-9835-123861D674DD}"/>
              </a:ext>
            </a:extLst>
          </p:cNvPr>
          <p:cNvSpPr>
            <a:spLocks noGrp="1"/>
          </p:cNvSpPr>
          <p:nvPr>
            <p:ph type="sldNum" sz="quarter" idx="12"/>
          </p:nvPr>
        </p:nvSpPr>
        <p:spPr/>
        <p:txBody>
          <a:bodyPr/>
          <a:lstStyle/>
          <a:p>
            <a:pPr>
              <a:defRPr/>
            </a:pPr>
            <a:fld id="{05BC9FAB-BDC1-47C0-A8BB-6E12A8205D33}" type="slidenum">
              <a:rPr lang="de-DE" smtClean="0"/>
              <a:pPr>
                <a:defRPr/>
              </a:pPr>
              <a:t>27</a:t>
            </a:fld>
            <a:endParaRPr lang="de-DE" dirty="0"/>
          </a:p>
        </p:txBody>
      </p:sp>
      <p:pic>
        <p:nvPicPr>
          <p:cNvPr id="10" name="Picture 9">
            <a:extLst>
              <a:ext uri="{FF2B5EF4-FFF2-40B4-BE49-F238E27FC236}">
                <a16:creationId xmlns:a16="http://schemas.microsoft.com/office/drawing/2014/main" id="{97D37161-C49C-0443-888F-F664FDEF06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1316" y="3152389"/>
            <a:ext cx="5406307" cy="2512791"/>
          </a:xfrm>
          <a:prstGeom prst="rect">
            <a:avLst/>
          </a:prstGeom>
        </p:spPr>
      </p:pic>
    </p:spTree>
    <p:extLst>
      <p:ext uri="{BB962C8B-B14F-4D97-AF65-F5344CB8AC3E}">
        <p14:creationId xmlns:p14="http://schemas.microsoft.com/office/powerpoint/2010/main" val="406899865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0E6AE9FC-A81A-4A72-A958-EFE0ED2A17CC}"/>
              </a:ext>
            </a:extLst>
          </p:cNvPr>
          <p:cNvSpPr/>
          <p:nvPr/>
        </p:nvSpPr>
        <p:spPr bwMode="auto">
          <a:xfrm>
            <a:off x="0" y="1815830"/>
            <a:ext cx="12192000" cy="95112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DD5D6B23-EBCF-49D9-A384-B69B80D8A8E0}"/>
              </a:ext>
            </a:extLst>
          </p:cNvPr>
          <p:cNvSpPr>
            <a:spLocks noGrp="1"/>
          </p:cNvSpPr>
          <p:nvPr>
            <p:ph type="title"/>
          </p:nvPr>
        </p:nvSpPr>
        <p:spPr>
          <a:xfrm>
            <a:off x="332903" y="191880"/>
            <a:ext cx="10586099" cy="640173"/>
          </a:xfrm>
        </p:spPr>
        <p:txBody>
          <a:bodyPr/>
          <a:lstStyle/>
          <a:p>
            <a:r>
              <a:rPr lang="de-DE" dirty="0"/>
              <a:t>Outline</a:t>
            </a:r>
          </a:p>
        </p:txBody>
      </p:sp>
      <p:sp>
        <p:nvSpPr>
          <p:cNvPr id="4" name="Datumsplatzhalter 3">
            <a:extLst>
              <a:ext uri="{FF2B5EF4-FFF2-40B4-BE49-F238E27FC236}">
                <a16:creationId xmlns:a16="http://schemas.microsoft.com/office/drawing/2014/main" id="{526F78C6-1A45-4CA0-B6E5-E1F05FFAC2E7}"/>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B8E732FB-6C4C-47AA-B802-1830CCD74DF1}"/>
              </a:ext>
            </a:extLst>
          </p:cNvPr>
          <p:cNvSpPr>
            <a:spLocks noGrp="1"/>
          </p:cNvSpPr>
          <p:nvPr>
            <p:ph type="sldNum" sz="quarter" idx="12"/>
          </p:nvPr>
        </p:nvSpPr>
        <p:spPr/>
        <p:txBody>
          <a:bodyPr/>
          <a:lstStyle/>
          <a:p>
            <a:pPr>
              <a:defRPr/>
            </a:pPr>
            <a:fld id="{05BC9FAB-BDC1-47C0-A8BB-6E12A8205D33}" type="slidenum">
              <a:rPr lang="de-DE" smtClean="0"/>
              <a:pPr>
                <a:defRPr/>
              </a:pPr>
              <a:t>3</a:t>
            </a:fld>
            <a:endParaRPr lang="de-DE" dirty="0"/>
          </a:p>
        </p:txBody>
      </p:sp>
      <p:sp>
        <p:nvSpPr>
          <p:cNvPr id="8" name="Inhaltsplatzhalter 2">
            <a:extLst>
              <a:ext uri="{FF2B5EF4-FFF2-40B4-BE49-F238E27FC236}">
                <a16:creationId xmlns:a16="http://schemas.microsoft.com/office/drawing/2014/main" id="{9248FBDB-86AA-4B62-8477-1C0D93166D26}"/>
              </a:ext>
            </a:extLst>
          </p:cNvPr>
          <p:cNvSpPr txBox="1">
            <a:spLocks/>
          </p:cNvSpPr>
          <p:nvPr/>
        </p:nvSpPr>
        <p:spPr bwMode="auto">
          <a:xfrm>
            <a:off x="464526" y="950133"/>
            <a:ext cx="11523135" cy="5400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nSpc>
                <a:spcPct val="150000"/>
              </a:lnSpc>
            </a:pPr>
            <a:r>
              <a:rPr lang="en-US" b="1" kern="0" dirty="0"/>
              <a:t>Introduction</a:t>
            </a:r>
          </a:p>
          <a:p>
            <a:pPr marL="285750" indent="-285750">
              <a:lnSpc>
                <a:spcPct val="150000"/>
              </a:lnSpc>
              <a:buFont typeface="Arial" panose="020B0604020202020204" pitchFamily="34" charset="0"/>
              <a:buChar char="•"/>
            </a:pPr>
            <a:r>
              <a:rPr lang="en-US" kern="0" dirty="0"/>
              <a:t>Motivation</a:t>
            </a:r>
          </a:p>
          <a:p>
            <a:pPr marL="285750" indent="-285750">
              <a:lnSpc>
                <a:spcPct val="150000"/>
              </a:lnSpc>
              <a:buFont typeface="Arial" panose="020B0604020202020204" pitchFamily="34" charset="0"/>
              <a:buChar char="•"/>
            </a:pPr>
            <a:r>
              <a:rPr lang="en-US" kern="0" dirty="0"/>
              <a:t>Problem Statement</a:t>
            </a:r>
          </a:p>
          <a:p>
            <a:pPr>
              <a:lnSpc>
                <a:spcPct val="150000"/>
              </a:lnSpc>
            </a:pPr>
            <a:r>
              <a:rPr lang="en-US" b="1" kern="0" dirty="0"/>
              <a:t>Research Questions</a:t>
            </a:r>
          </a:p>
          <a:p>
            <a:pPr marL="285750" indent="-285750">
              <a:lnSpc>
                <a:spcPct val="150000"/>
              </a:lnSpc>
              <a:buFont typeface="Arial" panose="020B0604020202020204" pitchFamily="34" charset="0"/>
              <a:buChar char="•"/>
            </a:pPr>
            <a:r>
              <a:rPr lang="en-US" dirty="0"/>
              <a:t>How an ontology for representing semantic information of court decisions can look like? </a:t>
            </a:r>
            <a:endParaRPr lang="en-US" kern="0" dirty="0"/>
          </a:p>
          <a:p>
            <a:pPr marL="285750" indent="-285750">
              <a:lnSpc>
                <a:spcPct val="150000"/>
              </a:lnSpc>
              <a:buFont typeface="Arial" panose="020B0604020202020204" pitchFamily="34" charset="0"/>
              <a:buChar char="•"/>
            </a:pPr>
            <a:r>
              <a:rPr lang="en-US" dirty="0"/>
              <a:t>How the key information of a court decision can automatically be extracted using NLP? </a:t>
            </a:r>
            <a:endParaRPr lang="en-US" kern="0" dirty="0"/>
          </a:p>
          <a:p>
            <a:pPr marL="285750" indent="-285750">
              <a:lnSpc>
                <a:spcPct val="150000"/>
              </a:lnSpc>
              <a:buFont typeface="Arial" panose="020B0604020202020204" pitchFamily="34" charset="0"/>
              <a:buChar char="•"/>
            </a:pPr>
            <a:r>
              <a:rPr lang="en-US" kern="0" dirty="0"/>
              <a:t>How a prototype for a semantic analysis of court decisions can be implemented?</a:t>
            </a:r>
          </a:p>
          <a:p>
            <a:pPr marL="0" indent="0">
              <a:lnSpc>
                <a:spcPct val="150000"/>
              </a:lnSpc>
            </a:pPr>
            <a:r>
              <a:rPr lang="en-US" b="1" kern="0" dirty="0"/>
              <a:t>Evaluation</a:t>
            </a:r>
          </a:p>
          <a:p>
            <a:pPr marL="0" indent="0">
              <a:lnSpc>
                <a:spcPct val="150000"/>
              </a:lnSpc>
            </a:pPr>
            <a:r>
              <a:rPr lang="en-US" b="1" kern="0" dirty="0"/>
              <a:t>Conclusion</a:t>
            </a:r>
            <a:endParaRPr lang="en-US" kern="0" dirty="0"/>
          </a:p>
          <a:p>
            <a:pPr>
              <a:lnSpc>
                <a:spcPct val="150000"/>
              </a:lnSpc>
            </a:pPr>
            <a:endParaRPr lang="en-US" b="1" kern="0" dirty="0"/>
          </a:p>
        </p:txBody>
      </p:sp>
      <p:sp>
        <p:nvSpPr>
          <p:cNvPr id="9" name="Fußzeilenplatzhalter 4">
            <a:extLst>
              <a:ext uri="{FF2B5EF4-FFF2-40B4-BE49-F238E27FC236}">
                <a16:creationId xmlns:a16="http://schemas.microsoft.com/office/drawing/2014/main" id="{B48903B3-11CF-B941-83E2-317D851C5010}"/>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Tree>
    <p:extLst>
      <p:ext uri="{BB962C8B-B14F-4D97-AF65-F5344CB8AC3E}">
        <p14:creationId xmlns:p14="http://schemas.microsoft.com/office/powerpoint/2010/main" val="411413497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12CC2F99-9629-471F-9EBB-D9C3C1561C59}"/>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87A8E5C7-64B2-40FF-97F8-BFE1F8C3AFBA}"/>
              </a:ext>
            </a:extLst>
          </p:cNvPr>
          <p:cNvSpPr>
            <a:spLocks noGrp="1"/>
          </p:cNvSpPr>
          <p:nvPr>
            <p:ph type="sldNum" sz="quarter" idx="12"/>
          </p:nvPr>
        </p:nvSpPr>
        <p:spPr/>
        <p:txBody>
          <a:bodyPr/>
          <a:lstStyle/>
          <a:p>
            <a:pPr>
              <a:defRPr/>
            </a:pPr>
            <a:fld id="{05BC9FAB-BDC1-47C0-A8BB-6E12A8205D33}" type="slidenum">
              <a:rPr lang="de-DE" smtClean="0"/>
              <a:pPr>
                <a:defRPr/>
              </a:pPr>
              <a:t>4</a:t>
            </a:fld>
            <a:endParaRPr lang="de-DE" dirty="0"/>
          </a:p>
        </p:txBody>
      </p:sp>
      <p:sp>
        <p:nvSpPr>
          <p:cNvPr id="81" name="Fußzeilenplatzhalter 4">
            <a:extLst>
              <a:ext uri="{FF2B5EF4-FFF2-40B4-BE49-F238E27FC236}">
                <a16:creationId xmlns:a16="http://schemas.microsoft.com/office/drawing/2014/main" id="{E598228F-090E-B740-B9D9-B7A572BD72B2}"/>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63" name="Title 2">
            <a:extLst>
              <a:ext uri="{FF2B5EF4-FFF2-40B4-BE49-F238E27FC236}">
                <a16:creationId xmlns:a16="http://schemas.microsoft.com/office/drawing/2014/main" id="{9AF2C276-9215-3F4A-89F0-0200EBF0F5F4}"/>
              </a:ext>
            </a:extLst>
          </p:cNvPr>
          <p:cNvSpPr txBox="1">
            <a:spLocks/>
          </p:cNvSpPr>
          <p:nvPr/>
        </p:nvSpPr>
        <p:spPr bwMode="auto">
          <a:xfrm>
            <a:off x="352826" y="362197"/>
            <a:ext cx="10793097" cy="742366"/>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lvl1pPr algn="l" rtl="0" eaLnBrk="1" fontAlgn="base" hangingPunct="1">
              <a:spcBef>
                <a:spcPct val="0"/>
              </a:spcBef>
              <a:spcAft>
                <a:spcPct val="0"/>
              </a:spcAft>
              <a:defRPr lang="de-DE" sz="2400" b="0" i="0" baseline="0" smtClean="0">
                <a:solidFill>
                  <a:srgbClr val="0065BD"/>
                </a:solidFill>
                <a:latin typeface="+mj-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a:lstStyle>
          <a:p>
            <a:r>
              <a:rPr lang="en-US" kern="0" dirty="0"/>
              <a:t>Motivation &amp; Problem Statement</a:t>
            </a:r>
            <a:br>
              <a:rPr lang="en-US" kern="0" dirty="0"/>
            </a:br>
            <a:endParaRPr lang="en-US" sz="1800" kern="0" dirty="0"/>
          </a:p>
        </p:txBody>
      </p:sp>
      <p:pic>
        <p:nvPicPr>
          <p:cNvPr id="3" name="Picture 2">
            <a:extLst>
              <a:ext uri="{FF2B5EF4-FFF2-40B4-BE49-F238E27FC236}">
                <a16:creationId xmlns:a16="http://schemas.microsoft.com/office/drawing/2014/main" id="{1AAE8D1F-EC46-2940-9CAA-9E0F265A73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386" y="1678406"/>
            <a:ext cx="5917874" cy="4271069"/>
          </a:xfrm>
          <a:prstGeom prst="rect">
            <a:avLst/>
          </a:prstGeom>
        </p:spPr>
      </p:pic>
      <p:pic>
        <p:nvPicPr>
          <p:cNvPr id="2" name="Picture 1">
            <a:extLst>
              <a:ext uri="{FF2B5EF4-FFF2-40B4-BE49-F238E27FC236}">
                <a16:creationId xmlns:a16="http://schemas.microsoft.com/office/drawing/2014/main" id="{3FD7110A-D149-7442-8EAD-F2AA0AA4F9DC}"/>
              </a:ext>
            </a:extLst>
          </p:cNvPr>
          <p:cNvPicPr>
            <a:picLocks noChangeAspect="1"/>
          </p:cNvPicPr>
          <p:nvPr/>
        </p:nvPicPr>
        <p:blipFill>
          <a:blip r:embed="rId4"/>
          <a:stretch>
            <a:fillRect/>
          </a:stretch>
        </p:blipFill>
        <p:spPr>
          <a:xfrm>
            <a:off x="486945" y="1678406"/>
            <a:ext cx="3060700" cy="4546600"/>
          </a:xfrm>
          <a:prstGeom prst="rect">
            <a:avLst/>
          </a:prstGeom>
        </p:spPr>
      </p:pic>
      <p:sp>
        <p:nvSpPr>
          <p:cNvPr id="5" name="Right Arrow 4">
            <a:extLst>
              <a:ext uri="{FF2B5EF4-FFF2-40B4-BE49-F238E27FC236}">
                <a16:creationId xmlns:a16="http://schemas.microsoft.com/office/drawing/2014/main" id="{33A6E671-6592-8A47-BFB9-C085C0D91242}"/>
              </a:ext>
            </a:extLst>
          </p:cNvPr>
          <p:cNvSpPr/>
          <p:nvPr/>
        </p:nvSpPr>
        <p:spPr bwMode="auto">
          <a:xfrm>
            <a:off x="3835336" y="3429000"/>
            <a:ext cx="1660358" cy="1070811"/>
          </a:xfrm>
          <a:prstGeom prst="rightArrow">
            <a:avLst/>
          </a:prstGeom>
          <a:solidFill>
            <a:schemeClr val="accent5"/>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3503335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0E6AE9FC-A81A-4A72-A958-EFE0ED2A17CC}"/>
              </a:ext>
            </a:extLst>
          </p:cNvPr>
          <p:cNvSpPr/>
          <p:nvPr/>
        </p:nvSpPr>
        <p:spPr bwMode="auto">
          <a:xfrm flipV="1">
            <a:off x="0" y="2357438"/>
            <a:ext cx="12192000" cy="19431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DD5D6B23-EBCF-49D9-A384-B69B80D8A8E0}"/>
              </a:ext>
            </a:extLst>
          </p:cNvPr>
          <p:cNvSpPr>
            <a:spLocks noGrp="1"/>
          </p:cNvSpPr>
          <p:nvPr>
            <p:ph type="title"/>
          </p:nvPr>
        </p:nvSpPr>
        <p:spPr>
          <a:xfrm>
            <a:off x="334437" y="107516"/>
            <a:ext cx="10586099" cy="720725"/>
          </a:xfrm>
        </p:spPr>
        <p:txBody>
          <a:bodyPr/>
          <a:lstStyle/>
          <a:p>
            <a:r>
              <a:rPr lang="de-DE" dirty="0"/>
              <a:t>Outline</a:t>
            </a:r>
          </a:p>
        </p:txBody>
      </p:sp>
      <p:sp>
        <p:nvSpPr>
          <p:cNvPr id="4" name="Datumsplatzhalter 3">
            <a:extLst>
              <a:ext uri="{FF2B5EF4-FFF2-40B4-BE49-F238E27FC236}">
                <a16:creationId xmlns:a16="http://schemas.microsoft.com/office/drawing/2014/main" id="{526F78C6-1A45-4CA0-B6E5-E1F05FFAC2E7}"/>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B8E732FB-6C4C-47AA-B802-1830CCD74DF1}"/>
              </a:ext>
            </a:extLst>
          </p:cNvPr>
          <p:cNvSpPr>
            <a:spLocks noGrp="1"/>
          </p:cNvSpPr>
          <p:nvPr>
            <p:ph type="sldNum" sz="quarter" idx="12"/>
          </p:nvPr>
        </p:nvSpPr>
        <p:spPr/>
        <p:txBody>
          <a:bodyPr/>
          <a:lstStyle/>
          <a:p>
            <a:pPr>
              <a:defRPr/>
            </a:pPr>
            <a:fld id="{05BC9FAB-BDC1-47C0-A8BB-6E12A8205D33}" type="slidenum">
              <a:rPr lang="de-DE" smtClean="0"/>
              <a:pPr>
                <a:defRPr/>
              </a:pPr>
              <a:t>5</a:t>
            </a:fld>
            <a:endParaRPr lang="de-DE" dirty="0"/>
          </a:p>
        </p:txBody>
      </p:sp>
      <p:sp>
        <p:nvSpPr>
          <p:cNvPr id="8" name="Inhaltsplatzhalter 2">
            <a:extLst>
              <a:ext uri="{FF2B5EF4-FFF2-40B4-BE49-F238E27FC236}">
                <a16:creationId xmlns:a16="http://schemas.microsoft.com/office/drawing/2014/main" id="{9248FBDB-86AA-4B62-8477-1C0D93166D26}"/>
              </a:ext>
            </a:extLst>
          </p:cNvPr>
          <p:cNvSpPr txBox="1">
            <a:spLocks/>
          </p:cNvSpPr>
          <p:nvPr/>
        </p:nvSpPr>
        <p:spPr bwMode="auto">
          <a:xfrm>
            <a:off x="464526" y="950133"/>
            <a:ext cx="11523135"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nSpc>
                <a:spcPct val="150000"/>
              </a:lnSpc>
            </a:pPr>
            <a:r>
              <a:rPr lang="en-US" b="1" kern="0" dirty="0"/>
              <a:t>Introduction</a:t>
            </a:r>
          </a:p>
          <a:p>
            <a:pPr marL="285750" indent="-285750">
              <a:lnSpc>
                <a:spcPct val="150000"/>
              </a:lnSpc>
              <a:buFont typeface="Arial" panose="020B0604020202020204" pitchFamily="34" charset="0"/>
              <a:buChar char="•"/>
            </a:pPr>
            <a:r>
              <a:rPr lang="en-US" kern="0" dirty="0"/>
              <a:t>Motivation</a:t>
            </a:r>
          </a:p>
          <a:p>
            <a:pPr marL="285750" indent="-285750">
              <a:lnSpc>
                <a:spcPct val="150000"/>
              </a:lnSpc>
              <a:buFont typeface="Arial" panose="020B0604020202020204" pitchFamily="34" charset="0"/>
              <a:buChar char="•"/>
            </a:pPr>
            <a:r>
              <a:rPr lang="en-US" kern="0" dirty="0"/>
              <a:t>Problem Statement</a:t>
            </a:r>
          </a:p>
          <a:p>
            <a:pPr>
              <a:lnSpc>
                <a:spcPct val="150000"/>
              </a:lnSpc>
            </a:pPr>
            <a:r>
              <a:rPr lang="en-US" b="1" kern="0" dirty="0"/>
              <a:t>Research Questions</a:t>
            </a:r>
          </a:p>
          <a:p>
            <a:pPr marL="285750" indent="-285750">
              <a:lnSpc>
                <a:spcPct val="150000"/>
              </a:lnSpc>
              <a:buFont typeface="Arial" panose="020B0604020202020204" pitchFamily="34" charset="0"/>
              <a:buChar char="•"/>
            </a:pPr>
            <a:r>
              <a:rPr lang="en-US" dirty="0"/>
              <a:t>How an ontology for semantic information of court decisions can look like? </a:t>
            </a:r>
            <a:endParaRPr lang="en-US" kern="0" dirty="0"/>
          </a:p>
          <a:p>
            <a:pPr marL="285750" indent="-285750">
              <a:lnSpc>
                <a:spcPct val="150000"/>
              </a:lnSpc>
              <a:buFont typeface="Arial" panose="020B0604020202020204" pitchFamily="34" charset="0"/>
              <a:buChar char="•"/>
            </a:pPr>
            <a:r>
              <a:rPr lang="en-US" dirty="0"/>
              <a:t>How the key information of a court decision can automatically be extracted using NLP? </a:t>
            </a:r>
            <a:endParaRPr lang="en-US" kern="0" dirty="0"/>
          </a:p>
          <a:p>
            <a:pPr marL="285750" indent="-285750">
              <a:lnSpc>
                <a:spcPct val="150000"/>
              </a:lnSpc>
              <a:buFont typeface="Arial" panose="020B0604020202020204" pitchFamily="34" charset="0"/>
              <a:buChar char="•"/>
            </a:pPr>
            <a:r>
              <a:rPr lang="en-US" kern="0" dirty="0"/>
              <a:t>How a prototype for a semantic analysis of court decisions can be implemented?</a:t>
            </a:r>
          </a:p>
          <a:p>
            <a:pPr>
              <a:lnSpc>
                <a:spcPct val="150000"/>
              </a:lnSpc>
            </a:pPr>
            <a:r>
              <a:rPr lang="en-US" b="1" kern="0" dirty="0"/>
              <a:t>Evaluation</a:t>
            </a:r>
          </a:p>
          <a:p>
            <a:pPr>
              <a:lnSpc>
                <a:spcPct val="150000"/>
              </a:lnSpc>
            </a:pPr>
            <a:r>
              <a:rPr lang="en-US" b="1" kern="0" dirty="0"/>
              <a:t>Conclusion</a:t>
            </a:r>
            <a:endParaRPr lang="en-US" kern="0" dirty="0"/>
          </a:p>
          <a:p>
            <a:pPr>
              <a:lnSpc>
                <a:spcPct val="150000"/>
              </a:lnSpc>
            </a:pPr>
            <a:endParaRPr lang="en-US" b="1" kern="0" dirty="0"/>
          </a:p>
        </p:txBody>
      </p:sp>
      <p:sp>
        <p:nvSpPr>
          <p:cNvPr id="9" name="Fußzeilenplatzhalter 4">
            <a:extLst>
              <a:ext uri="{FF2B5EF4-FFF2-40B4-BE49-F238E27FC236}">
                <a16:creationId xmlns:a16="http://schemas.microsoft.com/office/drawing/2014/main" id="{A28B132D-0717-904D-B07C-A8243ECD90C5}"/>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Tree>
    <p:extLst>
      <p:ext uri="{BB962C8B-B14F-4D97-AF65-F5344CB8AC3E}">
        <p14:creationId xmlns:p14="http://schemas.microsoft.com/office/powerpoint/2010/main" val="409506859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1F854E7-059A-9642-B17A-E64D01E93388}"/>
              </a:ext>
            </a:extLst>
          </p:cNvPr>
          <p:cNvSpPr>
            <a:spLocks noGrp="1"/>
          </p:cNvSpPr>
          <p:nvPr>
            <p:ph type="title"/>
          </p:nvPr>
        </p:nvSpPr>
        <p:spPr>
          <a:xfrm>
            <a:off x="332903" y="131652"/>
            <a:ext cx="10586099" cy="720725"/>
          </a:xfrm>
        </p:spPr>
        <p:txBody>
          <a:bodyPr/>
          <a:lstStyle/>
          <a:p>
            <a:r>
              <a:rPr lang="en-US" dirty="0"/>
              <a:t>Research Process</a:t>
            </a:r>
            <a:endParaRPr lang="en-US" sz="1800" dirty="0"/>
          </a:p>
        </p:txBody>
      </p:sp>
      <p:sp>
        <p:nvSpPr>
          <p:cNvPr id="3" name="Inhaltsplatzhalter 2">
            <a:extLst>
              <a:ext uri="{FF2B5EF4-FFF2-40B4-BE49-F238E27FC236}">
                <a16:creationId xmlns:a16="http://schemas.microsoft.com/office/drawing/2014/main" id="{2057B336-3E64-4FA7-83D6-8345E459DFBC}"/>
              </a:ext>
            </a:extLst>
          </p:cNvPr>
          <p:cNvSpPr>
            <a:spLocks noGrp="1"/>
          </p:cNvSpPr>
          <p:nvPr>
            <p:ph idx="1"/>
          </p:nvPr>
        </p:nvSpPr>
        <p:spPr/>
        <p:txBody>
          <a:bodyPr anchor="ctr">
            <a:normAutofit/>
          </a:bodyPr>
          <a:lstStyle/>
          <a:p>
            <a:pPr marL="0" indent="0"/>
            <a:endParaRPr lang="de-DE" sz="2000" dirty="0"/>
          </a:p>
          <a:p>
            <a:endParaRPr lang="de-DE" sz="2000" b="1" dirty="0"/>
          </a:p>
          <a:p>
            <a:pPr marL="0" indent="0"/>
            <a:endParaRPr lang="de-DE" sz="2000" dirty="0"/>
          </a:p>
        </p:txBody>
      </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7" name="Fußzeilenplatzhalter 4">
            <a:extLst>
              <a:ext uri="{FF2B5EF4-FFF2-40B4-BE49-F238E27FC236}">
                <a16:creationId xmlns:a16="http://schemas.microsoft.com/office/drawing/2014/main" id="{C398CEE3-84F8-4041-9ECA-8704ECF597D5}"/>
              </a:ext>
            </a:extLst>
          </p:cNvPr>
          <p:cNvSpPr>
            <a:spLocks noGrp="1"/>
          </p:cNvSpPr>
          <p:nvPr>
            <p:ph type="ftr" sz="quarter" idx="11"/>
          </p:nvPr>
        </p:nvSpPr>
        <p:spPr/>
        <p:txBody>
          <a:bodyPr/>
          <a:lstStyle/>
          <a:p>
            <a:pPr>
              <a:defRPr/>
            </a:pPr>
            <a:r>
              <a:rPr lang="en-US" dirty="0"/>
              <a:t>191021 Tobias </a:t>
            </a:r>
            <a:r>
              <a:rPr lang="en-US" dirty="0" err="1"/>
              <a:t>Eyl</a:t>
            </a:r>
            <a:r>
              <a:rPr lang="en-US" dirty="0"/>
              <a:t> Bachelor’s Thesis Final Presentation</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6</a:t>
            </a:fld>
            <a:endParaRPr lang="de-DE" dirty="0"/>
          </a:p>
        </p:txBody>
      </p:sp>
      <p:pic>
        <p:nvPicPr>
          <p:cNvPr id="5" name="Picture 4">
            <a:extLst>
              <a:ext uri="{FF2B5EF4-FFF2-40B4-BE49-F238E27FC236}">
                <a16:creationId xmlns:a16="http://schemas.microsoft.com/office/drawing/2014/main" id="{1D73799E-F372-C945-94ED-A32A702C5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6255" y="2286001"/>
            <a:ext cx="8004390" cy="2044198"/>
          </a:xfrm>
          <a:prstGeom prst="rect">
            <a:avLst/>
          </a:prstGeom>
        </p:spPr>
      </p:pic>
      <p:sp>
        <p:nvSpPr>
          <p:cNvPr id="28" name="Curved Down Arrow 27">
            <a:extLst>
              <a:ext uri="{FF2B5EF4-FFF2-40B4-BE49-F238E27FC236}">
                <a16:creationId xmlns:a16="http://schemas.microsoft.com/office/drawing/2014/main" id="{179A961A-3D85-1444-9B98-14654F859957}"/>
              </a:ext>
            </a:extLst>
          </p:cNvPr>
          <p:cNvSpPr/>
          <p:nvPr/>
        </p:nvSpPr>
        <p:spPr bwMode="auto">
          <a:xfrm>
            <a:off x="4472111" y="2089015"/>
            <a:ext cx="1608122" cy="709127"/>
          </a:xfrm>
          <a:prstGeom prst="curvedDownArrow">
            <a:avLst/>
          </a:prstGeom>
          <a:solidFill>
            <a:srgbClr val="C00000"/>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5" name="Curved Down Arrow 24">
            <a:extLst>
              <a:ext uri="{FF2B5EF4-FFF2-40B4-BE49-F238E27FC236}">
                <a16:creationId xmlns:a16="http://schemas.microsoft.com/office/drawing/2014/main" id="{2B0FD5E2-A320-CC4A-B45A-B3BA3528E47C}"/>
              </a:ext>
            </a:extLst>
          </p:cNvPr>
          <p:cNvSpPr/>
          <p:nvPr/>
        </p:nvSpPr>
        <p:spPr bwMode="auto">
          <a:xfrm>
            <a:off x="6111769" y="2097136"/>
            <a:ext cx="1530286" cy="709127"/>
          </a:xfrm>
          <a:prstGeom prst="curvedDownArrow">
            <a:avLst/>
          </a:prstGeom>
          <a:solidFill>
            <a:srgbClr val="C00000"/>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9" name="Curved Left Arrow 28">
            <a:extLst>
              <a:ext uri="{FF2B5EF4-FFF2-40B4-BE49-F238E27FC236}">
                <a16:creationId xmlns:a16="http://schemas.microsoft.com/office/drawing/2014/main" id="{71EECD97-BB95-C846-B447-5DA750CAD248}"/>
              </a:ext>
            </a:extLst>
          </p:cNvPr>
          <p:cNvSpPr/>
          <p:nvPr/>
        </p:nvSpPr>
        <p:spPr bwMode="auto">
          <a:xfrm rot="5400000">
            <a:off x="6483431" y="3348766"/>
            <a:ext cx="709127" cy="1608120"/>
          </a:xfrm>
          <a:prstGeom prst="curvedLeftArrow">
            <a:avLst/>
          </a:prstGeom>
          <a:solidFill>
            <a:srgbClr val="C00000"/>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7" name="Curved Left Arrow 26">
            <a:extLst>
              <a:ext uri="{FF2B5EF4-FFF2-40B4-BE49-F238E27FC236}">
                <a16:creationId xmlns:a16="http://schemas.microsoft.com/office/drawing/2014/main" id="{84C4774C-2EE9-AE4D-8550-934DBD1C58C1}"/>
              </a:ext>
            </a:extLst>
          </p:cNvPr>
          <p:cNvSpPr/>
          <p:nvPr/>
        </p:nvSpPr>
        <p:spPr bwMode="auto">
          <a:xfrm rot="5400000">
            <a:off x="4921606" y="3371708"/>
            <a:ext cx="709127" cy="1608123"/>
          </a:xfrm>
          <a:prstGeom prst="curvedLeftArrow">
            <a:avLst/>
          </a:prstGeom>
          <a:solidFill>
            <a:srgbClr val="C00000"/>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30" name="TextBox 29">
            <a:extLst>
              <a:ext uri="{FF2B5EF4-FFF2-40B4-BE49-F238E27FC236}">
                <a16:creationId xmlns:a16="http://schemas.microsoft.com/office/drawing/2014/main" id="{37B0D937-AAA3-F644-A5A3-9DC8B930CCDC}"/>
              </a:ext>
            </a:extLst>
          </p:cNvPr>
          <p:cNvSpPr txBox="1"/>
          <p:nvPr/>
        </p:nvSpPr>
        <p:spPr>
          <a:xfrm>
            <a:off x="4669196" y="2344598"/>
            <a:ext cx="1213945"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400" b="1" dirty="0">
                <a:solidFill>
                  <a:srgbClr val="C00000"/>
                </a:solidFill>
                <a:latin typeface="Arial" pitchFamily="34" charset="0"/>
              </a:rPr>
              <a:t>RQ 1</a:t>
            </a:r>
          </a:p>
        </p:txBody>
      </p:sp>
      <p:sp>
        <p:nvSpPr>
          <p:cNvPr id="31" name="TextBox 30">
            <a:extLst>
              <a:ext uri="{FF2B5EF4-FFF2-40B4-BE49-F238E27FC236}">
                <a16:creationId xmlns:a16="http://schemas.microsoft.com/office/drawing/2014/main" id="{FFCDD2C7-78F4-4540-90F3-09F4C48A5B36}"/>
              </a:ext>
            </a:extLst>
          </p:cNvPr>
          <p:cNvSpPr txBox="1"/>
          <p:nvPr/>
        </p:nvSpPr>
        <p:spPr>
          <a:xfrm>
            <a:off x="6230213" y="2336477"/>
            <a:ext cx="1213945"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400" b="1" dirty="0">
                <a:solidFill>
                  <a:srgbClr val="C00000"/>
                </a:solidFill>
                <a:latin typeface="Arial" pitchFamily="34" charset="0"/>
              </a:rPr>
              <a:t>RQ 2</a:t>
            </a:r>
          </a:p>
        </p:txBody>
      </p:sp>
      <p:sp>
        <p:nvSpPr>
          <p:cNvPr id="32" name="Curved Down Arrow 31">
            <a:extLst>
              <a:ext uri="{FF2B5EF4-FFF2-40B4-BE49-F238E27FC236}">
                <a16:creationId xmlns:a16="http://schemas.microsoft.com/office/drawing/2014/main" id="{985968FA-F3E8-E54A-B63C-C0963867C8F3}"/>
              </a:ext>
            </a:extLst>
          </p:cNvPr>
          <p:cNvSpPr/>
          <p:nvPr/>
        </p:nvSpPr>
        <p:spPr bwMode="auto">
          <a:xfrm rot="5400000">
            <a:off x="8062446" y="3030480"/>
            <a:ext cx="1023064" cy="558388"/>
          </a:xfrm>
          <a:prstGeom prst="curvedDownArrow">
            <a:avLst/>
          </a:prstGeom>
          <a:solidFill>
            <a:srgbClr val="C00000"/>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33" name="TextBox 32">
            <a:extLst>
              <a:ext uri="{FF2B5EF4-FFF2-40B4-BE49-F238E27FC236}">
                <a16:creationId xmlns:a16="http://schemas.microsoft.com/office/drawing/2014/main" id="{51E9C212-2A12-8D4B-9476-8375625D3363}"/>
              </a:ext>
            </a:extLst>
          </p:cNvPr>
          <p:cNvSpPr txBox="1"/>
          <p:nvPr/>
        </p:nvSpPr>
        <p:spPr>
          <a:xfrm>
            <a:off x="7967005" y="3678969"/>
            <a:ext cx="1213945"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400" b="1" dirty="0">
                <a:solidFill>
                  <a:srgbClr val="C00000"/>
                </a:solidFill>
                <a:latin typeface="Arial" pitchFamily="34" charset="0"/>
              </a:rPr>
              <a:t>RQ 3</a:t>
            </a:r>
          </a:p>
        </p:txBody>
      </p:sp>
    </p:spTree>
    <p:extLst>
      <p:ext uri="{BB962C8B-B14F-4D97-AF65-F5344CB8AC3E}">
        <p14:creationId xmlns:p14="http://schemas.microsoft.com/office/powerpoint/2010/main" val="272266279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057B336-3E64-4FA7-83D6-8345E459DFBC}"/>
              </a:ext>
            </a:extLst>
          </p:cNvPr>
          <p:cNvSpPr>
            <a:spLocks noGrp="1"/>
          </p:cNvSpPr>
          <p:nvPr>
            <p:ph idx="1"/>
          </p:nvPr>
        </p:nvSpPr>
        <p:spPr>
          <a:xfrm>
            <a:off x="332904" y="1428750"/>
            <a:ext cx="11524664" cy="5045894"/>
          </a:xfrm>
        </p:spPr>
        <p:txBody>
          <a:bodyPr anchor="ctr">
            <a:normAutofit/>
          </a:bodyPr>
          <a:lstStyle/>
          <a:p>
            <a:pPr marL="342900" indent="-342900">
              <a:buFont typeface="Arial" panose="020B0604020202020204" pitchFamily="34" charset="0"/>
              <a:buChar char="•"/>
            </a:pPr>
            <a:endParaRPr lang="de-DE" sz="2000" dirty="0"/>
          </a:p>
          <a:p>
            <a:pPr marL="0" indent="0"/>
            <a:endParaRPr lang="de-DE" sz="2000" dirty="0"/>
          </a:p>
        </p:txBody>
      </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7</a:t>
            </a:fld>
            <a:endParaRPr lang="de-DE" dirty="0"/>
          </a:p>
        </p:txBody>
      </p:sp>
      <p:sp>
        <p:nvSpPr>
          <p:cNvPr id="7" name="Fußzeilenplatzhalter 4">
            <a:extLst>
              <a:ext uri="{FF2B5EF4-FFF2-40B4-BE49-F238E27FC236}">
                <a16:creationId xmlns:a16="http://schemas.microsoft.com/office/drawing/2014/main" id="{C398CEE3-84F8-4041-9ECA-8704ECF597D5}"/>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9" name="Title 8">
            <a:extLst>
              <a:ext uri="{FF2B5EF4-FFF2-40B4-BE49-F238E27FC236}">
                <a16:creationId xmlns:a16="http://schemas.microsoft.com/office/drawing/2014/main" id="{41F854E7-059A-9642-B17A-E64D01E93388}"/>
              </a:ext>
            </a:extLst>
          </p:cNvPr>
          <p:cNvSpPr>
            <a:spLocks noGrp="1"/>
          </p:cNvSpPr>
          <p:nvPr>
            <p:ph type="title"/>
          </p:nvPr>
        </p:nvSpPr>
        <p:spPr>
          <a:xfrm>
            <a:off x="332903" y="160362"/>
            <a:ext cx="10586099" cy="1172416"/>
          </a:xfrm>
        </p:spPr>
        <p:txBody>
          <a:bodyPr/>
          <a:lstStyle/>
          <a:p>
            <a:r>
              <a:rPr lang="en-US" dirty="0"/>
              <a:t>RQ1: How an ontology for representing semantic information of court decisions can look like?</a:t>
            </a:r>
            <a:br>
              <a:rPr lang="en-US" dirty="0"/>
            </a:br>
            <a:r>
              <a:rPr lang="de-DE" sz="1800" dirty="0" err="1"/>
              <a:t>Literature</a:t>
            </a:r>
            <a:r>
              <a:rPr lang="de-DE" sz="1800" dirty="0"/>
              <a:t> Research</a:t>
            </a:r>
            <a:endParaRPr lang="en-US" sz="1800" dirty="0"/>
          </a:p>
        </p:txBody>
      </p:sp>
      <p:grpSp>
        <p:nvGrpSpPr>
          <p:cNvPr id="16" name="Group 15">
            <a:extLst>
              <a:ext uri="{FF2B5EF4-FFF2-40B4-BE49-F238E27FC236}">
                <a16:creationId xmlns:a16="http://schemas.microsoft.com/office/drawing/2014/main" id="{AD09234E-922B-FD4E-8CF9-44B7BB9AECBF}"/>
              </a:ext>
            </a:extLst>
          </p:cNvPr>
          <p:cNvGrpSpPr/>
          <p:nvPr/>
        </p:nvGrpSpPr>
        <p:grpSpPr>
          <a:xfrm>
            <a:off x="654052" y="1719010"/>
            <a:ext cx="4191000" cy="4482748"/>
            <a:chOff x="654052" y="1719010"/>
            <a:chExt cx="4191000" cy="4482748"/>
          </a:xfrm>
        </p:grpSpPr>
        <p:pic>
          <p:nvPicPr>
            <p:cNvPr id="5" name="Picture 4">
              <a:extLst>
                <a:ext uri="{FF2B5EF4-FFF2-40B4-BE49-F238E27FC236}">
                  <a16:creationId xmlns:a16="http://schemas.microsoft.com/office/drawing/2014/main" id="{F0594B51-FD89-F641-88CC-1085B1368E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052" y="1719010"/>
              <a:ext cx="4191000" cy="4038600"/>
            </a:xfrm>
            <a:prstGeom prst="rect">
              <a:avLst/>
            </a:prstGeom>
          </p:spPr>
        </p:pic>
        <p:sp>
          <p:nvSpPr>
            <p:cNvPr id="14" name="TextBox 13">
              <a:extLst>
                <a:ext uri="{FF2B5EF4-FFF2-40B4-BE49-F238E27FC236}">
                  <a16:creationId xmlns:a16="http://schemas.microsoft.com/office/drawing/2014/main" id="{750AA85A-775A-8147-8F48-B0733DCBE160}"/>
                </a:ext>
              </a:extLst>
            </p:cNvPr>
            <p:cNvSpPr txBox="1"/>
            <p:nvPr/>
          </p:nvSpPr>
          <p:spPr>
            <a:xfrm>
              <a:off x="2327972" y="5893981"/>
              <a:ext cx="12035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err="1">
                  <a:latin typeface="Arial" pitchFamily="34" charset="0"/>
                </a:rPr>
                <a:t>GaiusT</a:t>
              </a:r>
              <a:r>
                <a:rPr lang="en-US" sz="1400" dirty="0">
                  <a:latin typeface="Arial" pitchFamily="34" charset="0"/>
                </a:rPr>
                <a:t> [10]</a:t>
              </a:r>
              <a:endParaRPr lang="en-US" dirty="0">
                <a:latin typeface="Arial" pitchFamily="34" charset="0"/>
              </a:endParaRPr>
            </a:p>
          </p:txBody>
        </p:sp>
      </p:grpSp>
      <p:grpSp>
        <p:nvGrpSpPr>
          <p:cNvPr id="17" name="Group 16">
            <a:extLst>
              <a:ext uri="{FF2B5EF4-FFF2-40B4-BE49-F238E27FC236}">
                <a16:creationId xmlns:a16="http://schemas.microsoft.com/office/drawing/2014/main" id="{ED0E7A35-DB00-5A41-9F75-273A9A0F88F5}"/>
              </a:ext>
            </a:extLst>
          </p:cNvPr>
          <p:cNvGrpSpPr/>
          <p:nvPr/>
        </p:nvGrpSpPr>
        <p:grpSpPr>
          <a:xfrm>
            <a:off x="5528347" y="2186998"/>
            <a:ext cx="5707434" cy="4014760"/>
            <a:chOff x="5528347" y="2186998"/>
            <a:chExt cx="5707434" cy="4014760"/>
          </a:xfrm>
        </p:grpSpPr>
        <p:pic>
          <p:nvPicPr>
            <p:cNvPr id="12" name="Picture 11">
              <a:extLst>
                <a:ext uri="{FF2B5EF4-FFF2-40B4-BE49-F238E27FC236}">
                  <a16:creationId xmlns:a16="http://schemas.microsoft.com/office/drawing/2014/main" id="{34AFFE71-52C3-2649-B406-B7E3730B9D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8347" y="2186998"/>
              <a:ext cx="5707434" cy="3242252"/>
            </a:xfrm>
            <a:prstGeom prst="rect">
              <a:avLst/>
            </a:prstGeom>
          </p:spPr>
        </p:pic>
        <p:sp>
          <p:nvSpPr>
            <p:cNvPr id="15" name="TextBox 14">
              <a:extLst>
                <a:ext uri="{FF2B5EF4-FFF2-40B4-BE49-F238E27FC236}">
                  <a16:creationId xmlns:a16="http://schemas.microsoft.com/office/drawing/2014/main" id="{8789CBBD-F829-BC46-9B59-A2C5905A9DCA}"/>
                </a:ext>
              </a:extLst>
            </p:cNvPr>
            <p:cNvSpPr txBox="1"/>
            <p:nvPr/>
          </p:nvSpPr>
          <p:spPr>
            <a:xfrm>
              <a:off x="7965191" y="5893981"/>
              <a:ext cx="12035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a:latin typeface="Arial" pitchFamily="34" charset="0"/>
                </a:rPr>
                <a:t>UFO-L [11]</a:t>
              </a:r>
              <a:endParaRPr lang="en-US" dirty="0">
                <a:latin typeface="Arial" pitchFamily="34" charset="0"/>
              </a:endParaRPr>
            </a:p>
          </p:txBody>
        </p:sp>
      </p:grpSp>
    </p:spTree>
    <p:extLst>
      <p:ext uri="{BB962C8B-B14F-4D97-AF65-F5344CB8AC3E}">
        <p14:creationId xmlns:p14="http://schemas.microsoft.com/office/powerpoint/2010/main" val="23492905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057B336-3E64-4FA7-83D6-8345E459DFBC}"/>
              </a:ext>
            </a:extLst>
          </p:cNvPr>
          <p:cNvSpPr>
            <a:spLocks noGrp="1"/>
          </p:cNvSpPr>
          <p:nvPr>
            <p:ph idx="1"/>
          </p:nvPr>
        </p:nvSpPr>
        <p:spPr>
          <a:xfrm>
            <a:off x="332904" y="1571624"/>
            <a:ext cx="11524664" cy="4903019"/>
          </a:xfrm>
        </p:spPr>
        <p:txBody>
          <a:bodyPr anchor="ctr">
            <a:norm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highlight>
                  <a:srgbClr val="C0C0C0"/>
                </a:highlight>
              </a:rPr>
              <a:t>Der </a:t>
            </a:r>
            <a:r>
              <a:rPr lang="en-US" sz="2000" dirty="0" err="1">
                <a:highlight>
                  <a:srgbClr val="C0C0C0"/>
                </a:highlight>
              </a:rPr>
              <a:t>Beklagte</a:t>
            </a:r>
            <a:r>
              <a:rPr lang="en-US" sz="2000" dirty="0">
                <a:highlight>
                  <a:srgbClr val="C0C0C0"/>
                </a:highlight>
              </a:rPr>
              <a:t> </a:t>
            </a:r>
            <a:r>
              <a:rPr lang="en-US" sz="2000" b="1" dirty="0" err="1">
                <a:solidFill>
                  <a:srgbClr val="C00000"/>
                </a:solidFill>
              </a:rPr>
              <a:t>beteiligte</a:t>
            </a:r>
            <a:r>
              <a:rPr lang="en-US" sz="2000" dirty="0"/>
              <a:t> </a:t>
            </a:r>
            <a:r>
              <a:rPr lang="en-US" sz="2000" dirty="0" err="1"/>
              <a:t>sich</a:t>
            </a:r>
            <a:r>
              <a:rPr lang="en-US" sz="2000" dirty="0"/>
              <a:t> </a:t>
            </a:r>
            <a:r>
              <a:rPr lang="en-US" sz="2000" dirty="0" err="1">
                <a:highlight>
                  <a:srgbClr val="FFFF00"/>
                </a:highlight>
              </a:rPr>
              <a:t>mit</a:t>
            </a:r>
            <a:r>
              <a:rPr lang="en-US" sz="2000" dirty="0">
                <a:highlight>
                  <a:srgbClr val="FFFF00"/>
                </a:highlight>
              </a:rPr>
              <a:t> </a:t>
            </a:r>
            <a:r>
              <a:rPr lang="en-US" sz="2000" dirty="0" err="1">
                <a:highlight>
                  <a:srgbClr val="FFFF00"/>
                </a:highlight>
              </a:rPr>
              <a:t>Beitrittserklärung</a:t>
            </a:r>
            <a:r>
              <a:rPr lang="en-US" sz="2000" dirty="0">
                <a:highlight>
                  <a:srgbClr val="FFFF00"/>
                </a:highlight>
              </a:rPr>
              <a:t> </a:t>
            </a:r>
            <a:r>
              <a:rPr lang="en-US" sz="2000" dirty="0" err="1">
                <a:highlight>
                  <a:srgbClr val="FFFF00"/>
                </a:highlight>
              </a:rPr>
              <a:t>vom</a:t>
            </a:r>
            <a:r>
              <a:rPr lang="en-US" sz="2000" dirty="0">
                <a:highlight>
                  <a:srgbClr val="FFFF00"/>
                </a:highlight>
              </a:rPr>
              <a:t> 30. </a:t>
            </a:r>
            <a:r>
              <a:rPr lang="en-US" sz="2000" dirty="0" err="1">
                <a:highlight>
                  <a:srgbClr val="FFFF00"/>
                </a:highlight>
              </a:rPr>
              <a:t>Dezember</a:t>
            </a:r>
            <a:r>
              <a:rPr lang="en-US" sz="2000" dirty="0">
                <a:highlight>
                  <a:srgbClr val="FFFF00"/>
                </a:highlight>
              </a:rPr>
              <a:t> 1982 </a:t>
            </a:r>
            <a:r>
              <a:rPr lang="en-US" sz="2000" dirty="0" err="1">
                <a:highlight>
                  <a:srgbClr val="00FF00"/>
                </a:highlight>
              </a:rPr>
              <a:t>über</a:t>
            </a:r>
            <a:r>
              <a:rPr lang="en-US" sz="2000" dirty="0">
                <a:highlight>
                  <a:srgbClr val="00FF00"/>
                </a:highlight>
              </a:rPr>
              <a:t> die A-GmbH </a:t>
            </a:r>
            <a:r>
              <a:rPr lang="en-US" sz="2000" dirty="0" err="1">
                <a:highlight>
                  <a:srgbClr val="00FF00"/>
                </a:highlight>
              </a:rPr>
              <a:t>als</a:t>
            </a:r>
            <a:r>
              <a:rPr lang="en-US" sz="2000" dirty="0">
                <a:highlight>
                  <a:srgbClr val="00FF00"/>
                </a:highlight>
              </a:rPr>
              <a:t> </a:t>
            </a:r>
            <a:r>
              <a:rPr lang="en-US" sz="2000" dirty="0" err="1">
                <a:highlight>
                  <a:srgbClr val="00FF00"/>
                </a:highlight>
              </a:rPr>
              <a:t>Treuhandkommanditistin</a:t>
            </a:r>
            <a:r>
              <a:rPr lang="en-US" sz="2000" dirty="0">
                <a:highlight>
                  <a:srgbClr val="00FF00"/>
                </a:highlight>
              </a:rPr>
              <a:t> </a:t>
            </a:r>
            <a:r>
              <a:rPr lang="en-US" sz="2000" dirty="0" err="1">
                <a:highlight>
                  <a:srgbClr val="00FFFF"/>
                </a:highlight>
              </a:rPr>
              <a:t>mit</a:t>
            </a:r>
            <a:r>
              <a:rPr lang="en-US" sz="2000" dirty="0">
                <a:highlight>
                  <a:srgbClr val="00FFFF"/>
                </a:highlight>
              </a:rPr>
              <a:t> </a:t>
            </a:r>
            <a:r>
              <a:rPr lang="en-US" sz="2000" dirty="0" err="1">
                <a:highlight>
                  <a:srgbClr val="00FFFF"/>
                </a:highlight>
              </a:rPr>
              <a:t>einer</a:t>
            </a:r>
            <a:r>
              <a:rPr lang="en-US" sz="2000" dirty="0">
                <a:highlight>
                  <a:srgbClr val="00FFFF"/>
                </a:highlight>
              </a:rPr>
              <a:t> </a:t>
            </a:r>
            <a:r>
              <a:rPr lang="en-US" sz="2000" dirty="0" err="1">
                <a:highlight>
                  <a:srgbClr val="00FFFF"/>
                </a:highlight>
              </a:rPr>
              <a:t>Einlage</a:t>
            </a:r>
            <a:r>
              <a:rPr lang="en-US" sz="2000" dirty="0">
                <a:highlight>
                  <a:srgbClr val="00FFFF"/>
                </a:highlight>
              </a:rPr>
              <a:t> von 100.000 DM </a:t>
            </a:r>
            <a:r>
              <a:rPr lang="en-US" sz="2000" dirty="0" err="1">
                <a:highlight>
                  <a:srgbClr val="00FFFF"/>
                </a:highlight>
              </a:rPr>
              <a:t>zzgl</a:t>
            </a:r>
            <a:r>
              <a:rPr lang="en-US" sz="2000" dirty="0">
                <a:highlight>
                  <a:srgbClr val="00FFFF"/>
                </a:highlight>
              </a:rPr>
              <a:t>. 5 % </a:t>
            </a:r>
            <a:r>
              <a:rPr lang="en-US" sz="2000" dirty="0" err="1">
                <a:highlight>
                  <a:srgbClr val="00FFFF"/>
                </a:highlight>
              </a:rPr>
              <a:t>Agio</a:t>
            </a:r>
            <a:r>
              <a:rPr lang="en-US" sz="2000" dirty="0"/>
              <a:t> </a:t>
            </a:r>
            <a:r>
              <a:rPr lang="en-US" sz="2000" dirty="0">
                <a:highlight>
                  <a:srgbClr val="FF0000"/>
                </a:highlight>
              </a:rPr>
              <a:t>an der K-KG </a:t>
            </a:r>
            <a:r>
              <a:rPr lang="en-US" sz="2000" dirty="0"/>
              <a:t>(</a:t>
            </a:r>
            <a:r>
              <a:rPr lang="en-US" sz="2000" dirty="0" err="1"/>
              <a:t>im</a:t>
            </a:r>
            <a:r>
              <a:rPr lang="en-US" sz="2000" dirty="0"/>
              <a:t> </a:t>
            </a:r>
            <a:r>
              <a:rPr lang="en-US" sz="2000" dirty="0" err="1"/>
              <a:t>Folgenden</a:t>
            </a:r>
            <a:r>
              <a:rPr lang="en-US" sz="2000" dirty="0"/>
              <a:t>: KG), </a:t>
            </a:r>
            <a:r>
              <a:rPr lang="en-US" sz="2000" dirty="0" err="1">
                <a:solidFill>
                  <a:schemeClr val="bg1">
                    <a:lumMod val="85000"/>
                  </a:schemeClr>
                </a:solidFill>
              </a:rPr>
              <a:t>deren</a:t>
            </a:r>
            <a:r>
              <a:rPr lang="en-US" sz="2000" dirty="0">
                <a:solidFill>
                  <a:schemeClr val="bg1">
                    <a:lumMod val="85000"/>
                  </a:schemeClr>
                </a:solidFill>
              </a:rPr>
              <a:t> </a:t>
            </a:r>
            <a:r>
              <a:rPr lang="en-US" sz="2000" dirty="0" err="1">
                <a:solidFill>
                  <a:schemeClr val="bg1">
                    <a:lumMod val="85000"/>
                  </a:schemeClr>
                </a:solidFill>
              </a:rPr>
              <a:t>Zweck</a:t>
            </a:r>
            <a:r>
              <a:rPr lang="en-US" sz="2000" dirty="0">
                <a:solidFill>
                  <a:schemeClr val="bg1">
                    <a:lumMod val="85000"/>
                  </a:schemeClr>
                </a:solidFill>
              </a:rPr>
              <a:t> die </a:t>
            </a:r>
            <a:r>
              <a:rPr lang="en-US" sz="2000" dirty="0" err="1">
                <a:solidFill>
                  <a:schemeClr val="bg1">
                    <a:lumMod val="85000"/>
                  </a:schemeClr>
                </a:solidFill>
              </a:rPr>
              <a:t>Errichtung</a:t>
            </a:r>
            <a:r>
              <a:rPr lang="en-US" sz="2000" dirty="0">
                <a:solidFill>
                  <a:schemeClr val="bg1">
                    <a:lumMod val="85000"/>
                  </a:schemeClr>
                </a:solidFill>
              </a:rPr>
              <a:t> und </a:t>
            </a:r>
            <a:r>
              <a:rPr lang="en-US" sz="2000" dirty="0" err="1">
                <a:solidFill>
                  <a:schemeClr val="bg1">
                    <a:lumMod val="85000"/>
                  </a:schemeClr>
                </a:solidFill>
              </a:rPr>
              <a:t>Verwaltung</a:t>
            </a:r>
            <a:r>
              <a:rPr lang="en-US" sz="2000" dirty="0">
                <a:solidFill>
                  <a:schemeClr val="bg1">
                    <a:lumMod val="85000"/>
                  </a:schemeClr>
                </a:solidFill>
              </a:rPr>
              <a:t> von </a:t>
            </a:r>
            <a:r>
              <a:rPr lang="en-US" sz="2000" dirty="0" err="1">
                <a:solidFill>
                  <a:schemeClr val="bg1">
                    <a:lumMod val="85000"/>
                  </a:schemeClr>
                </a:solidFill>
              </a:rPr>
              <a:t>Wohn</a:t>
            </a:r>
            <a:r>
              <a:rPr lang="en-US" sz="2000" dirty="0">
                <a:solidFill>
                  <a:schemeClr val="bg1">
                    <a:lumMod val="85000"/>
                  </a:schemeClr>
                </a:solidFill>
              </a:rPr>
              <a:t>- und </a:t>
            </a:r>
            <a:r>
              <a:rPr lang="en-US" sz="2000" dirty="0" err="1">
                <a:solidFill>
                  <a:schemeClr val="bg1">
                    <a:lumMod val="85000"/>
                  </a:schemeClr>
                </a:solidFill>
              </a:rPr>
              <a:t>Geschäftsgebäuden</a:t>
            </a:r>
            <a:r>
              <a:rPr lang="en-US" sz="2000" dirty="0">
                <a:solidFill>
                  <a:schemeClr val="bg1">
                    <a:lumMod val="85000"/>
                  </a:schemeClr>
                </a:solidFill>
              </a:rPr>
              <a:t> </a:t>
            </a:r>
            <a:r>
              <a:rPr lang="en-US" sz="2000" dirty="0" err="1">
                <a:solidFill>
                  <a:schemeClr val="bg1">
                    <a:lumMod val="85000"/>
                  </a:schemeClr>
                </a:solidFill>
              </a:rPr>
              <a:t>im</a:t>
            </a:r>
            <a:r>
              <a:rPr lang="en-US" sz="2000" dirty="0">
                <a:solidFill>
                  <a:schemeClr val="bg1">
                    <a:lumMod val="85000"/>
                  </a:schemeClr>
                </a:solidFill>
              </a:rPr>
              <a:t> </a:t>
            </a:r>
            <a:r>
              <a:rPr lang="en-US" sz="2000" dirty="0" err="1">
                <a:solidFill>
                  <a:schemeClr val="bg1">
                    <a:lumMod val="85000"/>
                  </a:schemeClr>
                </a:solidFill>
              </a:rPr>
              <a:t>öffentlich</a:t>
            </a:r>
            <a:r>
              <a:rPr lang="en-US" sz="2000" dirty="0">
                <a:solidFill>
                  <a:schemeClr val="bg1">
                    <a:lumMod val="85000"/>
                  </a:schemeClr>
                </a:solidFill>
              </a:rPr>
              <a:t> </a:t>
            </a:r>
            <a:r>
              <a:rPr lang="en-US" sz="2000" dirty="0" err="1">
                <a:solidFill>
                  <a:schemeClr val="bg1">
                    <a:lumMod val="85000"/>
                  </a:schemeClr>
                </a:solidFill>
              </a:rPr>
              <a:t>geförderten</a:t>
            </a:r>
            <a:r>
              <a:rPr lang="en-US" sz="2000" dirty="0">
                <a:solidFill>
                  <a:schemeClr val="bg1">
                    <a:lumMod val="85000"/>
                  </a:schemeClr>
                </a:solidFill>
              </a:rPr>
              <a:t> </a:t>
            </a:r>
            <a:r>
              <a:rPr lang="en-US" sz="2000" dirty="0" err="1">
                <a:solidFill>
                  <a:schemeClr val="bg1">
                    <a:lumMod val="85000"/>
                  </a:schemeClr>
                </a:solidFill>
              </a:rPr>
              <a:t>Wohnungsbau</a:t>
            </a:r>
            <a:r>
              <a:rPr lang="en-US" sz="2000" dirty="0">
                <a:solidFill>
                  <a:schemeClr val="bg1">
                    <a:lumMod val="85000"/>
                  </a:schemeClr>
                </a:solidFill>
              </a:rPr>
              <a:t> war.</a:t>
            </a:r>
          </a:p>
          <a:p>
            <a:pPr marL="0" indent="0"/>
            <a:endParaRPr lang="en-US" sz="2000" dirty="0"/>
          </a:p>
          <a:p>
            <a:pPr marL="342900" indent="-342900">
              <a:buFont typeface="Arial" panose="020B0604020202020204" pitchFamily="34" charset="0"/>
              <a:buChar char="•"/>
            </a:pPr>
            <a:r>
              <a:rPr lang="en-US" sz="2000" dirty="0">
                <a:highlight>
                  <a:srgbClr val="C0C0C0"/>
                </a:highlight>
              </a:rPr>
              <a:t>Der </a:t>
            </a:r>
            <a:r>
              <a:rPr lang="en-US" sz="2000" dirty="0" err="1">
                <a:highlight>
                  <a:srgbClr val="C0C0C0"/>
                </a:highlight>
              </a:rPr>
              <a:t>Kläger</a:t>
            </a:r>
            <a:r>
              <a:rPr lang="en-US" sz="2000" dirty="0">
                <a:highlight>
                  <a:srgbClr val="C0C0C0"/>
                </a:highlight>
              </a:rPr>
              <a:t> </a:t>
            </a:r>
            <a:r>
              <a:rPr lang="en-US" sz="2000" b="1" dirty="0" err="1">
                <a:solidFill>
                  <a:srgbClr val="C00000"/>
                </a:solidFill>
              </a:rPr>
              <a:t>beteiligte</a:t>
            </a:r>
            <a:r>
              <a:rPr lang="en-US" sz="2000" dirty="0"/>
              <a:t> </a:t>
            </a:r>
            <a:r>
              <a:rPr lang="en-US" sz="2000" dirty="0" err="1"/>
              <a:t>sich</a:t>
            </a:r>
            <a:r>
              <a:rPr lang="en-US" sz="2000" dirty="0"/>
              <a:t> </a:t>
            </a:r>
            <a:r>
              <a:rPr lang="en-US" sz="2000" dirty="0" err="1">
                <a:highlight>
                  <a:srgbClr val="FFFF00"/>
                </a:highlight>
              </a:rPr>
              <a:t>mit</a:t>
            </a:r>
            <a:r>
              <a:rPr lang="en-US" sz="2000" dirty="0">
                <a:highlight>
                  <a:srgbClr val="FFFF00"/>
                </a:highlight>
              </a:rPr>
              <a:t> </a:t>
            </a:r>
            <a:r>
              <a:rPr lang="en-US" sz="2000" dirty="0" err="1">
                <a:highlight>
                  <a:srgbClr val="FFFF00"/>
                </a:highlight>
              </a:rPr>
              <a:t>Beitrittserklärung</a:t>
            </a:r>
            <a:r>
              <a:rPr lang="en-US" sz="2000" dirty="0">
                <a:highlight>
                  <a:srgbClr val="FFFF00"/>
                </a:highlight>
              </a:rPr>
              <a:t> </a:t>
            </a:r>
            <a:r>
              <a:rPr lang="en-US" sz="2000" dirty="0" err="1">
                <a:highlight>
                  <a:srgbClr val="FFFF00"/>
                </a:highlight>
              </a:rPr>
              <a:t>vom</a:t>
            </a:r>
            <a:r>
              <a:rPr lang="en-US" sz="2000" dirty="0">
                <a:highlight>
                  <a:srgbClr val="FFFF00"/>
                </a:highlight>
              </a:rPr>
              <a:t> 2. Mai 2005</a:t>
            </a:r>
            <a:r>
              <a:rPr lang="en-US" sz="2000" dirty="0"/>
              <a:t> </a:t>
            </a:r>
            <a:r>
              <a:rPr lang="en-US" sz="2000" dirty="0" err="1">
                <a:highlight>
                  <a:srgbClr val="00FF00"/>
                </a:highlight>
              </a:rPr>
              <a:t>als</a:t>
            </a:r>
            <a:r>
              <a:rPr lang="en-US" sz="2000" dirty="0">
                <a:highlight>
                  <a:srgbClr val="00FF00"/>
                </a:highlight>
              </a:rPr>
              <a:t> </a:t>
            </a:r>
            <a:r>
              <a:rPr lang="en-US" sz="2000" dirty="0" err="1">
                <a:highlight>
                  <a:srgbClr val="00FF00"/>
                </a:highlight>
              </a:rPr>
              <a:t>Treugeber</a:t>
            </a:r>
            <a:r>
              <a:rPr lang="en-US" sz="2000" dirty="0">
                <a:highlight>
                  <a:srgbClr val="00FF00"/>
                </a:highlight>
              </a:rPr>
              <a:t> </a:t>
            </a:r>
            <a:r>
              <a:rPr lang="en-US" sz="2000" dirty="0" err="1">
                <a:highlight>
                  <a:srgbClr val="00FF00"/>
                </a:highlight>
              </a:rPr>
              <a:t>über</a:t>
            </a:r>
            <a:r>
              <a:rPr lang="en-US" sz="2000" dirty="0">
                <a:highlight>
                  <a:srgbClr val="00FF00"/>
                </a:highlight>
              </a:rPr>
              <a:t> die </a:t>
            </a:r>
            <a:r>
              <a:rPr lang="en-US" sz="2000" dirty="0" err="1">
                <a:highlight>
                  <a:srgbClr val="00FF00"/>
                </a:highlight>
              </a:rPr>
              <a:t>Beklagte</a:t>
            </a:r>
            <a:r>
              <a:rPr lang="en-US" sz="2000" dirty="0">
                <a:highlight>
                  <a:srgbClr val="00FF00"/>
                </a:highlight>
              </a:rPr>
              <a:t> </a:t>
            </a:r>
            <a:r>
              <a:rPr lang="en-US" sz="2000" dirty="0" err="1">
                <a:highlight>
                  <a:srgbClr val="00FF00"/>
                </a:highlight>
              </a:rPr>
              <a:t>als</a:t>
            </a:r>
            <a:r>
              <a:rPr lang="en-US" sz="2000" dirty="0">
                <a:highlight>
                  <a:srgbClr val="00FF00"/>
                </a:highlight>
              </a:rPr>
              <a:t> </a:t>
            </a:r>
            <a:r>
              <a:rPr lang="en-US" sz="2000" dirty="0" err="1">
                <a:highlight>
                  <a:srgbClr val="00FF00"/>
                </a:highlight>
              </a:rPr>
              <a:t>Treuhänderin</a:t>
            </a:r>
            <a:r>
              <a:rPr lang="en-US" sz="2000" dirty="0"/>
              <a:t> </a:t>
            </a:r>
            <a:r>
              <a:rPr lang="en-US" sz="2000" dirty="0" err="1">
                <a:highlight>
                  <a:srgbClr val="00FFFF"/>
                </a:highlight>
              </a:rPr>
              <a:t>mit</a:t>
            </a:r>
            <a:r>
              <a:rPr lang="en-US" sz="2000" dirty="0">
                <a:highlight>
                  <a:srgbClr val="00FFFF"/>
                </a:highlight>
              </a:rPr>
              <a:t> </a:t>
            </a:r>
            <a:r>
              <a:rPr lang="en-US" sz="2000" dirty="0" err="1">
                <a:highlight>
                  <a:srgbClr val="00FFFF"/>
                </a:highlight>
              </a:rPr>
              <a:t>einer</a:t>
            </a:r>
            <a:r>
              <a:rPr lang="en-US" sz="2000" dirty="0">
                <a:highlight>
                  <a:srgbClr val="00FFFF"/>
                </a:highlight>
              </a:rPr>
              <a:t> </a:t>
            </a:r>
            <a:r>
              <a:rPr lang="en-US" sz="2000" dirty="0" err="1">
                <a:highlight>
                  <a:srgbClr val="00FFFF"/>
                </a:highlight>
              </a:rPr>
              <a:t>Einlage</a:t>
            </a:r>
            <a:r>
              <a:rPr lang="en-US" sz="2000" dirty="0">
                <a:highlight>
                  <a:srgbClr val="00FFFF"/>
                </a:highlight>
              </a:rPr>
              <a:t> von 50.000 € </a:t>
            </a:r>
            <a:r>
              <a:rPr lang="en-US" sz="2000" dirty="0" err="1">
                <a:highlight>
                  <a:srgbClr val="00FFFF"/>
                </a:highlight>
              </a:rPr>
              <a:t>zuzüglich</a:t>
            </a:r>
            <a:r>
              <a:rPr lang="en-US" sz="2000" dirty="0">
                <a:highlight>
                  <a:srgbClr val="00FFFF"/>
                </a:highlight>
              </a:rPr>
              <a:t> 3 % </a:t>
            </a:r>
            <a:r>
              <a:rPr lang="en-US" sz="2000" dirty="0" err="1">
                <a:highlight>
                  <a:srgbClr val="00FFFF"/>
                </a:highlight>
              </a:rPr>
              <a:t>Agio</a:t>
            </a:r>
            <a:r>
              <a:rPr lang="en-US" sz="2000" dirty="0">
                <a:highlight>
                  <a:srgbClr val="00FFFF"/>
                </a:highlight>
              </a:rPr>
              <a:t> </a:t>
            </a:r>
            <a:r>
              <a:rPr lang="en-US" sz="2000" dirty="0">
                <a:highlight>
                  <a:srgbClr val="FF0000"/>
                </a:highlight>
              </a:rPr>
              <a:t>an der </a:t>
            </a:r>
            <a:r>
              <a:rPr lang="en-US" sz="2000" dirty="0" err="1">
                <a:highlight>
                  <a:srgbClr val="FF0000"/>
                </a:highlight>
              </a:rPr>
              <a:t>E-P-M-GmbH&amp;CoKG</a:t>
            </a:r>
            <a:r>
              <a:rPr lang="en-US" sz="2000" dirty="0">
                <a:highlight>
                  <a:srgbClr val="FF0000"/>
                </a:highlight>
              </a:rPr>
              <a:t> IV</a:t>
            </a:r>
            <a:r>
              <a:rPr lang="en-US" sz="2000" dirty="0"/>
              <a:t>, </a:t>
            </a:r>
            <a:r>
              <a:rPr lang="en-US" sz="2000" dirty="0" err="1">
                <a:solidFill>
                  <a:schemeClr val="bg1">
                    <a:lumMod val="85000"/>
                  </a:schemeClr>
                </a:solidFill>
              </a:rPr>
              <a:t>einer</a:t>
            </a:r>
            <a:r>
              <a:rPr lang="en-US" sz="2000" dirty="0">
                <a:solidFill>
                  <a:schemeClr val="bg1">
                    <a:lumMod val="85000"/>
                  </a:schemeClr>
                </a:solidFill>
              </a:rPr>
              <a:t> </a:t>
            </a:r>
            <a:r>
              <a:rPr lang="en-US" sz="2000" dirty="0" err="1">
                <a:solidFill>
                  <a:schemeClr val="bg1">
                    <a:lumMod val="85000"/>
                  </a:schemeClr>
                </a:solidFill>
              </a:rPr>
              <a:t>zu</a:t>
            </a:r>
            <a:r>
              <a:rPr lang="en-US" sz="2000" dirty="0">
                <a:solidFill>
                  <a:schemeClr val="bg1">
                    <a:lumMod val="85000"/>
                  </a:schemeClr>
                </a:solidFill>
              </a:rPr>
              <a:t> </a:t>
            </a:r>
            <a:r>
              <a:rPr lang="en-US" sz="2000" dirty="0" err="1">
                <a:solidFill>
                  <a:schemeClr val="bg1">
                    <a:lumMod val="85000"/>
                  </a:schemeClr>
                </a:solidFill>
              </a:rPr>
              <a:t>einer</a:t>
            </a:r>
            <a:r>
              <a:rPr lang="en-US" sz="2000" dirty="0">
                <a:solidFill>
                  <a:schemeClr val="bg1">
                    <a:lumMod val="85000"/>
                  </a:schemeClr>
                </a:solidFill>
              </a:rPr>
              <a:t> Serie von </a:t>
            </a:r>
            <a:r>
              <a:rPr lang="en-US" sz="2000" dirty="0" err="1">
                <a:solidFill>
                  <a:schemeClr val="bg1">
                    <a:lumMod val="85000"/>
                  </a:schemeClr>
                </a:solidFill>
              </a:rPr>
              <a:t>Filmfonds</a:t>
            </a:r>
            <a:r>
              <a:rPr lang="en-US" sz="2000" dirty="0">
                <a:solidFill>
                  <a:schemeClr val="bg1">
                    <a:lumMod val="85000"/>
                  </a:schemeClr>
                </a:solidFill>
              </a:rPr>
              <a:t> </a:t>
            </a:r>
            <a:r>
              <a:rPr lang="en-US" sz="2000" dirty="0" err="1">
                <a:solidFill>
                  <a:schemeClr val="bg1">
                    <a:lumMod val="85000"/>
                  </a:schemeClr>
                </a:solidFill>
              </a:rPr>
              <a:t>gehörenden</a:t>
            </a:r>
            <a:r>
              <a:rPr lang="en-US" sz="2000" dirty="0">
                <a:solidFill>
                  <a:schemeClr val="bg1">
                    <a:lumMod val="85000"/>
                  </a:schemeClr>
                </a:solidFill>
              </a:rPr>
              <a:t> </a:t>
            </a:r>
            <a:r>
              <a:rPr lang="en-US" sz="2000" dirty="0" err="1">
                <a:solidFill>
                  <a:schemeClr val="bg1">
                    <a:lumMod val="85000"/>
                  </a:schemeClr>
                </a:solidFill>
              </a:rPr>
              <a:t>Publikumsgesellschaft</a:t>
            </a:r>
            <a:r>
              <a:rPr lang="en-US" sz="2000" dirty="0">
                <a:solidFill>
                  <a:schemeClr val="bg1">
                    <a:lumMod val="85000"/>
                  </a:schemeClr>
                </a:solidFill>
              </a:rPr>
              <a:t>.</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57187" lvl="1" indent="0">
              <a:buNone/>
            </a:pPr>
            <a:endParaRPr lang="de-DE" sz="2000" dirty="0"/>
          </a:p>
          <a:p>
            <a:pPr marL="342900" indent="-342900">
              <a:buFont typeface="Arial" panose="020B0604020202020204" pitchFamily="34" charset="0"/>
              <a:buChar char="•"/>
            </a:pPr>
            <a:endParaRPr lang="de-DE" sz="2000" dirty="0"/>
          </a:p>
          <a:p>
            <a:endParaRPr lang="de-DE" sz="2000" b="1" dirty="0"/>
          </a:p>
          <a:p>
            <a:pPr marL="0" indent="0"/>
            <a:endParaRPr lang="de-DE" sz="2000" dirty="0"/>
          </a:p>
        </p:txBody>
      </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8</a:t>
            </a:fld>
            <a:endParaRPr lang="de-DE" dirty="0"/>
          </a:p>
        </p:txBody>
      </p:sp>
      <p:sp>
        <p:nvSpPr>
          <p:cNvPr id="7" name="Fußzeilenplatzhalter 4">
            <a:extLst>
              <a:ext uri="{FF2B5EF4-FFF2-40B4-BE49-F238E27FC236}">
                <a16:creationId xmlns:a16="http://schemas.microsoft.com/office/drawing/2014/main" id="{C398CEE3-84F8-4041-9ECA-8704ECF597D5}"/>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9" name="Title 8">
            <a:extLst>
              <a:ext uri="{FF2B5EF4-FFF2-40B4-BE49-F238E27FC236}">
                <a16:creationId xmlns:a16="http://schemas.microsoft.com/office/drawing/2014/main" id="{41F854E7-059A-9642-B17A-E64D01E93388}"/>
              </a:ext>
            </a:extLst>
          </p:cNvPr>
          <p:cNvSpPr>
            <a:spLocks noGrp="1"/>
          </p:cNvSpPr>
          <p:nvPr>
            <p:ph type="title"/>
          </p:nvPr>
        </p:nvSpPr>
        <p:spPr>
          <a:xfrm>
            <a:off x="332903" y="160362"/>
            <a:ext cx="10586099" cy="1172416"/>
          </a:xfrm>
        </p:spPr>
        <p:txBody>
          <a:bodyPr/>
          <a:lstStyle/>
          <a:p>
            <a:r>
              <a:rPr lang="en-US" dirty="0"/>
              <a:t>RQ1: How an ontology for representing semantic information of court decisions can look like?</a:t>
            </a:r>
            <a:br>
              <a:rPr lang="en-US" dirty="0"/>
            </a:br>
            <a:r>
              <a:rPr lang="de-DE" sz="1800" dirty="0" err="1"/>
              <a:t>Linguistic</a:t>
            </a:r>
            <a:r>
              <a:rPr lang="de-DE" sz="1800" dirty="0"/>
              <a:t> Analysis – </a:t>
            </a:r>
            <a:r>
              <a:rPr lang="de-DE" sz="1800" dirty="0" err="1"/>
              <a:t>Example</a:t>
            </a:r>
            <a:endParaRPr lang="en-US" sz="1800" dirty="0"/>
          </a:p>
        </p:txBody>
      </p:sp>
    </p:spTree>
    <p:extLst>
      <p:ext uri="{BB962C8B-B14F-4D97-AF65-F5344CB8AC3E}">
        <p14:creationId xmlns:p14="http://schemas.microsoft.com/office/powerpoint/2010/main" val="5966965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blinds(horizontal)">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057B336-3E64-4FA7-83D6-8345E459DFBC}"/>
              </a:ext>
            </a:extLst>
          </p:cNvPr>
          <p:cNvSpPr>
            <a:spLocks noGrp="1"/>
          </p:cNvSpPr>
          <p:nvPr>
            <p:ph idx="1"/>
          </p:nvPr>
        </p:nvSpPr>
        <p:spPr>
          <a:xfrm>
            <a:off x="332903" y="1794619"/>
            <a:ext cx="11524664" cy="4903019"/>
          </a:xfrm>
        </p:spPr>
        <p:txBody>
          <a:bodyPr anchor="t">
            <a:normAutofit/>
          </a:bodyPr>
          <a:lstStyle/>
          <a:p>
            <a:pPr marL="342900" indent="-342900">
              <a:buFont typeface="Arial" panose="020B0604020202020204" pitchFamily="34" charset="0"/>
              <a:buChar char="•"/>
            </a:pPr>
            <a:r>
              <a:rPr lang="en-US" sz="2000" dirty="0"/>
              <a:t>Small amount of sentence patterns (even a strong structured sequence of known and new information)</a:t>
            </a:r>
          </a:p>
          <a:p>
            <a:pPr marL="342900" indent="-342900">
              <a:buFont typeface="Arial" panose="020B0604020202020204" pitchFamily="34" charset="0"/>
              <a:buChar char="•"/>
            </a:pPr>
            <a:r>
              <a:rPr lang="en-US" sz="2000" dirty="0"/>
              <a:t>Long sentences</a:t>
            </a:r>
          </a:p>
          <a:p>
            <a:pPr marL="342900" indent="-342900">
              <a:buFont typeface="Arial" panose="020B0604020202020204" pitchFamily="34" charset="0"/>
              <a:buChar char="•"/>
            </a:pPr>
            <a:r>
              <a:rPr lang="en-US" sz="2000" dirty="0"/>
              <a:t>Personifications</a:t>
            </a:r>
          </a:p>
          <a:p>
            <a:pPr marL="342900" indent="-342900">
              <a:buFont typeface="Arial" panose="020B0604020202020204" pitchFamily="34" charset="0"/>
              <a:buChar char="•"/>
            </a:pPr>
            <a:r>
              <a:rPr lang="en-US" sz="2000" dirty="0"/>
              <a:t>Nominal paraphrasing instead of using simple verbs</a:t>
            </a:r>
          </a:p>
          <a:p>
            <a:pPr marL="342900" indent="-342900">
              <a:buFont typeface="Arial" panose="020B0604020202020204" pitchFamily="34" charset="0"/>
              <a:buChar char="•"/>
            </a:pPr>
            <a:r>
              <a:rPr lang="en-US" sz="2000" dirty="0"/>
              <a:t>Chains of subordinated nouns and genitive attributes</a:t>
            </a:r>
          </a:p>
          <a:p>
            <a:pPr marL="342900" indent="-342900">
              <a:buFont typeface="Arial" panose="020B0604020202020204" pitchFamily="34" charset="0"/>
              <a:buChar char="•"/>
            </a:pPr>
            <a:r>
              <a:rPr lang="en-US" sz="2000" dirty="0"/>
              <a:t>Common phrasing</a:t>
            </a:r>
          </a:p>
          <a:p>
            <a:pPr marL="342900" indent="-342900">
              <a:buFont typeface="Arial" panose="020B0604020202020204" pitchFamily="34" charset="0"/>
              <a:buChar char="•"/>
            </a:pPr>
            <a:r>
              <a:rPr lang="en-US" sz="2000" dirty="0"/>
              <a:t>Among the different types of legal documents, judgments are the ones with the smallest syllabus</a:t>
            </a:r>
          </a:p>
        </p:txBody>
      </p:sp>
      <p:sp>
        <p:nvSpPr>
          <p:cNvPr id="4" name="Datumsplatzhalter 3">
            <a:extLst>
              <a:ext uri="{FF2B5EF4-FFF2-40B4-BE49-F238E27FC236}">
                <a16:creationId xmlns:a16="http://schemas.microsoft.com/office/drawing/2014/main" id="{9322EF85-2ACF-4DB3-BC2F-EBB78034A1EA}"/>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C2A2615B-444A-4E6E-8800-7B7F4C2E1D3F}"/>
              </a:ext>
            </a:extLst>
          </p:cNvPr>
          <p:cNvSpPr>
            <a:spLocks noGrp="1"/>
          </p:cNvSpPr>
          <p:nvPr>
            <p:ph type="sldNum" sz="quarter" idx="12"/>
          </p:nvPr>
        </p:nvSpPr>
        <p:spPr/>
        <p:txBody>
          <a:bodyPr/>
          <a:lstStyle/>
          <a:p>
            <a:pPr>
              <a:defRPr/>
            </a:pPr>
            <a:fld id="{05BC9FAB-BDC1-47C0-A8BB-6E12A8205D33}" type="slidenum">
              <a:rPr lang="de-DE" smtClean="0"/>
              <a:pPr>
                <a:defRPr/>
              </a:pPr>
              <a:t>9</a:t>
            </a:fld>
            <a:endParaRPr lang="de-DE" dirty="0"/>
          </a:p>
        </p:txBody>
      </p:sp>
      <p:sp>
        <p:nvSpPr>
          <p:cNvPr id="7" name="Fußzeilenplatzhalter 4">
            <a:extLst>
              <a:ext uri="{FF2B5EF4-FFF2-40B4-BE49-F238E27FC236}">
                <a16:creationId xmlns:a16="http://schemas.microsoft.com/office/drawing/2014/main" id="{C398CEE3-84F8-4041-9ECA-8704ECF597D5}"/>
              </a:ext>
            </a:extLst>
          </p:cNvPr>
          <p:cNvSpPr>
            <a:spLocks noGrp="1"/>
          </p:cNvSpPr>
          <p:nvPr>
            <p:ph type="ftr" sz="quarter" idx="11"/>
          </p:nvPr>
        </p:nvSpPr>
        <p:spPr>
          <a:xfrm>
            <a:off x="332903" y="6569076"/>
            <a:ext cx="5761567" cy="288925"/>
          </a:xfrm>
        </p:spPr>
        <p:txBody>
          <a:bodyPr/>
          <a:lstStyle/>
          <a:p>
            <a:pPr>
              <a:defRPr/>
            </a:pPr>
            <a:r>
              <a:rPr lang="en-US" dirty="0"/>
              <a:t>191021 Tobias </a:t>
            </a:r>
            <a:r>
              <a:rPr lang="en-US" dirty="0" err="1"/>
              <a:t>Eyl</a:t>
            </a:r>
            <a:r>
              <a:rPr lang="en-US" dirty="0"/>
              <a:t> Bachelor’s Thesis Final Presentation</a:t>
            </a:r>
            <a:endParaRPr lang="de-DE" dirty="0"/>
          </a:p>
        </p:txBody>
      </p:sp>
      <p:sp>
        <p:nvSpPr>
          <p:cNvPr id="9" name="Title 8">
            <a:extLst>
              <a:ext uri="{FF2B5EF4-FFF2-40B4-BE49-F238E27FC236}">
                <a16:creationId xmlns:a16="http://schemas.microsoft.com/office/drawing/2014/main" id="{41F854E7-059A-9642-B17A-E64D01E93388}"/>
              </a:ext>
            </a:extLst>
          </p:cNvPr>
          <p:cNvSpPr>
            <a:spLocks noGrp="1"/>
          </p:cNvSpPr>
          <p:nvPr>
            <p:ph type="title"/>
          </p:nvPr>
        </p:nvSpPr>
        <p:spPr>
          <a:xfrm>
            <a:off x="332903" y="160362"/>
            <a:ext cx="10586099" cy="1172416"/>
          </a:xfrm>
        </p:spPr>
        <p:txBody>
          <a:bodyPr/>
          <a:lstStyle/>
          <a:p>
            <a:r>
              <a:rPr lang="en-US" dirty="0"/>
              <a:t>RQ1: How an ontology for representing semantic information of court decisions can look like?</a:t>
            </a:r>
            <a:br>
              <a:rPr lang="en-US" dirty="0"/>
            </a:br>
            <a:r>
              <a:rPr lang="de-DE" sz="1800" dirty="0" err="1"/>
              <a:t>Linguistic</a:t>
            </a:r>
            <a:r>
              <a:rPr lang="de-DE" sz="1800" dirty="0"/>
              <a:t> Analysis – General </a:t>
            </a:r>
            <a:r>
              <a:rPr lang="de-DE" sz="1800" dirty="0" err="1"/>
              <a:t>findings</a:t>
            </a:r>
            <a:r>
              <a:rPr lang="de-DE" sz="1800" dirty="0"/>
              <a:t> [2]</a:t>
            </a:r>
            <a:endParaRPr lang="en-US" sz="1800" dirty="0"/>
          </a:p>
        </p:txBody>
      </p:sp>
    </p:spTree>
    <p:extLst>
      <p:ext uri="{BB962C8B-B14F-4D97-AF65-F5344CB8AC3E}">
        <p14:creationId xmlns:p14="http://schemas.microsoft.com/office/powerpoint/2010/main" val="10342372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3 Matthes English Master Slide Deck (wide).potx" id="{91040FA8-FD49-4102-AC41-84BC0B08C488}" vid="{045BDA8C-0E4E-43FE-921F-341BE0C2864F}"/>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23400</TotalTime>
  <Words>2257</Words>
  <Application>Microsoft Macintosh PowerPoint</Application>
  <PresentationFormat>Widescreen</PresentationFormat>
  <Paragraphs>336</Paragraphs>
  <Slides>27</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 Unicode MS</vt:lpstr>
      <vt:lpstr>Arial</vt:lpstr>
      <vt:lpstr>Calibri</vt:lpstr>
      <vt:lpstr>Courier New</vt:lpstr>
      <vt:lpstr>TUM Neue Helvetica 75 Bold</vt:lpstr>
      <vt:lpstr>Wingdings</vt:lpstr>
      <vt:lpstr>Slides sebis 2013 2</vt:lpstr>
      <vt:lpstr>Bachelor Thesis Final Presentation: An Approach for a Semantic Information Extraction of Decisions of the Federal Court of Justice</vt:lpstr>
      <vt:lpstr>Key Facts </vt:lpstr>
      <vt:lpstr>Outline</vt:lpstr>
      <vt:lpstr>PowerPoint Presentation</vt:lpstr>
      <vt:lpstr>Outline</vt:lpstr>
      <vt:lpstr>Research Process</vt:lpstr>
      <vt:lpstr>RQ1: How an ontology for representing semantic information of court decisions can look like? Literature Research</vt:lpstr>
      <vt:lpstr>RQ1: How an ontology for representing semantic information of court decisions can look like? Linguistic Analysis – Example</vt:lpstr>
      <vt:lpstr>RQ1: How an ontology for representing semantic information of court decisions can look like? Linguistic Analysis – General findings [2]</vt:lpstr>
      <vt:lpstr>RQ2: How the key information of a court decision can automatically be extracted using NLP? Comparing different parsing techniques [3]</vt:lpstr>
      <vt:lpstr>RQ2: How the key information of a court decision can automatically be extracted using NLP? Constituency- vs. Dependency-based Parse Tree</vt:lpstr>
      <vt:lpstr>RQ2: How the key information of a court decision can automatically be extracted using NLP? Constituency vs. Dependency Parsing - Conclusion</vt:lpstr>
      <vt:lpstr>RQ2: How the key information of a court decision can automatically be extracted using NLP? Dependency Parsing &amp; Semantic Role Labeling</vt:lpstr>
      <vt:lpstr>RQ2: How the key information of a court decision can automatically be extracted using NLP? Example of a semantically annotated sentence</vt:lpstr>
      <vt:lpstr>RQ2: How the key information of a court decision can automatically be extracted using NLP? What about the remaining syntactic auxiliary tokens?</vt:lpstr>
      <vt:lpstr>RQ2: How the key information of a court decision can automatically be extracted using NLP? Excerpt of the developed legal ontology</vt:lpstr>
      <vt:lpstr>RQ2: How the key information of a court decision can automatically be extracted using NLP? Legal Concepts and their dependencies</vt:lpstr>
      <vt:lpstr>PowerPoint Presentation</vt:lpstr>
      <vt:lpstr>Outline</vt:lpstr>
      <vt:lpstr>PowerPoint Presentation</vt:lpstr>
      <vt:lpstr>Outline</vt:lpstr>
      <vt:lpstr>Conclusion</vt:lpstr>
      <vt:lpstr>Limitations &amp; Future Work</vt:lpstr>
      <vt:lpstr>References</vt:lpstr>
      <vt:lpstr>PowerPoint Presentation</vt:lpstr>
      <vt:lpstr>Legal Ontologies</vt:lpstr>
      <vt:lpstr>Legal Ontologies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the Legal Reasoning Process by Classification of Judgments Applying Active Machine Learning</dc:title>
  <dc:creator>David</dc:creator>
  <cp:lastModifiedBy>Tobias Eyl</cp:lastModifiedBy>
  <cp:revision>432</cp:revision>
  <cp:lastPrinted>2019-05-06T10:03:58Z</cp:lastPrinted>
  <dcterms:created xsi:type="dcterms:W3CDTF">2018-10-04T23:12:30Z</dcterms:created>
  <dcterms:modified xsi:type="dcterms:W3CDTF">2019-10-21T10:12:52Z</dcterms:modified>
</cp:coreProperties>
</file>