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25" r:id="rId1"/>
  </p:sldMasterIdLst>
  <p:notesMasterIdLst>
    <p:notesMasterId r:id="rId18"/>
  </p:notesMasterIdLst>
  <p:handoutMasterIdLst>
    <p:handoutMasterId r:id="rId19"/>
  </p:handoutMasterIdLst>
  <p:sldIdLst>
    <p:sldId id="674" r:id="rId2"/>
    <p:sldId id="707" r:id="rId3"/>
    <p:sldId id="696" r:id="rId4"/>
    <p:sldId id="699" r:id="rId5"/>
    <p:sldId id="697" r:id="rId6"/>
    <p:sldId id="709" r:id="rId7"/>
    <p:sldId id="705" r:id="rId8"/>
    <p:sldId id="718" r:id="rId9"/>
    <p:sldId id="706" r:id="rId10"/>
    <p:sldId id="712" r:id="rId11"/>
    <p:sldId id="704" r:id="rId12"/>
    <p:sldId id="716" r:id="rId13"/>
    <p:sldId id="713" r:id="rId14"/>
    <p:sldId id="714" r:id="rId15"/>
    <p:sldId id="715" r:id="rId16"/>
    <p:sldId id="673" r:id="rId17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5BD"/>
    <a:srgbClr val="41BEFF"/>
    <a:srgbClr val="C0C0C0"/>
    <a:srgbClr val="000000"/>
    <a:srgbClr val="FF8000"/>
    <a:srgbClr val="CB6C1D"/>
    <a:srgbClr val="ECE8C2"/>
    <a:srgbClr val="91AC6B"/>
    <a:srgbClr val="074F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Designformatvorlage 2 - Akz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18" autoAdjust="0"/>
    <p:restoredTop sz="73878" autoAdjust="0"/>
  </p:normalViewPr>
  <p:slideViewPr>
    <p:cSldViewPr>
      <p:cViewPr varScale="1">
        <p:scale>
          <a:sx n="93" d="100"/>
          <a:sy n="93" d="100"/>
        </p:scale>
        <p:origin x="280" y="192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‹Nr.›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>
              <a:solidFill>
                <a:schemeClr val="tx1"/>
              </a:solidFill>
              <a:effectLst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858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digitalize the stationary retail through AI and robotic powered applications</a:t>
            </a:r>
          </a:p>
          <a:p>
            <a:pPr marL="171450" indent="-171450">
              <a:buFontTx/>
              <a:buChar char="-"/>
            </a:pPr>
            <a:r>
              <a:rPr lang="en-GB" dirty="0"/>
              <a:t>Optimize product placement to improve customer experience and drive turnover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/>
              <a:t>K4R partnering with various organization</a:t>
            </a:r>
          </a:p>
          <a:p>
            <a:pPr marL="171450" indent="-171450">
              <a:buFontTx/>
              <a:buChar char="-"/>
            </a:pPr>
            <a:r>
              <a:rPr lang="en-GB" dirty="0"/>
              <a:t>At the heart of the platform lies a digital twin</a:t>
            </a:r>
          </a:p>
          <a:p>
            <a:pPr marL="171450" indent="-171450">
              <a:buFontTx/>
              <a:buChar char="-"/>
            </a:pPr>
            <a:r>
              <a:rPr lang="en-GB" dirty="0"/>
              <a:t>Digital replication of a physical object</a:t>
            </a:r>
          </a:p>
          <a:p>
            <a:r>
              <a:rPr lang="en-GB" dirty="0"/>
              <a:t>- Centralized database for the other components to access</a:t>
            </a:r>
          </a:p>
          <a:p>
            <a:r>
              <a:rPr lang="en-GB" dirty="0"/>
              <a:t>- Made up of multiple use cases to achieve these goals</a:t>
            </a:r>
          </a:p>
          <a:p>
            <a:r>
              <a:rPr lang="en-GB" dirty="0"/>
              <a:t>- To handle traffic between the various component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-  the access on the digital twin and other components needs to be controlled create secure environment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9321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-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Literarture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Review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- Access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control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model</a:t>
            </a:r>
            <a:endParaRPr lang="de-DE" sz="1200" kern="1200" dirty="0">
              <a:solidFill>
                <a:schemeClr val="tx1"/>
              </a:solidFill>
              <a:effectLst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6166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How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model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data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flows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within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Knowledge4Retail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platform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for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associated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organizations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and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roles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?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What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are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requirements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partner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organizations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for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a Knowledge4Retail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data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access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control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concept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?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And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How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design a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data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access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control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concept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for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Knowledge4Retail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platform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? All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which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are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corresponding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one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research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design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sections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4890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Data flow can be divided into four sectors</a:t>
            </a:r>
          </a:p>
          <a:p>
            <a:r>
              <a:rPr lang="en-GB" dirty="0"/>
              <a:t>- digital twin</a:t>
            </a:r>
          </a:p>
          <a:p>
            <a:r>
              <a:rPr lang="en-GB" dirty="0"/>
              <a:t>- external</a:t>
            </a:r>
          </a:p>
          <a:p>
            <a:r>
              <a:rPr lang="en-GB" dirty="0"/>
              <a:t>- staff</a:t>
            </a:r>
          </a:p>
          <a:p>
            <a:r>
              <a:rPr lang="en-GB" dirty="0"/>
              <a:t>- use cases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9617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Overview of the different access objects of the system</a:t>
            </a:r>
          </a:p>
          <a:p>
            <a:pPr marL="171450" indent="-171450">
              <a:buFontTx/>
              <a:buChar char="-"/>
            </a:pPr>
            <a:r>
              <a:rPr lang="en-GB" dirty="0"/>
              <a:t>Quick workaround on the left side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4040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Access control list of the digital components</a:t>
            </a:r>
          </a:p>
          <a:p>
            <a:pPr marL="171450" indent="-171450">
              <a:buFontTx/>
              <a:buChar char="-"/>
            </a:pPr>
            <a:r>
              <a:rPr lang="en-GB" dirty="0"/>
              <a:t>Only read access since it is solely assisting and does not place the items itself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97277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Corresponding access control lists not shown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6622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Edit Title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Presenter, Date, Location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Faculty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Informatics</a:t>
            </a: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en-US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en-US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GB" noProof="0" dirty="0"/>
              <a:t>Kilian </a:t>
            </a:r>
            <a:r>
              <a:rPr lang="en-GB" noProof="0" dirty="0" err="1"/>
              <a:t>Dresse</a:t>
            </a:r>
            <a:r>
              <a:rPr lang="en-GB" noProof="0" dirty="0"/>
              <a:t>, Designing a data access control concept for the Knowledge4Retail platform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1">
                <a:latin typeface="+mn-lt"/>
              </a:rPr>
              <a:t>Technische Universität München</a:t>
            </a:r>
          </a:p>
          <a:p>
            <a:r>
              <a:rPr lang="en-US" sz="1050" noProof="1">
                <a:latin typeface="+mn-lt"/>
              </a:rPr>
              <a:t>Faculty of Informatics</a:t>
            </a:r>
          </a:p>
          <a:p>
            <a:r>
              <a:rPr lang="en-US" sz="1050" noProof="1">
                <a:latin typeface="+mn-lt"/>
              </a:rPr>
              <a:t>Chair of Software Engineering for Business Information Systems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Fax	+49.89.289.17136</a:t>
            </a: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2524469" y="5454244"/>
            <a:ext cx="1293429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59115" y="5932082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noProof="0" dirty="0"/>
              <a:t>Kilian </a:t>
            </a:r>
            <a:r>
              <a:rPr lang="en-GB" noProof="0" dirty="0" err="1"/>
              <a:t>Dresse</a:t>
            </a:r>
            <a:r>
              <a:rPr lang="en-GB" noProof="0" dirty="0"/>
              <a:t>, Designing a data access control concept for the Knowledge4Retail platform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noProof="0" dirty="0"/>
              <a:t>Kilian </a:t>
            </a:r>
            <a:r>
              <a:rPr lang="en-GB" noProof="0" dirty="0" err="1"/>
              <a:t>Dresse</a:t>
            </a:r>
            <a:r>
              <a:rPr lang="en-GB" noProof="0" dirty="0"/>
              <a:t>, Designing a data access control concept for the Knowledge4Retail platform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noProof="0" dirty="0"/>
              <a:t>Kilian </a:t>
            </a:r>
            <a:r>
              <a:rPr lang="en-GB" noProof="0" dirty="0" err="1"/>
              <a:t>Dresse</a:t>
            </a:r>
            <a:r>
              <a:rPr lang="en-GB" noProof="0" dirty="0"/>
              <a:t>, Designing a data access control concept for the Knowledge4Retail platform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825214989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noProof="0" dirty="0"/>
              <a:t>Kilian </a:t>
            </a:r>
            <a:r>
              <a:rPr lang="en-GB" noProof="0" dirty="0" err="1"/>
              <a:t>Dresse</a:t>
            </a:r>
            <a:r>
              <a:rPr lang="en-GB" noProof="0" dirty="0"/>
              <a:t>, Designing a data access control concept for the Knowledge4Retail platform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noProof="0" dirty="0"/>
              <a:t>Kilian </a:t>
            </a:r>
            <a:r>
              <a:rPr lang="en-GB" noProof="0" dirty="0" err="1"/>
              <a:t>Dresse</a:t>
            </a:r>
            <a:r>
              <a:rPr lang="en-GB" noProof="0" dirty="0"/>
              <a:t>, Designing a data access control concept for the Knowledge4Retail platform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‹Nr.›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noProof="0" dirty="0"/>
              <a:t>Kilian </a:t>
            </a:r>
            <a:r>
              <a:rPr lang="en-GB" noProof="0" dirty="0" err="1"/>
              <a:t>Dresse</a:t>
            </a:r>
            <a:r>
              <a:rPr lang="en-GB" noProof="0" dirty="0"/>
              <a:t>, Designing a data access control concept for the Knowledge4Retail platform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 dirty="0"/>
              <a:t>Kilian </a:t>
            </a:r>
            <a:r>
              <a:rPr lang="en-GB" noProof="0" dirty="0" err="1"/>
              <a:t>Dresse</a:t>
            </a:r>
            <a:r>
              <a:rPr lang="en-GB" noProof="0" dirty="0"/>
              <a:t>, Designing a data access control concept for the Knowledge4Retail platform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625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noProof="0" dirty="0"/>
              <a:t>Kilian </a:t>
            </a:r>
            <a:r>
              <a:rPr lang="en-GB" noProof="0" dirty="0" err="1"/>
              <a:t>Dresse</a:t>
            </a:r>
            <a:r>
              <a:rPr lang="en-GB" noProof="0" dirty="0"/>
              <a:t>, Designing a data access control concept for the Knowledge4Retail platform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80" r:id="rId8"/>
    <p:sldLayoutId id="2147483769" r:id="rId9"/>
    <p:sldLayoutId id="2147483771" r:id="rId10"/>
    <p:sldLayoutId id="2147483779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sv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371" y="3076976"/>
            <a:ext cx="11432843" cy="1141439"/>
          </a:xfrm>
        </p:spPr>
        <p:txBody>
          <a:bodyPr/>
          <a:lstStyle/>
          <a:p>
            <a:r>
              <a:rPr lang="en-GB" dirty="0"/>
              <a:t>Designing a data access control concept for the Knowledge4Retail platform</a:t>
            </a:r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dirty="0"/>
              <a:t>Kilian </a:t>
            </a:r>
            <a:r>
              <a:rPr lang="en-AU" dirty="0" err="1"/>
              <a:t>Dresse</a:t>
            </a:r>
            <a:r>
              <a:rPr lang="en-AU" dirty="0"/>
              <a:t>, 16.05.2022, Final Presentation</a:t>
            </a:r>
          </a:p>
        </p:txBody>
      </p:sp>
    </p:spTree>
    <p:extLst>
      <p:ext uri="{BB962C8B-B14F-4D97-AF65-F5344CB8AC3E}">
        <p14:creationId xmlns:p14="http://schemas.microsoft.com/office/powerpoint/2010/main" val="104194763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41B5142-3BCD-DD67-1747-9F706B993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Access control list of the digital components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7890EF-06F0-5F4E-4AE4-62A4460A1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5157E68-6DF6-BBBC-41F7-8C43D24DC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Kilian Dresse, Designing a data access control concept for the Knowledge4Retail platform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46ED0E-DBFE-09C2-3644-86479EA3B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60D693D-46B8-25F2-26DB-385AB9295B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57A5700-536F-8B0D-3807-030F6E9C77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790388" y="-1995363"/>
            <a:ext cx="4608164" cy="11394975"/>
          </a:xfrm>
          <a:prstGeom prst="rect">
            <a:avLst/>
          </a:prstGeom>
        </p:spPr>
      </p:pic>
      <p:sp>
        <p:nvSpPr>
          <p:cNvPr id="7" name="Abgerundetes Rechteck 6">
            <a:extLst>
              <a:ext uri="{FF2B5EF4-FFF2-40B4-BE49-F238E27FC236}">
                <a16:creationId xmlns:a16="http://schemas.microsoft.com/office/drawing/2014/main" id="{68473AD9-6B0C-9413-35B4-00D716B223E6}"/>
              </a:ext>
            </a:extLst>
          </p:cNvPr>
          <p:cNvSpPr/>
          <p:nvPr/>
        </p:nvSpPr>
        <p:spPr bwMode="auto">
          <a:xfrm>
            <a:off x="479376" y="1208111"/>
            <a:ext cx="4608512" cy="432047"/>
          </a:xfrm>
          <a:prstGeom prst="roundRect">
            <a:avLst>
              <a:gd name="adj" fmla="val 28477"/>
            </a:avLst>
          </a:prstGeom>
          <a:noFill/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dirty="0">
              <a:solidFill>
                <a:schemeClr val="tx1"/>
              </a:solidFill>
              <a:cs typeface="Arial" pitchFamily="34" charset="0"/>
            </a:endParaRPr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E30330A0-5461-639B-2578-6345F36C98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888226"/>
              </p:ext>
            </p:extLst>
          </p:nvPr>
        </p:nvGraphicFramePr>
        <p:xfrm>
          <a:off x="784415" y="4180864"/>
          <a:ext cx="10620110" cy="1287456"/>
        </p:xfrm>
        <a:graphic>
          <a:graphicData uri="http://schemas.openxmlformats.org/drawingml/2006/table">
            <a:tbl>
              <a:tblPr firstCol="1" bandRow="1">
                <a:tableStyleId>{5FD0F851-EC5A-4D38-B0AD-8093EC10F338}</a:tableStyleId>
              </a:tblPr>
              <a:tblGrid>
                <a:gridCol w="2143233">
                  <a:extLst>
                    <a:ext uri="{9D8B030D-6E8A-4147-A177-3AD203B41FA5}">
                      <a16:colId xmlns:a16="http://schemas.microsoft.com/office/drawing/2014/main" val="2560583741"/>
                    </a:ext>
                  </a:extLst>
                </a:gridCol>
                <a:gridCol w="1107120">
                  <a:extLst>
                    <a:ext uri="{9D8B030D-6E8A-4147-A177-3AD203B41FA5}">
                      <a16:colId xmlns:a16="http://schemas.microsoft.com/office/drawing/2014/main" val="14698844"/>
                    </a:ext>
                  </a:extLst>
                </a:gridCol>
                <a:gridCol w="1039045">
                  <a:extLst>
                    <a:ext uri="{9D8B030D-6E8A-4147-A177-3AD203B41FA5}">
                      <a16:colId xmlns:a16="http://schemas.microsoft.com/office/drawing/2014/main" val="3653656871"/>
                    </a:ext>
                  </a:extLst>
                </a:gridCol>
                <a:gridCol w="1039045">
                  <a:extLst>
                    <a:ext uri="{9D8B030D-6E8A-4147-A177-3AD203B41FA5}">
                      <a16:colId xmlns:a16="http://schemas.microsoft.com/office/drawing/2014/main" val="2144594681"/>
                    </a:ext>
                  </a:extLst>
                </a:gridCol>
                <a:gridCol w="1179598">
                  <a:extLst>
                    <a:ext uri="{9D8B030D-6E8A-4147-A177-3AD203B41FA5}">
                      <a16:colId xmlns:a16="http://schemas.microsoft.com/office/drawing/2014/main" val="426846244"/>
                    </a:ext>
                  </a:extLst>
                </a:gridCol>
                <a:gridCol w="1103393">
                  <a:extLst>
                    <a:ext uri="{9D8B030D-6E8A-4147-A177-3AD203B41FA5}">
                      <a16:colId xmlns:a16="http://schemas.microsoft.com/office/drawing/2014/main" val="1020695988"/>
                    </a:ext>
                  </a:extLst>
                </a:gridCol>
                <a:gridCol w="1620390">
                  <a:extLst>
                    <a:ext uri="{9D8B030D-6E8A-4147-A177-3AD203B41FA5}">
                      <a16:colId xmlns:a16="http://schemas.microsoft.com/office/drawing/2014/main" val="3382373419"/>
                    </a:ext>
                  </a:extLst>
                </a:gridCol>
                <a:gridCol w="1388286">
                  <a:extLst>
                    <a:ext uri="{9D8B030D-6E8A-4147-A177-3AD203B41FA5}">
                      <a16:colId xmlns:a16="http://schemas.microsoft.com/office/drawing/2014/main" val="3050993600"/>
                    </a:ext>
                  </a:extLst>
                </a:gridCol>
              </a:tblGrid>
              <a:tr h="64372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Role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461" marR="3461" marT="34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Store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461" marR="3461" marT="34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Product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461" marR="3461" marT="34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Item</a:t>
                      </a:r>
                    </a:p>
                  </a:txBody>
                  <a:tcPr marL="3461" marR="3461" marT="34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Shelf &amp; Layer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461" marR="3461" marT="34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Trolley</a:t>
                      </a:r>
                    </a:p>
                  </a:txBody>
                  <a:tcPr marL="3461" marR="3461" marT="34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DeliveredItem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461" marR="3461" marT="34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Planogram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461" marR="3461" marT="34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83674339"/>
                  </a:ext>
                </a:extLst>
              </a:tr>
              <a:tr h="64372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err="1">
                          <a:effectLst/>
                          <a:latin typeface="+mj-lt"/>
                        </a:rPr>
                        <a:t>Optimized</a:t>
                      </a:r>
                      <a:r>
                        <a:rPr lang="de-DE" sz="140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de-DE" sz="1400" u="none" strike="noStrike" dirty="0" err="1">
                          <a:effectLst/>
                          <a:latin typeface="+mj-lt"/>
                        </a:rPr>
                        <a:t>stocking</a:t>
                      </a:r>
                      <a:r>
                        <a:rPr lang="de-DE" sz="140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de-DE" sz="1400" u="none" strike="noStrike" dirty="0" err="1">
                          <a:effectLst/>
                          <a:latin typeface="+mj-lt"/>
                        </a:rPr>
                        <a:t>strategy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461" marR="3461" marT="34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Read-</a:t>
                      </a:r>
                      <a:r>
                        <a:rPr lang="de-D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only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461" marR="3461" marT="34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  <a:latin typeface="+mj-lt"/>
                        </a:rPr>
                        <a:t>Read-</a:t>
                      </a:r>
                      <a:r>
                        <a:rPr lang="de-DE" sz="1400" u="none" strike="noStrike" dirty="0" err="1">
                          <a:effectLst/>
                          <a:latin typeface="+mj-lt"/>
                        </a:rPr>
                        <a:t>only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461" marR="3461" marT="34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Read-</a:t>
                      </a:r>
                      <a:r>
                        <a:rPr lang="de-D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only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461" marR="3461" marT="34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  <a:latin typeface="+mj-lt"/>
                        </a:rPr>
                        <a:t>Read-</a:t>
                      </a:r>
                      <a:r>
                        <a:rPr lang="de-DE" sz="1400" u="none" strike="noStrike" dirty="0" err="1">
                          <a:effectLst/>
                          <a:latin typeface="+mj-lt"/>
                        </a:rPr>
                        <a:t>only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461" marR="3461" marT="34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Read-</a:t>
                      </a:r>
                      <a:r>
                        <a:rPr lang="de-D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only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461" marR="3461" marT="34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Read-</a:t>
                      </a:r>
                      <a:r>
                        <a:rPr lang="de-D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only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461" marR="3461" marT="34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  <a:latin typeface="+mj-lt"/>
                        </a:rPr>
                        <a:t>Read-</a:t>
                      </a:r>
                      <a:r>
                        <a:rPr lang="de-DE" sz="1400" u="none" strike="noStrike" dirty="0" err="1">
                          <a:effectLst/>
                          <a:latin typeface="+mj-lt"/>
                        </a:rPr>
                        <a:t>only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461" marR="3461" marT="34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57501197"/>
                  </a:ext>
                </a:extLst>
              </a:tr>
            </a:tbl>
          </a:graphicData>
        </a:graphic>
      </p:graphicFrame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633DADF3-ABB3-BAC1-E063-8ACBFA9150F6}"/>
              </a:ext>
            </a:extLst>
          </p:cNvPr>
          <p:cNvCxnSpPr>
            <a:cxnSpLocks/>
          </p:cNvCxnSpPr>
          <p:nvPr/>
        </p:nvCxnSpPr>
        <p:spPr bwMode="auto">
          <a:xfrm>
            <a:off x="479376" y="1424134"/>
            <a:ext cx="305039" cy="2748368"/>
          </a:xfrm>
          <a:prstGeom prst="line">
            <a:avLst/>
          </a:prstGeom>
          <a:ln w="28575">
            <a:headEnd type="none" w="med" len="med"/>
            <a:tailEnd type="non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" name="Gerade Verbindung 13">
            <a:extLst>
              <a:ext uri="{FF2B5EF4-FFF2-40B4-BE49-F238E27FC236}">
                <a16:creationId xmlns:a16="http://schemas.microsoft.com/office/drawing/2014/main" id="{B7AE8517-EAE8-18EC-C8CC-5C369D674DC3}"/>
              </a:ext>
            </a:extLst>
          </p:cNvPr>
          <p:cNvCxnSpPr>
            <a:cxnSpLocks/>
            <a:stCxn id="7" idx="3"/>
          </p:cNvCxnSpPr>
          <p:nvPr/>
        </p:nvCxnSpPr>
        <p:spPr bwMode="auto">
          <a:xfrm>
            <a:off x="5087888" y="1424135"/>
            <a:ext cx="6316637" cy="2748367"/>
          </a:xfrm>
          <a:prstGeom prst="line">
            <a:avLst/>
          </a:prstGeom>
          <a:ln w="28575" cap="rnd">
            <a:bevel/>
            <a:headEnd type="none" w="med" len="med"/>
            <a:tailEnd type="non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24200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81481E-6 L -0.27161 -0.2182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81" y="-1092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40000" y="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F4CE96-4531-7CC8-FF1B-9C4F70DF1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81213"/>
            <a:ext cx="10586099" cy="360535"/>
          </a:xfrm>
        </p:spPr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Role Hierarchy – Staff</a:t>
            </a:r>
            <a:endParaRPr lang="en-GB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F5F139E-3F0F-B891-E35A-680822977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34" y="1414335"/>
            <a:ext cx="11523133" cy="4533461"/>
          </a:xfrm>
          <a:prstGeom prst="rect">
            <a:avLst/>
          </a:prstGeom>
          <a:noFill/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E36886-0B3D-477D-5670-DCC4D94F8F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F9B3718-385F-F0A4-D6D3-A5C9058F2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noProof="0"/>
              <a:t>Kilian Dresse, Designing a data access control concept for the Knowledge4Retail platform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C096CD7-8947-6BDE-A573-8C099BD91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11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486BF34-E6BF-E909-F60D-54E5E17B6C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441426"/>
            <a:ext cx="10586102" cy="395287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A role has all rights of roles beneath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568318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CE6B82-AC0F-2A07-986F-BA4614C4F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Hosting Approach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967FA3-6057-39CA-F442-E0EF1BAB8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2640A9-18A2-0E82-2938-0491E7A10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Kilian Dresse, Designing a data access control concept for the Knowledge4Retail platform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18052D9-FB4B-205E-2F99-41CE6DAFC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8FF4E8-6742-6BC9-140E-836F2D0466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On-Premise vs. Cloud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A7BE5DFC-89B4-764A-53F0-E7A556B972B2}"/>
              </a:ext>
            </a:extLst>
          </p:cNvPr>
          <p:cNvGrpSpPr/>
          <p:nvPr/>
        </p:nvGrpSpPr>
        <p:grpSpPr>
          <a:xfrm>
            <a:off x="1398499" y="1485897"/>
            <a:ext cx="4196093" cy="3696984"/>
            <a:chOff x="1398499" y="1485897"/>
            <a:chExt cx="4196093" cy="3696984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CAE598B7-9589-C527-7DAA-87DC7F20FBC9}"/>
                </a:ext>
              </a:extLst>
            </p:cNvPr>
            <p:cNvGrpSpPr/>
            <p:nvPr/>
          </p:nvGrpSpPr>
          <p:grpSpPr>
            <a:xfrm>
              <a:off x="1398499" y="1485897"/>
              <a:ext cx="4196093" cy="3696984"/>
              <a:chOff x="8507470" y="1727016"/>
              <a:chExt cx="4196093" cy="3696984"/>
            </a:xfrm>
          </p:grpSpPr>
          <p:pic>
            <p:nvPicPr>
              <p:cNvPr id="16" name="Grafik 15" descr="Warenkorb mit einfarbiger Füllung">
                <a:extLst>
                  <a:ext uri="{FF2B5EF4-FFF2-40B4-BE49-F238E27FC236}">
                    <a16:creationId xmlns:a16="http://schemas.microsoft.com/office/drawing/2014/main" id="{F3C827D1-8CB5-29F4-74B4-ABDE012864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/>
            </p:blipFill>
            <p:spPr>
              <a:xfrm>
                <a:off x="9917069" y="1727016"/>
                <a:ext cx="1371600" cy="1371600"/>
              </a:xfrm>
              <a:prstGeom prst="rect">
                <a:avLst/>
              </a:prstGeom>
            </p:spPr>
          </p:pic>
          <p:sp>
            <p:nvSpPr>
              <p:cNvPr id="17" name="Abgerundetes Rechteck 16">
                <a:extLst>
                  <a:ext uri="{FF2B5EF4-FFF2-40B4-BE49-F238E27FC236}">
                    <a16:creationId xmlns:a16="http://schemas.microsoft.com/office/drawing/2014/main" id="{AA801F8F-A371-B5FE-D002-4219F8F2F37B}"/>
                  </a:ext>
                </a:extLst>
              </p:cNvPr>
              <p:cNvSpPr/>
              <p:nvPr/>
            </p:nvSpPr>
            <p:spPr bwMode="auto">
              <a:xfrm>
                <a:off x="8507470" y="3672844"/>
                <a:ext cx="4196093" cy="1751156"/>
              </a:xfrm>
              <a:prstGeom prst="roundRect">
                <a:avLst/>
              </a:prstGeom>
              <a:solidFill>
                <a:srgbClr val="C4DDF3"/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285750" indent="-285750" eaLnBrk="0" hangingPunct="0">
                  <a:buFont typeface="Arial" panose="020B0604020202020204" pitchFamily="34" charset="0"/>
                  <a:buChar char="•"/>
                </a:pPr>
                <a:r>
                  <a:rPr lang="en-GB" dirty="0"/>
                  <a:t>Company internal hosting</a:t>
                </a:r>
              </a:p>
              <a:p>
                <a:pPr marL="428625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Full control over system</a:t>
                </a:r>
              </a:p>
              <a:p>
                <a:pPr marL="428625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Possibility to enhance and change system to its needs</a:t>
                </a:r>
              </a:p>
            </p:txBody>
          </p:sp>
        </p:grp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A48AA2C2-EBA7-8A37-EB04-2EB12E17C613}"/>
                </a:ext>
              </a:extLst>
            </p:cNvPr>
            <p:cNvSpPr txBox="1"/>
            <p:nvPr/>
          </p:nvSpPr>
          <p:spPr>
            <a:xfrm>
              <a:off x="2031802" y="2743197"/>
              <a:ext cx="2924198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2400" dirty="0">
                  <a:solidFill>
                    <a:schemeClr val="accent5"/>
                  </a:solidFill>
                  <a:latin typeface="Arial" pitchFamily="34" charset="0"/>
                </a:rPr>
                <a:t>Supermarket chains</a:t>
              </a:r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D72C3769-BDFD-5E5C-3A83-6FC80063E97A}"/>
              </a:ext>
            </a:extLst>
          </p:cNvPr>
          <p:cNvGrpSpPr/>
          <p:nvPr/>
        </p:nvGrpSpPr>
        <p:grpSpPr>
          <a:xfrm>
            <a:off x="6597408" y="1485897"/>
            <a:ext cx="4196093" cy="3696984"/>
            <a:chOff x="1398499" y="1485897"/>
            <a:chExt cx="4196093" cy="3696984"/>
          </a:xfrm>
        </p:grpSpPr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C84FDAB6-80A4-DBC8-CF5F-1707CDDEC84A}"/>
                </a:ext>
              </a:extLst>
            </p:cNvPr>
            <p:cNvGrpSpPr/>
            <p:nvPr/>
          </p:nvGrpSpPr>
          <p:grpSpPr>
            <a:xfrm>
              <a:off x="1398499" y="1485897"/>
              <a:ext cx="4196093" cy="3696984"/>
              <a:chOff x="8507470" y="1727016"/>
              <a:chExt cx="4196093" cy="3696984"/>
            </a:xfrm>
          </p:grpSpPr>
          <p:pic>
            <p:nvPicPr>
              <p:cNvPr id="21" name="Grafik 20" descr="Einkaufskorb mit einfarbiger Füllung">
                <a:extLst>
                  <a:ext uri="{FF2B5EF4-FFF2-40B4-BE49-F238E27FC236}">
                    <a16:creationId xmlns:a16="http://schemas.microsoft.com/office/drawing/2014/main" id="{7DAFF28E-ADA7-E6E6-6A4A-330BD72DC2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/>
            </p:blipFill>
            <p:spPr>
              <a:xfrm>
                <a:off x="9917069" y="1727016"/>
                <a:ext cx="1371600" cy="1371600"/>
              </a:xfrm>
              <a:prstGeom prst="rect">
                <a:avLst/>
              </a:prstGeom>
            </p:spPr>
          </p:pic>
          <p:sp>
            <p:nvSpPr>
              <p:cNvPr id="22" name="Abgerundetes Rechteck 21">
                <a:extLst>
                  <a:ext uri="{FF2B5EF4-FFF2-40B4-BE49-F238E27FC236}">
                    <a16:creationId xmlns:a16="http://schemas.microsoft.com/office/drawing/2014/main" id="{05D8AB1B-397E-F518-8E04-8B746795CF3C}"/>
                  </a:ext>
                </a:extLst>
              </p:cNvPr>
              <p:cNvSpPr/>
              <p:nvPr/>
            </p:nvSpPr>
            <p:spPr bwMode="auto">
              <a:xfrm>
                <a:off x="8507470" y="3672844"/>
                <a:ext cx="4196093" cy="1751156"/>
              </a:xfrm>
              <a:prstGeom prst="roundRect">
                <a:avLst/>
              </a:prstGeom>
              <a:solidFill>
                <a:srgbClr val="C4DDF3"/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285750" indent="-285750" eaLnBrk="0" hangingPunct="0">
                  <a:buFont typeface="Arial" panose="020B0604020202020204" pitchFamily="34" charset="0"/>
                  <a:buChar char="•"/>
                </a:pPr>
                <a:r>
                  <a:rPr lang="en-GB" dirty="0"/>
                  <a:t>Cloud hosting through K4R</a:t>
                </a:r>
              </a:p>
              <a:p>
                <a:pPr marL="742950" lvl="1" indent="-285750" eaLnBrk="0" hangingPunct="0">
                  <a:buFont typeface="Arial" panose="020B0604020202020204" pitchFamily="34" charset="0"/>
                  <a:buChar char="•"/>
                </a:pPr>
                <a:r>
                  <a:rPr lang="en-GB" dirty="0"/>
                  <a:t>Less administration and setup</a:t>
                </a:r>
              </a:p>
            </p:txBody>
          </p:sp>
        </p:grp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B0DBF350-74D6-DAB3-8BF8-12BDB62D011D}"/>
                </a:ext>
              </a:extLst>
            </p:cNvPr>
            <p:cNvSpPr txBox="1"/>
            <p:nvPr/>
          </p:nvSpPr>
          <p:spPr>
            <a:xfrm>
              <a:off x="2425343" y="2743197"/>
              <a:ext cx="2137124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2400" dirty="0">
                  <a:solidFill>
                    <a:schemeClr val="accent5"/>
                  </a:solidFill>
                  <a:latin typeface="Arial" pitchFamily="34" charset="0"/>
                </a:rPr>
                <a:t>Small retailers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945542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1A976B-9999-F0D3-C10E-9D633E8D1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7F6534-8317-AAA4-F713-74D0CBAFD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503589-E2B7-66CA-95E7-56BD034B7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Kilian Dresse, Designing a data access control concept for the Knowledge4Retail platform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D0E451-B597-81BA-7AAD-9CFA2B490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5EFB744-DE3D-7C29-1DBD-705CC94EEA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Two experts from implementation side and supermarket side </a:t>
            </a: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F69F4359-4B58-082E-C549-3C8F8359C515}"/>
              </a:ext>
            </a:extLst>
          </p:cNvPr>
          <p:cNvGrpSpPr/>
          <p:nvPr/>
        </p:nvGrpSpPr>
        <p:grpSpPr>
          <a:xfrm>
            <a:off x="662677" y="1876070"/>
            <a:ext cx="4932280" cy="2993090"/>
            <a:chOff x="6203055" y="1492936"/>
            <a:chExt cx="4932280" cy="2993090"/>
          </a:xfrm>
        </p:grpSpPr>
        <p:pic>
          <p:nvPicPr>
            <p:cNvPr id="12" name="Grafik 11" descr="Marke folgen mit einfarbiger Füllung">
              <a:extLst>
                <a:ext uri="{FF2B5EF4-FFF2-40B4-BE49-F238E27FC236}">
                  <a16:creationId xmlns:a16="http://schemas.microsoft.com/office/drawing/2014/main" id="{60DF0264-D191-ED16-9E40-97FDF481C8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7983395" y="1492936"/>
              <a:ext cx="1371600" cy="1371600"/>
            </a:xfrm>
            <a:prstGeom prst="rect">
              <a:avLst/>
            </a:prstGeom>
          </p:spPr>
        </p:pic>
        <p:sp>
          <p:nvSpPr>
            <p:cNvPr id="13" name="Abgerundetes Rechteck 12">
              <a:extLst>
                <a:ext uri="{FF2B5EF4-FFF2-40B4-BE49-F238E27FC236}">
                  <a16:creationId xmlns:a16="http://schemas.microsoft.com/office/drawing/2014/main" id="{129B07D8-5D64-BA27-E7B3-3ED168DAFB09}"/>
                </a:ext>
              </a:extLst>
            </p:cNvPr>
            <p:cNvSpPr/>
            <p:nvPr/>
          </p:nvSpPr>
          <p:spPr bwMode="auto">
            <a:xfrm>
              <a:off x="6203055" y="2864536"/>
              <a:ext cx="4932280" cy="1621490"/>
            </a:xfrm>
            <a:prstGeom prst="roundRect">
              <a:avLst/>
            </a:prstGeom>
            <a:solidFill>
              <a:srgbClr val="C4DDF3"/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85750" indent="-285750" eaLnBrk="0" hangingPunct="0">
                <a:buFont typeface="Arial" panose="020B0604020202020204" pitchFamily="34" charset="0"/>
                <a:buChar char="•"/>
              </a:pPr>
              <a:r>
                <a:rPr lang="en-GB" dirty="0"/>
                <a:t>General agreement with the chosen roles and data flows in the system</a:t>
              </a:r>
            </a:p>
            <a:p>
              <a:pPr marL="285750" indent="-285750" eaLnBrk="0" hangingPunct="0">
                <a:buFont typeface="Arial" panose="020B0604020202020204" pitchFamily="34" charset="0"/>
                <a:buChar char="•"/>
              </a:pPr>
              <a:r>
                <a:rPr lang="en-GB" dirty="0"/>
                <a:t>Most chosen access rights were regarded as reasonable </a:t>
              </a: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1F7E4970-C809-9644-DB48-8F3DA98F1136}"/>
              </a:ext>
            </a:extLst>
          </p:cNvPr>
          <p:cNvGrpSpPr/>
          <p:nvPr/>
        </p:nvGrpSpPr>
        <p:grpSpPr>
          <a:xfrm>
            <a:off x="6592971" y="1876070"/>
            <a:ext cx="4932280" cy="2993090"/>
            <a:chOff x="7250055" y="3378975"/>
            <a:chExt cx="4932280" cy="2993090"/>
          </a:xfrm>
        </p:grpSpPr>
        <p:pic>
          <p:nvPicPr>
            <p:cNvPr id="15" name="Grafik 14" descr="Markee nicht mehr folgen mit einfarbiger Füllung">
              <a:extLst>
                <a:ext uri="{FF2B5EF4-FFF2-40B4-BE49-F238E27FC236}">
                  <a16:creationId xmlns:a16="http://schemas.microsoft.com/office/drawing/2014/main" id="{83704F22-606C-369C-EE46-DE7641AD37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9030395" y="3378975"/>
              <a:ext cx="1371600" cy="1371600"/>
            </a:xfrm>
            <a:prstGeom prst="rect">
              <a:avLst/>
            </a:prstGeom>
          </p:spPr>
        </p:pic>
        <p:sp>
          <p:nvSpPr>
            <p:cNvPr id="16" name="Abgerundetes Rechteck 15">
              <a:extLst>
                <a:ext uri="{FF2B5EF4-FFF2-40B4-BE49-F238E27FC236}">
                  <a16:creationId xmlns:a16="http://schemas.microsoft.com/office/drawing/2014/main" id="{B11CD8F6-6AB9-8854-D890-16F801DB76DF}"/>
                </a:ext>
              </a:extLst>
            </p:cNvPr>
            <p:cNvSpPr/>
            <p:nvPr/>
          </p:nvSpPr>
          <p:spPr bwMode="auto">
            <a:xfrm>
              <a:off x="7250055" y="4750575"/>
              <a:ext cx="4932280" cy="1621490"/>
            </a:xfrm>
            <a:prstGeom prst="roundRect">
              <a:avLst/>
            </a:prstGeom>
            <a:solidFill>
              <a:srgbClr val="C4DDF3"/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85750" indent="-285750" eaLnBrk="0" hangingPunct="0">
                <a:buFont typeface="Arial" panose="020B0604020202020204" pitchFamily="34" charset="0"/>
                <a:buChar char="•"/>
              </a:pPr>
              <a:r>
                <a:rPr lang="en-GB" dirty="0"/>
                <a:t>Implementation may differ from presented concept</a:t>
              </a:r>
            </a:p>
            <a:p>
              <a:pPr marL="285750" indent="-285750" eaLnBrk="0" hangingPunct="0">
                <a:buFont typeface="Arial" panose="020B0604020202020204" pitchFamily="34" charset="0"/>
                <a:buChar char="•"/>
              </a:pPr>
              <a:r>
                <a:rPr lang="en-GB" dirty="0"/>
                <a:t>Minor suggestion for the chosen access rights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3794019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1A976B-9999-F0D3-C10E-9D633E8D1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Limitations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7F6534-8317-AAA4-F713-74D0CBAFD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503589-E2B7-66CA-95E7-56BD034B7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Kilian Dresse, Designing a data access control concept for the Knowledge4Retail platform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D0E451-B597-81BA-7AAD-9CFA2B490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57724A0E-EB96-22AF-C2E9-DD2BE7C638A8}"/>
              </a:ext>
            </a:extLst>
          </p:cNvPr>
          <p:cNvGrpSpPr/>
          <p:nvPr/>
        </p:nvGrpSpPr>
        <p:grpSpPr>
          <a:xfrm>
            <a:off x="7085913" y="2307269"/>
            <a:ext cx="3639323" cy="2618702"/>
            <a:chOff x="8310686" y="985878"/>
            <a:chExt cx="3639323" cy="2618702"/>
          </a:xfrm>
        </p:grpSpPr>
        <p:pic>
          <p:nvPicPr>
            <p:cNvPr id="8" name="Grafik 7" descr="Laden mit einfarbiger Füllung">
              <a:extLst>
                <a:ext uri="{FF2B5EF4-FFF2-40B4-BE49-F238E27FC236}">
                  <a16:creationId xmlns:a16="http://schemas.microsoft.com/office/drawing/2014/main" id="{1A0E3A97-4D42-2F85-D396-8C18EA768B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9441388" y="985878"/>
              <a:ext cx="1371600" cy="1371600"/>
            </a:xfrm>
            <a:prstGeom prst="rect">
              <a:avLst/>
            </a:prstGeom>
          </p:spPr>
        </p:pic>
        <p:sp>
          <p:nvSpPr>
            <p:cNvPr id="9" name="Abgerundetes Rechteck 8">
              <a:extLst>
                <a:ext uri="{FF2B5EF4-FFF2-40B4-BE49-F238E27FC236}">
                  <a16:creationId xmlns:a16="http://schemas.microsoft.com/office/drawing/2014/main" id="{814F74C3-7307-E503-691D-114C3837AD76}"/>
                </a:ext>
              </a:extLst>
            </p:cNvPr>
            <p:cNvSpPr/>
            <p:nvPr/>
          </p:nvSpPr>
          <p:spPr bwMode="auto">
            <a:xfrm>
              <a:off x="8310686" y="2357478"/>
              <a:ext cx="3639323" cy="1247102"/>
            </a:xfrm>
            <a:prstGeom prst="roundRect">
              <a:avLst/>
            </a:prstGeom>
            <a:solidFill>
              <a:srgbClr val="C4DDF3"/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85750" indent="-285750" eaLnBrk="0" hangingPunct="0">
                <a:buFont typeface="Arial" panose="020B0604020202020204" pitchFamily="34" charset="0"/>
                <a:buChar char="•"/>
              </a:pPr>
              <a:r>
                <a:rPr lang="en-GB" dirty="0"/>
                <a:t>Focus on dm as the only retail partner in the interviews</a:t>
              </a:r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CB8BBBEA-5D2C-99BF-7A3D-5738C1B83795}"/>
              </a:ext>
            </a:extLst>
          </p:cNvPr>
          <p:cNvGrpSpPr/>
          <p:nvPr/>
        </p:nvGrpSpPr>
        <p:grpSpPr>
          <a:xfrm>
            <a:off x="1466764" y="2408282"/>
            <a:ext cx="3639323" cy="3014705"/>
            <a:chOff x="8310686" y="1092329"/>
            <a:chExt cx="3639323" cy="3014705"/>
          </a:xfrm>
        </p:grpSpPr>
        <p:pic>
          <p:nvPicPr>
            <p:cNvPr id="18" name="Grafik 17" descr="Benutzer mit einfarbiger Füllung">
              <a:extLst>
                <a:ext uri="{FF2B5EF4-FFF2-40B4-BE49-F238E27FC236}">
                  <a16:creationId xmlns:a16="http://schemas.microsoft.com/office/drawing/2014/main" id="{6F9CBB66-2C1A-E324-8BCB-A735BE0320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9447707" y="1092329"/>
              <a:ext cx="1371600" cy="1371600"/>
            </a:xfrm>
            <a:prstGeom prst="rect">
              <a:avLst/>
            </a:prstGeom>
          </p:spPr>
        </p:pic>
        <p:sp>
          <p:nvSpPr>
            <p:cNvPr id="19" name="Abgerundetes Rechteck 18">
              <a:extLst>
                <a:ext uri="{FF2B5EF4-FFF2-40B4-BE49-F238E27FC236}">
                  <a16:creationId xmlns:a16="http://schemas.microsoft.com/office/drawing/2014/main" id="{67895B6D-2E11-01BB-D31D-AA2C8AEB6051}"/>
                </a:ext>
              </a:extLst>
            </p:cNvPr>
            <p:cNvSpPr/>
            <p:nvPr/>
          </p:nvSpPr>
          <p:spPr bwMode="auto">
            <a:xfrm>
              <a:off x="8310686" y="2357478"/>
              <a:ext cx="3639323" cy="1749556"/>
            </a:xfrm>
            <a:prstGeom prst="roundRect">
              <a:avLst/>
            </a:prstGeom>
            <a:solidFill>
              <a:srgbClr val="C4DDF3"/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85750" indent="-285750" eaLnBrk="0" hangingPunct="0">
                <a:buFont typeface="Arial" panose="020B0604020202020204" pitchFamily="34" charset="0"/>
                <a:buChar char="•"/>
              </a:pPr>
              <a:r>
                <a:rPr lang="en-GB" dirty="0"/>
                <a:t>Opinions on the functionality are not coordinated</a:t>
              </a:r>
            </a:p>
            <a:p>
              <a:pPr marL="742950" lvl="1" indent="-285750" eaLnBrk="0" hangingPunct="0">
                <a:buFont typeface="Arial" panose="020B0604020202020204" pitchFamily="34" charset="0"/>
                <a:buChar char="•"/>
              </a:pPr>
              <a:r>
                <a:rPr lang="en-GB" dirty="0"/>
                <a:t>Makes room for different interpretations</a:t>
              </a:r>
            </a:p>
            <a:p>
              <a:pPr marL="742950" lvl="1" indent="-285750" eaLnBrk="0" hangingPunct="0">
                <a:buFont typeface="Arial" panose="020B0604020202020204" pitchFamily="34" charset="0"/>
                <a:buChar char="•"/>
              </a:pPr>
              <a:r>
                <a:rPr lang="en-GB" dirty="0"/>
                <a:t>Concept serves as one possible solution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280532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797EB6-5D96-1732-6447-5D45A5097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 &amp; Future Work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E95547-2F40-44F1-AAF5-42F87EF74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7D4048-CC55-A650-B5D5-BF02B9E8F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Kilian Dresse, Designing a data access control concept for the Knowledge4Retail platform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03F896-3576-477B-1DA7-874258C87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71D6686-B139-CB0C-478F-75DB21209F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Data flows and access roles for the Knowledge4Retail platform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C5092946-ACFE-E975-590C-BD5486C23A3F}"/>
              </a:ext>
            </a:extLst>
          </p:cNvPr>
          <p:cNvSpPr txBox="1">
            <a:spLocks/>
          </p:cNvSpPr>
          <p:nvPr/>
        </p:nvSpPr>
        <p:spPr bwMode="auto">
          <a:xfrm>
            <a:off x="332902" y="1621660"/>
            <a:ext cx="11523133" cy="1951356"/>
          </a:xfrm>
          <a:prstGeom prst="roundRect">
            <a:avLst>
              <a:gd name="adj" fmla="val 8526"/>
            </a:avLst>
          </a:prstGeom>
          <a:solidFill>
            <a:srgbClr val="C4DDF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Created elements of a role-based access control concept for the K4R platform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All components and resources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Role hierarchies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Access rights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Hosting proposal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38345FD9-95E6-F421-A0C2-30CA37FDC7AA}"/>
              </a:ext>
            </a:extLst>
          </p:cNvPr>
          <p:cNvSpPr txBox="1">
            <a:spLocks/>
          </p:cNvSpPr>
          <p:nvPr/>
        </p:nvSpPr>
        <p:spPr bwMode="auto">
          <a:xfrm>
            <a:off x="332902" y="4740895"/>
            <a:ext cx="11523133" cy="1280393"/>
          </a:xfrm>
          <a:prstGeom prst="roundRect">
            <a:avLst>
              <a:gd name="adj" fmla="val 8526"/>
            </a:avLst>
          </a:prstGeom>
          <a:solidFill>
            <a:srgbClr val="C4DDF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Foundation for an access control concept of the platform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Presentation of initial results for a hosting 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Providing an approach for conceptualizing an access control concept of an interdisciplinary project</a:t>
            </a:r>
          </a:p>
        </p:txBody>
      </p:sp>
      <p:sp>
        <p:nvSpPr>
          <p:cNvPr id="9" name="Abgerundetes Rechteck 8">
            <a:extLst>
              <a:ext uri="{FF2B5EF4-FFF2-40B4-BE49-F238E27FC236}">
                <a16:creationId xmlns:a16="http://schemas.microsoft.com/office/drawing/2014/main" id="{DDBE2ED4-86AB-A301-D092-3FB9BDD1F9E0}"/>
              </a:ext>
            </a:extLst>
          </p:cNvPr>
          <p:cNvSpPr/>
          <p:nvPr/>
        </p:nvSpPr>
        <p:spPr bwMode="auto">
          <a:xfrm>
            <a:off x="332903" y="1405636"/>
            <a:ext cx="1370610" cy="432048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tx1"/>
                </a:solidFill>
                <a:cs typeface="Arial" pitchFamily="34" charset="0"/>
              </a:rPr>
              <a:t>Conclusion</a:t>
            </a:r>
          </a:p>
        </p:txBody>
      </p:sp>
      <p:sp>
        <p:nvSpPr>
          <p:cNvPr id="10" name="Abgerundetes Rechteck 9">
            <a:extLst>
              <a:ext uri="{FF2B5EF4-FFF2-40B4-BE49-F238E27FC236}">
                <a16:creationId xmlns:a16="http://schemas.microsoft.com/office/drawing/2014/main" id="{940ADC0B-E036-1BA0-F97E-9ADAF9836F8E}"/>
              </a:ext>
            </a:extLst>
          </p:cNvPr>
          <p:cNvSpPr/>
          <p:nvPr/>
        </p:nvSpPr>
        <p:spPr bwMode="auto">
          <a:xfrm>
            <a:off x="332902" y="4524870"/>
            <a:ext cx="1514625" cy="432048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tx1"/>
                </a:solidFill>
                <a:cs typeface="Arial" pitchFamily="34" charset="0"/>
              </a:rPr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3035436265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/>
              <a:t>Florian Matthes</a:t>
            </a:r>
            <a:endParaRPr lang="en-AU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noProof="1"/>
              <a:t>Prof. Dr. 	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U"/>
              <a:t>17132</a:t>
            </a:r>
            <a:endParaRPr lang="en-AU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/>
              <a:t>matthes@in.tum.de</a:t>
            </a:r>
            <a:endParaRPr lang="en-AU" dirty="0"/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AC5E50-396B-2AE5-DA30-B51A26D3F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D815434-301D-38CA-496D-091B2876F1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Motivation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Research Design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Results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Evaluation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Limitations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Conclusion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FAF68D-CE96-4D9D-630B-9D3E1DA7F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E9F5F1-4B11-3335-528E-D16E631DD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Kilian Dresse, Designing a data access control concept for the Knowledge4Retail platform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766B97-E4C7-68F2-8D24-AC1127681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675730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6C246149-4EAC-1E4F-B5DF-F5F338F71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b">
            <a:normAutofit fontScale="90000"/>
          </a:bodyPr>
          <a:lstStyle/>
          <a:p>
            <a:r>
              <a:rPr lang="en-GB" dirty="0"/>
              <a:t>Motivation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77D789E-C537-7445-99F5-250BA4ADB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63C776-708B-5C4C-A9DB-3299478E3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noProof="0" dirty="0"/>
              <a:t>Kilian </a:t>
            </a:r>
            <a:r>
              <a:rPr lang="en-GB" noProof="0" dirty="0" err="1"/>
              <a:t>Dresse</a:t>
            </a:r>
            <a:r>
              <a:rPr lang="en-GB" noProof="0" dirty="0"/>
              <a:t>, Designing a data access control concept for the Knowledge4Retail platform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C9D301E-4C85-6D41-9FCD-CFA897801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3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6EB55A4D-3FDC-2A6C-94C5-B0A19AD3D0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Access control for the K4R platform</a:t>
            </a:r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EC3F78A9-6952-2040-9CC8-B8964B677C68}"/>
              </a:ext>
            </a:extLst>
          </p:cNvPr>
          <p:cNvGrpSpPr/>
          <p:nvPr/>
        </p:nvGrpSpPr>
        <p:grpSpPr>
          <a:xfrm>
            <a:off x="1847528" y="1196752"/>
            <a:ext cx="3207013" cy="2083241"/>
            <a:chOff x="7519351" y="4418169"/>
            <a:chExt cx="3207013" cy="2083241"/>
          </a:xfrm>
        </p:grpSpPr>
        <p:pic>
          <p:nvPicPr>
            <p:cNvPr id="20" name="Grafik 19" descr="Erzeugnis mit einfarbiger Füllung">
              <a:extLst>
                <a:ext uri="{FF2B5EF4-FFF2-40B4-BE49-F238E27FC236}">
                  <a16:creationId xmlns:a16="http://schemas.microsoft.com/office/drawing/2014/main" id="{075077CD-417A-4D46-97C9-8E3B720543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8438781" y="4418169"/>
              <a:ext cx="1368152" cy="1368152"/>
            </a:xfrm>
            <a:prstGeom prst="rect">
              <a:avLst/>
            </a:prstGeom>
          </p:spPr>
        </p:pic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3FAE36DC-1B74-3A4A-807C-A445C34C220F}"/>
                </a:ext>
              </a:extLst>
            </p:cNvPr>
            <p:cNvSpPr txBox="1"/>
            <p:nvPr/>
          </p:nvSpPr>
          <p:spPr>
            <a:xfrm>
              <a:off x="7519351" y="5786321"/>
              <a:ext cx="3207013" cy="715089"/>
            </a:xfrm>
            <a:prstGeom prst="roundRect">
              <a:avLst/>
            </a:prstGeom>
            <a:solidFill>
              <a:srgbClr val="C4DDF3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latin typeface="Arial" pitchFamily="34" charset="0"/>
                </a:rPr>
                <a:t>Optimizing product placements</a:t>
              </a: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9C94F940-E9A4-0C45-B9F7-7C36562D884A}"/>
              </a:ext>
            </a:extLst>
          </p:cNvPr>
          <p:cNvGrpSpPr/>
          <p:nvPr/>
        </p:nvGrpSpPr>
        <p:grpSpPr>
          <a:xfrm>
            <a:off x="6904681" y="1196752"/>
            <a:ext cx="3300904" cy="2083241"/>
            <a:chOff x="3755039" y="4348918"/>
            <a:chExt cx="3300904" cy="2083241"/>
          </a:xfrm>
        </p:grpSpPr>
        <p:pic>
          <p:nvPicPr>
            <p:cNvPr id="22" name="Grafik 21" descr="Kontinuierliche Verbesserung mit einfarbiger Füllung">
              <a:extLst>
                <a:ext uri="{FF2B5EF4-FFF2-40B4-BE49-F238E27FC236}">
                  <a16:creationId xmlns:a16="http://schemas.microsoft.com/office/drawing/2014/main" id="{2E39D65A-EA2F-8E4A-982D-E4166E7D1E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4721414" y="4348918"/>
              <a:ext cx="1368152" cy="1368152"/>
            </a:xfrm>
            <a:prstGeom prst="rect">
              <a:avLst/>
            </a:prstGeom>
          </p:spPr>
        </p:pic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3CB03A87-7A17-9342-BB8D-B8F05678C174}"/>
                </a:ext>
              </a:extLst>
            </p:cNvPr>
            <p:cNvSpPr txBox="1"/>
            <p:nvPr/>
          </p:nvSpPr>
          <p:spPr>
            <a:xfrm>
              <a:off x="3755039" y="5717070"/>
              <a:ext cx="3300904" cy="715089"/>
            </a:xfrm>
            <a:prstGeom prst="roundRect">
              <a:avLst/>
            </a:prstGeom>
            <a:solidFill>
              <a:srgbClr val="C4DDF3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Optimize retailer’s internal product logistics</a:t>
              </a:r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526B66F9-9B36-9CB8-1042-12AC133025E0}"/>
              </a:ext>
            </a:extLst>
          </p:cNvPr>
          <p:cNvGrpSpPr/>
          <p:nvPr/>
        </p:nvGrpSpPr>
        <p:grpSpPr>
          <a:xfrm>
            <a:off x="1776751" y="3561029"/>
            <a:ext cx="3348566" cy="2539685"/>
            <a:chOff x="8507471" y="2298347"/>
            <a:chExt cx="3348566" cy="2539685"/>
          </a:xfrm>
        </p:grpSpPr>
        <p:pic>
          <p:nvPicPr>
            <p:cNvPr id="19" name="Grafik 18" descr="Internet der Dinge mit einfarbiger Füllung">
              <a:extLst>
                <a:ext uri="{FF2B5EF4-FFF2-40B4-BE49-F238E27FC236}">
                  <a16:creationId xmlns:a16="http://schemas.microsoft.com/office/drawing/2014/main" id="{E9D15FDF-ED47-667B-413F-85577180B05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495954" y="2298347"/>
              <a:ext cx="1371600" cy="1371600"/>
            </a:xfrm>
            <a:prstGeom prst="rect">
              <a:avLst/>
            </a:prstGeom>
          </p:spPr>
        </p:pic>
        <p:sp>
          <p:nvSpPr>
            <p:cNvPr id="21" name="Abgerundetes Rechteck 20">
              <a:extLst>
                <a:ext uri="{FF2B5EF4-FFF2-40B4-BE49-F238E27FC236}">
                  <a16:creationId xmlns:a16="http://schemas.microsoft.com/office/drawing/2014/main" id="{F23D7D7F-694C-3868-BC3E-ADE4897CE554}"/>
                </a:ext>
              </a:extLst>
            </p:cNvPr>
            <p:cNvSpPr/>
            <p:nvPr/>
          </p:nvSpPr>
          <p:spPr bwMode="auto">
            <a:xfrm>
              <a:off x="8507471" y="3672843"/>
              <a:ext cx="3348566" cy="1165189"/>
            </a:xfrm>
            <a:prstGeom prst="roundRect">
              <a:avLst/>
            </a:prstGeom>
            <a:solidFill>
              <a:srgbClr val="C4DDF3"/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GB" dirty="0"/>
                <a:t>Handling traffic between various components controlled by a digital twin</a:t>
              </a:r>
            </a:p>
          </p:txBody>
        </p: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DF3BF924-9F5F-089F-7681-CF655B2BFB97}"/>
              </a:ext>
            </a:extLst>
          </p:cNvPr>
          <p:cNvGrpSpPr/>
          <p:nvPr/>
        </p:nvGrpSpPr>
        <p:grpSpPr>
          <a:xfrm>
            <a:off x="6904681" y="3574631"/>
            <a:ext cx="3348566" cy="2512482"/>
            <a:chOff x="332903" y="2312699"/>
            <a:chExt cx="3348566" cy="2512482"/>
          </a:xfrm>
        </p:grpSpPr>
        <p:pic>
          <p:nvPicPr>
            <p:cNvPr id="28" name="Grafik 27" descr="Mitarbeiterausweis mit einfarbiger Füllung">
              <a:extLst>
                <a:ext uri="{FF2B5EF4-FFF2-40B4-BE49-F238E27FC236}">
                  <a16:creationId xmlns:a16="http://schemas.microsoft.com/office/drawing/2014/main" id="{ACFB628F-7FDF-44FA-0D9C-153D5E7CD7E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321386" y="2312699"/>
              <a:ext cx="1371600" cy="1371600"/>
            </a:xfrm>
            <a:prstGeom prst="rect">
              <a:avLst/>
            </a:prstGeom>
          </p:spPr>
        </p:pic>
        <p:sp>
          <p:nvSpPr>
            <p:cNvPr id="32" name="Abgerundetes Rechteck 31">
              <a:extLst>
                <a:ext uri="{FF2B5EF4-FFF2-40B4-BE49-F238E27FC236}">
                  <a16:creationId xmlns:a16="http://schemas.microsoft.com/office/drawing/2014/main" id="{E4E2FBF8-39C4-24A9-CD82-3ABF285394B4}"/>
                </a:ext>
              </a:extLst>
            </p:cNvPr>
            <p:cNvSpPr/>
            <p:nvPr/>
          </p:nvSpPr>
          <p:spPr bwMode="auto">
            <a:xfrm>
              <a:off x="332903" y="3657600"/>
              <a:ext cx="3348566" cy="1167581"/>
            </a:xfrm>
            <a:prstGeom prst="roundRect">
              <a:avLst/>
            </a:prstGeom>
            <a:solidFill>
              <a:srgbClr val="C4DDF3"/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R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GB" dirty="0">
                  <a:solidFill>
                    <a:schemeClr val="tx1"/>
                  </a:solidFill>
                  <a:cs typeface="Arial" pitchFamily="34" charset="0"/>
                </a:rPr>
                <a:t>Knowledge4Retail needs a data access control concept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062748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0FA12C-AA2B-6145-BDE4-558AC0633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 Design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0924CA5-D511-E243-BE67-F65D941FA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0E6F59-5BF2-AA47-9CE4-031C60E78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Kilian Dresse, Designing a data access control concept for the Knowledge4Retail platform</a:t>
            </a:r>
            <a:endParaRPr lang="en-GB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1F34E98-A0A4-5D44-99C6-73F9EAC44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C9E22-1B76-46A8-871B-C48D8E59C6FA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EEA23F-4491-E5FA-7A39-14B697B448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From interview-based analysis to the access control model </a:t>
            </a:r>
          </a:p>
        </p:txBody>
      </p:sp>
      <p:sp>
        <p:nvSpPr>
          <p:cNvPr id="9" name="Abgerundetes Rechteck 8">
            <a:extLst>
              <a:ext uri="{FF2B5EF4-FFF2-40B4-BE49-F238E27FC236}">
                <a16:creationId xmlns:a16="http://schemas.microsoft.com/office/drawing/2014/main" id="{EA944639-431E-1A4E-BAF0-BC2040C29CCE}"/>
              </a:ext>
            </a:extLst>
          </p:cNvPr>
          <p:cNvSpPr/>
          <p:nvPr/>
        </p:nvSpPr>
        <p:spPr bwMode="auto">
          <a:xfrm>
            <a:off x="406441" y="1341661"/>
            <a:ext cx="11521280" cy="1346732"/>
          </a:xfrm>
          <a:prstGeom prst="roundRect">
            <a:avLst/>
          </a:prstGeom>
          <a:solidFill>
            <a:srgbClr val="C4DDF3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dirty="0"/>
              <a:t>Role-based access control</a:t>
            </a:r>
          </a:p>
          <a:p>
            <a:pPr marL="742950" lvl="1" indent="-285750" eaLnBrk="0" hangingPunct="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cs typeface="Arial" pitchFamily="34" charset="0"/>
              </a:rPr>
              <a:t>Assign roles to all entities about what it can access</a:t>
            </a:r>
            <a:endParaRPr lang="en-GB" dirty="0"/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dirty="0"/>
              <a:t>Data flows and involved organizations</a:t>
            </a:r>
            <a:r>
              <a:rPr lang="en-GB" dirty="0">
                <a:solidFill>
                  <a:schemeClr val="tx1"/>
                </a:solidFill>
                <a:cs typeface="Arial" pitchFamily="34" charset="0"/>
              </a:rPr>
              <a:t> </a:t>
            </a:r>
          </a:p>
        </p:txBody>
      </p:sp>
      <p:sp>
        <p:nvSpPr>
          <p:cNvPr id="10" name="Abgerundetes Rechteck 9">
            <a:extLst>
              <a:ext uri="{FF2B5EF4-FFF2-40B4-BE49-F238E27FC236}">
                <a16:creationId xmlns:a16="http://schemas.microsoft.com/office/drawing/2014/main" id="{58644547-E5C1-264E-89F9-5A29F29D74D1}"/>
              </a:ext>
            </a:extLst>
          </p:cNvPr>
          <p:cNvSpPr/>
          <p:nvPr/>
        </p:nvSpPr>
        <p:spPr bwMode="auto">
          <a:xfrm>
            <a:off x="406441" y="1196752"/>
            <a:ext cx="3241287" cy="432048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tx1"/>
                </a:solidFill>
                <a:cs typeface="Arial" pitchFamily="34" charset="0"/>
              </a:rPr>
              <a:t>Foundations and Background</a:t>
            </a:r>
          </a:p>
        </p:txBody>
      </p:sp>
      <p:sp>
        <p:nvSpPr>
          <p:cNvPr id="11" name="Abgerundetes Rechteck 10">
            <a:extLst>
              <a:ext uri="{FF2B5EF4-FFF2-40B4-BE49-F238E27FC236}">
                <a16:creationId xmlns:a16="http://schemas.microsoft.com/office/drawing/2014/main" id="{4DEB8B27-CBA5-AA46-BFF9-213E24244745}"/>
              </a:ext>
            </a:extLst>
          </p:cNvPr>
          <p:cNvSpPr/>
          <p:nvPr/>
        </p:nvSpPr>
        <p:spPr bwMode="auto">
          <a:xfrm>
            <a:off x="406441" y="3141860"/>
            <a:ext cx="11521280" cy="1346733"/>
          </a:xfrm>
          <a:prstGeom prst="roundRect">
            <a:avLst/>
          </a:prstGeom>
          <a:solidFill>
            <a:srgbClr val="C4DDF3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cs typeface="Arial" pitchFamily="34" charset="0"/>
              </a:rPr>
              <a:t>Requirement analysis for roles and organizations</a:t>
            </a:r>
          </a:p>
          <a:p>
            <a:pPr marL="742950" lvl="1" indent="-285750" eaLnBrk="0" hangingPunct="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cs typeface="Arial" pitchFamily="34" charset="0"/>
              </a:rPr>
              <a:t>Understand the data flow</a:t>
            </a:r>
          </a:p>
          <a:p>
            <a:pPr marL="742950" lvl="1" indent="-285750" eaLnBrk="0" hangingPunct="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cs typeface="Arial" pitchFamily="34" charset="0"/>
              </a:rPr>
              <a:t>Define roles for the different components</a:t>
            </a:r>
          </a:p>
        </p:txBody>
      </p:sp>
      <p:sp>
        <p:nvSpPr>
          <p:cNvPr id="12" name="Abgerundetes Rechteck 11">
            <a:extLst>
              <a:ext uri="{FF2B5EF4-FFF2-40B4-BE49-F238E27FC236}">
                <a16:creationId xmlns:a16="http://schemas.microsoft.com/office/drawing/2014/main" id="{9BC17845-9156-DE40-80E7-07FB01C8F284}"/>
              </a:ext>
            </a:extLst>
          </p:cNvPr>
          <p:cNvSpPr/>
          <p:nvPr/>
        </p:nvSpPr>
        <p:spPr bwMode="auto">
          <a:xfrm>
            <a:off x="406441" y="2996952"/>
            <a:ext cx="2953255" cy="432048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tx1"/>
                </a:solidFill>
                <a:cs typeface="Arial" pitchFamily="34" charset="0"/>
              </a:rPr>
              <a:t>Semi-structured interviews</a:t>
            </a:r>
          </a:p>
        </p:txBody>
      </p:sp>
      <p:sp>
        <p:nvSpPr>
          <p:cNvPr id="13" name="Abgerundetes Rechteck 12">
            <a:extLst>
              <a:ext uri="{FF2B5EF4-FFF2-40B4-BE49-F238E27FC236}">
                <a16:creationId xmlns:a16="http://schemas.microsoft.com/office/drawing/2014/main" id="{1EBE9A3B-750B-AC46-B632-B9B6FAC28649}"/>
              </a:ext>
            </a:extLst>
          </p:cNvPr>
          <p:cNvSpPr/>
          <p:nvPr/>
        </p:nvSpPr>
        <p:spPr bwMode="auto">
          <a:xfrm>
            <a:off x="406441" y="4889686"/>
            <a:ext cx="11521280" cy="1679389"/>
          </a:xfrm>
          <a:prstGeom prst="roundRect">
            <a:avLst/>
          </a:prstGeom>
          <a:solidFill>
            <a:srgbClr val="C4DDF3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GB" dirty="0">
                <a:solidFill>
                  <a:schemeClr val="tx1"/>
                </a:solidFill>
                <a:cs typeface="Arial" pitchFamily="34" charset="0"/>
              </a:rPr>
              <a:t>Incorporate results from 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cs typeface="Arial" pitchFamily="34" charset="0"/>
              </a:rPr>
              <a:t>Literature review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cs typeface="Arial" pitchFamily="34" charset="0"/>
              </a:rPr>
              <a:t>Requirement analysis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Abgerundetes Rechteck 13">
            <a:extLst>
              <a:ext uri="{FF2B5EF4-FFF2-40B4-BE49-F238E27FC236}">
                <a16:creationId xmlns:a16="http://schemas.microsoft.com/office/drawing/2014/main" id="{B4B0299C-4FB5-444C-8A45-E50B92CABF43}"/>
              </a:ext>
            </a:extLst>
          </p:cNvPr>
          <p:cNvSpPr/>
          <p:nvPr/>
        </p:nvSpPr>
        <p:spPr bwMode="auto">
          <a:xfrm>
            <a:off x="406441" y="4744778"/>
            <a:ext cx="3097271" cy="432048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tx1"/>
                </a:solidFill>
                <a:cs typeface="Arial" pitchFamily="34" charset="0"/>
              </a:rPr>
              <a:t>Data access control concept</a:t>
            </a:r>
          </a:p>
        </p:txBody>
      </p:sp>
    </p:spTree>
    <p:extLst>
      <p:ext uri="{BB962C8B-B14F-4D97-AF65-F5344CB8AC3E}">
        <p14:creationId xmlns:p14="http://schemas.microsoft.com/office/powerpoint/2010/main" val="280015321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B6A1CE-EE8D-5141-88EB-5D5ACC218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 Questions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B8859F-5000-A240-99D6-76473742B8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902" y="1698500"/>
            <a:ext cx="11523133" cy="720726"/>
          </a:xfrm>
          <a:prstGeom prst="roundRect">
            <a:avLst/>
          </a:prstGeom>
          <a:solidFill>
            <a:srgbClr val="C4DDF3"/>
          </a:solidFill>
        </p:spPr>
        <p:txBody>
          <a:bodyPr anchor="ctr"/>
          <a:lstStyle/>
          <a:p>
            <a:r>
              <a:rPr lang="en-GB" dirty="0"/>
              <a:t>How to model data flows within the Knowledge4Retail platform for associated organizations and roles?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427E5A-4EEF-7E4C-A29F-BD62A4FB5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0A95A4E-9D25-B949-98CC-A6E01508B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 dirty="0"/>
              <a:t>Kilian </a:t>
            </a:r>
            <a:r>
              <a:rPr lang="en-GB" noProof="0" dirty="0" err="1"/>
              <a:t>Dresse</a:t>
            </a:r>
            <a:r>
              <a:rPr lang="en-GB" noProof="0" dirty="0"/>
              <a:t>, Designing a data access control concept for the Knowledge4Retail platform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8C7B1BF-57E0-504E-826B-9292F6F2D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63748674-EF4A-2A4C-AD2C-3057C2A0E8A6}"/>
              </a:ext>
            </a:extLst>
          </p:cNvPr>
          <p:cNvSpPr txBox="1">
            <a:spLocks/>
          </p:cNvSpPr>
          <p:nvPr/>
        </p:nvSpPr>
        <p:spPr bwMode="auto">
          <a:xfrm>
            <a:off x="332903" y="4661696"/>
            <a:ext cx="11523133" cy="720726"/>
          </a:xfrm>
          <a:prstGeom prst="roundRect">
            <a:avLst/>
          </a:prstGeom>
          <a:solidFill>
            <a:srgbClr val="C4DDF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GB" kern="0" dirty="0"/>
              <a:t>How to design a data access control concept for the Knowledge4Retail platform?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8C60C710-E561-9444-B7E4-5ED2561FDF18}"/>
              </a:ext>
            </a:extLst>
          </p:cNvPr>
          <p:cNvSpPr txBox="1">
            <a:spLocks/>
          </p:cNvSpPr>
          <p:nvPr/>
        </p:nvSpPr>
        <p:spPr bwMode="auto">
          <a:xfrm>
            <a:off x="332902" y="3181749"/>
            <a:ext cx="11523133" cy="720726"/>
          </a:xfrm>
          <a:prstGeom prst="roundRect">
            <a:avLst/>
          </a:prstGeom>
          <a:solidFill>
            <a:srgbClr val="C4DDF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GB" kern="0" dirty="0"/>
              <a:t>What are requirements of partner organizations for a Knowledge4Retail data access control concept?</a:t>
            </a:r>
          </a:p>
        </p:txBody>
      </p:sp>
      <p:sp>
        <p:nvSpPr>
          <p:cNvPr id="12" name="Abgerundetes Rechteck 11">
            <a:extLst>
              <a:ext uri="{FF2B5EF4-FFF2-40B4-BE49-F238E27FC236}">
                <a16:creationId xmlns:a16="http://schemas.microsoft.com/office/drawing/2014/main" id="{A7E93E03-3235-5543-A6AE-35279AFD4A0F}"/>
              </a:ext>
            </a:extLst>
          </p:cNvPr>
          <p:cNvSpPr/>
          <p:nvPr/>
        </p:nvSpPr>
        <p:spPr bwMode="auto">
          <a:xfrm>
            <a:off x="332902" y="1518480"/>
            <a:ext cx="722538" cy="360040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tx1"/>
                </a:solidFill>
                <a:cs typeface="Arial" pitchFamily="34" charset="0"/>
              </a:rPr>
              <a:t>RQ1</a:t>
            </a:r>
          </a:p>
        </p:txBody>
      </p:sp>
      <p:sp>
        <p:nvSpPr>
          <p:cNvPr id="13" name="Abgerundetes Rechteck 12">
            <a:extLst>
              <a:ext uri="{FF2B5EF4-FFF2-40B4-BE49-F238E27FC236}">
                <a16:creationId xmlns:a16="http://schemas.microsoft.com/office/drawing/2014/main" id="{53772366-693C-3943-95B9-A84A0255C5BA}"/>
              </a:ext>
            </a:extLst>
          </p:cNvPr>
          <p:cNvSpPr/>
          <p:nvPr/>
        </p:nvSpPr>
        <p:spPr bwMode="auto">
          <a:xfrm>
            <a:off x="332902" y="2998104"/>
            <a:ext cx="722538" cy="360040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tx1"/>
                </a:solidFill>
                <a:cs typeface="Arial" pitchFamily="34" charset="0"/>
              </a:rPr>
              <a:t>RQ2</a:t>
            </a:r>
          </a:p>
        </p:txBody>
      </p:sp>
      <p:sp>
        <p:nvSpPr>
          <p:cNvPr id="14" name="Abgerundetes Rechteck 13">
            <a:extLst>
              <a:ext uri="{FF2B5EF4-FFF2-40B4-BE49-F238E27FC236}">
                <a16:creationId xmlns:a16="http://schemas.microsoft.com/office/drawing/2014/main" id="{3DDBB646-92A8-044A-8175-072A326BBB66}"/>
              </a:ext>
            </a:extLst>
          </p:cNvPr>
          <p:cNvSpPr/>
          <p:nvPr/>
        </p:nvSpPr>
        <p:spPr bwMode="auto">
          <a:xfrm>
            <a:off x="332902" y="4481676"/>
            <a:ext cx="722538" cy="360040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tx1"/>
                </a:solidFill>
                <a:cs typeface="Arial" pitchFamily="34" charset="0"/>
              </a:rPr>
              <a:t>RQ3</a:t>
            </a:r>
          </a:p>
        </p:txBody>
      </p:sp>
    </p:spTree>
    <p:extLst>
      <p:ext uri="{BB962C8B-B14F-4D97-AF65-F5344CB8AC3E}">
        <p14:creationId xmlns:p14="http://schemas.microsoft.com/office/powerpoint/2010/main" val="401483044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EC3A95-2A0F-7103-B879-9C9EE4633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Expert Interviews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7A5575-30EA-999D-2099-BD581F6AC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7C8D9CA-37D5-BD10-DAC5-8A5F39E3B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Kilian Dresse, Designing a data access control concept for the Knowledge4Retail platform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206A7BC-ACBA-4FBA-34FF-308EBB688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D9677DE2-7890-679F-FB29-7ABC0D91D1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With experts from the different sectors of the project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2105B130-4173-DF1C-B750-27160B802185}"/>
              </a:ext>
            </a:extLst>
          </p:cNvPr>
          <p:cNvGrpSpPr/>
          <p:nvPr/>
        </p:nvGrpSpPr>
        <p:grpSpPr>
          <a:xfrm>
            <a:off x="6600056" y="1485897"/>
            <a:ext cx="4196093" cy="3696984"/>
            <a:chOff x="8507470" y="1729742"/>
            <a:chExt cx="4196093" cy="3696984"/>
          </a:xfrm>
        </p:grpSpPr>
        <p:pic>
          <p:nvPicPr>
            <p:cNvPr id="11" name="Grafik 10" descr="Chatblase mit einfarbiger Füllung">
              <a:extLst>
                <a:ext uri="{FF2B5EF4-FFF2-40B4-BE49-F238E27FC236}">
                  <a16:creationId xmlns:a16="http://schemas.microsoft.com/office/drawing/2014/main" id="{3B2C4A4B-C9ED-DF1E-3E7A-A90C84C60D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9918998" y="1729742"/>
              <a:ext cx="1371600" cy="1371600"/>
            </a:xfrm>
            <a:prstGeom prst="rect">
              <a:avLst/>
            </a:prstGeom>
          </p:spPr>
        </p:pic>
        <p:sp>
          <p:nvSpPr>
            <p:cNvPr id="12" name="Abgerundetes Rechteck 11">
              <a:extLst>
                <a:ext uri="{FF2B5EF4-FFF2-40B4-BE49-F238E27FC236}">
                  <a16:creationId xmlns:a16="http://schemas.microsoft.com/office/drawing/2014/main" id="{ADC91BCF-00FD-7153-C8AE-704622A377AA}"/>
                </a:ext>
              </a:extLst>
            </p:cNvPr>
            <p:cNvSpPr/>
            <p:nvPr/>
          </p:nvSpPr>
          <p:spPr bwMode="auto">
            <a:xfrm>
              <a:off x="8507470" y="3672843"/>
              <a:ext cx="4196093" cy="1753883"/>
            </a:xfrm>
            <a:prstGeom prst="roundRect">
              <a:avLst/>
            </a:prstGeom>
            <a:solidFill>
              <a:srgbClr val="C4DDF3"/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85750" indent="-285750" eaLnBrk="0" hangingPunct="0">
                <a:buFont typeface="Arial" panose="020B0604020202020204" pitchFamily="34" charset="0"/>
                <a:buChar char="•"/>
              </a:pPr>
              <a:r>
                <a:rPr lang="en-GB" dirty="0"/>
                <a:t>Access roles</a:t>
              </a:r>
            </a:p>
            <a:p>
              <a:pPr marL="742950" lvl="1" indent="-285750" eaLnBrk="0" hangingPunct="0">
                <a:buFont typeface="Arial" panose="020B0604020202020204" pitchFamily="34" charset="0"/>
                <a:buChar char="•"/>
              </a:pPr>
              <a:r>
                <a:rPr lang="en-GB" dirty="0"/>
                <a:t>Components of the platform</a:t>
              </a:r>
            </a:p>
            <a:p>
              <a:pPr marL="742950" lvl="1" indent="-285750" eaLnBrk="0" hangingPunct="0">
                <a:buFont typeface="Arial" panose="020B0604020202020204" pitchFamily="34" charset="0"/>
                <a:buChar char="•"/>
              </a:pPr>
              <a:r>
                <a:rPr lang="en-GB" dirty="0"/>
                <a:t>Staff of supermarket chains</a:t>
              </a:r>
            </a:p>
            <a:p>
              <a:pPr marL="285750" indent="-285750" eaLnBrk="0" hangingPunct="0">
                <a:buFont typeface="Arial" panose="020B0604020202020204" pitchFamily="34" charset="0"/>
                <a:buChar char="•"/>
              </a:pPr>
              <a:r>
                <a:rPr lang="en-GB" dirty="0"/>
                <a:t>On-Premise vs. Cloud</a:t>
              </a:r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18D9F7D2-955C-31D4-E3FD-B7118897C339}"/>
              </a:ext>
            </a:extLst>
          </p:cNvPr>
          <p:cNvGrpSpPr/>
          <p:nvPr/>
        </p:nvGrpSpPr>
        <p:grpSpPr>
          <a:xfrm>
            <a:off x="1398499" y="1485897"/>
            <a:ext cx="4196093" cy="3696984"/>
            <a:chOff x="1398499" y="1485897"/>
            <a:chExt cx="4196093" cy="3696984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0929DF05-7FCD-7247-38D4-502F8EC5E331}"/>
                </a:ext>
              </a:extLst>
            </p:cNvPr>
            <p:cNvGrpSpPr/>
            <p:nvPr/>
          </p:nvGrpSpPr>
          <p:grpSpPr>
            <a:xfrm>
              <a:off x="1398499" y="1485897"/>
              <a:ext cx="4196093" cy="3696984"/>
              <a:chOff x="8507470" y="1727016"/>
              <a:chExt cx="4196093" cy="3696984"/>
            </a:xfrm>
          </p:grpSpPr>
          <p:pic>
            <p:nvPicPr>
              <p:cNvPr id="8" name="Grafik 7" descr="Benutzer mit einfarbiger Füllung">
                <a:extLst>
                  <a:ext uri="{FF2B5EF4-FFF2-40B4-BE49-F238E27FC236}">
                    <a16:creationId xmlns:a16="http://schemas.microsoft.com/office/drawing/2014/main" id="{08D04474-2F83-C3B4-0C94-1B765C5169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/>
            </p:blipFill>
            <p:spPr>
              <a:xfrm>
                <a:off x="9917069" y="1727016"/>
                <a:ext cx="1371600" cy="1371600"/>
              </a:xfrm>
              <a:prstGeom prst="rect">
                <a:avLst/>
              </a:prstGeom>
            </p:spPr>
          </p:pic>
          <p:sp>
            <p:nvSpPr>
              <p:cNvPr id="9" name="Abgerundetes Rechteck 8">
                <a:extLst>
                  <a:ext uri="{FF2B5EF4-FFF2-40B4-BE49-F238E27FC236}">
                    <a16:creationId xmlns:a16="http://schemas.microsoft.com/office/drawing/2014/main" id="{711C49B3-642D-6589-0507-8C685E120009}"/>
                  </a:ext>
                </a:extLst>
              </p:cNvPr>
              <p:cNvSpPr/>
              <p:nvPr/>
            </p:nvSpPr>
            <p:spPr bwMode="auto">
              <a:xfrm>
                <a:off x="8507470" y="3672844"/>
                <a:ext cx="4196093" cy="1751156"/>
              </a:xfrm>
              <a:prstGeom prst="roundRect">
                <a:avLst/>
              </a:prstGeom>
              <a:solidFill>
                <a:srgbClr val="C4DDF3"/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285750" indent="-285750" eaLnBrk="0" hangingPunct="0">
                  <a:buFont typeface="Arial" panose="020B0604020202020204" pitchFamily="34" charset="0"/>
                  <a:buChar char="•"/>
                </a:pPr>
                <a:r>
                  <a:rPr lang="en-GB" dirty="0"/>
                  <a:t>Six Interviewees from various partners of the project</a:t>
                </a:r>
              </a:p>
              <a:p>
                <a:pPr marL="285750" indent="-285750" eaLnBrk="0" hangingPunct="0">
                  <a:buFont typeface="Arial" panose="020B0604020202020204" pitchFamily="34" charset="0"/>
                  <a:buChar char="•"/>
                </a:pPr>
                <a:r>
                  <a:rPr lang="en-GB" dirty="0"/>
                  <a:t>Each expert in a different sector</a:t>
                </a:r>
              </a:p>
              <a:p>
                <a:pPr marL="742950" lvl="1" indent="-285750" eaLnBrk="0" hangingPunct="0">
                  <a:buFont typeface="Arial" panose="020B0604020202020204" pitchFamily="34" charset="0"/>
                  <a:buChar char="•"/>
                </a:pPr>
                <a:r>
                  <a:rPr lang="en-GB" dirty="0"/>
                  <a:t>From dm, DFKI, Uni Bremen, </a:t>
                </a:r>
                <a:r>
                  <a:rPr lang="en-GB" dirty="0" err="1"/>
                  <a:t>nagarro</a:t>
                </a:r>
                <a:endParaRPr lang="en-GB" dirty="0"/>
              </a:p>
            </p:txBody>
          </p:sp>
        </p:grp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C8EBBC43-DDB5-409E-F570-ACA521F94468}"/>
                </a:ext>
              </a:extLst>
            </p:cNvPr>
            <p:cNvSpPr txBox="1"/>
            <p:nvPr/>
          </p:nvSpPr>
          <p:spPr>
            <a:xfrm>
              <a:off x="2160841" y="2743197"/>
              <a:ext cx="2666114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2400" dirty="0">
                  <a:solidFill>
                    <a:schemeClr val="accent5"/>
                  </a:solidFill>
                  <a:latin typeface="Arial" pitchFamily="34" charset="0"/>
                </a:rPr>
                <a:t>Interview Partners</a:t>
              </a:r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B4D91823-7BF2-9E24-53F1-F7515FE791C3}"/>
              </a:ext>
            </a:extLst>
          </p:cNvPr>
          <p:cNvSpPr txBox="1"/>
          <p:nvPr/>
        </p:nvSpPr>
        <p:spPr>
          <a:xfrm>
            <a:off x="7782710" y="2743197"/>
            <a:ext cx="1829347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5"/>
                </a:solidFill>
                <a:latin typeface="Arial" pitchFamily="34" charset="0"/>
              </a:rPr>
              <a:t>Questioning</a:t>
            </a:r>
          </a:p>
        </p:txBody>
      </p:sp>
    </p:spTree>
    <p:extLst>
      <p:ext uri="{BB962C8B-B14F-4D97-AF65-F5344CB8AC3E}">
        <p14:creationId xmlns:p14="http://schemas.microsoft.com/office/powerpoint/2010/main" val="219106506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CF4EB3-1CD4-F174-E88C-8AB2AF67A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b">
            <a:normAutofit fontScale="90000"/>
          </a:bodyPr>
          <a:lstStyle/>
          <a:p>
            <a:r>
              <a:rPr lang="en-GB" dirty="0"/>
              <a:t>Data flows of the platform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E7EB70D-315F-7194-44A1-5B5311319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95F6CFB-D633-0F2D-36FA-3F7DDAA56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noProof="0"/>
              <a:t>Kilian Dresse, Designing a data access control concept for the Knowledge4Retail platform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C847879-AA45-964B-5D64-B35010683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7</a:t>
            </a:fld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095A324-290F-B878-4749-AAFBA45AE6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ED38F49-670A-9308-A105-E2FB34BFF2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34" y="1011837"/>
            <a:ext cx="11523133" cy="53391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424856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25D4E39D-8C01-6C48-8E3B-015DD6486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81213"/>
            <a:ext cx="10586099" cy="360535"/>
          </a:xfrm>
        </p:spPr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Data flows of the platform</a:t>
            </a:r>
            <a:endParaRPr lang="en-GB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0DD27DA-5D49-C162-AB75-F65A00129D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2506358"/>
            <a:ext cx="5403057" cy="1845281"/>
          </a:xfrm>
          <a:prstGeom prst="rect">
            <a:avLst/>
          </a:prstGeom>
          <a:noFill/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6F0CE2-3098-E4BB-5C46-E6D2D8C393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F91864-82F8-E006-6492-0C20B1445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noProof="0"/>
              <a:t>Kilian Dresse, Designing a data access control concept for the Knowledge4Retail platform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7A3715-85C2-9FFA-D81D-36BF2F919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8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91D08359-E72B-66E4-BAF6-A95107A7CD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441426"/>
            <a:ext cx="10586102" cy="395287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The example of the optimized stocking strategy</a:t>
            </a:r>
          </a:p>
        </p:txBody>
      </p:sp>
      <p:pic>
        <p:nvPicPr>
          <p:cNvPr id="13" name="VerräumKurz_d7bl0Y.mp4" descr="VerräumKurz_d7bl0Y.mp4">
            <a:hlinkClick r:id="" action="ppaction://media"/>
            <a:extLst>
              <a:ext uri="{FF2B5EF4-FFF2-40B4-BE49-F238E27FC236}">
                <a16:creationId xmlns:a16="http://schemas.microsoft.com/office/drawing/2014/main" id="{EECACD63-02E3-5F0B-BA6E-63D435BFF05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35960" y="1673995"/>
            <a:ext cx="6240016" cy="351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929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23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1EDCF953-D700-6402-C55B-72336426CF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35" y="1138586"/>
            <a:ext cx="11523135" cy="5085655"/>
          </a:xfrm>
          <a:prstGeom prst="rect">
            <a:avLst/>
          </a:prstGeom>
          <a:noFill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04DF83A-33D0-42C8-B64A-D58D063BA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b">
            <a:normAutofit fontScale="90000"/>
          </a:bodyPr>
          <a:lstStyle/>
          <a:p>
            <a:r>
              <a:rPr lang="en-GB" dirty="0"/>
              <a:t>Digital Twin and its access objects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BBFDB63-5611-BF89-15FB-20D3B5CB5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1E4767-400C-38B2-8070-CEA36DD24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noProof="0"/>
              <a:t>Kilian Dresse, Designing a data access control concept for the Knowledge4Retail platform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FFB1D4-3EB0-B389-912B-95BC6AEF3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9</a:t>
            </a:fld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2963FEA-AD39-4DD0-E90B-382EFE1338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257232222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2" id="{C323FBD9-1596-4846-B3F4-C4B822600161}" vid="{8C9A3945-3F9B-DE45-8BE6-C4A9A72ED974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sebis 2013 2</Template>
  <TotalTime>0</TotalTime>
  <Words>914</Words>
  <Application>Microsoft Macintosh PowerPoint</Application>
  <PresentationFormat>Breitbild</PresentationFormat>
  <Paragraphs>183</Paragraphs>
  <Slides>16</Slides>
  <Notes>9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2" baseType="lpstr">
      <vt:lpstr>Arial Unicode MS</vt:lpstr>
      <vt:lpstr>Arial</vt:lpstr>
      <vt:lpstr>Helvetica Neue</vt:lpstr>
      <vt:lpstr>TUM Neue Helvetica 75 Bold</vt:lpstr>
      <vt:lpstr>Wingdings</vt:lpstr>
      <vt:lpstr>Slides sebis 2013 2</vt:lpstr>
      <vt:lpstr>Designing a data access control concept for the Knowledge4Retail platform</vt:lpstr>
      <vt:lpstr>Agenda</vt:lpstr>
      <vt:lpstr>Motivation</vt:lpstr>
      <vt:lpstr>Research Design</vt:lpstr>
      <vt:lpstr>Research Questions</vt:lpstr>
      <vt:lpstr>Expert Interviews</vt:lpstr>
      <vt:lpstr>Data flows of the platform</vt:lpstr>
      <vt:lpstr>Data flows of the platform</vt:lpstr>
      <vt:lpstr>Digital Twin and its access objects</vt:lpstr>
      <vt:lpstr>Access control list of the digital components</vt:lpstr>
      <vt:lpstr>Role Hierarchy – Staff</vt:lpstr>
      <vt:lpstr>Hosting Approach</vt:lpstr>
      <vt:lpstr>Evaluation</vt:lpstr>
      <vt:lpstr>Limitations</vt:lpstr>
      <vt:lpstr>Conclusion &amp; Future Work</vt:lpstr>
      <vt:lpstr>PowerPoint-Präsentation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Designing a data access control concept for the Knowledge4Retail platform</dc:title>
  <dc:creator>ge36sal</dc:creator>
  <dc:description>Copyright sebis</dc:description>
  <cp:lastModifiedBy>Dresse, Kilian</cp:lastModifiedBy>
  <cp:revision>55</cp:revision>
  <dcterms:created xsi:type="dcterms:W3CDTF">2022-05-13T07:25:10Z</dcterms:created>
  <dcterms:modified xsi:type="dcterms:W3CDTF">2022-05-23T11:54:01Z</dcterms:modified>
</cp:coreProperties>
</file>