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tags/tag29.xml" ContentType="application/vnd.openxmlformats-officedocument.presentationml.tags+xml"/>
  <Override PartName="/ppt/notesSlides/notesSlide6.xml" ContentType="application/vnd.openxmlformats-officedocument.presentationml.notesSlide+xml"/>
  <Override PartName="/ppt/tags/tag30.xml" ContentType="application/vnd.openxmlformats-officedocument.presentationml.tags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2"/>
  </p:notesMasterIdLst>
  <p:sldIdLst>
    <p:sldId id="256" r:id="rId3"/>
    <p:sldId id="11419" r:id="rId4"/>
    <p:sldId id="11420" r:id="rId5"/>
    <p:sldId id="263" r:id="rId6"/>
    <p:sldId id="11424" r:id="rId7"/>
    <p:sldId id="259" r:id="rId8"/>
    <p:sldId id="11422" r:id="rId9"/>
    <p:sldId id="11423" r:id="rId10"/>
    <p:sldId id="261" r:id="rId11"/>
  </p:sldIdLst>
  <p:sldSz cx="9144000" cy="5143500" type="screen16x9"/>
  <p:notesSz cx="9925050" cy="6665913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71144" autoAdjust="0"/>
  </p:normalViewPr>
  <p:slideViewPr>
    <p:cSldViewPr snapToGrid="0">
      <p:cViewPr varScale="1">
        <p:scale>
          <a:sx n="104" d="100"/>
          <a:sy n="104" d="100"/>
        </p:scale>
        <p:origin x="667" y="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12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12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de-DE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12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12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D85C4D8F-1ED9-47A0-A7F9-EE65BAD72B5E}" type="slidenum">
              <a:rPr lang="de-DE" sz="1400" b="0" strike="noStrike" spc="-1">
                <a:latin typeface="Times New Roman"/>
              </a:rPr>
              <a:t>‹#›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740025" y="500063"/>
            <a:ext cx="4443413" cy="2498725"/>
          </a:xfrm>
          <a:prstGeom prst="rect">
            <a:avLst/>
          </a:prstGeom>
        </p:spPr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992520" y="3166200"/>
            <a:ext cx="7939080" cy="2998440"/>
          </a:xfrm>
          <a:prstGeom prst="rect">
            <a:avLst/>
          </a:prstGeom>
        </p:spPr>
        <p:txBody>
          <a:bodyPr lIns="90720" tIns="45360" rIns="90720" bIns="45360">
            <a:normAutofit/>
          </a:bodyPr>
          <a:lstStyle/>
          <a:p>
            <a:endParaRPr lang="de-DE" sz="2000" b="0" strike="noStrike" spc="-1" dirty="0"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621760" y="6331320"/>
            <a:ext cx="4299840" cy="33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720" tIns="45360" rIns="90720" bIns="45360" anchor="b">
            <a:noAutofit/>
          </a:bodyPr>
          <a:lstStyle/>
          <a:p>
            <a:pPr algn="r">
              <a:lnSpc>
                <a:spcPct val="100000"/>
              </a:lnSpc>
            </a:pPr>
            <a:fld id="{66DDB55E-C9A8-4AC0-A4C8-A1373C7250A6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2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0629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Currently 3 silos representing a factory each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Synergies are not utilized in the manufacturing 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Hard to rollout new services or updates to existing ones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Not all machines are connected, not all production data is captured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Goal is one standardized manufacturing IT located in </a:t>
            </a:r>
            <a:r>
              <a:rPr lang="en-US" dirty="0" err="1"/>
              <a:t>munich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Communication with the plants is standardized/translated through a middleware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Message Bus handles interactions between services &amp; towards other layers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3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5896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4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3091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5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20348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6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589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7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8439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8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512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D85C4D8F-1ED9-47A0-A7F9-EE65BAD72B5E}" type="slidenum">
              <a:rPr lang="de-DE" sz="1400" b="0" strike="noStrike" spc="-1" smtClean="0">
                <a:latin typeface="Times New Roman"/>
              </a:rPr>
              <a:t>9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9442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vmlDrawing" Target="../drawings/vmlDrawing2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3D87147C-539B-41BD-A281-65BF3268CB9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6897704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think-cell Slide" r:id="rId16" imgW="306" imgH="306" progId="TCLayout.ActiveDocument.1">
                  <p:embed/>
                </p:oleObj>
              </mc:Choice>
              <mc:Fallback>
                <p:oleObj name="think-cell Slide" r:id="rId16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Bild 8" descr="20150416 tum logo blau png final.png"/>
          <p:cNvPicPr/>
          <p:nvPr/>
        </p:nvPicPr>
        <p:blipFill>
          <a:blip r:embed="rId18"/>
          <a:stretch/>
        </p:blipFill>
        <p:spPr>
          <a:xfrm>
            <a:off x="8218800" y="324000"/>
            <a:ext cx="603720" cy="317520"/>
          </a:xfrm>
          <a:prstGeom prst="rect">
            <a:avLst/>
          </a:prstGeom>
          <a:ln>
            <a:noFill/>
          </a:ln>
        </p:spPr>
      </p:pic>
      <p:sp>
        <p:nvSpPr>
          <p:cNvPr id="5" name="CustomShape 1"/>
          <p:cNvSpPr/>
          <p:nvPr/>
        </p:nvSpPr>
        <p:spPr>
          <a:xfrm>
            <a:off x="8347680" y="4806360"/>
            <a:ext cx="574200" cy="26784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vert="horz"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78D00C33-8824-444C-BEB4-968EA5109AF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12642551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think-cell Slide" r:id="rId16" imgW="306" imgH="306" progId="TCLayout.ActiveDocument.1">
                  <p:embed/>
                </p:oleObj>
              </mc:Choice>
              <mc:Fallback>
                <p:oleObj name="think-cell Slide" r:id="rId16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" name="Bild 2" descr="20150416 tum logo blau png final.png"/>
          <p:cNvPicPr/>
          <p:nvPr/>
        </p:nvPicPr>
        <p:blipFill>
          <a:blip r:embed="rId18"/>
          <a:stretch/>
        </p:blipFill>
        <p:spPr>
          <a:xfrm>
            <a:off x="8218440" y="324000"/>
            <a:ext cx="603720" cy="317520"/>
          </a:xfrm>
          <a:prstGeom prst="rect">
            <a:avLst/>
          </a:prstGeom>
          <a:ln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vert="horz"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notesSlide" Target="../notesSlides/notesSlide2.xml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6.png"/><Relationship Id="rId17" Type="http://schemas.openxmlformats.org/officeDocument/2006/relationships/image" Target="../media/image15.svg"/><Relationship Id="rId2" Type="http://schemas.openxmlformats.org/officeDocument/2006/relationships/tags" Target="../tags/tag9.xml"/><Relationship Id="rId16" Type="http://schemas.openxmlformats.org/officeDocument/2006/relationships/image" Target="../media/image14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5.svg"/><Relationship Id="rId5" Type="http://schemas.openxmlformats.org/officeDocument/2006/relationships/tags" Target="../tags/tag12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tags" Target="../tags/tag11.xml"/><Relationship Id="rId9" Type="http://schemas.openxmlformats.org/officeDocument/2006/relationships/notesSlide" Target="../notesSlides/notesSlide3.xml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tags" Target="../tags/tag17.xml"/><Relationship Id="rId21" Type="http://schemas.openxmlformats.org/officeDocument/2006/relationships/image" Target="../media/image17.svg"/><Relationship Id="rId7" Type="http://schemas.openxmlformats.org/officeDocument/2006/relationships/tags" Target="../tags/tag21.xml"/><Relationship Id="rId12" Type="http://schemas.openxmlformats.org/officeDocument/2006/relationships/image" Target="../media/image6.png"/><Relationship Id="rId17" Type="http://schemas.openxmlformats.org/officeDocument/2006/relationships/image" Target="../media/image15.svg"/><Relationship Id="rId2" Type="http://schemas.openxmlformats.org/officeDocument/2006/relationships/tags" Target="../tags/tag16.xml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image" Target="../media/image5.svg"/><Relationship Id="rId5" Type="http://schemas.openxmlformats.org/officeDocument/2006/relationships/tags" Target="../tags/tag19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tags" Target="../tags/tag18.xml"/><Relationship Id="rId9" Type="http://schemas.openxmlformats.org/officeDocument/2006/relationships/notesSlide" Target="../notesSlides/notesSlide4.xml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7.svg"/><Relationship Id="rId18" Type="http://schemas.openxmlformats.org/officeDocument/2006/relationships/image" Target="../media/image12.png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image" Target="../media/image6.png"/><Relationship Id="rId17" Type="http://schemas.openxmlformats.org/officeDocument/2006/relationships/image" Target="../media/image15.svg"/><Relationship Id="rId2" Type="http://schemas.openxmlformats.org/officeDocument/2006/relationships/tags" Target="../tags/tag23.xml"/><Relationship Id="rId16" Type="http://schemas.openxmlformats.org/officeDocument/2006/relationships/image" Target="../media/image14.png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5.svg"/><Relationship Id="rId5" Type="http://schemas.openxmlformats.org/officeDocument/2006/relationships/tags" Target="../tags/tag26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19" Type="http://schemas.openxmlformats.org/officeDocument/2006/relationships/image" Target="../media/image13.svg"/><Relationship Id="rId4" Type="http://schemas.openxmlformats.org/officeDocument/2006/relationships/tags" Target="../tags/tag25.xml"/><Relationship Id="rId9" Type="http://schemas.openxmlformats.org/officeDocument/2006/relationships/notesSlide" Target="../notesSlides/notesSlide5.xml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ild 4" descr="TUM_Glockenturm.tif"/>
          <p:cNvPicPr/>
          <p:nvPr/>
        </p:nvPicPr>
        <p:blipFill>
          <a:blip r:embed="rId4"/>
          <a:stretch/>
        </p:blipFill>
        <p:spPr>
          <a:xfrm>
            <a:off x="4975200" y="1476360"/>
            <a:ext cx="3818520" cy="3332520"/>
          </a:xfrm>
          <a:prstGeom prst="rect">
            <a:avLst/>
          </a:prstGeom>
          <a:ln>
            <a:noFill/>
          </a:ln>
        </p:spPr>
      </p:pic>
      <p:sp>
        <p:nvSpPr>
          <p:cNvPr id="126" name="CustomShape 1"/>
          <p:cNvSpPr/>
          <p:nvPr/>
        </p:nvSpPr>
        <p:spPr>
          <a:xfrm>
            <a:off x="318960" y="542634"/>
            <a:ext cx="8474760" cy="382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r>
              <a:rPr lang="en-US" sz="2000" b="0" strike="noStrike" spc="-1" dirty="0">
                <a:solidFill>
                  <a:srgbClr val="000000"/>
                </a:solidFill>
                <a:ea typeface="DejaVu Sans"/>
              </a:rPr>
              <a:t>Bachelor Thesis: </a:t>
            </a:r>
          </a:p>
          <a:p>
            <a:r>
              <a:rPr lang="en-US" sz="2000" spc="-1" dirty="0">
                <a:solidFill>
                  <a:srgbClr val="000000"/>
                </a:solidFill>
              </a:rPr>
              <a:t>Identification of a minimal set of interaction patterns to support a service-oriented manufacturing IT landscape</a:t>
            </a:r>
          </a:p>
        </p:txBody>
      </p:sp>
      <p:sp>
        <p:nvSpPr>
          <p:cNvPr id="127" name="CustomShape 2"/>
          <p:cNvSpPr/>
          <p:nvPr/>
        </p:nvSpPr>
        <p:spPr>
          <a:xfrm>
            <a:off x="318060" y="1755649"/>
            <a:ext cx="8507880" cy="277394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ea typeface="DejaVu Sans"/>
              </a:rPr>
              <a:t>Student:		Sandro Stürzenhofecker</a:t>
            </a:r>
            <a:endParaRPr lang="de-DE" sz="1600" b="0" strike="noStrike" spc="-1" dirty="0"/>
          </a:p>
          <a:p>
            <a:pPr>
              <a:lnSpc>
                <a:spcPct val="15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ea typeface="DejaVu Sans"/>
              </a:rPr>
              <a:t>Advisor:		Peter Kuhn</a:t>
            </a:r>
            <a:endParaRPr lang="de-DE" sz="1600" b="0" strike="noStrike" spc="-1" dirty="0"/>
          </a:p>
          <a:p>
            <a:pPr>
              <a:lnSpc>
                <a:spcPct val="150000"/>
              </a:lnSpc>
            </a:pPr>
            <a:r>
              <a:rPr lang="de-DE" sz="1600" b="0" strike="noStrike" spc="-1" dirty="0"/>
              <a:t>Supervisor: 	Prof. Dr. Florian Matthes</a:t>
            </a:r>
          </a:p>
          <a:p>
            <a:pPr>
              <a:lnSpc>
                <a:spcPct val="150000"/>
              </a:lnSpc>
            </a:pPr>
            <a:endParaRPr lang="de-DE" sz="700" b="0" strike="noStrike" spc="-1" dirty="0"/>
          </a:p>
          <a:p>
            <a:pPr>
              <a:lnSpc>
                <a:spcPct val="15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Technical University of Munich</a:t>
            </a:r>
            <a:endParaRPr lang="de-DE" sz="1200" b="0" strike="noStrike" spc="-1" dirty="0"/>
          </a:p>
          <a:p>
            <a:pPr>
              <a:lnSpc>
                <a:spcPct val="15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Department of Informatics</a:t>
            </a:r>
            <a:endParaRPr lang="de-DE" sz="1200" b="0" strike="noStrike" spc="-1" dirty="0"/>
          </a:p>
          <a:p>
            <a:pPr>
              <a:lnSpc>
                <a:spcPct val="15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Chair of Software Engineering for Business </a:t>
            </a:r>
            <a:br>
              <a:rPr lang="en-US" sz="1200" b="0" strike="noStrike" spc="-1" dirty="0">
                <a:solidFill>
                  <a:srgbClr val="000000"/>
                </a:solidFill>
                <a:ea typeface="DejaVu Sans"/>
              </a:rPr>
            </a:b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Information Systems</a:t>
            </a:r>
            <a:endParaRPr lang="de-DE" sz="1200" b="0" strike="noStrike" spc="-1" dirty="0"/>
          </a:p>
          <a:p>
            <a:pPr>
              <a:lnSpc>
                <a:spcPct val="150000"/>
              </a:lnSpc>
            </a:pPr>
            <a:endParaRPr lang="de-DE" sz="700" b="0" strike="noStrike" spc="-1" dirty="0"/>
          </a:p>
          <a:p>
            <a:pPr>
              <a:lnSpc>
                <a:spcPct val="15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Munich, 2nd of May 2022</a:t>
            </a:r>
            <a:endParaRPr lang="de-DE" sz="1200" b="0" strike="noStrike" spc="-1" dirty="0"/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B79889B5-5017-4330-96E5-CD381689DFC7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: abgerundete Ecken 84">
            <a:extLst>
              <a:ext uri="{FF2B5EF4-FFF2-40B4-BE49-F238E27FC236}">
                <a16:creationId xmlns:a16="http://schemas.microsoft.com/office/drawing/2014/main" id="{45724D30-636A-4877-872A-D4999CF5C11D}"/>
              </a:ext>
            </a:extLst>
          </p:cNvPr>
          <p:cNvSpPr/>
          <p:nvPr/>
        </p:nvSpPr>
        <p:spPr>
          <a:xfrm>
            <a:off x="318960" y="794545"/>
            <a:ext cx="4028439" cy="501238"/>
          </a:xfrm>
          <a:prstGeom prst="roundRect">
            <a:avLst>
              <a:gd name="adj" fmla="val 13950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700" b="1" dirty="0">
                <a:solidFill>
                  <a:schemeClr val="tx1"/>
                </a:solidFill>
              </a:rPr>
              <a:t>Enterprise IT</a:t>
            </a:r>
          </a:p>
          <a:p>
            <a:r>
              <a:rPr lang="en-GB" sz="700" dirty="0">
                <a:solidFill>
                  <a:schemeClr val="tx1"/>
                </a:solidFill>
              </a:rPr>
              <a:t>Level</a:t>
            </a:r>
          </a:p>
        </p:txBody>
      </p:sp>
      <p:sp>
        <p:nvSpPr>
          <p:cNvPr id="4" name="CustomShape 2">
            <a:extLst>
              <a:ext uri="{FF2B5EF4-FFF2-40B4-BE49-F238E27FC236}">
                <a16:creationId xmlns:a16="http://schemas.microsoft.com/office/drawing/2014/main" id="{57F76DE7-9B56-483C-B895-A123B7D2136A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ea typeface="DejaVu Sans"/>
              </a:rPr>
              <a:t>Bigger Picture: Which layer are we looking at?</a:t>
            </a:r>
            <a:endParaRPr lang="de-DE" sz="2500" b="0" strike="noStrike" spc="-1" dirty="0"/>
          </a:p>
        </p:txBody>
      </p:sp>
      <p:sp>
        <p:nvSpPr>
          <p:cNvPr id="5" name="Rechteck: abgerundete Ecken 83">
            <a:extLst>
              <a:ext uri="{FF2B5EF4-FFF2-40B4-BE49-F238E27FC236}">
                <a16:creationId xmlns:a16="http://schemas.microsoft.com/office/drawing/2014/main" id="{710BF21C-0910-4532-8245-1C305D78638D}"/>
              </a:ext>
            </a:extLst>
          </p:cNvPr>
          <p:cNvSpPr/>
          <p:nvPr/>
        </p:nvSpPr>
        <p:spPr>
          <a:xfrm>
            <a:off x="318960" y="3831715"/>
            <a:ext cx="4028434" cy="1015647"/>
          </a:xfrm>
          <a:prstGeom prst="roundRect">
            <a:avLst>
              <a:gd name="adj" fmla="val 9088"/>
            </a:avLst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tx1"/>
                </a:solidFill>
              </a:rPr>
              <a:t>Manufacturing OT</a:t>
            </a:r>
          </a:p>
          <a:p>
            <a:r>
              <a:rPr lang="en-GB" sz="700" dirty="0">
                <a:solidFill>
                  <a:schemeClr val="tx1"/>
                </a:solidFill>
              </a:rPr>
              <a:t>Level</a:t>
            </a:r>
          </a:p>
          <a:p>
            <a:r>
              <a:rPr lang="en-GB" sz="700" dirty="0">
                <a:solidFill>
                  <a:schemeClr val="tx1"/>
                </a:solidFill>
              </a:rPr>
              <a:t>(</a:t>
            </a:r>
            <a:r>
              <a:rPr lang="en-GB" sz="700" dirty="0" err="1">
                <a:solidFill>
                  <a:schemeClr val="tx1"/>
                </a:solidFill>
              </a:rPr>
              <a:t>Shopfloor</a:t>
            </a:r>
            <a:r>
              <a:rPr lang="en-GB" sz="7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" name="Rechteck: abgerundete Ecken 2">
            <a:extLst>
              <a:ext uri="{FF2B5EF4-FFF2-40B4-BE49-F238E27FC236}">
                <a16:creationId xmlns:a16="http://schemas.microsoft.com/office/drawing/2014/main" id="{0DC70F31-5567-4670-80D8-5D5FCA537E02}"/>
              </a:ext>
            </a:extLst>
          </p:cNvPr>
          <p:cNvSpPr/>
          <p:nvPr/>
        </p:nvSpPr>
        <p:spPr>
          <a:xfrm>
            <a:off x="318955" y="1403497"/>
            <a:ext cx="4028439" cy="2326775"/>
          </a:xfrm>
          <a:prstGeom prst="roundRect">
            <a:avLst>
              <a:gd name="adj" fmla="val 3870"/>
            </a:avLst>
          </a:prstGeom>
          <a:solidFill>
            <a:schemeClr val="bg1"/>
          </a:solidFill>
          <a:ln w="158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tx1"/>
                </a:solidFill>
              </a:rPr>
              <a:t>Manufacturing IT</a:t>
            </a:r>
          </a:p>
          <a:p>
            <a:r>
              <a:rPr lang="en-GB" sz="700" dirty="0">
                <a:solidFill>
                  <a:schemeClr val="tx1"/>
                </a:solidFill>
              </a:rPr>
              <a:t>Level</a:t>
            </a:r>
          </a:p>
          <a:p>
            <a:endParaRPr lang="en-GB" sz="7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150">
            <a:extLst>
              <a:ext uri="{FF2B5EF4-FFF2-40B4-BE49-F238E27FC236}">
                <a16:creationId xmlns:a16="http://schemas.microsoft.com/office/drawing/2014/main" id="{EABAC094-E1DA-41DF-B648-C723B3223E36}"/>
              </a:ext>
            </a:extLst>
          </p:cNvPr>
          <p:cNvSpPr/>
          <p:nvPr/>
        </p:nvSpPr>
        <p:spPr>
          <a:xfrm>
            <a:off x="1351605" y="1435372"/>
            <a:ext cx="2761696" cy="2014463"/>
          </a:xfrm>
          <a:prstGeom prst="roundRect">
            <a:avLst>
              <a:gd name="adj" fmla="val 3753"/>
            </a:avLst>
          </a:prstGeom>
          <a:solidFill>
            <a:schemeClr val="bg1">
              <a:lumMod val="95000"/>
            </a:schemeClr>
          </a:solidFill>
          <a:ln w="31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GB" sz="7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hteck: abgerundete Ecken 106">
            <a:extLst>
              <a:ext uri="{FF2B5EF4-FFF2-40B4-BE49-F238E27FC236}">
                <a16:creationId xmlns:a16="http://schemas.microsoft.com/office/drawing/2014/main" id="{A1DBD7F5-CE4B-4401-82DA-AB095AF8C4CF}"/>
              </a:ext>
            </a:extLst>
          </p:cNvPr>
          <p:cNvSpPr/>
          <p:nvPr/>
        </p:nvSpPr>
        <p:spPr>
          <a:xfrm>
            <a:off x="1329642" y="3624154"/>
            <a:ext cx="2761695" cy="362106"/>
          </a:xfrm>
          <a:prstGeom prst="roundRect">
            <a:avLst>
              <a:gd name="adj" fmla="val 8356"/>
            </a:avLst>
          </a:prstGeom>
          <a:solidFill>
            <a:schemeClr val="bg1">
              <a:lumMod val="95000"/>
            </a:schemeClr>
          </a:solidFill>
          <a:ln w="31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GB" sz="7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" name="Gerade Verbindung mit Pfeil 80">
            <a:extLst>
              <a:ext uri="{FF2B5EF4-FFF2-40B4-BE49-F238E27FC236}">
                <a16:creationId xmlns:a16="http://schemas.microsoft.com/office/drawing/2014/main" id="{4695296E-E12B-4774-8368-189704C3532E}"/>
              </a:ext>
            </a:extLst>
          </p:cNvPr>
          <p:cNvCxnSpPr>
            <a:cxnSpLocks/>
          </p:cNvCxnSpPr>
          <p:nvPr/>
        </p:nvCxnSpPr>
        <p:spPr>
          <a:xfrm>
            <a:off x="3022681" y="3934992"/>
            <a:ext cx="0" cy="563058"/>
          </a:xfrm>
          <a:prstGeom prst="straightConnector1">
            <a:avLst/>
          </a:prstGeom>
          <a:ln w="15875">
            <a:solidFill>
              <a:schemeClr val="accent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273">
            <a:extLst>
              <a:ext uri="{FF2B5EF4-FFF2-40B4-BE49-F238E27FC236}">
                <a16:creationId xmlns:a16="http://schemas.microsoft.com/office/drawing/2014/main" id="{F365BC7C-4EF6-4D9F-802A-F77EF4EF15D1}"/>
              </a:ext>
            </a:extLst>
          </p:cNvPr>
          <p:cNvSpPr txBox="1"/>
          <p:nvPr/>
        </p:nvSpPr>
        <p:spPr>
          <a:xfrm>
            <a:off x="2745589" y="2566884"/>
            <a:ext cx="438752" cy="322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defRPr sz="6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de-DE" dirty="0">
                <a:solidFill>
                  <a:schemeClr val="tx1"/>
                </a:solidFill>
              </a:rPr>
              <a:t>MQTT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REST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OPC-UA</a:t>
            </a:r>
          </a:p>
        </p:txBody>
      </p:sp>
      <p:cxnSp>
        <p:nvCxnSpPr>
          <p:cNvPr id="12" name="Gerade Verbindung mit Pfeil 157">
            <a:extLst>
              <a:ext uri="{FF2B5EF4-FFF2-40B4-BE49-F238E27FC236}">
                <a16:creationId xmlns:a16="http://schemas.microsoft.com/office/drawing/2014/main" id="{04E9AB57-04A4-479B-BC3C-79C71AC42060}"/>
              </a:ext>
            </a:extLst>
          </p:cNvPr>
          <p:cNvCxnSpPr>
            <a:cxnSpLocks/>
          </p:cNvCxnSpPr>
          <p:nvPr/>
        </p:nvCxnSpPr>
        <p:spPr>
          <a:xfrm flipH="1">
            <a:off x="2762975" y="1826461"/>
            <a:ext cx="0" cy="1832157"/>
          </a:xfrm>
          <a:prstGeom prst="straightConnector1">
            <a:avLst/>
          </a:prstGeom>
          <a:ln w="34925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66">
            <a:extLst>
              <a:ext uri="{FF2B5EF4-FFF2-40B4-BE49-F238E27FC236}">
                <a16:creationId xmlns:a16="http://schemas.microsoft.com/office/drawing/2014/main" id="{395A5502-C550-4A58-94DA-F29F251D3AF2}"/>
              </a:ext>
            </a:extLst>
          </p:cNvPr>
          <p:cNvCxnSpPr>
            <a:cxnSpLocks/>
          </p:cNvCxnSpPr>
          <p:nvPr/>
        </p:nvCxnSpPr>
        <p:spPr>
          <a:xfrm>
            <a:off x="2473452" y="3934992"/>
            <a:ext cx="0" cy="563058"/>
          </a:xfrm>
          <a:prstGeom prst="straightConnector1">
            <a:avLst/>
          </a:prstGeom>
          <a:ln w="15875">
            <a:solidFill>
              <a:schemeClr val="accent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242">
            <a:extLst>
              <a:ext uri="{FF2B5EF4-FFF2-40B4-BE49-F238E27FC236}">
                <a16:creationId xmlns:a16="http://schemas.microsoft.com/office/drawing/2014/main" id="{D566CB73-BDA4-4C06-8EE1-50DD7A986FB3}"/>
              </a:ext>
            </a:extLst>
          </p:cNvPr>
          <p:cNvSpPr txBox="1"/>
          <p:nvPr/>
        </p:nvSpPr>
        <p:spPr>
          <a:xfrm>
            <a:off x="3101326" y="4375990"/>
            <a:ext cx="429486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600" dirty="0"/>
              <a:t>proprietary</a:t>
            </a:r>
            <a:endParaRPr lang="en-GB" sz="800" dirty="0"/>
          </a:p>
        </p:txBody>
      </p:sp>
      <p:cxnSp>
        <p:nvCxnSpPr>
          <p:cNvPr id="20" name="Gerade Verbindung mit Pfeil 280">
            <a:extLst>
              <a:ext uri="{FF2B5EF4-FFF2-40B4-BE49-F238E27FC236}">
                <a16:creationId xmlns:a16="http://schemas.microsoft.com/office/drawing/2014/main" id="{535A1675-5D3C-44B1-A4C6-8A9510E1DFEF}"/>
              </a:ext>
            </a:extLst>
          </p:cNvPr>
          <p:cNvCxnSpPr>
            <a:cxnSpLocks/>
          </p:cNvCxnSpPr>
          <p:nvPr/>
        </p:nvCxnSpPr>
        <p:spPr>
          <a:xfrm flipV="1">
            <a:off x="1441344" y="1840902"/>
            <a:ext cx="0" cy="199851"/>
          </a:xfrm>
          <a:prstGeom prst="straightConnector1">
            <a:avLst/>
          </a:prstGeom>
          <a:ln w="15875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99">
            <a:extLst>
              <a:ext uri="{FF2B5EF4-FFF2-40B4-BE49-F238E27FC236}">
                <a16:creationId xmlns:a16="http://schemas.microsoft.com/office/drawing/2014/main" id="{08ED9A8C-1688-4121-B78B-0EC8362961BC}"/>
              </a:ext>
            </a:extLst>
          </p:cNvPr>
          <p:cNvCxnSpPr>
            <a:cxnSpLocks/>
          </p:cNvCxnSpPr>
          <p:nvPr/>
        </p:nvCxnSpPr>
        <p:spPr>
          <a:xfrm flipV="1">
            <a:off x="2534806" y="1836659"/>
            <a:ext cx="0" cy="615261"/>
          </a:xfrm>
          <a:prstGeom prst="straightConnector1">
            <a:avLst/>
          </a:prstGeom>
          <a:ln w="15875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uppieren 15">
            <a:extLst>
              <a:ext uri="{FF2B5EF4-FFF2-40B4-BE49-F238E27FC236}">
                <a16:creationId xmlns:a16="http://schemas.microsoft.com/office/drawing/2014/main" id="{CED5233E-D04A-4834-84E3-05F48B640718}"/>
              </a:ext>
            </a:extLst>
          </p:cNvPr>
          <p:cNvGrpSpPr/>
          <p:nvPr/>
        </p:nvGrpSpPr>
        <p:grpSpPr>
          <a:xfrm>
            <a:off x="2200335" y="4516938"/>
            <a:ext cx="1202094" cy="298305"/>
            <a:chOff x="2500865" y="4449058"/>
            <a:chExt cx="1202094" cy="298305"/>
          </a:xfrm>
          <a:effectLst/>
        </p:grpSpPr>
        <p:pic>
          <p:nvPicPr>
            <p:cNvPr id="27" name="Grafik 450">
              <a:extLst>
                <a:ext uri="{FF2B5EF4-FFF2-40B4-BE49-F238E27FC236}">
                  <a16:creationId xmlns:a16="http://schemas.microsoft.com/office/drawing/2014/main" id="{02F326AC-DCCD-43BF-81B0-A98954B50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2588837">
              <a:off x="2965273" y="4468133"/>
              <a:ext cx="239905" cy="239905"/>
            </a:xfrm>
            <a:prstGeom prst="rect">
              <a:avLst/>
            </a:prstGeom>
          </p:spPr>
        </p:pic>
        <p:grpSp>
          <p:nvGrpSpPr>
            <p:cNvPr id="28" name="Gruppieren 14">
              <a:extLst>
                <a:ext uri="{FF2B5EF4-FFF2-40B4-BE49-F238E27FC236}">
                  <a16:creationId xmlns:a16="http://schemas.microsoft.com/office/drawing/2014/main" id="{A632718F-8546-4B07-8649-CC344047423A}"/>
                </a:ext>
              </a:extLst>
            </p:cNvPr>
            <p:cNvGrpSpPr/>
            <p:nvPr/>
          </p:nvGrpSpPr>
          <p:grpSpPr>
            <a:xfrm>
              <a:off x="2500865" y="4449058"/>
              <a:ext cx="1202094" cy="298305"/>
              <a:chOff x="2500865" y="4449058"/>
              <a:chExt cx="1202094" cy="298305"/>
            </a:xfrm>
          </p:grpSpPr>
          <p:pic>
            <p:nvPicPr>
              <p:cNvPr id="29" name="Grafik 448">
                <a:extLst>
                  <a:ext uri="{FF2B5EF4-FFF2-40B4-BE49-F238E27FC236}">
                    <a16:creationId xmlns:a16="http://schemas.microsoft.com/office/drawing/2014/main" id="{30C43508-5763-4864-ADC5-66ADE838F9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2633568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30" name="Grafik 477">
                <a:extLst>
                  <a:ext uri="{FF2B5EF4-FFF2-40B4-BE49-F238E27FC236}">
                    <a16:creationId xmlns:a16="http://schemas.microsoft.com/office/drawing/2014/main" id="{52B5D3F7-9C9A-42F0-B6C5-E96AE945B5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flipH="1">
                <a:off x="3333122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31" name="Rechteck: abgerundete Ecken 88">
                <a:extLst>
                  <a:ext uri="{FF2B5EF4-FFF2-40B4-BE49-F238E27FC236}">
                    <a16:creationId xmlns:a16="http://schemas.microsoft.com/office/drawing/2014/main" id="{93D8F6E5-4F6E-4032-A42F-50886FD2BD26}"/>
                  </a:ext>
                </a:extLst>
              </p:cNvPr>
              <p:cNvSpPr/>
              <p:nvPr/>
            </p:nvSpPr>
            <p:spPr>
              <a:xfrm>
                <a:off x="2500865" y="4449058"/>
                <a:ext cx="1202094" cy="298305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700" b="1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grpSp>
        <p:nvGrpSpPr>
          <p:cNvPr id="50" name="Gruppieren 112">
            <a:extLst>
              <a:ext uri="{FF2B5EF4-FFF2-40B4-BE49-F238E27FC236}">
                <a16:creationId xmlns:a16="http://schemas.microsoft.com/office/drawing/2014/main" id="{092DD0B0-0BDE-48AA-AD4C-A59ED4A1ED9A}"/>
              </a:ext>
            </a:extLst>
          </p:cNvPr>
          <p:cNvGrpSpPr/>
          <p:nvPr/>
        </p:nvGrpSpPr>
        <p:grpSpPr>
          <a:xfrm>
            <a:off x="2756749" y="4122708"/>
            <a:ext cx="645680" cy="205241"/>
            <a:chOff x="8498320" y="4315082"/>
            <a:chExt cx="645680" cy="205241"/>
          </a:xfrm>
        </p:grpSpPr>
        <p:sp>
          <p:nvSpPr>
            <p:cNvPr id="51" name="Rechteck: abgerundete Ecken 113">
              <a:extLst>
                <a:ext uri="{FF2B5EF4-FFF2-40B4-BE49-F238E27FC236}">
                  <a16:creationId xmlns:a16="http://schemas.microsoft.com/office/drawing/2014/main" id="{5A967353-0B27-4BF5-898B-102A8EA36A98}"/>
                </a:ext>
              </a:extLst>
            </p:cNvPr>
            <p:cNvSpPr/>
            <p:nvPr/>
          </p:nvSpPr>
          <p:spPr>
            <a:xfrm>
              <a:off x="8498320" y="4315082"/>
              <a:ext cx="645680" cy="192539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600" dirty="0">
                  <a:solidFill>
                    <a:schemeClr val="tx1"/>
                  </a:solidFill>
                </a:rPr>
                <a:t>Gateway</a:t>
              </a:r>
            </a:p>
          </p:txBody>
        </p:sp>
        <p:pic>
          <p:nvPicPr>
            <p:cNvPr id="52" name="Grafik 114">
              <a:extLst>
                <a:ext uri="{FF2B5EF4-FFF2-40B4-BE49-F238E27FC236}">
                  <a16:creationId xmlns:a16="http://schemas.microsoft.com/office/drawing/2014/main" id="{E7A62452-01FB-489F-878C-39A2F6B208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2571783">
              <a:off x="8906060" y="4332791"/>
              <a:ext cx="187532" cy="187532"/>
            </a:xfrm>
            <a:prstGeom prst="rect">
              <a:avLst/>
            </a:prstGeom>
          </p:spPr>
        </p:pic>
      </p:grpSp>
      <p:sp>
        <p:nvSpPr>
          <p:cNvPr id="53" name="Rechteck: abgerundete Ecken 117">
            <a:extLst>
              <a:ext uri="{FF2B5EF4-FFF2-40B4-BE49-F238E27FC236}">
                <a16:creationId xmlns:a16="http://schemas.microsoft.com/office/drawing/2014/main" id="{ED302663-1279-45FF-BBAC-9C1D4B7D6337}"/>
              </a:ext>
            </a:extLst>
          </p:cNvPr>
          <p:cNvSpPr/>
          <p:nvPr/>
        </p:nvSpPr>
        <p:spPr>
          <a:xfrm>
            <a:off x="2191008" y="3656551"/>
            <a:ext cx="108289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54" name="interface">
            <a:extLst>
              <a:ext uri="{FF2B5EF4-FFF2-40B4-BE49-F238E27FC236}">
                <a16:creationId xmlns:a16="http://schemas.microsoft.com/office/drawing/2014/main" id="{50444D69-BF92-425D-A457-5884357A09C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934393" y="3668490"/>
            <a:ext cx="188427" cy="209726"/>
          </a:xfrm>
          <a:prstGeom prst="rect">
            <a:avLst/>
          </a:prstGeom>
        </p:spPr>
      </p:pic>
      <p:sp>
        <p:nvSpPr>
          <p:cNvPr id="60" name="Rechteck: abgerundete Ecken 147">
            <a:extLst>
              <a:ext uri="{FF2B5EF4-FFF2-40B4-BE49-F238E27FC236}">
                <a16:creationId xmlns:a16="http://schemas.microsoft.com/office/drawing/2014/main" id="{316FF802-040A-4695-AEEA-EB7D469DDD53}"/>
              </a:ext>
            </a:extLst>
          </p:cNvPr>
          <p:cNvSpPr/>
          <p:nvPr/>
        </p:nvSpPr>
        <p:spPr>
          <a:xfrm>
            <a:off x="1371600" y="1568216"/>
            <a:ext cx="2677156" cy="263238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</a:rPr>
              <a:t>Message Bus</a:t>
            </a:r>
          </a:p>
        </p:txBody>
      </p:sp>
      <p:pic>
        <p:nvPicPr>
          <p:cNvPr id="61" name="interface">
            <a:extLst>
              <a:ext uri="{FF2B5EF4-FFF2-40B4-BE49-F238E27FC236}">
                <a16:creationId xmlns:a16="http://schemas.microsoft.com/office/drawing/2014/main" id="{AAF44728-8E0F-4536-A298-7CD6E195741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21978" y="1545019"/>
            <a:ext cx="272554" cy="308088"/>
          </a:xfrm>
          <a:prstGeom prst="rect">
            <a:avLst/>
          </a:prstGeom>
        </p:spPr>
      </p:pic>
      <p:sp>
        <p:nvSpPr>
          <p:cNvPr id="62" name="Rechteck: abgerundete Ecken 152">
            <a:extLst>
              <a:ext uri="{FF2B5EF4-FFF2-40B4-BE49-F238E27FC236}">
                <a16:creationId xmlns:a16="http://schemas.microsoft.com/office/drawing/2014/main" id="{93C21045-D462-46E4-8E9A-76C17BC5B747}"/>
              </a:ext>
            </a:extLst>
          </p:cNvPr>
          <p:cNvSpPr/>
          <p:nvPr/>
        </p:nvSpPr>
        <p:spPr>
          <a:xfrm>
            <a:off x="1856530" y="2458786"/>
            <a:ext cx="791043" cy="316272"/>
          </a:xfrm>
          <a:prstGeom prst="roundRect">
            <a:avLst>
              <a:gd name="adj" fmla="val 603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tx1"/>
                </a:solidFill>
              </a:rPr>
              <a:t>MES</a:t>
            </a:r>
          </a:p>
        </p:txBody>
      </p:sp>
      <p:sp>
        <p:nvSpPr>
          <p:cNvPr id="79" name="Rechteck: abgerundete Ecken 181">
            <a:extLst>
              <a:ext uri="{FF2B5EF4-FFF2-40B4-BE49-F238E27FC236}">
                <a16:creationId xmlns:a16="http://schemas.microsoft.com/office/drawing/2014/main" id="{6C55A68F-8CDF-4C0F-8F16-AB4C8B9FD8D5}"/>
              </a:ext>
            </a:extLst>
          </p:cNvPr>
          <p:cNvSpPr/>
          <p:nvPr/>
        </p:nvSpPr>
        <p:spPr>
          <a:xfrm>
            <a:off x="1329645" y="877347"/>
            <a:ext cx="2761696" cy="362106"/>
          </a:xfrm>
          <a:prstGeom prst="roundRect">
            <a:avLst>
              <a:gd name="adj" fmla="val 8356"/>
            </a:avLst>
          </a:prstGeom>
          <a:solidFill>
            <a:schemeClr val="bg1">
              <a:lumMod val="95000"/>
            </a:schemeClr>
          </a:solidFill>
          <a:ln w="31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GB" sz="7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0" name="Rechteck: abgerundete Ecken 182">
            <a:extLst>
              <a:ext uri="{FF2B5EF4-FFF2-40B4-BE49-F238E27FC236}">
                <a16:creationId xmlns:a16="http://schemas.microsoft.com/office/drawing/2014/main" id="{3AA41023-2AFE-4538-8AB5-84B1B65ECAD6}"/>
              </a:ext>
            </a:extLst>
          </p:cNvPr>
          <p:cNvSpPr/>
          <p:nvPr/>
        </p:nvSpPr>
        <p:spPr>
          <a:xfrm>
            <a:off x="1651208" y="927534"/>
            <a:ext cx="830108" cy="236215"/>
          </a:xfrm>
          <a:prstGeom prst="roundRect">
            <a:avLst>
              <a:gd name="adj" fmla="val 6030"/>
            </a:avLst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ERP</a:t>
            </a:r>
          </a:p>
        </p:txBody>
      </p:sp>
      <p:sp>
        <p:nvSpPr>
          <p:cNvPr id="81" name="Rechteck: abgerundete Ecken 184">
            <a:extLst>
              <a:ext uri="{FF2B5EF4-FFF2-40B4-BE49-F238E27FC236}">
                <a16:creationId xmlns:a16="http://schemas.microsoft.com/office/drawing/2014/main" id="{287C9FB9-154D-4B2D-8A11-810A59198BC4}"/>
              </a:ext>
            </a:extLst>
          </p:cNvPr>
          <p:cNvSpPr/>
          <p:nvPr/>
        </p:nvSpPr>
        <p:spPr>
          <a:xfrm>
            <a:off x="2964965" y="933151"/>
            <a:ext cx="830108" cy="236215"/>
          </a:xfrm>
          <a:prstGeom prst="roundRect">
            <a:avLst>
              <a:gd name="adj" fmla="val 6030"/>
            </a:avLst>
          </a:prstGeom>
          <a:solidFill>
            <a:schemeClr val="tx1">
              <a:lumMod val="65000"/>
              <a:lumOff val="35000"/>
            </a:schemeClr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800" b="1" dirty="0">
                <a:solidFill>
                  <a:schemeClr val="bg1"/>
                </a:solidFill>
              </a:rPr>
              <a:t>PDM/PLM</a:t>
            </a:r>
          </a:p>
        </p:txBody>
      </p:sp>
      <p:cxnSp>
        <p:nvCxnSpPr>
          <p:cNvPr id="86" name="Gerade Verbindung mit Pfeil 183">
            <a:extLst>
              <a:ext uri="{FF2B5EF4-FFF2-40B4-BE49-F238E27FC236}">
                <a16:creationId xmlns:a16="http://schemas.microsoft.com/office/drawing/2014/main" id="{E1B9CCC4-8B6E-4D07-872A-F2F35ED28277}"/>
              </a:ext>
            </a:extLst>
          </p:cNvPr>
          <p:cNvCxnSpPr>
            <a:cxnSpLocks/>
            <a:stCxn id="79" idx="2"/>
            <a:endCxn id="60" idx="0"/>
          </p:cNvCxnSpPr>
          <p:nvPr/>
        </p:nvCxnSpPr>
        <p:spPr>
          <a:xfrm flipH="1">
            <a:off x="2710178" y="1239453"/>
            <a:ext cx="315" cy="328763"/>
          </a:xfrm>
          <a:prstGeom prst="straightConnector1">
            <a:avLst/>
          </a:prstGeom>
          <a:ln w="34925">
            <a:solidFill>
              <a:schemeClr val="tx2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: abgerundete Ecken 152">
            <a:extLst>
              <a:ext uri="{FF2B5EF4-FFF2-40B4-BE49-F238E27FC236}">
                <a16:creationId xmlns:a16="http://schemas.microsoft.com/office/drawing/2014/main" id="{E1E02A0B-A858-4769-9070-D72F17B46E81}"/>
              </a:ext>
            </a:extLst>
          </p:cNvPr>
          <p:cNvSpPr/>
          <p:nvPr/>
        </p:nvSpPr>
        <p:spPr>
          <a:xfrm>
            <a:off x="1381522" y="2054033"/>
            <a:ext cx="791038" cy="316272"/>
          </a:xfrm>
          <a:prstGeom prst="roundRect">
            <a:avLst>
              <a:gd name="adj" fmla="val 603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tx1"/>
                </a:solidFill>
              </a:rPr>
              <a:t>Advanced Services</a:t>
            </a:r>
          </a:p>
        </p:txBody>
      </p:sp>
      <p:sp>
        <p:nvSpPr>
          <p:cNvPr id="68" name="Rechteck: abgerundete Ecken 152">
            <a:extLst>
              <a:ext uri="{FF2B5EF4-FFF2-40B4-BE49-F238E27FC236}">
                <a16:creationId xmlns:a16="http://schemas.microsoft.com/office/drawing/2014/main" id="{17DE429E-D768-4E3A-B2A0-6F5DD84EB9FD}"/>
              </a:ext>
            </a:extLst>
          </p:cNvPr>
          <p:cNvSpPr/>
          <p:nvPr/>
        </p:nvSpPr>
        <p:spPr>
          <a:xfrm>
            <a:off x="3219313" y="2047972"/>
            <a:ext cx="791038" cy="316272"/>
          </a:xfrm>
          <a:prstGeom prst="roundRect">
            <a:avLst>
              <a:gd name="adj" fmla="val 6030"/>
            </a:avLst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700" b="1" dirty="0">
                <a:solidFill>
                  <a:schemeClr val="tx1"/>
                </a:solidFill>
              </a:rPr>
              <a:t>Supporting Services</a:t>
            </a:r>
          </a:p>
        </p:txBody>
      </p:sp>
      <p:cxnSp>
        <p:nvCxnSpPr>
          <p:cNvPr id="69" name="Gerade Verbindung mit Pfeil 299">
            <a:extLst>
              <a:ext uri="{FF2B5EF4-FFF2-40B4-BE49-F238E27FC236}">
                <a16:creationId xmlns:a16="http://schemas.microsoft.com/office/drawing/2014/main" id="{4FAD543D-3DF5-41CE-8126-05718EBB6446}"/>
              </a:ext>
            </a:extLst>
          </p:cNvPr>
          <p:cNvCxnSpPr>
            <a:cxnSpLocks/>
          </p:cNvCxnSpPr>
          <p:nvPr/>
        </p:nvCxnSpPr>
        <p:spPr>
          <a:xfrm flipV="1">
            <a:off x="3957531" y="1826537"/>
            <a:ext cx="1" cy="206108"/>
          </a:xfrm>
          <a:prstGeom prst="straightConnector1">
            <a:avLst/>
          </a:prstGeom>
          <a:ln w="15875">
            <a:solidFill>
              <a:schemeClr val="tx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Isosceles Triangle 69">
            <a:extLst>
              <a:ext uri="{FF2B5EF4-FFF2-40B4-BE49-F238E27FC236}">
                <a16:creationId xmlns:a16="http://schemas.microsoft.com/office/drawing/2014/main" id="{E82E4E6E-FDD7-45F5-8B84-A4C6B8152A41}"/>
              </a:ext>
            </a:extLst>
          </p:cNvPr>
          <p:cNvSpPr/>
          <p:nvPr/>
        </p:nvSpPr>
        <p:spPr>
          <a:xfrm rot="16200000">
            <a:off x="3639478" y="2370940"/>
            <a:ext cx="1943285" cy="370976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1"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B926B4-A36E-4818-97C1-7B2BC5530B13}"/>
              </a:ext>
            </a:extLst>
          </p:cNvPr>
          <p:cNvSpPr txBox="1"/>
          <p:nvPr/>
        </p:nvSpPr>
        <p:spPr>
          <a:xfrm>
            <a:off x="4838932" y="1540765"/>
            <a:ext cx="4176840" cy="2031325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Receives orders, material volume </a:t>
            </a:r>
            <a:br>
              <a:rPr lang="en-US" sz="1600" dirty="0"/>
            </a:br>
            <a:r>
              <a:rPr lang="en-US" sz="1600" dirty="0"/>
              <a:t>and comparable from ERP 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Supports employee activities e.g. </a:t>
            </a:r>
            <a:br>
              <a:rPr lang="en-US" sz="1600" dirty="0"/>
            </a:br>
            <a:r>
              <a:rPr lang="en-US" sz="1600" dirty="0"/>
              <a:t>with manuals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Monitors production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Processes machine &amp; production data</a:t>
            </a: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CED2FB6F-08F8-48D6-B65E-A3D0AA8E8AD3}"/>
              </a:ext>
            </a:extLst>
          </p:cNvPr>
          <p:cNvSpPr/>
          <p:nvPr/>
        </p:nvSpPr>
        <p:spPr>
          <a:xfrm rot="16200000">
            <a:off x="4107215" y="4156078"/>
            <a:ext cx="1015647" cy="366922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1"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EB011E-45F0-4B4A-8925-6F1923C4E6A6}"/>
              </a:ext>
            </a:extLst>
          </p:cNvPr>
          <p:cNvSpPr txBox="1"/>
          <p:nvPr/>
        </p:nvSpPr>
        <p:spPr>
          <a:xfrm>
            <a:off x="4843307" y="4047150"/>
            <a:ext cx="4168090" cy="584775"/>
          </a:xfrm>
          <a:prstGeom prst="rect">
            <a:avLst/>
          </a:prstGeom>
          <a:noFill/>
        </p:spPr>
        <p:txBody>
          <a:bodyPr wrap="square" lIns="36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Captures and standardizes </a:t>
            </a:r>
            <a:br>
              <a:rPr lang="en-US" sz="1600" dirty="0"/>
            </a:br>
            <a:r>
              <a:rPr lang="en-US" sz="1600" dirty="0"/>
              <a:t>machine &amp; production data</a:t>
            </a:r>
          </a:p>
        </p:txBody>
      </p:sp>
      <p:sp>
        <p:nvSpPr>
          <p:cNvPr id="45" name="CustomShape 2">
            <a:extLst>
              <a:ext uri="{FF2B5EF4-FFF2-40B4-BE49-F238E27FC236}">
                <a16:creationId xmlns:a16="http://schemas.microsoft.com/office/drawing/2014/main" id="{E609DF19-02FE-4FF1-8EAD-DFCE9F51DAD2}"/>
              </a:ext>
            </a:extLst>
          </p:cNvPr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latin typeface="Arial"/>
                <a:ea typeface="DejaVu Sans"/>
              </a:rPr>
              <a:t>2</a:t>
            </a:fld>
            <a:endParaRPr lang="de-DE" sz="1100" b="0" strike="noStrike" spc="-1" dirty="0">
              <a:latin typeface="Arial"/>
            </a:endParaRPr>
          </a:p>
        </p:txBody>
      </p:sp>
      <p:sp>
        <p:nvSpPr>
          <p:cNvPr id="2" name="RS_Classification_Standard">
            <a:extLst>
              <a:ext uri="{FF2B5EF4-FFF2-40B4-BE49-F238E27FC236}">
                <a16:creationId xmlns:a16="http://schemas.microsoft.com/office/drawing/2014/main" id="{45A9B055-57EE-4DEA-8E49-C15AD2CC5181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ACA0240B-E083-439D-917D-31E6E3EAE0C2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4304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2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ea typeface="DejaVu Sans"/>
              </a:rPr>
              <a:t>3</a:t>
            </a:fld>
            <a:endParaRPr lang="de-DE" sz="1100" b="0" strike="noStrike" spc="-1"/>
          </a:p>
        </p:txBody>
      </p:sp>
      <p:sp>
        <p:nvSpPr>
          <p:cNvPr id="26" name="CustomShape 2">
            <a:extLst>
              <a:ext uri="{FF2B5EF4-FFF2-40B4-BE49-F238E27FC236}">
                <a16:creationId xmlns:a16="http://schemas.microsoft.com/office/drawing/2014/main" id="{58EBDD50-4C1E-4898-BB4A-7C6F33B61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ea typeface="DejaVu Sans"/>
              </a:rPr>
              <a:t>Bigger Picture: Why do we need the interaction patters?</a:t>
            </a:r>
            <a:endParaRPr lang="de-DE" sz="2500" b="0" strike="noStrike" spc="-1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B3F16F3-B0D1-4C6B-8915-4427055A4CD3}"/>
              </a:ext>
            </a:extLst>
          </p:cNvPr>
          <p:cNvSpPr/>
          <p:nvPr/>
        </p:nvSpPr>
        <p:spPr>
          <a:xfrm>
            <a:off x="318626" y="1284619"/>
            <a:ext cx="3233501" cy="3689717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Manufacturing as-is architecture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66DF886-B32A-45FF-A2C9-1705F945DA65}"/>
              </a:ext>
            </a:extLst>
          </p:cNvPr>
          <p:cNvSpPr/>
          <p:nvPr/>
        </p:nvSpPr>
        <p:spPr>
          <a:xfrm>
            <a:off x="417361" y="1584841"/>
            <a:ext cx="947647" cy="3327275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900" dirty="0">
                <a:solidFill>
                  <a:schemeClr val="tx1"/>
                </a:solidFill>
              </a:rPr>
              <a:t>Silo factory A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21EE3CA-A6EA-4966-9D49-6F5CFFA3F53C}"/>
              </a:ext>
            </a:extLst>
          </p:cNvPr>
          <p:cNvSpPr/>
          <p:nvPr/>
        </p:nvSpPr>
        <p:spPr>
          <a:xfrm>
            <a:off x="1450826" y="1584841"/>
            <a:ext cx="947647" cy="3327275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900" dirty="0">
                <a:solidFill>
                  <a:schemeClr val="tx1"/>
                </a:solidFill>
              </a:rPr>
              <a:t>Silo factory B</a:t>
            </a:r>
            <a:br>
              <a:rPr lang="en-US" sz="900" dirty="0">
                <a:solidFill>
                  <a:schemeClr val="tx1"/>
                </a:solidFill>
              </a:rPr>
            </a:b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70D4B46-7A47-4C17-8776-0A78BC92DB9A}"/>
              </a:ext>
            </a:extLst>
          </p:cNvPr>
          <p:cNvSpPr/>
          <p:nvPr/>
        </p:nvSpPr>
        <p:spPr>
          <a:xfrm>
            <a:off x="2488287" y="1584841"/>
            <a:ext cx="947647" cy="3327275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en-US" sz="900" dirty="0">
                <a:solidFill>
                  <a:schemeClr val="tx1"/>
                </a:solidFill>
              </a:rPr>
              <a:t>Silo factory C</a:t>
            </a:r>
            <a:br>
              <a:rPr lang="en-US" sz="900" dirty="0">
                <a:solidFill>
                  <a:schemeClr val="tx1"/>
                </a:solidFill>
              </a:rPr>
            </a:b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9" name="Isosceles Triangle 58">
            <a:extLst>
              <a:ext uri="{FF2B5EF4-FFF2-40B4-BE49-F238E27FC236}">
                <a16:creationId xmlns:a16="http://schemas.microsoft.com/office/drawing/2014/main" id="{EC11D5D0-FFA0-4746-93D9-C4BA49DA13EA}"/>
              </a:ext>
            </a:extLst>
          </p:cNvPr>
          <p:cNvSpPr/>
          <p:nvPr/>
        </p:nvSpPr>
        <p:spPr>
          <a:xfrm rot="5400000">
            <a:off x="2251886" y="2633797"/>
            <a:ext cx="4040373" cy="516265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1">
            <a:noAutofit/>
          </a:bodyPr>
          <a:lstStyle/>
          <a:p>
            <a:pPr algn="ctr"/>
            <a:endParaRPr lang="en-US" sz="12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28B89DD-9674-404A-A5F3-0912E52ED4C6}"/>
              </a:ext>
            </a:extLst>
          </p:cNvPr>
          <p:cNvSpPr/>
          <p:nvPr/>
        </p:nvSpPr>
        <p:spPr>
          <a:xfrm>
            <a:off x="317160" y="738407"/>
            <a:ext cx="3303190" cy="396101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Enterprise IT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D1B095C-641A-4D94-8BC1-F0ECA1B41B6E}"/>
              </a:ext>
            </a:extLst>
          </p:cNvPr>
          <p:cNvSpPr/>
          <p:nvPr/>
        </p:nvSpPr>
        <p:spPr>
          <a:xfrm>
            <a:off x="4911498" y="738407"/>
            <a:ext cx="3303190" cy="396101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>
                <a:lumMod val="65000"/>
                <a:lumOff val="3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Enterprise IT</a:t>
            </a:r>
          </a:p>
        </p:txBody>
      </p:sp>
      <p:grpSp>
        <p:nvGrpSpPr>
          <p:cNvPr id="68" name="Gruppieren 15">
            <a:extLst>
              <a:ext uri="{FF2B5EF4-FFF2-40B4-BE49-F238E27FC236}">
                <a16:creationId xmlns:a16="http://schemas.microsoft.com/office/drawing/2014/main" id="{25ED1A34-4C35-4057-BF55-C8219E3A4FE4}"/>
              </a:ext>
            </a:extLst>
          </p:cNvPr>
          <p:cNvGrpSpPr/>
          <p:nvPr/>
        </p:nvGrpSpPr>
        <p:grpSpPr>
          <a:xfrm>
            <a:off x="453457" y="4081635"/>
            <a:ext cx="882182" cy="773326"/>
            <a:chOff x="2500865" y="3974038"/>
            <a:chExt cx="882182" cy="773326"/>
          </a:xfrm>
          <a:effectLst/>
        </p:grpSpPr>
        <p:pic>
          <p:nvPicPr>
            <p:cNvPr id="69" name="Grafik 450">
              <a:extLst>
                <a:ext uri="{FF2B5EF4-FFF2-40B4-BE49-F238E27FC236}">
                  <a16:creationId xmlns:a16="http://schemas.microsoft.com/office/drawing/2014/main" id="{D6C11D90-B37B-4DC0-B64B-E4361B56D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70" name="Gruppieren 14">
              <a:extLst>
                <a:ext uri="{FF2B5EF4-FFF2-40B4-BE49-F238E27FC236}">
                  <a16:creationId xmlns:a16="http://schemas.microsoft.com/office/drawing/2014/main" id="{E3536EB7-C29C-4253-8EF5-B5B0C06C5F27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71" name="Grafik 448">
                <a:extLst>
                  <a:ext uri="{FF2B5EF4-FFF2-40B4-BE49-F238E27FC236}">
                    <a16:creationId xmlns:a16="http://schemas.microsoft.com/office/drawing/2014/main" id="{2AA3162D-F037-4F6F-9C66-4EEECB0BC4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72" name="Grafik 477">
                <a:extLst>
                  <a:ext uri="{FF2B5EF4-FFF2-40B4-BE49-F238E27FC236}">
                    <a16:creationId xmlns:a16="http://schemas.microsoft.com/office/drawing/2014/main" id="{9A5A8BB9-40A0-4212-9B36-15E4A8B935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73" name="Rechteck: abgerundete Ecken 88">
                <a:extLst>
                  <a:ext uri="{FF2B5EF4-FFF2-40B4-BE49-F238E27FC236}">
                    <a16:creationId xmlns:a16="http://schemas.microsoft.com/office/drawing/2014/main" id="{1A44FFAA-EC50-4669-A690-5A4F5C45C74C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90" name="Gruppieren 15">
            <a:extLst>
              <a:ext uri="{FF2B5EF4-FFF2-40B4-BE49-F238E27FC236}">
                <a16:creationId xmlns:a16="http://schemas.microsoft.com/office/drawing/2014/main" id="{2C46D103-758B-433D-9A32-E07B137A47FA}"/>
              </a:ext>
            </a:extLst>
          </p:cNvPr>
          <p:cNvGrpSpPr/>
          <p:nvPr/>
        </p:nvGrpSpPr>
        <p:grpSpPr>
          <a:xfrm>
            <a:off x="1483312" y="4070306"/>
            <a:ext cx="882182" cy="773326"/>
            <a:chOff x="2500865" y="3974038"/>
            <a:chExt cx="882182" cy="773326"/>
          </a:xfrm>
          <a:effectLst/>
        </p:grpSpPr>
        <p:pic>
          <p:nvPicPr>
            <p:cNvPr id="91" name="Grafik 450">
              <a:extLst>
                <a:ext uri="{FF2B5EF4-FFF2-40B4-BE49-F238E27FC236}">
                  <a16:creationId xmlns:a16="http://schemas.microsoft.com/office/drawing/2014/main" id="{6DF7B4EA-C9BC-43FB-ABFB-E26B62F628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93" name="Gruppieren 14">
              <a:extLst>
                <a:ext uri="{FF2B5EF4-FFF2-40B4-BE49-F238E27FC236}">
                  <a16:creationId xmlns:a16="http://schemas.microsoft.com/office/drawing/2014/main" id="{E2C2F1A2-ECC4-4507-9E43-04C14CDBC177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94" name="Grafik 448">
                <a:extLst>
                  <a:ext uri="{FF2B5EF4-FFF2-40B4-BE49-F238E27FC236}">
                    <a16:creationId xmlns:a16="http://schemas.microsoft.com/office/drawing/2014/main" id="{484FAFB2-44EF-48CD-82DE-FB72CCED79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96" name="Grafik 477">
                <a:extLst>
                  <a:ext uri="{FF2B5EF4-FFF2-40B4-BE49-F238E27FC236}">
                    <a16:creationId xmlns:a16="http://schemas.microsoft.com/office/drawing/2014/main" id="{29F0E837-9233-4181-9237-D4E26324D6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98" name="Rechteck: abgerundete Ecken 88">
                <a:extLst>
                  <a:ext uri="{FF2B5EF4-FFF2-40B4-BE49-F238E27FC236}">
                    <a16:creationId xmlns:a16="http://schemas.microsoft.com/office/drawing/2014/main" id="{D3DEF8E9-D925-40AF-AEA7-137335DAA6BF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sp>
        <p:nvSpPr>
          <p:cNvPr id="104" name="Rechteck: abgerundete Ecken 88">
            <a:extLst>
              <a:ext uri="{FF2B5EF4-FFF2-40B4-BE49-F238E27FC236}">
                <a16:creationId xmlns:a16="http://schemas.microsoft.com/office/drawing/2014/main" id="{CF63CA91-3DEB-48B5-967B-166A7EFB7D9B}"/>
              </a:ext>
            </a:extLst>
          </p:cNvPr>
          <p:cNvSpPr/>
          <p:nvPr/>
        </p:nvSpPr>
        <p:spPr>
          <a:xfrm>
            <a:off x="450093" y="1996705"/>
            <a:ext cx="882182" cy="2032212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379CBD2-3B3F-4AC2-B62D-4CE1AE4D62CE}"/>
              </a:ext>
            </a:extLst>
          </p:cNvPr>
          <p:cNvSpPr/>
          <p:nvPr/>
        </p:nvSpPr>
        <p:spPr>
          <a:xfrm>
            <a:off x="626009" y="3453079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D46127B-086B-4439-9C7B-0B7181957BEF}"/>
              </a:ext>
            </a:extLst>
          </p:cNvPr>
          <p:cNvSpPr txBox="1"/>
          <p:nvPr/>
        </p:nvSpPr>
        <p:spPr>
          <a:xfrm rot="16200000">
            <a:off x="583179" y="2983882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sp>
        <p:nvSpPr>
          <p:cNvPr id="112" name="Rechteck: abgerundete Ecken 88">
            <a:extLst>
              <a:ext uri="{FF2B5EF4-FFF2-40B4-BE49-F238E27FC236}">
                <a16:creationId xmlns:a16="http://schemas.microsoft.com/office/drawing/2014/main" id="{BF8CCC4A-0292-44D0-B577-243CDC14D793}"/>
              </a:ext>
            </a:extLst>
          </p:cNvPr>
          <p:cNvSpPr/>
          <p:nvPr/>
        </p:nvSpPr>
        <p:spPr>
          <a:xfrm>
            <a:off x="1487870" y="1996704"/>
            <a:ext cx="882182" cy="2034937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607BF10E-E1ED-4D19-B82F-812B95864E75}"/>
              </a:ext>
            </a:extLst>
          </p:cNvPr>
          <p:cNvSpPr/>
          <p:nvPr/>
        </p:nvSpPr>
        <p:spPr>
          <a:xfrm>
            <a:off x="1663786" y="3455804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FB6C1F5-F3A3-4D31-9938-D6A535C63082}"/>
              </a:ext>
            </a:extLst>
          </p:cNvPr>
          <p:cNvSpPr txBox="1"/>
          <p:nvPr/>
        </p:nvSpPr>
        <p:spPr>
          <a:xfrm rot="16200000">
            <a:off x="1620956" y="2986607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sp>
        <p:nvSpPr>
          <p:cNvPr id="119" name="Rechteck: abgerundete Ecken 88">
            <a:extLst>
              <a:ext uri="{FF2B5EF4-FFF2-40B4-BE49-F238E27FC236}">
                <a16:creationId xmlns:a16="http://schemas.microsoft.com/office/drawing/2014/main" id="{CAB01391-C8BB-4283-86ED-EB7616FB1D0B}"/>
              </a:ext>
            </a:extLst>
          </p:cNvPr>
          <p:cNvSpPr/>
          <p:nvPr/>
        </p:nvSpPr>
        <p:spPr>
          <a:xfrm>
            <a:off x="2519869" y="1994507"/>
            <a:ext cx="882182" cy="2034410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Manufacturing IT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A632D766-158E-4490-B1CE-4551A50B1459}"/>
              </a:ext>
            </a:extLst>
          </p:cNvPr>
          <p:cNvSpPr/>
          <p:nvPr/>
        </p:nvSpPr>
        <p:spPr>
          <a:xfrm>
            <a:off x="2695785" y="3453079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Machine data acquisition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C059997-91F1-4D3A-A196-60A4CD7FE44B}"/>
              </a:ext>
            </a:extLst>
          </p:cNvPr>
          <p:cNvSpPr txBox="1"/>
          <p:nvPr/>
        </p:nvSpPr>
        <p:spPr>
          <a:xfrm rot="16200000">
            <a:off x="2652955" y="2983882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grpSp>
        <p:nvGrpSpPr>
          <p:cNvPr id="125" name="Gruppieren 15">
            <a:extLst>
              <a:ext uri="{FF2B5EF4-FFF2-40B4-BE49-F238E27FC236}">
                <a16:creationId xmlns:a16="http://schemas.microsoft.com/office/drawing/2014/main" id="{839C59F5-13DD-4BE1-921A-8C963F836AC5}"/>
              </a:ext>
            </a:extLst>
          </p:cNvPr>
          <p:cNvGrpSpPr/>
          <p:nvPr/>
        </p:nvGrpSpPr>
        <p:grpSpPr>
          <a:xfrm>
            <a:off x="2519869" y="4061276"/>
            <a:ext cx="882182" cy="773326"/>
            <a:chOff x="2500865" y="3974038"/>
            <a:chExt cx="882182" cy="773326"/>
          </a:xfrm>
          <a:effectLst/>
        </p:grpSpPr>
        <p:pic>
          <p:nvPicPr>
            <p:cNvPr id="126" name="Grafik 450">
              <a:extLst>
                <a:ext uri="{FF2B5EF4-FFF2-40B4-BE49-F238E27FC236}">
                  <a16:creationId xmlns:a16="http://schemas.microsoft.com/office/drawing/2014/main" id="{A15D9C11-11ED-44CA-861E-1F376BE21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127" name="Gruppieren 14">
              <a:extLst>
                <a:ext uri="{FF2B5EF4-FFF2-40B4-BE49-F238E27FC236}">
                  <a16:creationId xmlns:a16="http://schemas.microsoft.com/office/drawing/2014/main" id="{57068A3C-33A8-472D-BA31-3B79E56A9315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128" name="Grafik 448">
                <a:extLst>
                  <a:ext uri="{FF2B5EF4-FFF2-40B4-BE49-F238E27FC236}">
                    <a16:creationId xmlns:a16="http://schemas.microsoft.com/office/drawing/2014/main" id="{81B331B2-BFAF-417E-90DE-9DC75147E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129" name="Grafik 477">
                <a:extLst>
                  <a:ext uri="{FF2B5EF4-FFF2-40B4-BE49-F238E27FC236}">
                    <a16:creationId xmlns:a16="http://schemas.microsoft.com/office/drawing/2014/main" id="{80D358C8-D012-4DE3-9788-9E62708D13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130" name="Rechteck: abgerundete Ecken 88">
                <a:extLst>
                  <a:ext uri="{FF2B5EF4-FFF2-40B4-BE49-F238E27FC236}">
                    <a16:creationId xmlns:a16="http://schemas.microsoft.com/office/drawing/2014/main" id="{6775BD75-1CFC-4E02-B442-A7DEE1E7F4C9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21C8F8E-3A03-4253-8423-0032FB7BD600}"/>
              </a:ext>
            </a:extLst>
          </p:cNvPr>
          <p:cNvSpPr/>
          <p:nvPr/>
        </p:nvSpPr>
        <p:spPr>
          <a:xfrm>
            <a:off x="4946342" y="1284619"/>
            <a:ext cx="3233501" cy="3689717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tx1"/>
                </a:solidFill>
              </a:rPr>
              <a:t>Manufacturing to-be architecture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0F8393D-5ED8-4842-B0DE-C6685D27AC92}"/>
              </a:ext>
            </a:extLst>
          </p:cNvPr>
          <p:cNvSpPr/>
          <p:nvPr/>
        </p:nvSpPr>
        <p:spPr>
          <a:xfrm>
            <a:off x="5052621" y="3257786"/>
            <a:ext cx="947647" cy="1654330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5B730568-6AA6-4825-9C80-92ED3E64CDD5}"/>
              </a:ext>
            </a:extLst>
          </p:cNvPr>
          <p:cNvSpPr/>
          <p:nvPr/>
        </p:nvSpPr>
        <p:spPr>
          <a:xfrm>
            <a:off x="6086086" y="3257786"/>
            <a:ext cx="947647" cy="1654330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5FFB90B6-FBD9-43DF-84CC-4D5F5B0A0A67}"/>
              </a:ext>
            </a:extLst>
          </p:cNvPr>
          <p:cNvSpPr/>
          <p:nvPr/>
        </p:nvSpPr>
        <p:spPr>
          <a:xfrm>
            <a:off x="7123547" y="3257786"/>
            <a:ext cx="947647" cy="1654330"/>
          </a:xfrm>
          <a:prstGeom prst="rect">
            <a:avLst/>
          </a:pr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grpSp>
        <p:nvGrpSpPr>
          <p:cNvPr id="155" name="Gruppieren 15">
            <a:extLst>
              <a:ext uri="{FF2B5EF4-FFF2-40B4-BE49-F238E27FC236}">
                <a16:creationId xmlns:a16="http://schemas.microsoft.com/office/drawing/2014/main" id="{692CC094-06D5-43F6-B042-6D022614EBB5}"/>
              </a:ext>
            </a:extLst>
          </p:cNvPr>
          <p:cNvGrpSpPr/>
          <p:nvPr/>
        </p:nvGrpSpPr>
        <p:grpSpPr>
          <a:xfrm>
            <a:off x="5088717" y="4081635"/>
            <a:ext cx="882182" cy="773326"/>
            <a:chOff x="2500865" y="3974038"/>
            <a:chExt cx="882182" cy="773326"/>
          </a:xfrm>
          <a:effectLst/>
        </p:grpSpPr>
        <p:pic>
          <p:nvPicPr>
            <p:cNvPr id="156" name="Grafik 450">
              <a:extLst>
                <a:ext uri="{FF2B5EF4-FFF2-40B4-BE49-F238E27FC236}">
                  <a16:creationId xmlns:a16="http://schemas.microsoft.com/office/drawing/2014/main" id="{BCAB7F9D-C260-465B-A77E-425E82887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157" name="Gruppieren 14">
              <a:extLst>
                <a:ext uri="{FF2B5EF4-FFF2-40B4-BE49-F238E27FC236}">
                  <a16:creationId xmlns:a16="http://schemas.microsoft.com/office/drawing/2014/main" id="{C98B1054-47B4-480D-86AA-B127A0637A19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158" name="Grafik 448">
                <a:extLst>
                  <a:ext uri="{FF2B5EF4-FFF2-40B4-BE49-F238E27FC236}">
                    <a16:creationId xmlns:a16="http://schemas.microsoft.com/office/drawing/2014/main" id="{6DE683BF-7CBA-4B27-85D8-82E8B7467D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159" name="Grafik 477">
                <a:extLst>
                  <a:ext uri="{FF2B5EF4-FFF2-40B4-BE49-F238E27FC236}">
                    <a16:creationId xmlns:a16="http://schemas.microsoft.com/office/drawing/2014/main" id="{64F0EB06-CA26-4CEF-AC80-540AC064A6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160" name="Rechteck: abgerundete Ecken 88">
                <a:extLst>
                  <a:ext uri="{FF2B5EF4-FFF2-40B4-BE49-F238E27FC236}">
                    <a16:creationId xmlns:a16="http://schemas.microsoft.com/office/drawing/2014/main" id="{177D2043-CA27-4681-85B6-4A193E93D8B9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161" name="Gruppieren 15">
            <a:extLst>
              <a:ext uri="{FF2B5EF4-FFF2-40B4-BE49-F238E27FC236}">
                <a16:creationId xmlns:a16="http://schemas.microsoft.com/office/drawing/2014/main" id="{4DED4BE1-176F-400C-B712-B65EED6AB451}"/>
              </a:ext>
            </a:extLst>
          </p:cNvPr>
          <p:cNvGrpSpPr/>
          <p:nvPr/>
        </p:nvGrpSpPr>
        <p:grpSpPr>
          <a:xfrm>
            <a:off x="6118572" y="4070306"/>
            <a:ext cx="882182" cy="773326"/>
            <a:chOff x="2500865" y="3974038"/>
            <a:chExt cx="882182" cy="773326"/>
          </a:xfrm>
          <a:effectLst/>
        </p:grpSpPr>
        <p:pic>
          <p:nvPicPr>
            <p:cNvPr id="162" name="Grafik 450">
              <a:extLst>
                <a:ext uri="{FF2B5EF4-FFF2-40B4-BE49-F238E27FC236}">
                  <a16:creationId xmlns:a16="http://schemas.microsoft.com/office/drawing/2014/main" id="{F6A7C33C-F5FE-4BA3-B8E3-66D86FA62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163" name="Gruppieren 14">
              <a:extLst>
                <a:ext uri="{FF2B5EF4-FFF2-40B4-BE49-F238E27FC236}">
                  <a16:creationId xmlns:a16="http://schemas.microsoft.com/office/drawing/2014/main" id="{A0FBB250-77B4-4413-96CF-D6518AF2FFEE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164" name="Grafik 448">
                <a:extLst>
                  <a:ext uri="{FF2B5EF4-FFF2-40B4-BE49-F238E27FC236}">
                    <a16:creationId xmlns:a16="http://schemas.microsoft.com/office/drawing/2014/main" id="{A6DFA579-3C35-43E4-B447-8CBD8BBBF4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165" name="Grafik 477">
                <a:extLst>
                  <a:ext uri="{FF2B5EF4-FFF2-40B4-BE49-F238E27FC236}">
                    <a16:creationId xmlns:a16="http://schemas.microsoft.com/office/drawing/2014/main" id="{A4AC94A9-DE03-48FD-A34B-912688A4F5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166" name="Rechteck: abgerundete Ecken 88">
                <a:extLst>
                  <a:ext uri="{FF2B5EF4-FFF2-40B4-BE49-F238E27FC236}">
                    <a16:creationId xmlns:a16="http://schemas.microsoft.com/office/drawing/2014/main" id="{B6600A90-823B-4AAB-A6E5-C652708305FB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167" name="Gruppieren 15">
            <a:extLst>
              <a:ext uri="{FF2B5EF4-FFF2-40B4-BE49-F238E27FC236}">
                <a16:creationId xmlns:a16="http://schemas.microsoft.com/office/drawing/2014/main" id="{35417787-9FDC-4812-AB56-79E90660FFDB}"/>
              </a:ext>
            </a:extLst>
          </p:cNvPr>
          <p:cNvGrpSpPr/>
          <p:nvPr/>
        </p:nvGrpSpPr>
        <p:grpSpPr>
          <a:xfrm>
            <a:off x="7155129" y="4061276"/>
            <a:ext cx="882182" cy="773326"/>
            <a:chOff x="2500865" y="3974038"/>
            <a:chExt cx="882182" cy="773326"/>
          </a:xfrm>
          <a:effectLst/>
        </p:grpSpPr>
        <p:pic>
          <p:nvPicPr>
            <p:cNvPr id="168" name="Grafik 450">
              <a:extLst>
                <a:ext uri="{FF2B5EF4-FFF2-40B4-BE49-F238E27FC236}">
                  <a16:creationId xmlns:a16="http://schemas.microsoft.com/office/drawing/2014/main" id="{1DB9E804-B62B-4634-B48B-89F340CD4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169" name="Gruppieren 14">
              <a:extLst>
                <a:ext uri="{FF2B5EF4-FFF2-40B4-BE49-F238E27FC236}">
                  <a16:creationId xmlns:a16="http://schemas.microsoft.com/office/drawing/2014/main" id="{A29527AF-FA0B-4BCB-8608-554B3356CD3D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170" name="Grafik 448">
                <a:extLst>
                  <a:ext uri="{FF2B5EF4-FFF2-40B4-BE49-F238E27FC236}">
                    <a16:creationId xmlns:a16="http://schemas.microsoft.com/office/drawing/2014/main" id="{F07B31B1-7BD7-44A7-896B-83725279F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171" name="Grafik 477">
                <a:extLst>
                  <a:ext uri="{FF2B5EF4-FFF2-40B4-BE49-F238E27FC236}">
                    <a16:creationId xmlns:a16="http://schemas.microsoft.com/office/drawing/2014/main" id="{BAF72C50-F0A9-4A74-B1CE-63798F36AF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172" name="Rechteck: abgerundete Ecken 88">
                <a:extLst>
                  <a:ext uri="{FF2B5EF4-FFF2-40B4-BE49-F238E27FC236}">
                    <a16:creationId xmlns:a16="http://schemas.microsoft.com/office/drawing/2014/main" id="{FFBA26A8-82DE-4B9A-9A2F-902C9CA4849C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tx1"/>
                    </a:solidFill>
                  </a:rPr>
                  <a:t>Manufacturing OT</a:t>
                </a:r>
              </a:p>
            </p:txBody>
          </p:sp>
        </p:grpSp>
      </p:grpSp>
      <p:pic>
        <p:nvPicPr>
          <p:cNvPr id="174" name="interface">
            <a:extLst>
              <a:ext uri="{FF2B5EF4-FFF2-40B4-BE49-F238E27FC236}">
                <a16:creationId xmlns:a16="http://schemas.microsoft.com/office/drawing/2014/main" id="{A624D571-089F-46E8-861F-86ABFF69B67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54586" y="3922849"/>
            <a:ext cx="188427" cy="209726"/>
          </a:xfrm>
          <a:prstGeom prst="rect">
            <a:avLst/>
          </a:prstGeom>
        </p:spPr>
      </p:pic>
      <p:pic>
        <p:nvPicPr>
          <p:cNvPr id="178" name="interface">
            <a:extLst>
              <a:ext uri="{FF2B5EF4-FFF2-40B4-BE49-F238E27FC236}">
                <a16:creationId xmlns:a16="http://schemas.microsoft.com/office/drawing/2014/main" id="{570802A2-087F-4763-8173-66F83B9C5DB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789917" y="3922124"/>
            <a:ext cx="188427" cy="209726"/>
          </a:xfrm>
          <a:prstGeom prst="rect">
            <a:avLst/>
          </a:prstGeom>
        </p:spPr>
      </p:pic>
      <p:sp>
        <p:nvSpPr>
          <p:cNvPr id="179" name="Rechteck: abgerundete Ecken 117">
            <a:extLst>
              <a:ext uri="{FF2B5EF4-FFF2-40B4-BE49-F238E27FC236}">
                <a16:creationId xmlns:a16="http://schemas.microsoft.com/office/drawing/2014/main" id="{50433A44-1FA8-4CA9-AB09-2053B01981CB}"/>
              </a:ext>
            </a:extLst>
          </p:cNvPr>
          <p:cNvSpPr/>
          <p:nvPr/>
        </p:nvSpPr>
        <p:spPr>
          <a:xfrm>
            <a:off x="7167793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180" name="interface">
            <a:extLst>
              <a:ext uri="{FF2B5EF4-FFF2-40B4-BE49-F238E27FC236}">
                <a16:creationId xmlns:a16="http://schemas.microsoft.com/office/drawing/2014/main" id="{DC32C320-4B4E-4FE6-8D8A-4F75D21DDAB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07918" y="3922124"/>
            <a:ext cx="188427" cy="209726"/>
          </a:xfrm>
          <a:prstGeom prst="rect">
            <a:avLst/>
          </a:prstGeom>
        </p:spPr>
      </p:pic>
      <p:sp>
        <p:nvSpPr>
          <p:cNvPr id="182" name="Rechteck: abgerundete Ecken 88">
            <a:extLst>
              <a:ext uri="{FF2B5EF4-FFF2-40B4-BE49-F238E27FC236}">
                <a16:creationId xmlns:a16="http://schemas.microsoft.com/office/drawing/2014/main" id="{0E56917B-8FF9-4B52-A3CE-88C4C55DA335}"/>
              </a:ext>
            </a:extLst>
          </p:cNvPr>
          <p:cNvSpPr/>
          <p:nvPr/>
        </p:nvSpPr>
        <p:spPr>
          <a:xfrm>
            <a:off x="5049492" y="1561108"/>
            <a:ext cx="3021701" cy="1546567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Manufacturing IT platform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0F033994-5E7F-4DE5-B5B9-9FE285DC0A58}"/>
              </a:ext>
            </a:extLst>
          </p:cNvPr>
          <p:cNvSpPr/>
          <p:nvPr/>
        </p:nvSpPr>
        <p:spPr>
          <a:xfrm>
            <a:off x="621889" y="2643081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Operating data acquisition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B89DE4A-4F8A-44D9-8ECD-A9E7597BC661}"/>
              </a:ext>
            </a:extLst>
          </p:cNvPr>
          <p:cNvSpPr/>
          <p:nvPr/>
        </p:nvSpPr>
        <p:spPr>
          <a:xfrm>
            <a:off x="1654387" y="2641543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E416016-0BD5-4905-891E-6166E219B7E9}"/>
              </a:ext>
            </a:extLst>
          </p:cNvPr>
          <p:cNvSpPr/>
          <p:nvPr/>
        </p:nvSpPr>
        <p:spPr>
          <a:xfrm>
            <a:off x="2700633" y="2643081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81E676C-5A4B-430A-9C93-BA5172C42D0A}"/>
              </a:ext>
            </a:extLst>
          </p:cNvPr>
          <p:cNvSpPr txBox="1"/>
          <p:nvPr/>
        </p:nvSpPr>
        <p:spPr>
          <a:xfrm rot="16200000">
            <a:off x="583180" y="2977532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BB132D6-7BE2-4C01-BAE6-8838A8AA1B09}"/>
              </a:ext>
            </a:extLst>
          </p:cNvPr>
          <p:cNvSpPr txBox="1"/>
          <p:nvPr/>
        </p:nvSpPr>
        <p:spPr>
          <a:xfrm rot="16200000">
            <a:off x="1620957" y="2980257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F993E47-D000-4579-82C2-5208B8B055A1}"/>
              </a:ext>
            </a:extLst>
          </p:cNvPr>
          <p:cNvSpPr txBox="1"/>
          <p:nvPr/>
        </p:nvSpPr>
        <p:spPr>
          <a:xfrm rot="16200000">
            <a:off x="2652956" y="2977532"/>
            <a:ext cx="482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…</a:t>
            </a:r>
          </a:p>
        </p:txBody>
      </p:sp>
      <p:sp>
        <p:nvSpPr>
          <p:cNvPr id="88" name="Rechteck: abgerundete Ecken 147">
            <a:extLst>
              <a:ext uri="{FF2B5EF4-FFF2-40B4-BE49-F238E27FC236}">
                <a16:creationId xmlns:a16="http://schemas.microsoft.com/office/drawing/2014/main" id="{61E08110-C29E-47BF-AB0A-A97899701055}"/>
              </a:ext>
            </a:extLst>
          </p:cNvPr>
          <p:cNvSpPr/>
          <p:nvPr/>
        </p:nvSpPr>
        <p:spPr>
          <a:xfrm>
            <a:off x="5168909" y="1859597"/>
            <a:ext cx="2814726" cy="263238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</a:rPr>
              <a:t>Message Bus</a:t>
            </a:r>
          </a:p>
        </p:txBody>
      </p:sp>
      <p:pic>
        <p:nvPicPr>
          <p:cNvPr id="89" name="interface">
            <a:extLst>
              <a:ext uri="{FF2B5EF4-FFF2-40B4-BE49-F238E27FC236}">
                <a16:creationId xmlns:a16="http://schemas.microsoft.com/office/drawing/2014/main" id="{E46DDC9C-F9BE-4CC4-87BF-B47EA27F000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31462" y="1842750"/>
            <a:ext cx="272554" cy="308088"/>
          </a:xfrm>
          <a:prstGeom prst="rect">
            <a:avLst/>
          </a:prstGeom>
        </p:spPr>
      </p:pic>
      <p:sp>
        <p:nvSpPr>
          <p:cNvPr id="110" name="Rechteck: abgerundete Ecken 88">
            <a:extLst>
              <a:ext uri="{FF2B5EF4-FFF2-40B4-BE49-F238E27FC236}">
                <a16:creationId xmlns:a16="http://schemas.microsoft.com/office/drawing/2014/main" id="{80B08119-2685-4CEE-B912-41BAEE0B23F6}"/>
              </a:ext>
            </a:extLst>
          </p:cNvPr>
          <p:cNvSpPr/>
          <p:nvPr/>
        </p:nvSpPr>
        <p:spPr>
          <a:xfrm>
            <a:off x="7153023" y="3334057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Local Manu-</a:t>
            </a:r>
            <a:r>
              <a:rPr lang="en-GB" sz="900" dirty="0" err="1">
                <a:solidFill>
                  <a:schemeClr val="tx1"/>
                </a:solidFill>
              </a:rPr>
              <a:t>facturing</a:t>
            </a:r>
            <a:r>
              <a:rPr lang="en-GB" sz="900" dirty="0">
                <a:solidFill>
                  <a:schemeClr val="tx1"/>
                </a:solidFill>
              </a:rPr>
              <a:t> IT</a:t>
            </a:r>
          </a:p>
        </p:txBody>
      </p:sp>
      <p:sp>
        <p:nvSpPr>
          <p:cNvPr id="111" name="Rechteck: abgerundete Ecken 88">
            <a:extLst>
              <a:ext uri="{FF2B5EF4-FFF2-40B4-BE49-F238E27FC236}">
                <a16:creationId xmlns:a16="http://schemas.microsoft.com/office/drawing/2014/main" id="{68D0C887-3909-42D4-BCAE-B6842CAAFFDD}"/>
              </a:ext>
            </a:extLst>
          </p:cNvPr>
          <p:cNvSpPr/>
          <p:nvPr/>
        </p:nvSpPr>
        <p:spPr>
          <a:xfrm>
            <a:off x="611857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Local Manu-</a:t>
            </a:r>
            <a:r>
              <a:rPr lang="en-GB" sz="900" dirty="0" err="1">
                <a:solidFill>
                  <a:schemeClr val="tx1"/>
                </a:solidFill>
              </a:rPr>
              <a:t>facturing</a:t>
            </a:r>
            <a:r>
              <a:rPr lang="en-GB" sz="900" dirty="0">
                <a:solidFill>
                  <a:schemeClr val="tx1"/>
                </a:solidFill>
              </a:rPr>
              <a:t> IT</a:t>
            </a:r>
          </a:p>
        </p:txBody>
      </p:sp>
      <p:sp>
        <p:nvSpPr>
          <p:cNvPr id="113" name="Rechteck: abgerundete Ecken 88">
            <a:extLst>
              <a:ext uri="{FF2B5EF4-FFF2-40B4-BE49-F238E27FC236}">
                <a16:creationId xmlns:a16="http://schemas.microsoft.com/office/drawing/2014/main" id="{FF23ED6D-FAEB-4C65-821F-C9BF77850196}"/>
              </a:ext>
            </a:extLst>
          </p:cNvPr>
          <p:cNvSpPr/>
          <p:nvPr/>
        </p:nvSpPr>
        <p:spPr>
          <a:xfrm>
            <a:off x="507962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tx1"/>
                </a:solidFill>
              </a:rPr>
              <a:t>Local Manu-</a:t>
            </a:r>
            <a:r>
              <a:rPr lang="en-GB" sz="900" dirty="0" err="1">
                <a:solidFill>
                  <a:schemeClr val="tx1"/>
                </a:solidFill>
              </a:rPr>
              <a:t>facturing</a:t>
            </a:r>
            <a:r>
              <a:rPr lang="en-GB" sz="900" dirty="0">
                <a:solidFill>
                  <a:schemeClr val="tx1"/>
                </a:solidFill>
              </a:rPr>
              <a:t> IT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5539376-2924-4A3F-BED2-2FC40F27D3FC}"/>
              </a:ext>
            </a:extLst>
          </p:cNvPr>
          <p:cNvCxnSpPr>
            <a:cxnSpLocks/>
          </p:cNvCxnSpPr>
          <p:nvPr/>
        </p:nvCxnSpPr>
        <p:spPr>
          <a:xfrm>
            <a:off x="5843532" y="2122835"/>
            <a:ext cx="0" cy="1785026"/>
          </a:xfrm>
          <a:prstGeom prst="straightConnector1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F0C6072-51B3-4DA3-A6BF-1F5755032A7F}"/>
              </a:ext>
            </a:extLst>
          </p:cNvPr>
          <p:cNvCxnSpPr>
            <a:cxnSpLocks/>
          </p:cNvCxnSpPr>
          <p:nvPr/>
        </p:nvCxnSpPr>
        <p:spPr>
          <a:xfrm>
            <a:off x="6873429" y="2121215"/>
            <a:ext cx="0" cy="1785026"/>
          </a:xfrm>
          <a:prstGeom prst="straightConnector1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0A80149D-B8E3-441B-A868-0CB800E390D5}"/>
              </a:ext>
            </a:extLst>
          </p:cNvPr>
          <p:cNvCxnSpPr>
            <a:cxnSpLocks/>
          </p:cNvCxnSpPr>
          <p:nvPr/>
        </p:nvCxnSpPr>
        <p:spPr>
          <a:xfrm>
            <a:off x="7902131" y="2121215"/>
            <a:ext cx="0" cy="1785026"/>
          </a:xfrm>
          <a:prstGeom prst="straightConnector1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1044D1CF-F3D0-4EA9-AB7E-FCBFDA5A1F9F}"/>
              </a:ext>
            </a:extLst>
          </p:cNvPr>
          <p:cNvSpPr/>
          <p:nvPr/>
        </p:nvSpPr>
        <p:spPr>
          <a:xfrm>
            <a:off x="5098758" y="3919667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sp>
        <p:nvSpPr>
          <p:cNvPr id="120" name="Rechteck: abgerundete Ecken 117">
            <a:extLst>
              <a:ext uri="{FF2B5EF4-FFF2-40B4-BE49-F238E27FC236}">
                <a16:creationId xmlns:a16="http://schemas.microsoft.com/office/drawing/2014/main" id="{CBC1259B-8320-45EB-9CCE-85AEE6F199B2}"/>
              </a:ext>
            </a:extLst>
          </p:cNvPr>
          <p:cNvSpPr/>
          <p:nvPr/>
        </p:nvSpPr>
        <p:spPr>
          <a:xfrm>
            <a:off x="6130792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121" name="interface">
            <a:extLst>
              <a:ext uri="{FF2B5EF4-FFF2-40B4-BE49-F238E27FC236}">
                <a16:creationId xmlns:a16="http://schemas.microsoft.com/office/drawing/2014/main" id="{EC074DF6-2F0A-44F1-9E23-A78D41B7468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60218" y="3922124"/>
            <a:ext cx="188427" cy="209726"/>
          </a:xfrm>
          <a:prstGeom prst="rect">
            <a:avLst/>
          </a:prstGeom>
        </p:spPr>
      </p:pic>
      <p:pic>
        <p:nvPicPr>
          <p:cNvPr id="124" name="interface">
            <a:extLst>
              <a:ext uri="{FF2B5EF4-FFF2-40B4-BE49-F238E27FC236}">
                <a16:creationId xmlns:a16="http://schemas.microsoft.com/office/drawing/2014/main" id="{CE8E63CE-906B-426F-9B60-838A94D4103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09285" y="3928131"/>
            <a:ext cx="188427" cy="209726"/>
          </a:xfrm>
          <a:prstGeom prst="rect">
            <a:avLst/>
          </a:prstGeom>
        </p:spPr>
      </p:pic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035F411B-B696-493C-A4F0-9CBEA149E47B}"/>
              </a:ext>
            </a:extLst>
          </p:cNvPr>
          <p:cNvCxnSpPr>
            <a:cxnSpLocks/>
          </p:cNvCxnSpPr>
          <p:nvPr/>
        </p:nvCxnSpPr>
        <p:spPr>
          <a:xfrm>
            <a:off x="7437687" y="1134508"/>
            <a:ext cx="0" cy="725089"/>
          </a:xfrm>
          <a:prstGeom prst="straightConnector1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CD978D6-EE25-4F8F-A24A-E7E2D81B293A}"/>
              </a:ext>
            </a:extLst>
          </p:cNvPr>
          <p:cNvSpPr/>
          <p:nvPr/>
        </p:nvSpPr>
        <p:spPr>
          <a:xfrm>
            <a:off x="5204828" y="2614936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D0B07AE5-63DA-4F32-8E8C-3398FE9CEF7C}"/>
              </a:ext>
            </a:extLst>
          </p:cNvPr>
          <p:cNvCxnSpPr>
            <a:cxnSpLocks/>
            <a:endCxn id="133" idx="0"/>
          </p:cNvCxnSpPr>
          <p:nvPr/>
        </p:nvCxnSpPr>
        <p:spPr>
          <a:xfrm>
            <a:off x="5476130" y="2122835"/>
            <a:ext cx="1" cy="492101"/>
          </a:xfrm>
          <a:prstGeom prst="straightConnector1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2872D310-ED36-4B83-A298-331CDBF02DFB}"/>
              </a:ext>
            </a:extLst>
          </p:cNvPr>
          <p:cNvSpPr/>
          <p:nvPr/>
        </p:nvSpPr>
        <p:spPr>
          <a:xfrm>
            <a:off x="7127785" y="2614936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New Service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9CC8F651-B44B-44B4-A65E-498FDF5A0BD2}"/>
              </a:ext>
            </a:extLst>
          </p:cNvPr>
          <p:cNvCxnSpPr>
            <a:cxnSpLocks/>
            <a:endCxn id="135" idx="0"/>
          </p:cNvCxnSpPr>
          <p:nvPr/>
        </p:nvCxnSpPr>
        <p:spPr>
          <a:xfrm>
            <a:off x="7391827" y="2117890"/>
            <a:ext cx="0" cy="497046"/>
          </a:xfrm>
          <a:prstGeom prst="straightConnector1">
            <a:avLst/>
          </a:prstGeom>
          <a:ln w="31750">
            <a:solidFill>
              <a:schemeClr val="tx2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DA7B76B-ED3C-426D-976F-633F2FFE6A9F}"/>
              </a:ext>
            </a:extLst>
          </p:cNvPr>
          <p:cNvCxnSpPr>
            <a:cxnSpLocks/>
            <a:endCxn id="159" idx="1"/>
          </p:cNvCxnSpPr>
          <p:nvPr/>
        </p:nvCxnSpPr>
        <p:spPr>
          <a:xfrm rot="5400000">
            <a:off x="5087317" y="3754496"/>
            <a:ext cx="1850085" cy="82920"/>
          </a:xfrm>
          <a:prstGeom prst="bentConnector2">
            <a:avLst/>
          </a:prstGeom>
          <a:ln w="31750">
            <a:solidFill>
              <a:schemeClr val="tx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>
            <a:extLst>
              <a:ext uri="{FF2B5EF4-FFF2-40B4-BE49-F238E27FC236}">
                <a16:creationId xmlns:a16="http://schemas.microsoft.com/office/drawing/2014/main" id="{9B009F8A-88B6-4B3B-AEBE-626FF9749952}"/>
              </a:ext>
            </a:extLst>
          </p:cNvPr>
          <p:cNvSpPr/>
          <p:nvPr/>
        </p:nvSpPr>
        <p:spPr>
          <a:xfrm>
            <a:off x="5948618" y="2614366"/>
            <a:ext cx="542605" cy="256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FB0663DC-A501-400D-8E0F-766E7F6BEEA3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8490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2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ea typeface="DejaVu Sans"/>
              </a:rPr>
              <a:t>4</a:t>
            </a:fld>
            <a:endParaRPr lang="de-DE" sz="1100" b="0" strike="noStrike" spc="-1"/>
          </a:p>
        </p:txBody>
      </p:sp>
      <p:sp>
        <p:nvSpPr>
          <p:cNvPr id="26" name="CustomShape 2">
            <a:extLst>
              <a:ext uri="{FF2B5EF4-FFF2-40B4-BE49-F238E27FC236}">
                <a16:creationId xmlns:a16="http://schemas.microsoft.com/office/drawing/2014/main" id="{58EBDD50-4C1E-4898-BB4A-7C6F33B61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ea typeface="DejaVu Sans"/>
              </a:rPr>
              <a:t>Thesis goal</a:t>
            </a:r>
            <a:endParaRPr lang="de-DE" sz="2500" b="0" strike="noStrike" spc="-1" dirty="0"/>
          </a:p>
        </p:txBody>
      </p:sp>
      <p:sp>
        <p:nvSpPr>
          <p:cNvPr id="67" name="CustomShape 10">
            <a:extLst>
              <a:ext uri="{FF2B5EF4-FFF2-40B4-BE49-F238E27FC236}">
                <a16:creationId xmlns:a16="http://schemas.microsoft.com/office/drawing/2014/main" id="{E7BEA3F0-875C-4176-BFAA-E20B19539824}"/>
              </a:ext>
            </a:extLst>
          </p:cNvPr>
          <p:cNvSpPr/>
          <p:nvPr/>
        </p:nvSpPr>
        <p:spPr>
          <a:xfrm>
            <a:off x="318960" y="1284619"/>
            <a:ext cx="4451970" cy="8285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ea typeface="DejaVu Sans"/>
              </a:rPr>
              <a:t>Starting point:</a:t>
            </a:r>
            <a:endParaRPr lang="de-DE" sz="1200" b="0" strike="noStrike" spc="-1" dirty="0"/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chemeClr val="accent6"/>
                </a:solidFill>
                <a:ea typeface="DejaVu Sans"/>
              </a:rPr>
              <a:t>3-4 generic (core) use cases </a:t>
            </a: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describing the </a:t>
            </a:r>
            <a:r>
              <a:rPr lang="en-US" sz="1200" spc="-1" dirty="0">
                <a:solidFill>
                  <a:srgbClr val="000000"/>
                </a:solidFill>
              </a:rPr>
              <a:t>demanded </a:t>
            </a:r>
            <a:r>
              <a:rPr lang="en-US" sz="1200" spc="-1" dirty="0">
                <a:solidFill>
                  <a:srgbClr val="000000"/>
                </a:solidFill>
                <a:ea typeface="DejaVu Sans"/>
              </a:rPr>
              <a:t>communication</a:t>
            </a:r>
            <a:r>
              <a:rPr lang="en-US" sz="1200" spc="-1" dirty="0">
                <a:solidFill>
                  <a:srgbClr val="000000"/>
                </a:solidFill>
              </a:rPr>
              <a:t> for services of the manufacturing IT platform and its ecosystem</a:t>
            </a: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, as well as </a:t>
            </a:r>
            <a:r>
              <a:rPr lang="en-US" sz="1200" spc="-1" dirty="0">
                <a:solidFill>
                  <a:srgbClr val="000000"/>
                </a:solidFill>
              </a:rPr>
              <a:t>in between services of the manufacturing IT platform.</a:t>
            </a:r>
            <a:endParaRPr lang="de-DE" sz="1200" b="0" strike="noStrike" spc="-1" dirty="0"/>
          </a:p>
        </p:txBody>
      </p:sp>
      <p:sp>
        <p:nvSpPr>
          <p:cNvPr id="138" name="CustomShape 9">
            <a:extLst>
              <a:ext uri="{FF2B5EF4-FFF2-40B4-BE49-F238E27FC236}">
                <a16:creationId xmlns:a16="http://schemas.microsoft.com/office/drawing/2014/main" id="{A4BFEA30-0E06-445B-B941-A9FC29776741}"/>
              </a:ext>
            </a:extLst>
          </p:cNvPr>
          <p:cNvSpPr/>
          <p:nvPr/>
        </p:nvSpPr>
        <p:spPr>
          <a:xfrm>
            <a:off x="300945" y="2898189"/>
            <a:ext cx="4356081" cy="14031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1" strike="noStrike" spc="-1" dirty="0">
                <a:solidFill>
                  <a:srgbClr val="000000"/>
                </a:solidFill>
                <a:ea typeface="DejaVu Sans"/>
              </a:rPr>
              <a:t>Goal: </a:t>
            </a:r>
            <a:endParaRPr lang="de-DE" sz="1200" b="0" strike="noStrike" spc="-1" dirty="0"/>
          </a:p>
          <a:p>
            <a:r>
              <a:rPr lang="en-US" sz="1200" spc="-1" dirty="0">
                <a:solidFill>
                  <a:srgbClr val="000000"/>
                </a:solidFill>
              </a:rPr>
              <a:t>Identify the required interaction </a:t>
            </a:r>
            <a:r>
              <a:rPr lang="en-US" sz="1200" spc="-1" dirty="0"/>
              <a:t>functionalities</a:t>
            </a:r>
            <a:r>
              <a:rPr lang="en-US" sz="1200" spc="-1" dirty="0">
                <a:solidFill>
                  <a:schemeClr val="accent6"/>
                </a:solidFill>
              </a:rPr>
              <a:t> </a:t>
            </a:r>
            <a:r>
              <a:rPr lang="en-US" sz="1200" spc="-1" dirty="0">
                <a:solidFill>
                  <a:srgbClr val="000000"/>
                </a:solidFill>
              </a:rPr>
              <a:t>by analyzing the </a:t>
            </a:r>
            <a:r>
              <a:rPr lang="en-US" sz="1200" spc="-1" dirty="0">
                <a:solidFill>
                  <a:schemeClr val="accent6"/>
                </a:solidFill>
              </a:rPr>
              <a:t>use cases </a:t>
            </a:r>
            <a:r>
              <a:rPr lang="en-US" sz="1200" spc="-1" dirty="0">
                <a:solidFill>
                  <a:srgbClr val="000000"/>
                </a:solidFill>
              </a:rPr>
              <a:t>and derive a minimal set of interaction patterns for the </a:t>
            </a:r>
            <a:r>
              <a:rPr lang="en-US" sz="1200" spc="-1" dirty="0">
                <a:solidFill>
                  <a:schemeClr val="accent3"/>
                </a:solidFill>
              </a:rPr>
              <a:t>communication architecture </a:t>
            </a:r>
            <a:r>
              <a:rPr lang="en-US" sz="1200" spc="-1" dirty="0">
                <a:solidFill>
                  <a:srgbClr val="000000"/>
                </a:solidFill>
              </a:rPr>
              <a:t>of the future manufacturing IT platform of the case study provider, that satisfy the identified demand. </a:t>
            </a:r>
            <a:endParaRPr lang="en-US" sz="1200" b="0" strike="noStrike" spc="-1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286DB3-3D8F-473C-9B43-1854E99144AA}"/>
              </a:ext>
            </a:extLst>
          </p:cNvPr>
          <p:cNvSpPr/>
          <p:nvPr/>
        </p:nvSpPr>
        <p:spPr>
          <a:xfrm>
            <a:off x="4911498" y="738407"/>
            <a:ext cx="3303190" cy="396101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Enterprise 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E3EAE9B-AF8B-456E-97E4-D74E9B4BDA60}"/>
              </a:ext>
            </a:extLst>
          </p:cNvPr>
          <p:cNvSpPr/>
          <p:nvPr/>
        </p:nvSpPr>
        <p:spPr>
          <a:xfrm>
            <a:off x="4946342" y="1284619"/>
            <a:ext cx="3233501" cy="3689717"/>
          </a:xfrm>
          <a:prstGeom prst="rect">
            <a:avLst/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Manufacturing to-be architecture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CAB952E-4A34-4099-9123-C3EE5D9A72AB}"/>
              </a:ext>
            </a:extLst>
          </p:cNvPr>
          <p:cNvSpPr/>
          <p:nvPr/>
        </p:nvSpPr>
        <p:spPr>
          <a:xfrm>
            <a:off x="5052621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DC5E5AD-EC95-4567-8008-328EFB63B56C}"/>
              </a:ext>
            </a:extLst>
          </p:cNvPr>
          <p:cNvSpPr/>
          <p:nvPr/>
        </p:nvSpPr>
        <p:spPr>
          <a:xfrm>
            <a:off x="6086086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7935DE-D2E2-4FF6-9F70-5733F27E4E74}"/>
              </a:ext>
            </a:extLst>
          </p:cNvPr>
          <p:cNvSpPr/>
          <p:nvPr/>
        </p:nvSpPr>
        <p:spPr>
          <a:xfrm>
            <a:off x="7123547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grpSp>
        <p:nvGrpSpPr>
          <p:cNvPr id="33" name="Gruppieren 15">
            <a:extLst>
              <a:ext uri="{FF2B5EF4-FFF2-40B4-BE49-F238E27FC236}">
                <a16:creationId xmlns:a16="http://schemas.microsoft.com/office/drawing/2014/main" id="{028F5842-6ED9-4274-9ED3-40FD3ACA5AB2}"/>
              </a:ext>
            </a:extLst>
          </p:cNvPr>
          <p:cNvGrpSpPr/>
          <p:nvPr/>
        </p:nvGrpSpPr>
        <p:grpSpPr>
          <a:xfrm>
            <a:off x="5088717" y="4081635"/>
            <a:ext cx="882182" cy="773326"/>
            <a:chOff x="2500865" y="3974038"/>
            <a:chExt cx="882182" cy="773326"/>
          </a:xfrm>
          <a:effectLst/>
        </p:grpSpPr>
        <p:pic>
          <p:nvPicPr>
            <p:cNvPr id="34" name="Grafik 450">
              <a:extLst>
                <a:ext uri="{FF2B5EF4-FFF2-40B4-BE49-F238E27FC236}">
                  <a16:creationId xmlns:a16="http://schemas.microsoft.com/office/drawing/2014/main" id="{C2E96D68-835B-4C6D-900B-3DFD0D95E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35" name="Gruppieren 14">
              <a:extLst>
                <a:ext uri="{FF2B5EF4-FFF2-40B4-BE49-F238E27FC236}">
                  <a16:creationId xmlns:a16="http://schemas.microsoft.com/office/drawing/2014/main" id="{2F4F325F-AEAB-41DD-B63B-0334ED2EC6BD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36" name="Grafik 448">
                <a:extLst>
                  <a:ext uri="{FF2B5EF4-FFF2-40B4-BE49-F238E27FC236}">
                    <a16:creationId xmlns:a16="http://schemas.microsoft.com/office/drawing/2014/main" id="{6219E432-703E-4F49-BBD3-9CE2F2508B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37" name="Grafik 477">
                <a:extLst>
                  <a:ext uri="{FF2B5EF4-FFF2-40B4-BE49-F238E27FC236}">
                    <a16:creationId xmlns:a16="http://schemas.microsoft.com/office/drawing/2014/main" id="{49E04A1E-12CF-483F-968F-3FEE29886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38" name="Rechteck: abgerundete Ecken 88">
                <a:extLst>
                  <a:ext uri="{FF2B5EF4-FFF2-40B4-BE49-F238E27FC236}">
                    <a16:creationId xmlns:a16="http://schemas.microsoft.com/office/drawing/2014/main" id="{928C2447-7E7B-4570-BE31-DF6DBD050C2B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39" name="Gruppieren 15">
            <a:extLst>
              <a:ext uri="{FF2B5EF4-FFF2-40B4-BE49-F238E27FC236}">
                <a16:creationId xmlns:a16="http://schemas.microsoft.com/office/drawing/2014/main" id="{E9BCD47E-742E-461F-9052-1BA420729A77}"/>
              </a:ext>
            </a:extLst>
          </p:cNvPr>
          <p:cNvGrpSpPr/>
          <p:nvPr/>
        </p:nvGrpSpPr>
        <p:grpSpPr>
          <a:xfrm>
            <a:off x="6118572" y="4070306"/>
            <a:ext cx="882182" cy="773326"/>
            <a:chOff x="2500865" y="3974038"/>
            <a:chExt cx="882182" cy="773326"/>
          </a:xfrm>
          <a:effectLst/>
        </p:grpSpPr>
        <p:pic>
          <p:nvPicPr>
            <p:cNvPr id="40" name="Grafik 450">
              <a:extLst>
                <a:ext uri="{FF2B5EF4-FFF2-40B4-BE49-F238E27FC236}">
                  <a16:creationId xmlns:a16="http://schemas.microsoft.com/office/drawing/2014/main" id="{F2219C31-98D7-4423-8F46-DD7F95672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41" name="Gruppieren 14">
              <a:extLst>
                <a:ext uri="{FF2B5EF4-FFF2-40B4-BE49-F238E27FC236}">
                  <a16:creationId xmlns:a16="http://schemas.microsoft.com/office/drawing/2014/main" id="{5975EF67-E738-45BD-918C-83428064FAB3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42" name="Grafik 448">
                <a:extLst>
                  <a:ext uri="{FF2B5EF4-FFF2-40B4-BE49-F238E27FC236}">
                    <a16:creationId xmlns:a16="http://schemas.microsoft.com/office/drawing/2014/main" id="{0343D1D2-F77C-47EC-8123-3CE8A22C56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43" name="Grafik 477">
                <a:extLst>
                  <a:ext uri="{FF2B5EF4-FFF2-40B4-BE49-F238E27FC236}">
                    <a16:creationId xmlns:a16="http://schemas.microsoft.com/office/drawing/2014/main" id="{E8CA82FD-770A-42BA-8C4A-177CC6F551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45" name="Rechteck: abgerundete Ecken 88">
                <a:extLst>
                  <a:ext uri="{FF2B5EF4-FFF2-40B4-BE49-F238E27FC236}">
                    <a16:creationId xmlns:a16="http://schemas.microsoft.com/office/drawing/2014/main" id="{A83AEADA-F19C-4F9F-BD77-2C2AEA9C750A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47" name="Gruppieren 15">
            <a:extLst>
              <a:ext uri="{FF2B5EF4-FFF2-40B4-BE49-F238E27FC236}">
                <a16:creationId xmlns:a16="http://schemas.microsoft.com/office/drawing/2014/main" id="{B07ED0A4-DA12-4622-81C2-22343FD8475B}"/>
              </a:ext>
            </a:extLst>
          </p:cNvPr>
          <p:cNvGrpSpPr/>
          <p:nvPr/>
        </p:nvGrpSpPr>
        <p:grpSpPr>
          <a:xfrm>
            <a:off x="7155129" y="4061276"/>
            <a:ext cx="882182" cy="773326"/>
            <a:chOff x="2500865" y="3974038"/>
            <a:chExt cx="882182" cy="773326"/>
          </a:xfrm>
          <a:effectLst/>
        </p:grpSpPr>
        <p:pic>
          <p:nvPicPr>
            <p:cNvPr id="48" name="Grafik 450">
              <a:extLst>
                <a:ext uri="{FF2B5EF4-FFF2-40B4-BE49-F238E27FC236}">
                  <a16:creationId xmlns:a16="http://schemas.microsoft.com/office/drawing/2014/main" id="{B9380EA6-8105-4129-8FFD-A4E5C805E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49" name="Gruppieren 14">
              <a:extLst>
                <a:ext uri="{FF2B5EF4-FFF2-40B4-BE49-F238E27FC236}">
                  <a16:creationId xmlns:a16="http://schemas.microsoft.com/office/drawing/2014/main" id="{886E97D6-ED51-4A6D-BDDF-DA9AA7759CD1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50" name="Grafik 448">
                <a:extLst>
                  <a:ext uri="{FF2B5EF4-FFF2-40B4-BE49-F238E27FC236}">
                    <a16:creationId xmlns:a16="http://schemas.microsoft.com/office/drawing/2014/main" id="{3A9A2AA9-6BFC-4A44-83FF-4E09527471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51" name="Grafik 477">
                <a:extLst>
                  <a:ext uri="{FF2B5EF4-FFF2-40B4-BE49-F238E27FC236}">
                    <a16:creationId xmlns:a16="http://schemas.microsoft.com/office/drawing/2014/main" id="{4B7FE8E5-2AC7-4083-9A5E-374EFDD73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52" name="Rechteck: abgerundete Ecken 88">
                <a:extLst>
                  <a:ext uri="{FF2B5EF4-FFF2-40B4-BE49-F238E27FC236}">
                    <a16:creationId xmlns:a16="http://schemas.microsoft.com/office/drawing/2014/main" id="{EF9D1A69-9818-4D1D-B3AC-65743CBE0193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pic>
        <p:nvPicPr>
          <p:cNvPr id="53" name="interface">
            <a:extLst>
              <a:ext uri="{FF2B5EF4-FFF2-40B4-BE49-F238E27FC236}">
                <a16:creationId xmlns:a16="http://schemas.microsoft.com/office/drawing/2014/main" id="{DF6762D7-BC80-4378-A624-BF8A041ADE9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54586" y="3922849"/>
            <a:ext cx="188427" cy="209726"/>
          </a:xfrm>
          <a:prstGeom prst="rect">
            <a:avLst/>
          </a:prstGeom>
        </p:spPr>
      </p:pic>
      <p:pic>
        <p:nvPicPr>
          <p:cNvPr id="54" name="interface">
            <a:extLst>
              <a:ext uri="{FF2B5EF4-FFF2-40B4-BE49-F238E27FC236}">
                <a16:creationId xmlns:a16="http://schemas.microsoft.com/office/drawing/2014/main" id="{C8482941-EA32-4E2A-8AAC-9D495834D6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789917" y="3922124"/>
            <a:ext cx="188427" cy="209726"/>
          </a:xfrm>
          <a:prstGeom prst="rect">
            <a:avLst/>
          </a:prstGeom>
        </p:spPr>
      </p:pic>
      <p:sp>
        <p:nvSpPr>
          <p:cNvPr id="55" name="Rechteck: abgerundete Ecken 117">
            <a:extLst>
              <a:ext uri="{FF2B5EF4-FFF2-40B4-BE49-F238E27FC236}">
                <a16:creationId xmlns:a16="http://schemas.microsoft.com/office/drawing/2014/main" id="{BDC7FC89-29B5-4E47-96DA-2DE0290D50A0}"/>
              </a:ext>
            </a:extLst>
          </p:cNvPr>
          <p:cNvSpPr/>
          <p:nvPr/>
        </p:nvSpPr>
        <p:spPr>
          <a:xfrm>
            <a:off x="7167793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accent3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56" name="interface">
            <a:extLst>
              <a:ext uri="{FF2B5EF4-FFF2-40B4-BE49-F238E27FC236}">
                <a16:creationId xmlns:a16="http://schemas.microsoft.com/office/drawing/2014/main" id="{830A0B72-AE2F-4B56-83A7-CB5510F0A55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07918" y="3922124"/>
            <a:ext cx="188427" cy="209726"/>
          </a:xfrm>
          <a:prstGeom prst="rect">
            <a:avLst/>
          </a:prstGeom>
        </p:spPr>
      </p:pic>
      <p:sp>
        <p:nvSpPr>
          <p:cNvPr id="57" name="Rechteck: abgerundete Ecken 88">
            <a:extLst>
              <a:ext uri="{FF2B5EF4-FFF2-40B4-BE49-F238E27FC236}">
                <a16:creationId xmlns:a16="http://schemas.microsoft.com/office/drawing/2014/main" id="{B751E306-522D-4E6B-982C-335C84782155}"/>
              </a:ext>
            </a:extLst>
          </p:cNvPr>
          <p:cNvSpPr/>
          <p:nvPr/>
        </p:nvSpPr>
        <p:spPr>
          <a:xfrm>
            <a:off x="5049492" y="1561108"/>
            <a:ext cx="3021701" cy="1546567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Manufacturing IT platform</a:t>
            </a:r>
          </a:p>
        </p:txBody>
      </p:sp>
      <p:sp>
        <p:nvSpPr>
          <p:cNvPr id="58" name="Rechteck: abgerundete Ecken 147">
            <a:extLst>
              <a:ext uri="{FF2B5EF4-FFF2-40B4-BE49-F238E27FC236}">
                <a16:creationId xmlns:a16="http://schemas.microsoft.com/office/drawing/2014/main" id="{B7A9D471-2325-46EC-ADBC-1D3D3CE37EFC}"/>
              </a:ext>
            </a:extLst>
          </p:cNvPr>
          <p:cNvSpPr/>
          <p:nvPr/>
        </p:nvSpPr>
        <p:spPr>
          <a:xfrm>
            <a:off x="5168909" y="1859597"/>
            <a:ext cx="2814726" cy="263238"/>
          </a:xfrm>
          <a:prstGeom prst="roundRect">
            <a:avLst>
              <a:gd name="adj" fmla="val 9088"/>
            </a:avLst>
          </a:prstGeom>
          <a:solidFill>
            <a:schemeClr val="accent3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</a:rPr>
              <a:t>Message Bus</a:t>
            </a:r>
          </a:p>
        </p:txBody>
      </p:sp>
      <p:pic>
        <p:nvPicPr>
          <p:cNvPr id="59" name="interface">
            <a:extLst>
              <a:ext uri="{FF2B5EF4-FFF2-40B4-BE49-F238E27FC236}">
                <a16:creationId xmlns:a16="http://schemas.microsoft.com/office/drawing/2014/main" id="{15BA7732-A40C-44D9-BEAD-5FAE15928EB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31462" y="1842750"/>
            <a:ext cx="272554" cy="308088"/>
          </a:xfrm>
          <a:prstGeom prst="rect">
            <a:avLst/>
          </a:prstGeom>
        </p:spPr>
      </p:pic>
      <p:sp>
        <p:nvSpPr>
          <p:cNvPr id="60" name="Rechteck: abgerundete Ecken 88">
            <a:extLst>
              <a:ext uri="{FF2B5EF4-FFF2-40B4-BE49-F238E27FC236}">
                <a16:creationId xmlns:a16="http://schemas.microsoft.com/office/drawing/2014/main" id="{11CBA069-926B-4F5C-AFF8-7C6CD2D7EC29}"/>
              </a:ext>
            </a:extLst>
          </p:cNvPr>
          <p:cNvSpPr/>
          <p:nvPr/>
        </p:nvSpPr>
        <p:spPr>
          <a:xfrm>
            <a:off x="7153023" y="3334057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1" name="Rechteck: abgerundete Ecken 88">
            <a:extLst>
              <a:ext uri="{FF2B5EF4-FFF2-40B4-BE49-F238E27FC236}">
                <a16:creationId xmlns:a16="http://schemas.microsoft.com/office/drawing/2014/main" id="{3448451E-6431-4ECC-A969-7F86CB9E34D2}"/>
              </a:ext>
            </a:extLst>
          </p:cNvPr>
          <p:cNvSpPr/>
          <p:nvPr/>
        </p:nvSpPr>
        <p:spPr>
          <a:xfrm>
            <a:off x="611857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2" name="Rechteck: abgerundete Ecken 88">
            <a:extLst>
              <a:ext uri="{FF2B5EF4-FFF2-40B4-BE49-F238E27FC236}">
                <a16:creationId xmlns:a16="http://schemas.microsoft.com/office/drawing/2014/main" id="{FBAED66B-D81C-4C54-A128-CE7C5F63176C}"/>
              </a:ext>
            </a:extLst>
          </p:cNvPr>
          <p:cNvSpPr/>
          <p:nvPr/>
        </p:nvSpPr>
        <p:spPr>
          <a:xfrm>
            <a:off x="507962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6" name="Rechteck: abgerundete Ecken 117">
            <a:extLst>
              <a:ext uri="{FF2B5EF4-FFF2-40B4-BE49-F238E27FC236}">
                <a16:creationId xmlns:a16="http://schemas.microsoft.com/office/drawing/2014/main" id="{10A995A8-CA88-490D-B54D-E79AD79A8F96}"/>
              </a:ext>
            </a:extLst>
          </p:cNvPr>
          <p:cNvSpPr/>
          <p:nvPr/>
        </p:nvSpPr>
        <p:spPr>
          <a:xfrm>
            <a:off x="5098758" y="3919667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accent3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sp>
        <p:nvSpPr>
          <p:cNvPr id="70" name="Rechteck: abgerundete Ecken 117">
            <a:extLst>
              <a:ext uri="{FF2B5EF4-FFF2-40B4-BE49-F238E27FC236}">
                <a16:creationId xmlns:a16="http://schemas.microsoft.com/office/drawing/2014/main" id="{27717AF3-A2E7-4981-8271-96731E51F7EB}"/>
              </a:ext>
            </a:extLst>
          </p:cNvPr>
          <p:cNvSpPr/>
          <p:nvPr/>
        </p:nvSpPr>
        <p:spPr>
          <a:xfrm>
            <a:off x="6130792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accent3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71" name="interface">
            <a:extLst>
              <a:ext uri="{FF2B5EF4-FFF2-40B4-BE49-F238E27FC236}">
                <a16:creationId xmlns:a16="http://schemas.microsoft.com/office/drawing/2014/main" id="{2E9E9BAE-760F-4D7B-80A8-DFF021D952B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60218" y="3922124"/>
            <a:ext cx="188427" cy="209726"/>
          </a:xfrm>
          <a:prstGeom prst="rect">
            <a:avLst/>
          </a:prstGeom>
        </p:spPr>
      </p:pic>
      <p:pic>
        <p:nvPicPr>
          <p:cNvPr id="72" name="interface">
            <a:extLst>
              <a:ext uri="{FF2B5EF4-FFF2-40B4-BE49-F238E27FC236}">
                <a16:creationId xmlns:a16="http://schemas.microsoft.com/office/drawing/2014/main" id="{FEAA0A71-82AD-4A40-B350-B199D601EA1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09285" y="3928131"/>
            <a:ext cx="188427" cy="209726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61132BEE-F4B6-42C6-BFE2-5A67DA767166}"/>
              </a:ext>
            </a:extLst>
          </p:cNvPr>
          <p:cNvSpPr/>
          <p:nvPr/>
        </p:nvSpPr>
        <p:spPr>
          <a:xfrm>
            <a:off x="5204828" y="261493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3F626F-CE9F-4B07-BE9F-434A5962D26D}"/>
              </a:ext>
            </a:extLst>
          </p:cNvPr>
          <p:cNvSpPr/>
          <p:nvPr/>
        </p:nvSpPr>
        <p:spPr>
          <a:xfrm>
            <a:off x="7127785" y="261493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New Service</a:t>
            </a:r>
          </a:p>
        </p:txBody>
      </p:sp>
      <p:pic>
        <p:nvPicPr>
          <p:cNvPr id="78" name="Graphic 77" descr="Question mark">
            <a:extLst>
              <a:ext uri="{FF2B5EF4-FFF2-40B4-BE49-F238E27FC236}">
                <a16:creationId xmlns:a16="http://schemas.microsoft.com/office/drawing/2014/main" id="{BE112EA8-B4D0-4EEF-AA62-9AA1D87481F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136082" y="1748897"/>
            <a:ext cx="467280" cy="467280"/>
          </a:xfrm>
          <a:prstGeom prst="rect">
            <a:avLst/>
          </a:prstGeom>
        </p:spPr>
      </p:pic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81296BD-6600-4EA2-AA41-52881A7B1C84}"/>
              </a:ext>
            </a:extLst>
          </p:cNvPr>
          <p:cNvCxnSpPr>
            <a:cxnSpLocks/>
          </p:cNvCxnSpPr>
          <p:nvPr/>
        </p:nvCxnSpPr>
        <p:spPr>
          <a:xfrm>
            <a:off x="5843532" y="2122835"/>
            <a:ext cx="0" cy="1785026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653C992-D16E-425E-AA79-9D9000A28F3F}"/>
              </a:ext>
            </a:extLst>
          </p:cNvPr>
          <p:cNvCxnSpPr>
            <a:cxnSpLocks/>
          </p:cNvCxnSpPr>
          <p:nvPr/>
        </p:nvCxnSpPr>
        <p:spPr>
          <a:xfrm>
            <a:off x="6873429" y="2121215"/>
            <a:ext cx="0" cy="1785026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2713091-D459-4F29-89D6-3FDF7CEC62E6}"/>
              </a:ext>
            </a:extLst>
          </p:cNvPr>
          <p:cNvCxnSpPr>
            <a:cxnSpLocks/>
          </p:cNvCxnSpPr>
          <p:nvPr/>
        </p:nvCxnSpPr>
        <p:spPr>
          <a:xfrm>
            <a:off x="7902131" y="2121215"/>
            <a:ext cx="0" cy="1785026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CD9E213-F221-45BB-83FB-E141ADA6EFDB}"/>
              </a:ext>
            </a:extLst>
          </p:cNvPr>
          <p:cNvCxnSpPr>
            <a:cxnSpLocks/>
          </p:cNvCxnSpPr>
          <p:nvPr/>
        </p:nvCxnSpPr>
        <p:spPr>
          <a:xfrm>
            <a:off x="7437687" y="1134508"/>
            <a:ext cx="0" cy="725089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DFBA62E-6F4B-4473-9B2E-DE1CDEEDD089}"/>
              </a:ext>
            </a:extLst>
          </p:cNvPr>
          <p:cNvCxnSpPr>
            <a:cxnSpLocks/>
          </p:cNvCxnSpPr>
          <p:nvPr/>
        </p:nvCxnSpPr>
        <p:spPr>
          <a:xfrm>
            <a:off x="5476130" y="2121215"/>
            <a:ext cx="1" cy="492101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5CA35EE-88B0-492A-8EBF-CDCF699E6FEE}"/>
              </a:ext>
            </a:extLst>
          </p:cNvPr>
          <p:cNvCxnSpPr>
            <a:cxnSpLocks/>
          </p:cNvCxnSpPr>
          <p:nvPr/>
        </p:nvCxnSpPr>
        <p:spPr>
          <a:xfrm>
            <a:off x="7391827" y="2117890"/>
            <a:ext cx="0" cy="497046"/>
          </a:xfrm>
          <a:prstGeom prst="straightConnector1">
            <a:avLst/>
          </a:prstGeom>
          <a:ln w="31750">
            <a:solidFill>
              <a:schemeClr val="accent6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FC308D7-A3D7-4E10-9CC4-1E5443F5279F}"/>
              </a:ext>
            </a:extLst>
          </p:cNvPr>
          <p:cNvCxnSpPr>
            <a:cxnSpLocks/>
          </p:cNvCxnSpPr>
          <p:nvPr/>
        </p:nvCxnSpPr>
        <p:spPr>
          <a:xfrm>
            <a:off x="6219688" y="2121215"/>
            <a:ext cx="1" cy="492101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108">
            <a:extLst>
              <a:ext uri="{FF2B5EF4-FFF2-40B4-BE49-F238E27FC236}">
                <a16:creationId xmlns:a16="http://schemas.microsoft.com/office/drawing/2014/main" id="{0DD2A7A7-5083-419D-8A73-112B25DC0C69}"/>
              </a:ext>
            </a:extLst>
          </p:cNvPr>
          <p:cNvCxnSpPr>
            <a:cxnSpLocks/>
          </p:cNvCxnSpPr>
          <p:nvPr/>
        </p:nvCxnSpPr>
        <p:spPr>
          <a:xfrm rot="5400000">
            <a:off x="5087317" y="3754496"/>
            <a:ext cx="1850085" cy="82920"/>
          </a:xfrm>
          <a:prstGeom prst="bentConnector2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3FA34ED5-793D-4C8B-A9E8-0B5529DDFC93}"/>
              </a:ext>
            </a:extLst>
          </p:cNvPr>
          <p:cNvSpPr/>
          <p:nvPr/>
        </p:nvSpPr>
        <p:spPr>
          <a:xfrm>
            <a:off x="5948618" y="261436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pic>
        <p:nvPicPr>
          <p:cNvPr id="68" name="Graphic 67" descr="Question mark">
            <a:extLst>
              <a:ext uri="{FF2B5EF4-FFF2-40B4-BE49-F238E27FC236}">
                <a16:creationId xmlns:a16="http://schemas.microsoft.com/office/drawing/2014/main" id="{FDB6CA6E-1456-4EEF-9693-A9D8777FF10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129900" y="3788536"/>
            <a:ext cx="467280" cy="467280"/>
          </a:xfrm>
          <a:prstGeom prst="rect">
            <a:avLst/>
          </a:prstGeom>
        </p:spPr>
      </p:pic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5DFF50F9-B0F7-4C1E-B31B-2777ACBE0C91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8794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2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ea typeface="DejaVu Sans"/>
              </a:rPr>
              <a:t>5</a:t>
            </a:fld>
            <a:endParaRPr lang="de-DE" sz="1100" b="0" strike="noStrike" spc="-1"/>
          </a:p>
        </p:txBody>
      </p:sp>
      <p:sp>
        <p:nvSpPr>
          <p:cNvPr id="26" name="CustomShape 2">
            <a:extLst>
              <a:ext uri="{FF2B5EF4-FFF2-40B4-BE49-F238E27FC236}">
                <a16:creationId xmlns:a16="http://schemas.microsoft.com/office/drawing/2014/main" id="{58EBDD50-4C1E-4898-BB4A-7C6F33B61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ea typeface="DejaVu Sans"/>
              </a:rPr>
              <a:t>Use Cases</a:t>
            </a:r>
            <a:endParaRPr lang="de-DE" sz="2500" b="0" strike="noStrike" spc="-1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286DB3-3D8F-473C-9B43-1854E99144AA}"/>
              </a:ext>
            </a:extLst>
          </p:cNvPr>
          <p:cNvSpPr/>
          <p:nvPr/>
        </p:nvSpPr>
        <p:spPr>
          <a:xfrm>
            <a:off x="4911498" y="738407"/>
            <a:ext cx="3303190" cy="396101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Enterprise IT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E3EAE9B-AF8B-456E-97E4-D74E9B4BDA60}"/>
              </a:ext>
            </a:extLst>
          </p:cNvPr>
          <p:cNvSpPr/>
          <p:nvPr/>
        </p:nvSpPr>
        <p:spPr>
          <a:xfrm>
            <a:off x="4946342" y="1284619"/>
            <a:ext cx="3233501" cy="3689717"/>
          </a:xfrm>
          <a:prstGeom prst="rect">
            <a:avLst/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Manufacturing to-be architecture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CAB952E-4A34-4099-9123-C3EE5D9A72AB}"/>
              </a:ext>
            </a:extLst>
          </p:cNvPr>
          <p:cNvSpPr/>
          <p:nvPr/>
        </p:nvSpPr>
        <p:spPr>
          <a:xfrm>
            <a:off x="5052621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DC5E5AD-EC95-4567-8008-328EFB63B56C}"/>
              </a:ext>
            </a:extLst>
          </p:cNvPr>
          <p:cNvSpPr/>
          <p:nvPr/>
        </p:nvSpPr>
        <p:spPr>
          <a:xfrm>
            <a:off x="6086086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7935DE-D2E2-4FF6-9F70-5733F27E4E74}"/>
              </a:ext>
            </a:extLst>
          </p:cNvPr>
          <p:cNvSpPr/>
          <p:nvPr/>
        </p:nvSpPr>
        <p:spPr>
          <a:xfrm>
            <a:off x="7123547" y="3257786"/>
            <a:ext cx="947647" cy="1654330"/>
          </a:xfrm>
          <a:prstGeom prst="rect">
            <a:avLst/>
          </a:prstGeom>
          <a:noFill/>
          <a:ln w="15875">
            <a:solidFill>
              <a:schemeClr val="bg1">
                <a:lumMod val="50000"/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endParaRPr lang="en-US" sz="1050" dirty="0">
              <a:solidFill>
                <a:schemeClr val="tx1"/>
              </a:solidFill>
            </a:endParaRPr>
          </a:p>
        </p:txBody>
      </p:sp>
      <p:grpSp>
        <p:nvGrpSpPr>
          <p:cNvPr id="33" name="Gruppieren 15">
            <a:extLst>
              <a:ext uri="{FF2B5EF4-FFF2-40B4-BE49-F238E27FC236}">
                <a16:creationId xmlns:a16="http://schemas.microsoft.com/office/drawing/2014/main" id="{028F5842-6ED9-4274-9ED3-40FD3ACA5AB2}"/>
              </a:ext>
            </a:extLst>
          </p:cNvPr>
          <p:cNvGrpSpPr/>
          <p:nvPr/>
        </p:nvGrpSpPr>
        <p:grpSpPr>
          <a:xfrm>
            <a:off x="5088717" y="4081635"/>
            <a:ext cx="882182" cy="773326"/>
            <a:chOff x="2500865" y="3974038"/>
            <a:chExt cx="882182" cy="773326"/>
          </a:xfrm>
          <a:effectLst/>
        </p:grpSpPr>
        <p:pic>
          <p:nvPicPr>
            <p:cNvPr id="34" name="Grafik 450">
              <a:extLst>
                <a:ext uri="{FF2B5EF4-FFF2-40B4-BE49-F238E27FC236}">
                  <a16:creationId xmlns:a16="http://schemas.microsoft.com/office/drawing/2014/main" id="{C2E96D68-835B-4C6D-900B-3DFD0D95E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35" name="Gruppieren 14">
              <a:extLst>
                <a:ext uri="{FF2B5EF4-FFF2-40B4-BE49-F238E27FC236}">
                  <a16:creationId xmlns:a16="http://schemas.microsoft.com/office/drawing/2014/main" id="{2F4F325F-AEAB-41DD-B63B-0334ED2EC6BD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36" name="Grafik 448">
                <a:extLst>
                  <a:ext uri="{FF2B5EF4-FFF2-40B4-BE49-F238E27FC236}">
                    <a16:creationId xmlns:a16="http://schemas.microsoft.com/office/drawing/2014/main" id="{6219E432-703E-4F49-BBD3-9CE2F2508B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37" name="Grafik 477">
                <a:extLst>
                  <a:ext uri="{FF2B5EF4-FFF2-40B4-BE49-F238E27FC236}">
                    <a16:creationId xmlns:a16="http://schemas.microsoft.com/office/drawing/2014/main" id="{49E04A1E-12CF-483F-968F-3FEE29886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38" name="Rechteck: abgerundete Ecken 88">
                <a:extLst>
                  <a:ext uri="{FF2B5EF4-FFF2-40B4-BE49-F238E27FC236}">
                    <a16:creationId xmlns:a16="http://schemas.microsoft.com/office/drawing/2014/main" id="{928C2447-7E7B-4570-BE31-DF6DBD050C2B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39" name="Gruppieren 15">
            <a:extLst>
              <a:ext uri="{FF2B5EF4-FFF2-40B4-BE49-F238E27FC236}">
                <a16:creationId xmlns:a16="http://schemas.microsoft.com/office/drawing/2014/main" id="{E9BCD47E-742E-461F-9052-1BA420729A77}"/>
              </a:ext>
            </a:extLst>
          </p:cNvPr>
          <p:cNvGrpSpPr/>
          <p:nvPr/>
        </p:nvGrpSpPr>
        <p:grpSpPr>
          <a:xfrm>
            <a:off x="6118572" y="4070306"/>
            <a:ext cx="882182" cy="773326"/>
            <a:chOff x="2500865" y="3974038"/>
            <a:chExt cx="882182" cy="773326"/>
          </a:xfrm>
          <a:effectLst/>
        </p:grpSpPr>
        <p:pic>
          <p:nvPicPr>
            <p:cNvPr id="40" name="Grafik 450">
              <a:extLst>
                <a:ext uri="{FF2B5EF4-FFF2-40B4-BE49-F238E27FC236}">
                  <a16:creationId xmlns:a16="http://schemas.microsoft.com/office/drawing/2014/main" id="{F2219C31-98D7-4423-8F46-DD7F95672E6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41" name="Gruppieren 14">
              <a:extLst>
                <a:ext uri="{FF2B5EF4-FFF2-40B4-BE49-F238E27FC236}">
                  <a16:creationId xmlns:a16="http://schemas.microsoft.com/office/drawing/2014/main" id="{5975EF67-E738-45BD-918C-83428064FAB3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42" name="Grafik 448">
                <a:extLst>
                  <a:ext uri="{FF2B5EF4-FFF2-40B4-BE49-F238E27FC236}">
                    <a16:creationId xmlns:a16="http://schemas.microsoft.com/office/drawing/2014/main" id="{0343D1D2-F77C-47EC-8123-3CE8A22C56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43" name="Grafik 477">
                <a:extLst>
                  <a:ext uri="{FF2B5EF4-FFF2-40B4-BE49-F238E27FC236}">
                    <a16:creationId xmlns:a16="http://schemas.microsoft.com/office/drawing/2014/main" id="{E8CA82FD-770A-42BA-8C4A-177CC6F551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45" name="Rechteck: abgerundete Ecken 88">
                <a:extLst>
                  <a:ext uri="{FF2B5EF4-FFF2-40B4-BE49-F238E27FC236}">
                    <a16:creationId xmlns:a16="http://schemas.microsoft.com/office/drawing/2014/main" id="{A83AEADA-F19C-4F9F-BD77-2C2AEA9C750A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grpSp>
        <p:nvGrpSpPr>
          <p:cNvPr id="47" name="Gruppieren 15">
            <a:extLst>
              <a:ext uri="{FF2B5EF4-FFF2-40B4-BE49-F238E27FC236}">
                <a16:creationId xmlns:a16="http://schemas.microsoft.com/office/drawing/2014/main" id="{B07ED0A4-DA12-4622-81C2-22343FD8475B}"/>
              </a:ext>
            </a:extLst>
          </p:cNvPr>
          <p:cNvGrpSpPr/>
          <p:nvPr/>
        </p:nvGrpSpPr>
        <p:grpSpPr>
          <a:xfrm>
            <a:off x="7155129" y="4061276"/>
            <a:ext cx="882182" cy="773326"/>
            <a:chOff x="2500865" y="3974038"/>
            <a:chExt cx="882182" cy="773326"/>
          </a:xfrm>
          <a:effectLst/>
        </p:grpSpPr>
        <p:pic>
          <p:nvPicPr>
            <p:cNvPr id="48" name="Grafik 450">
              <a:extLst>
                <a:ext uri="{FF2B5EF4-FFF2-40B4-BE49-F238E27FC236}">
                  <a16:creationId xmlns:a16="http://schemas.microsoft.com/office/drawing/2014/main" id="{B9380EA6-8105-4129-8FFD-A4E5C805E4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 rot="12588837">
              <a:off x="2809330" y="4468133"/>
              <a:ext cx="239905" cy="239905"/>
            </a:xfrm>
            <a:prstGeom prst="rect">
              <a:avLst/>
            </a:prstGeom>
          </p:spPr>
        </p:pic>
        <p:grpSp>
          <p:nvGrpSpPr>
            <p:cNvPr id="49" name="Gruppieren 14">
              <a:extLst>
                <a:ext uri="{FF2B5EF4-FFF2-40B4-BE49-F238E27FC236}">
                  <a16:creationId xmlns:a16="http://schemas.microsoft.com/office/drawing/2014/main" id="{886E97D6-ED51-4A6D-BDDF-DA9AA7759CD1}"/>
                </a:ext>
              </a:extLst>
            </p:cNvPr>
            <p:cNvGrpSpPr/>
            <p:nvPr/>
          </p:nvGrpSpPr>
          <p:grpSpPr>
            <a:xfrm>
              <a:off x="2500865" y="3974038"/>
              <a:ext cx="882182" cy="773326"/>
              <a:chOff x="2500865" y="3974038"/>
              <a:chExt cx="882182" cy="773326"/>
            </a:xfrm>
          </p:grpSpPr>
          <p:pic>
            <p:nvPicPr>
              <p:cNvPr id="50" name="Grafik 448">
                <a:extLst>
                  <a:ext uri="{FF2B5EF4-FFF2-40B4-BE49-F238E27FC236}">
                    <a16:creationId xmlns:a16="http://schemas.microsoft.com/office/drawing/2014/main" id="{3A9A2AA9-6BFC-4A44-83FF-4E09527471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534332" y="4480644"/>
                <a:ext cx="249091" cy="249091"/>
              </a:xfrm>
              <a:prstGeom prst="rect">
                <a:avLst/>
              </a:prstGeom>
            </p:spPr>
          </p:pic>
          <p:pic>
            <p:nvPicPr>
              <p:cNvPr id="51" name="Grafik 477">
                <a:extLst>
                  <a:ext uri="{FF2B5EF4-FFF2-40B4-BE49-F238E27FC236}">
                    <a16:creationId xmlns:a16="http://schemas.microsoft.com/office/drawing/2014/main" id="{4B7FE8E5-2AC7-4083-9A5E-374EFDD73D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flipH="1">
                <a:off x="3141739" y="4499798"/>
                <a:ext cx="241308" cy="227207"/>
              </a:xfrm>
              <a:prstGeom prst="rect">
                <a:avLst/>
              </a:prstGeom>
            </p:spPr>
          </p:pic>
          <p:sp>
            <p:nvSpPr>
              <p:cNvPr id="52" name="Rechteck: abgerundete Ecken 88">
                <a:extLst>
                  <a:ext uri="{FF2B5EF4-FFF2-40B4-BE49-F238E27FC236}">
                    <a16:creationId xmlns:a16="http://schemas.microsoft.com/office/drawing/2014/main" id="{EF9D1A69-9818-4D1D-B3AC-65743CBE0193}"/>
                  </a:ext>
                </a:extLst>
              </p:cNvPr>
              <p:cNvSpPr/>
              <p:nvPr/>
            </p:nvSpPr>
            <p:spPr>
              <a:xfrm>
                <a:off x="2500865" y="3974038"/>
                <a:ext cx="882182" cy="773326"/>
              </a:xfrm>
              <a:prstGeom prst="roundRect">
                <a:avLst>
                  <a:gd name="adj" fmla="val 9088"/>
                </a:avLst>
              </a:prstGeom>
              <a:noFill/>
              <a:ln w="3175">
                <a:solidFill>
                  <a:schemeClr val="bg1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79200" rIns="36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GB" sz="900" dirty="0">
                    <a:solidFill>
                      <a:schemeClr val="bg1">
                        <a:lumMod val="75000"/>
                      </a:schemeClr>
                    </a:solidFill>
                  </a:rPr>
                  <a:t>Manufacturing OT</a:t>
                </a:r>
              </a:p>
            </p:txBody>
          </p:sp>
        </p:grpSp>
      </p:grpSp>
      <p:pic>
        <p:nvPicPr>
          <p:cNvPr id="53" name="interface">
            <a:extLst>
              <a:ext uri="{FF2B5EF4-FFF2-40B4-BE49-F238E27FC236}">
                <a16:creationId xmlns:a16="http://schemas.microsoft.com/office/drawing/2014/main" id="{DF6762D7-BC80-4378-A624-BF8A041ADE9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754586" y="3922849"/>
            <a:ext cx="188427" cy="209726"/>
          </a:xfrm>
          <a:prstGeom prst="rect">
            <a:avLst/>
          </a:prstGeom>
        </p:spPr>
      </p:pic>
      <p:pic>
        <p:nvPicPr>
          <p:cNvPr id="54" name="interface">
            <a:extLst>
              <a:ext uri="{FF2B5EF4-FFF2-40B4-BE49-F238E27FC236}">
                <a16:creationId xmlns:a16="http://schemas.microsoft.com/office/drawing/2014/main" id="{C8482941-EA32-4E2A-8AAC-9D495834D6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789917" y="3922124"/>
            <a:ext cx="188427" cy="209726"/>
          </a:xfrm>
          <a:prstGeom prst="rect">
            <a:avLst/>
          </a:prstGeom>
        </p:spPr>
      </p:pic>
      <p:sp>
        <p:nvSpPr>
          <p:cNvPr id="55" name="Rechteck: abgerundete Ecken 117">
            <a:extLst>
              <a:ext uri="{FF2B5EF4-FFF2-40B4-BE49-F238E27FC236}">
                <a16:creationId xmlns:a16="http://schemas.microsoft.com/office/drawing/2014/main" id="{BDC7FC89-29B5-4E47-96DA-2DE0290D50A0}"/>
              </a:ext>
            </a:extLst>
          </p:cNvPr>
          <p:cNvSpPr/>
          <p:nvPr/>
        </p:nvSpPr>
        <p:spPr>
          <a:xfrm>
            <a:off x="7167793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56" name="interface">
            <a:extLst>
              <a:ext uri="{FF2B5EF4-FFF2-40B4-BE49-F238E27FC236}">
                <a16:creationId xmlns:a16="http://schemas.microsoft.com/office/drawing/2014/main" id="{830A0B72-AE2F-4B56-83A7-CB5510F0A55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807918" y="3922124"/>
            <a:ext cx="188427" cy="209726"/>
          </a:xfrm>
          <a:prstGeom prst="rect">
            <a:avLst/>
          </a:prstGeom>
        </p:spPr>
      </p:pic>
      <p:sp>
        <p:nvSpPr>
          <p:cNvPr id="57" name="Rechteck: abgerundete Ecken 88">
            <a:extLst>
              <a:ext uri="{FF2B5EF4-FFF2-40B4-BE49-F238E27FC236}">
                <a16:creationId xmlns:a16="http://schemas.microsoft.com/office/drawing/2014/main" id="{B751E306-522D-4E6B-982C-335C84782155}"/>
              </a:ext>
            </a:extLst>
          </p:cNvPr>
          <p:cNvSpPr/>
          <p:nvPr/>
        </p:nvSpPr>
        <p:spPr>
          <a:xfrm>
            <a:off x="5049492" y="1561108"/>
            <a:ext cx="3021701" cy="1546567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Manufacturing IT platform</a:t>
            </a:r>
          </a:p>
        </p:txBody>
      </p:sp>
      <p:sp>
        <p:nvSpPr>
          <p:cNvPr id="58" name="Rechteck: abgerundete Ecken 147">
            <a:extLst>
              <a:ext uri="{FF2B5EF4-FFF2-40B4-BE49-F238E27FC236}">
                <a16:creationId xmlns:a16="http://schemas.microsoft.com/office/drawing/2014/main" id="{B7A9D471-2325-46EC-ADBC-1D3D3CE37EFC}"/>
              </a:ext>
            </a:extLst>
          </p:cNvPr>
          <p:cNvSpPr/>
          <p:nvPr/>
        </p:nvSpPr>
        <p:spPr>
          <a:xfrm>
            <a:off x="5168909" y="1859597"/>
            <a:ext cx="2814726" cy="263238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900" b="1" dirty="0">
                <a:solidFill>
                  <a:schemeClr val="bg1"/>
                </a:solidFill>
              </a:rPr>
              <a:t>Message Bus</a:t>
            </a:r>
          </a:p>
        </p:txBody>
      </p:sp>
      <p:pic>
        <p:nvPicPr>
          <p:cNvPr id="59" name="interface">
            <a:extLst>
              <a:ext uri="{FF2B5EF4-FFF2-40B4-BE49-F238E27FC236}">
                <a16:creationId xmlns:a16="http://schemas.microsoft.com/office/drawing/2014/main" id="{15BA7732-A40C-44D9-BEAD-5FAE15928EB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31462" y="1842750"/>
            <a:ext cx="272554" cy="308088"/>
          </a:xfrm>
          <a:prstGeom prst="rect">
            <a:avLst/>
          </a:prstGeom>
        </p:spPr>
      </p:pic>
      <p:sp>
        <p:nvSpPr>
          <p:cNvPr id="60" name="Rechteck: abgerundete Ecken 88">
            <a:extLst>
              <a:ext uri="{FF2B5EF4-FFF2-40B4-BE49-F238E27FC236}">
                <a16:creationId xmlns:a16="http://schemas.microsoft.com/office/drawing/2014/main" id="{11CBA069-926B-4F5C-AFF8-7C6CD2D7EC29}"/>
              </a:ext>
            </a:extLst>
          </p:cNvPr>
          <p:cNvSpPr/>
          <p:nvPr/>
        </p:nvSpPr>
        <p:spPr>
          <a:xfrm>
            <a:off x="7153023" y="3334057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1" name="Rechteck: abgerundete Ecken 88">
            <a:extLst>
              <a:ext uri="{FF2B5EF4-FFF2-40B4-BE49-F238E27FC236}">
                <a16:creationId xmlns:a16="http://schemas.microsoft.com/office/drawing/2014/main" id="{3448451E-6431-4ECC-A969-7F86CB9E34D2}"/>
              </a:ext>
            </a:extLst>
          </p:cNvPr>
          <p:cNvSpPr/>
          <p:nvPr/>
        </p:nvSpPr>
        <p:spPr>
          <a:xfrm>
            <a:off x="611857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2" name="Rechteck: abgerundete Ecken 88">
            <a:extLst>
              <a:ext uri="{FF2B5EF4-FFF2-40B4-BE49-F238E27FC236}">
                <a16:creationId xmlns:a16="http://schemas.microsoft.com/office/drawing/2014/main" id="{FBAED66B-D81C-4C54-A128-CE7C5F63176C}"/>
              </a:ext>
            </a:extLst>
          </p:cNvPr>
          <p:cNvSpPr/>
          <p:nvPr/>
        </p:nvSpPr>
        <p:spPr>
          <a:xfrm>
            <a:off x="5079621" y="3332590"/>
            <a:ext cx="882182" cy="534319"/>
          </a:xfrm>
          <a:prstGeom prst="roundRect">
            <a:avLst>
              <a:gd name="adj" fmla="val 9088"/>
            </a:avLst>
          </a:prstGeom>
          <a:noFill/>
          <a:ln w="3175">
            <a:solidFill>
              <a:schemeClr val="bg1">
                <a:lumMod val="50000"/>
                <a:alpha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Local Manu-</a:t>
            </a:r>
            <a:r>
              <a:rPr lang="en-GB" sz="900" dirty="0" err="1">
                <a:solidFill>
                  <a:schemeClr val="bg1">
                    <a:lumMod val="75000"/>
                  </a:schemeClr>
                </a:solidFill>
              </a:rPr>
              <a:t>facturing</a:t>
            </a:r>
            <a:r>
              <a:rPr lang="en-GB" sz="900" dirty="0">
                <a:solidFill>
                  <a:schemeClr val="bg1">
                    <a:lumMod val="75000"/>
                  </a:schemeClr>
                </a:solidFill>
              </a:rPr>
              <a:t> IT</a:t>
            </a:r>
          </a:p>
        </p:txBody>
      </p:sp>
      <p:sp>
        <p:nvSpPr>
          <p:cNvPr id="66" name="Rechteck: abgerundete Ecken 117">
            <a:extLst>
              <a:ext uri="{FF2B5EF4-FFF2-40B4-BE49-F238E27FC236}">
                <a16:creationId xmlns:a16="http://schemas.microsoft.com/office/drawing/2014/main" id="{10A995A8-CA88-490D-B54D-E79AD79A8F96}"/>
              </a:ext>
            </a:extLst>
          </p:cNvPr>
          <p:cNvSpPr/>
          <p:nvPr/>
        </p:nvSpPr>
        <p:spPr>
          <a:xfrm>
            <a:off x="5098758" y="3919667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sp>
        <p:nvSpPr>
          <p:cNvPr id="70" name="Rechteck: abgerundete Ecken 117">
            <a:extLst>
              <a:ext uri="{FF2B5EF4-FFF2-40B4-BE49-F238E27FC236}">
                <a16:creationId xmlns:a16="http://schemas.microsoft.com/office/drawing/2014/main" id="{27717AF3-A2E7-4981-8271-96731E51F7EB}"/>
              </a:ext>
            </a:extLst>
          </p:cNvPr>
          <p:cNvSpPr/>
          <p:nvPr/>
        </p:nvSpPr>
        <p:spPr>
          <a:xfrm>
            <a:off x="6130792" y="3906241"/>
            <a:ext cx="858251" cy="231870"/>
          </a:xfrm>
          <a:prstGeom prst="roundRect">
            <a:avLst>
              <a:gd name="adj" fmla="val 9088"/>
            </a:avLst>
          </a:prstGeom>
          <a:solidFill>
            <a:schemeClr val="tx2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>
                <a:solidFill>
                  <a:schemeClr val="bg1"/>
                </a:solidFill>
              </a:rPr>
              <a:t>Middleware</a:t>
            </a:r>
          </a:p>
        </p:txBody>
      </p:sp>
      <p:pic>
        <p:nvPicPr>
          <p:cNvPr id="71" name="interface">
            <a:extLst>
              <a:ext uri="{FF2B5EF4-FFF2-40B4-BE49-F238E27FC236}">
                <a16:creationId xmlns:a16="http://schemas.microsoft.com/office/drawing/2014/main" id="{2E9E9BAE-760F-4D7B-80A8-DFF021D952B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60218" y="3922124"/>
            <a:ext cx="188427" cy="209726"/>
          </a:xfrm>
          <a:prstGeom prst="rect">
            <a:avLst/>
          </a:prstGeom>
        </p:spPr>
      </p:pic>
      <p:pic>
        <p:nvPicPr>
          <p:cNvPr id="72" name="interface">
            <a:extLst>
              <a:ext uri="{FF2B5EF4-FFF2-40B4-BE49-F238E27FC236}">
                <a16:creationId xmlns:a16="http://schemas.microsoft.com/office/drawing/2014/main" id="{FEAA0A71-82AD-4A40-B350-B199D601EA1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709285" y="3928131"/>
            <a:ext cx="188427" cy="209726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61132BEE-F4B6-42C6-BFE2-5A67DA767166}"/>
              </a:ext>
            </a:extLst>
          </p:cNvPr>
          <p:cNvSpPr/>
          <p:nvPr/>
        </p:nvSpPr>
        <p:spPr>
          <a:xfrm>
            <a:off x="5204828" y="261493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83F626F-CE9F-4B07-BE9F-434A5962D26D}"/>
              </a:ext>
            </a:extLst>
          </p:cNvPr>
          <p:cNvSpPr/>
          <p:nvPr/>
        </p:nvSpPr>
        <p:spPr>
          <a:xfrm>
            <a:off x="7127785" y="261493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New Service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81296BD-6600-4EA2-AA41-52881A7B1C84}"/>
              </a:ext>
            </a:extLst>
          </p:cNvPr>
          <p:cNvCxnSpPr>
            <a:cxnSpLocks/>
          </p:cNvCxnSpPr>
          <p:nvPr/>
        </p:nvCxnSpPr>
        <p:spPr>
          <a:xfrm>
            <a:off x="5843532" y="2122835"/>
            <a:ext cx="0" cy="1785026"/>
          </a:xfrm>
          <a:prstGeom prst="straightConnector1">
            <a:avLst/>
          </a:prstGeom>
          <a:ln w="31750">
            <a:solidFill>
              <a:schemeClr val="accent5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F653C992-D16E-425E-AA79-9D9000A28F3F}"/>
              </a:ext>
            </a:extLst>
          </p:cNvPr>
          <p:cNvCxnSpPr>
            <a:cxnSpLocks/>
          </p:cNvCxnSpPr>
          <p:nvPr/>
        </p:nvCxnSpPr>
        <p:spPr>
          <a:xfrm>
            <a:off x="6873429" y="2121215"/>
            <a:ext cx="0" cy="1785026"/>
          </a:xfrm>
          <a:prstGeom prst="straightConnector1">
            <a:avLst/>
          </a:prstGeom>
          <a:ln w="31750">
            <a:solidFill>
              <a:schemeClr val="accent5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F2713091-D459-4F29-89D6-3FDF7CEC62E6}"/>
              </a:ext>
            </a:extLst>
          </p:cNvPr>
          <p:cNvCxnSpPr>
            <a:cxnSpLocks/>
          </p:cNvCxnSpPr>
          <p:nvPr/>
        </p:nvCxnSpPr>
        <p:spPr>
          <a:xfrm>
            <a:off x="7902131" y="2121215"/>
            <a:ext cx="0" cy="1785026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CD9E213-F221-45BB-83FB-E141ADA6EFDB}"/>
              </a:ext>
            </a:extLst>
          </p:cNvPr>
          <p:cNvCxnSpPr>
            <a:cxnSpLocks/>
          </p:cNvCxnSpPr>
          <p:nvPr/>
        </p:nvCxnSpPr>
        <p:spPr>
          <a:xfrm>
            <a:off x="7437687" y="1134508"/>
            <a:ext cx="0" cy="725089"/>
          </a:xfrm>
          <a:prstGeom prst="straightConnector1">
            <a:avLst/>
          </a:prstGeom>
          <a:ln w="31750">
            <a:solidFill>
              <a:schemeClr val="accent6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DFBA62E-6F4B-4473-9B2E-DE1CDEEDD089}"/>
              </a:ext>
            </a:extLst>
          </p:cNvPr>
          <p:cNvCxnSpPr>
            <a:cxnSpLocks/>
          </p:cNvCxnSpPr>
          <p:nvPr/>
        </p:nvCxnSpPr>
        <p:spPr>
          <a:xfrm>
            <a:off x="5475774" y="2122835"/>
            <a:ext cx="1" cy="492101"/>
          </a:xfrm>
          <a:prstGeom prst="straightConnector1">
            <a:avLst/>
          </a:prstGeom>
          <a:ln w="31750">
            <a:solidFill>
              <a:schemeClr val="accent5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5CA35EE-88B0-492A-8EBF-CDCF699E6FEE}"/>
              </a:ext>
            </a:extLst>
          </p:cNvPr>
          <p:cNvCxnSpPr>
            <a:cxnSpLocks/>
          </p:cNvCxnSpPr>
          <p:nvPr/>
        </p:nvCxnSpPr>
        <p:spPr>
          <a:xfrm>
            <a:off x="7391827" y="2117890"/>
            <a:ext cx="0" cy="497046"/>
          </a:xfrm>
          <a:prstGeom prst="straightConnector1">
            <a:avLst/>
          </a:prstGeom>
          <a:ln w="31750">
            <a:solidFill>
              <a:schemeClr val="accent4"/>
            </a:solidFill>
            <a:prstDash val="sysDot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FC308D7-A3D7-4E10-9CC4-1E5443F5279F}"/>
              </a:ext>
            </a:extLst>
          </p:cNvPr>
          <p:cNvCxnSpPr>
            <a:cxnSpLocks/>
          </p:cNvCxnSpPr>
          <p:nvPr/>
        </p:nvCxnSpPr>
        <p:spPr>
          <a:xfrm>
            <a:off x="6213898" y="2121215"/>
            <a:ext cx="1" cy="492101"/>
          </a:xfrm>
          <a:prstGeom prst="straightConnector1">
            <a:avLst/>
          </a:prstGeom>
          <a:ln w="31750">
            <a:solidFill>
              <a:schemeClr val="accent4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AFD20A7-DAA6-41D1-AAB4-F1C1CD123B02}"/>
              </a:ext>
            </a:extLst>
          </p:cNvPr>
          <p:cNvSpPr txBox="1"/>
          <p:nvPr/>
        </p:nvSpPr>
        <p:spPr>
          <a:xfrm>
            <a:off x="628396" y="1793526"/>
            <a:ext cx="26191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Use Case 1</a:t>
            </a:r>
          </a:p>
          <a:p>
            <a:endParaRPr lang="en-US" dirty="0"/>
          </a:p>
          <a:p>
            <a:r>
              <a:rPr lang="en-US" dirty="0">
                <a:solidFill>
                  <a:schemeClr val="accent4"/>
                </a:solidFill>
              </a:rPr>
              <a:t>Use Case 2</a:t>
            </a:r>
          </a:p>
          <a:p>
            <a:endParaRPr lang="en-US" dirty="0"/>
          </a:p>
          <a:p>
            <a:r>
              <a:rPr lang="en-US" dirty="0">
                <a:solidFill>
                  <a:schemeClr val="accent2"/>
                </a:solidFill>
              </a:rPr>
              <a:t>Use Case 3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6"/>
                </a:solidFill>
              </a:rPr>
              <a:t>(Use Case 4 ?)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E58A78E-78EA-477B-9AB1-74458F580DE2}"/>
              </a:ext>
            </a:extLst>
          </p:cNvPr>
          <p:cNvCxnSpPr>
            <a:cxnSpLocks/>
            <a:endCxn id="37" idx="1"/>
          </p:cNvCxnSpPr>
          <p:nvPr/>
        </p:nvCxnSpPr>
        <p:spPr>
          <a:xfrm rot="5400000">
            <a:off x="5091972" y="3746349"/>
            <a:ext cx="1853577" cy="95722"/>
          </a:xfrm>
          <a:prstGeom prst="bentConnector2">
            <a:avLst/>
          </a:prstGeom>
          <a:ln w="31750">
            <a:solidFill>
              <a:schemeClr val="accent2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7E448213-C327-4955-9AEB-8BA07EF8A2C2}"/>
              </a:ext>
            </a:extLst>
          </p:cNvPr>
          <p:cNvSpPr/>
          <p:nvPr/>
        </p:nvSpPr>
        <p:spPr>
          <a:xfrm>
            <a:off x="5946683" y="2610876"/>
            <a:ext cx="542605" cy="25654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Existing Service</a:t>
            </a:r>
          </a:p>
        </p:txBody>
      </p:sp>
      <p:sp>
        <p:nvSpPr>
          <p:cNvPr id="4" name="RS_Classification_Special">
            <a:extLst>
              <a:ext uri="{FF2B5EF4-FFF2-40B4-BE49-F238E27FC236}">
                <a16:creationId xmlns:a16="http://schemas.microsoft.com/office/drawing/2014/main" id="{B67A2C8C-E0E5-40C8-8D97-ED651A85BEB9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6319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318960" y="1212111"/>
            <a:ext cx="8507880" cy="3448271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51620" indent="-342900">
              <a:lnSpc>
                <a:spcPct val="114000"/>
              </a:lnSpc>
              <a:buClr>
                <a:srgbClr val="000000"/>
              </a:buClr>
              <a:buFont typeface="+mj-lt"/>
              <a:buAutoNum type="arabicPeriod"/>
            </a:pPr>
            <a:r>
              <a:rPr lang="en-US" sz="1400" b="1" strike="noStrike" spc="-1" dirty="0">
                <a:solidFill>
                  <a:srgbClr val="000000"/>
                </a:solidFill>
                <a:ea typeface="DejaVu Sans"/>
              </a:rPr>
              <a:t>What are the </a:t>
            </a:r>
            <a:r>
              <a:rPr lang="en-US" sz="1400" b="1" spc="-1" dirty="0">
                <a:solidFill>
                  <a:srgbClr val="000000"/>
                </a:solidFill>
              </a:rPr>
              <a:t>types of interactions to fulfill the use cases of </a:t>
            </a:r>
            <a:r>
              <a:rPr lang="en-US" sz="1400" b="1" spc="-1" dirty="0">
                <a:solidFill>
                  <a:srgbClr val="000000"/>
                </a:solidFill>
                <a:ea typeface="DejaVu Sans"/>
              </a:rPr>
              <a:t>a</a:t>
            </a:r>
            <a:r>
              <a:rPr lang="en-US" sz="1400" b="1" strike="noStrike" spc="-1" dirty="0">
                <a:solidFill>
                  <a:srgbClr val="000000"/>
                </a:solidFill>
                <a:ea typeface="DejaVu Sans"/>
              </a:rPr>
              <a:t> manufacturing IT platform of a high-tech electronics manufacturer?</a:t>
            </a:r>
            <a:endParaRPr lang="en-US" sz="1400" b="0" strike="noStrike" spc="-1" dirty="0"/>
          </a:p>
          <a:p>
            <a:pPr marL="468000">
              <a:lnSpc>
                <a:spcPct val="100000"/>
              </a:lnSpc>
              <a:buClr>
                <a:srgbClr val="000000"/>
              </a:buClr>
              <a:buSzPct val="45000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Research Design:	Literature review, use case study &amp; explorative expert interviews with solution </a:t>
            </a:r>
            <a:br>
              <a:rPr lang="en-US" sz="1400" b="0" strike="noStrike" spc="-1" dirty="0">
                <a:solidFill>
                  <a:srgbClr val="000000"/>
                </a:solidFill>
                <a:ea typeface="DejaVu Sans"/>
              </a:rPr>
            </a:b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	architects of the case study provider</a:t>
            </a:r>
            <a:endParaRPr lang="de-DE" sz="1400" b="0" strike="noStrike" spc="-1" dirty="0"/>
          </a:p>
          <a:p>
            <a:pPr marL="468000">
              <a:lnSpc>
                <a:spcPct val="100000"/>
              </a:lnSpc>
              <a:buClr>
                <a:srgbClr val="000000"/>
              </a:buClr>
              <a:buSzPct val="45000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r>
              <a:rPr lang="en-US" sz="1400" b="0" strike="noStrike" spc="-1" dirty="0">
                <a:solidFill>
                  <a:srgbClr val="000000"/>
                </a:solidFill>
                <a:ea typeface="Noto Sans CJK SC"/>
              </a:rPr>
              <a:t>Expected </a:t>
            </a: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Result: 	Set of relevant interaction capabilities</a:t>
            </a:r>
            <a:endParaRPr lang="en-US" sz="700" b="1" spc="-1" dirty="0">
              <a:solidFill>
                <a:srgbClr val="000000"/>
              </a:solidFill>
            </a:endParaRPr>
          </a:p>
          <a:p>
            <a:pPr marL="540000">
              <a:lnSpc>
                <a:spcPct val="100000"/>
              </a:lnSpc>
              <a:buClr>
                <a:srgbClr val="000000"/>
              </a:buClr>
              <a:buSzPct val="45000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endParaRPr lang="en-US" sz="1600" strike="noStrike" spc="-1" dirty="0">
              <a:solidFill>
                <a:srgbClr val="000000"/>
              </a:solidFill>
              <a:ea typeface="DejaVu Sans"/>
            </a:endParaRPr>
          </a:p>
          <a:p>
            <a:pPr marL="451620" indent="-342900">
              <a:buClr>
                <a:srgbClr val="000000"/>
              </a:buClr>
              <a:buFont typeface="+mj-lt"/>
              <a:buAutoNum type="arabicPeriod" startAt="2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r>
              <a:rPr lang="en-US" sz="1400" b="1" strike="noStrike" spc="-1" dirty="0">
                <a:solidFill>
                  <a:srgbClr val="000000"/>
                </a:solidFill>
                <a:ea typeface="DejaVu Sans"/>
              </a:rPr>
              <a:t>What is a suitable set of interaction patterns for a manufacturing IT platform</a:t>
            </a:r>
            <a:r>
              <a:rPr lang="en-US" sz="1400" b="1" spc="-1" dirty="0">
                <a:solidFill>
                  <a:srgbClr val="000000"/>
                </a:solidFill>
                <a:ea typeface="DejaVu Sans"/>
              </a:rPr>
              <a:t>?</a:t>
            </a:r>
            <a:r>
              <a:rPr lang="en-US" sz="1400" b="1" strike="noStrike" spc="-1" dirty="0">
                <a:solidFill>
                  <a:srgbClr val="000000"/>
                </a:solidFill>
                <a:ea typeface="DejaVu Sans"/>
              </a:rPr>
              <a:t> </a:t>
            </a:r>
            <a:br>
              <a:rPr lang="en-US" sz="1400" b="1" strike="noStrike" spc="-1" dirty="0">
                <a:solidFill>
                  <a:srgbClr val="000000"/>
                </a:solidFill>
                <a:ea typeface="DejaVu Sans"/>
              </a:rPr>
            </a:br>
            <a:r>
              <a:rPr lang="en-US" sz="1400" spc="-1" dirty="0">
                <a:solidFill>
                  <a:srgbClr val="000000"/>
                </a:solidFill>
              </a:rPr>
              <a:t>Research</a:t>
            </a: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 Design: 	</a:t>
            </a:r>
            <a:r>
              <a:rPr lang="en-US" sz="1400" spc="-1" dirty="0">
                <a:solidFill>
                  <a:srgbClr val="000000"/>
                </a:solidFill>
                <a:ea typeface="DejaVu Sans"/>
              </a:rPr>
              <a:t>Iterative approach, literature review</a:t>
            </a:r>
            <a:br>
              <a:rPr lang="en-US" sz="1400" spc="-1" dirty="0">
                <a:solidFill>
                  <a:srgbClr val="000000"/>
                </a:solidFill>
                <a:ea typeface="DejaVu Sans"/>
              </a:rPr>
            </a:b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Expected Result: 	Overview of interaction patterns</a:t>
            </a:r>
            <a:endParaRPr lang="en-US" sz="1400" spc="-1" dirty="0">
              <a:solidFill>
                <a:srgbClr val="000000"/>
              </a:solidFill>
              <a:ea typeface="DejaVu Sans"/>
            </a:endParaRPr>
          </a:p>
          <a:p>
            <a:pPr marL="565920" lvl="1">
              <a:lnSpc>
                <a:spcPct val="114000"/>
              </a:lnSpc>
              <a:buClr>
                <a:srgbClr val="000000"/>
              </a:buClr>
              <a:buSzPct val="45000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r>
              <a:rPr lang="en-US" sz="1400" spc="-1" dirty="0">
                <a:solidFill>
                  <a:srgbClr val="000000"/>
                </a:solidFill>
              </a:rPr>
              <a:t> </a:t>
            </a:r>
            <a:endParaRPr lang="en-US" sz="700" spc="-1" dirty="0">
              <a:solidFill>
                <a:srgbClr val="000000"/>
              </a:solidFill>
            </a:endParaRPr>
          </a:p>
          <a:p>
            <a:pPr marL="451620" indent="-342900">
              <a:lnSpc>
                <a:spcPct val="114000"/>
              </a:lnSpc>
              <a:buClr>
                <a:srgbClr val="000000"/>
              </a:buClr>
              <a:buFont typeface="+mj-lt"/>
              <a:buAutoNum type="arabicPeriod" startAt="3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r>
              <a:rPr lang="en-US" sz="1400" b="1" spc="-1" dirty="0">
                <a:solidFill>
                  <a:srgbClr val="000000"/>
                </a:solidFill>
              </a:rPr>
              <a:t>What is a minimal set of interaction patterns to satisfy the demand of the given use cases?</a:t>
            </a:r>
            <a:br>
              <a:rPr lang="en-US" sz="1400" b="1" spc="-1" dirty="0">
                <a:solidFill>
                  <a:srgbClr val="000000"/>
                </a:solidFill>
              </a:rPr>
            </a:b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Research Design: 	Use case analysis, combining the findings of RQ1 &amp; RQ2 </a:t>
            </a:r>
            <a:br>
              <a:rPr lang="de-DE" sz="1400" spc="-1" dirty="0"/>
            </a:b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Expected Result: 	Set of interaction patterns, that satisfy the communication requirements</a:t>
            </a:r>
          </a:p>
          <a:p>
            <a:pPr marL="540000">
              <a:lnSpc>
                <a:spcPct val="100000"/>
              </a:lnSpc>
              <a:buClr>
                <a:srgbClr val="000000"/>
              </a:buClr>
              <a:buSzPct val="45000"/>
              <a:tabLst>
                <a:tab pos="46800" algn="l"/>
                <a:tab pos="109440" algn="l"/>
                <a:tab pos="2318760" algn="l"/>
                <a:tab pos="2342160" algn="l"/>
                <a:tab pos="2373480" algn="l"/>
              </a:tabLst>
            </a:pPr>
            <a:endParaRPr lang="de-DE" sz="1400" b="0" strike="noStrike" spc="-1" dirty="0"/>
          </a:p>
        </p:txBody>
      </p:sp>
      <p:sp>
        <p:nvSpPr>
          <p:cNvPr id="145" name="CustomShape 3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0018C2BC-0409-4FC1-BC1E-3FB2E11E0C83}" type="slidenum">
              <a:rPr lang="en-US" sz="1100" b="0" strike="noStrike" spc="-1">
                <a:solidFill>
                  <a:srgbClr val="000000"/>
                </a:solidFill>
                <a:latin typeface="Arial"/>
                <a:ea typeface="DejaVu Sans"/>
              </a:rPr>
              <a:t>6</a:t>
            </a:fld>
            <a:endParaRPr lang="de-DE" sz="1100" b="0" strike="noStrike" spc="-1">
              <a:latin typeface="Arial"/>
            </a:endParaRPr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1E43CCA7-A301-47E8-A998-159BC5B55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Approach/Research Questions</a:t>
            </a:r>
            <a:endParaRPr lang="de-DE" sz="2500" b="0" strike="noStrike" spc="-1" dirty="0">
              <a:latin typeface="Arial"/>
            </a:endParaRPr>
          </a:p>
        </p:txBody>
      </p: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9F291945-D83F-426B-8D76-416D85C85F65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2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latin typeface="Arial"/>
                <a:ea typeface="DejaVu Sans"/>
              </a:rPr>
              <a:t>7</a:t>
            </a:fld>
            <a:endParaRPr lang="de-DE" sz="1100" b="0" strike="noStrike" spc="-1" dirty="0">
              <a:latin typeface="Arial"/>
            </a:endParaRPr>
          </a:p>
        </p:txBody>
      </p:sp>
      <p:sp>
        <p:nvSpPr>
          <p:cNvPr id="26" name="CustomShape 2">
            <a:extLst>
              <a:ext uri="{FF2B5EF4-FFF2-40B4-BE49-F238E27FC236}">
                <a16:creationId xmlns:a16="http://schemas.microsoft.com/office/drawing/2014/main" id="{58EBDD50-4C1E-4898-BB4A-7C6F33B61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Thesis scope</a:t>
            </a:r>
            <a:endParaRPr lang="de-DE" sz="2500" b="0" strike="noStrike" spc="-1" dirty="0">
              <a:latin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93B7B01-E220-4041-AA41-EF8C8FB617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3707"/>
              </p:ext>
            </p:extLst>
          </p:nvPr>
        </p:nvGraphicFramePr>
        <p:xfrm>
          <a:off x="318960" y="843229"/>
          <a:ext cx="765346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1733">
                  <a:extLst>
                    <a:ext uri="{9D8B030D-6E8A-4147-A177-3AD203B41FA5}">
                      <a16:colId xmlns:a16="http://schemas.microsoft.com/office/drawing/2014/main" val="303038811"/>
                    </a:ext>
                  </a:extLst>
                </a:gridCol>
                <a:gridCol w="1327107">
                  <a:extLst>
                    <a:ext uri="{9D8B030D-6E8A-4147-A177-3AD203B41FA5}">
                      <a16:colId xmlns:a16="http://schemas.microsoft.com/office/drawing/2014/main" val="3174836910"/>
                    </a:ext>
                  </a:extLst>
                </a:gridCol>
                <a:gridCol w="1343025">
                  <a:extLst>
                    <a:ext uri="{9D8B030D-6E8A-4147-A177-3AD203B41FA5}">
                      <a16:colId xmlns:a16="http://schemas.microsoft.com/office/drawing/2014/main" val="205007563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209457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 Scope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 of Scope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Never in Scope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8486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dirty="0"/>
                        <a:t>Interaction Protocols (MQTT, AMQP, SOAP/WSDL, …)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387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Interactions (publish-subscribe, push-pull, sync-async, …)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4027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Persistence behavior (expire/retry, storing/logging, alerting)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3413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Fallout, exception &amp; error patterns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686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Security (authorization, authentication, encryption, …)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6198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spc="-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Hosting (cloud/on premise)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808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spc="-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Cost minimization &amp; monitoring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8108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</a:pPr>
                      <a:r>
                        <a:rPr lang="en-US" sz="900" spc="-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Monitoring, maintenance, </a:t>
                      </a:r>
                    </a:p>
                    <a:p>
                      <a:pPr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</a:pPr>
                      <a:r>
                        <a:rPr lang="en-US" sz="900" spc="-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</a:rPr>
                        <a:t>administration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2104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 naming convention &amp; versioning &amp; monitoring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8316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Certificate management</a:t>
                      </a:r>
                      <a:endParaRPr lang="en-US" sz="900" kern="1200" spc="-1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6756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Streaming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034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Service-Mesh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125198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kern="1200" spc="-1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Hardware infrastructure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5902164"/>
                  </a:ext>
                </a:extLst>
              </a:tr>
            </a:tbl>
          </a:graphicData>
        </a:graphic>
      </p:graphicFrame>
      <p:sp>
        <p:nvSpPr>
          <p:cNvPr id="4" name="RS_Classification_Special">
            <a:extLst>
              <a:ext uri="{FF2B5EF4-FFF2-40B4-BE49-F238E27FC236}">
                <a16:creationId xmlns:a16="http://schemas.microsoft.com/office/drawing/2014/main" id="{EFFEA702-E143-46B7-A225-026E57887C4D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1700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2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8D655A7-FF21-4678-A284-D7D6E544A584}" type="slidenum">
              <a:rPr lang="en-US" sz="1100" b="0" strike="noStrike" spc="-1">
                <a:solidFill>
                  <a:srgbClr val="000000"/>
                </a:solidFill>
                <a:latin typeface="Arial"/>
                <a:ea typeface="DejaVu Sans"/>
              </a:rPr>
              <a:t>8</a:t>
            </a:fld>
            <a:endParaRPr lang="de-DE" sz="1100" b="0" strike="noStrike" spc="-1">
              <a:latin typeface="Arial"/>
            </a:endParaRPr>
          </a:p>
        </p:txBody>
      </p:sp>
      <p:sp>
        <p:nvSpPr>
          <p:cNvPr id="26" name="CustomShape 2">
            <a:extLst>
              <a:ext uri="{FF2B5EF4-FFF2-40B4-BE49-F238E27FC236}">
                <a16:creationId xmlns:a16="http://schemas.microsoft.com/office/drawing/2014/main" id="{58EBDD50-4C1E-4898-BB4A-7C6F33B61466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Thesis artifact example</a:t>
            </a:r>
            <a:endParaRPr lang="de-DE" sz="2500" b="0" strike="noStrike" spc="-1" dirty="0">
              <a:latin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3B4F94-2F41-453D-9A2D-0D090B9620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865268"/>
              </p:ext>
            </p:extLst>
          </p:nvPr>
        </p:nvGraphicFramePr>
        <p:xfrm>
          <a:off x="318960" y="957715"/>
          <a:ext cx="7449879" cy="3632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4505">
                  <a:extLst>
                    <a:ext uri="{9D8B030D-6E8A-4147-A177-3AD203B41FA5}">
                      <a16:colId xmlns:a16="http://schemas.microsoft.com/office/drawing/2014/main" val="2182161165"/>
                    </a:ext>
                  </a:extLst>
                </a:gridCol>
                <a:gridCol w="5665374">
                  <a:extLst>
                    <a:ext uri="{9D8B030D-6E8A-4147-A177-3AD203B41FA5}">
                      <a16:colId xmlns:a16="http://schemas.microsoft.com/office/drawing/2014/main" val="21059482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Subscription Pattern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1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Publisher: The actor, who rises new information</a:t>
                      </a:r>
                    </a:p>
                    <a:p>
                      <a:r>
                        <a:rPr lang="en-US" sz="1000" dirty="0"/>
                        <a:t>Subscriber: The actor, who receives a notification about the new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305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000" dirty="0"/>
                        <a:t>The Publisher publishes new information e.g. by uploading data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000" dirty="0"/>
                        <a:t>As soon as the data arrives, each subscriber receives a notification, that there is new information available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436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Sketch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  <a:p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63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/>
                        <a:t>Possible Nested Patterns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Fire and forget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Confirmation and retry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362686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D46329A0-4244-4701-AB85-CBBBED35A8B0}"/>
              </a:ext>
            </a:extLst>
          </p:cNvPr>
          <p:cNvGrpSpPr/>
          <p:nvPr/>
        </p:nvGrpSpPr>
        <p:grpSpPr>
          <a:xfrm>
            <a:off x="2307256" y="2433838"/>
            <a:ext cx="4075831" cy="1452321"/>
            <a:chOff x="318960" y="3115190"/>
            <a:chExt cx="4075831" cy="145232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292DA37-A561-40F8-9BBB-AE32C1B49596}"/>
                </a:ext>
              </a:extLst>
            </p:cNvPr>
            <p:cNvSpPr/>
            <p:nvPr/>
          </p:nvSpPr>
          <p:spPr>
            <a:xfrm>
              <a:off x="318960" y="3460749"/>
              <a:ext cx="779721" cy="74428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/>
                <a:t>Publisher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5F730C9-EE79-47D9-95F5-7024C3E4E48F}"/>
                </a:ext>
              </a:extLst>
            </p:cNvPr>
            <p:cNvSpPr/>
            <p:nvPr/>
          </p:nvSpPr>
          <p:spPr>
            <a:xfrm>
              <a:off x="3349256" y="3115190"/>
              <a:ext cx="1045535" cy="6911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/>
                <a:t>Subscriber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DC8FB6-BC41-4A4B-98EF-78A1D68555C0}"/>
                </a:ext>
              </a:extLst>
            </p:cNvPr>
            <p:cNvSpPr/>
            <p:nvPr/>
          </p:nvSpPr>
          <p:spPr>
            <a:xfrm>
              <a:off x="3349256" y="3876393"/>
              <a:ext cx="1045535" cy="6911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00" dirty="0"/>
                <a:t>Subscriber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FFDCAA-938B-4FD9-85B2-5A829BA066D6}"/>
                </a:ext>
              </a:extLst>
            </p:cNvPr>
            <p:cNvSpPr/>
            <p:nvPr/>
          </p:nvSpPr>
          <p:spPr>
            <a:xfrm>
              <a:off x="1772085" y="3519302"/>
              <a:ext cx="903766" cy="6271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Subscription service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64AA141-E4DD-4BD2-B2B8-02218BE58414}"/>
                </a:ext>
              </a:extLst>
            </p:cNvPr>
            <p:cNvCxnSpPr>
              <a:stCxn id="6" idx="6"/>
              <a:endCxn id="7" idx="1"/>
            </p:cNvCxnSpPr>
            <p:nvPr/>
          </p:nvCxnSpPr>
          <p:spPr>
            <a:xfrm>
              <a:off x="1098681" y="3832889"/>
              <a:ext cx="673404" cy="0"/>
            </a:xfrm>
            <a:prstGeom prst="line">
              <a:avLst/>
            </a:prstGeom>
            <a:ln w="19050"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3E64982-F3DB-48B9-A99D-F2518084F980}"/>
                </a:ext>
              </a:extLst>
            </p:cNvPr>
            <p:cNvCxnSpPr>
              <a:cxnSpLocks/>
              <a:stCxn id="7" idx="3"/>
              <a:endCxn id="9" idx="2"/>
            </p:cNvCxnSpPr>
            <p:nvPr/>
          </p:nvCxnSpPr>
          <p:spPr>
            <a:xfrm flipV="1">
              <a:off x="2675851" y="3460749"/>
              <a:ext cx="673405" cy="372140"/>
            </a:xfrm>
            <a:prstGeom prst="line">
              <a:avLst/>
            </a:prstGeom>
            <a:ln w="19050"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366107F-447D-4C95-88CE-C3F3A87C23A9}"/>
                </a:ext>
              </a:extLst>
            </p:cNvPr>
            <p:cNvCxnSpPr>
              <a:cxnSpLocks/>
              <a:stCxn id="7" idx="3"/>
              <a:endCxn id="10" idx="2"/>
            </p:cNvCxnSpPr>
            <p:nvPr/>
          </p:nvCxnSpPr>
          <p:spPr>
            <a:xfrm>
              <a:off x="2675851" y="3832889"/>
              <a:ext cx="673405" cy="389063"/>
            </a:xfrm>
            <a:prstGeom prst="line">
              <a:avLst/>
            </a:prstGeom>
            <a:ln w="19050"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B5E6C63-2373-4514-8065-8866D2FF6AE1}"/>
                </a:ext>
              </a:extLst>
            </p:cNvPr>
            <p:cNvSpPr/>
            <p:nvPr/>
          </p:nvSpPr>
          <p:spPr>
            <a:xfrm>
              <a:off x="1300704" y="3569708"/>
              <a:ext cx="226828" cy="2127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/>
                <a:t>1.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0CE4C9C-C146-4606-B6DB-16AAB5A0AA73}"/>
                </a:ext>
              </a:extLst>
            </p:cNvPr>
            <p:cNvSpPr/>
            <p:nvPr/>
          </p:nvSpPr>
          <p:spPr>
            <a:xfrm>
              <a:off x="2971790" y="3728886"/>
              <a:ext cx="226828" cy="2127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/>
                <a:t>2.</a:t>
              </a:r>
            </a:p>
          </p:txBody>
        </p:sp>
      </p:grp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3E1E3DFB-34EF-465E-8F1F-4D536A06F482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56436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CCFD2B-9048-403B-9BD3-D515033DA2E3}"/>
              </a:ext>
            </a:extLst>
          </p:cNvPr>
          <p:cNvCxnSpPr>
            <a:cxnSpLocks/>
          </p:cNvCxnSpPr>
          <p:nvPr/>
        </p:nvCxnSpPr>
        <p:spPr>
          <a:xfrm>
            <a:off x="3949962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52F58762-DB44-4713-B3CC-36DDDAD30CD2}"/>
              </a:ext>
            </a:extLst>
          </p:cNvPr>
          <p:cNvSpPr/>
          <p:nvPr/>
        </p:nvSpPr>
        <p:spPr>
          <a:xfrm>
            <a:off x="3448599" y="2286111"/>
            <a:ext cx="1045831" cy="417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EA9D37-1F37-4C48-9D8B-193BD0F0CCF4}"/>
              </a:ext>
            </a:extLst>
          </p:cNvPr>
          <p:cNvCxnSpPr>
            <a:cxnSpLocks/>
          </p:cNvCxnSpPr>
          <p:nvPr/>
        </p:nvCxnSpPr>
        <p:spPr>
          <a:xfrm>
            <a:off x="3254637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CustomShape 1"/>
          <p:cNvSpPr/>
          <p:nvPr/>
        </p:nvSpPr>
        <p:spPr>
          <a:xfrm>
            <a:off x="6774840" y="4854960"/>
            <a:ext cx="20509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6EF6FA3B-1FAB-4253-9E58-0D50218A7C01}" type="slidenum">
              <a:rPr lang="en-US" sz="1100" b="0" strike="noStrike" spc="-1">
                <a:solidFill>
                  <a:srgbClr val="000000"/>
                </a:solidFill>
                <a:ea typeface="DejaVu Sans"/>
              </a:rPr>
              <a:t>9</a:t>
            </a:fld>
            <a:endParaRPr lang="de-DE" sz="1100" b="0" strike="noStrike" spc="-1"/>
          </a:p>
        </p:txBody>
      </p:sp>
      <p:sp>
        <p:nvSpPr>
          <p:cNvPr id="167" name="CustomShape 3"/>
          <p:cNvSpPr/>
          <p:nvPr/>
        </p:nvSpPr>
        <p:spPr>
          <a:xfrm>
            <a:off x="319320" y="972360"/>
            <a:ext cx="8507880" cy="409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endParaRPr lang="de-DE" sz="2500" b="0" strike="noStrike" spc="-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462D08E-2C0C-4036-A38D-3C6C6BDE112F}"/>
              </a:ext>
            </a:extLst>
          </p:cNvPr>
          <p:cNvCxnSpPr>
            <a:cxnSpLocks/>
          </p:cNvCxnSpPr>
          <p:nvPr/>
        </p:nvCxnSpPr>
        <p:spPr>
          <a:xfrm>
            <a:off x="2511468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EAD733F-3A81-49BD-BA45-B83C2D276A72}"/>
              </a:ext>
            </a:extLst>
          </p:cNvPr>
          <p:cNvCxnSpPr>
            <a:cxnSpLocks/>
          </p:cNvCxnSpPr>
          <p:nvPr/>
        </p:nvCxnSpPr>
        <p:spPr>
          <a:xfrm>
            <a:off x="4635762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0027AD-DE93-4C8C-AC53-149AE0FB9B98}"/>
              </a:ext>
            </a:extLst>
          </p:cNvPr>
          <p:cNvCxnSpPr>
            <a:cxnSpLocks/>
          </p:cNvCxnSpPr>
          <p:nvPr/>
        </p:nvCxnSpPr>
        <p:spPr>
          <a:xfrm>
            <a:off x="5350137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84FFE1F-5A48-4FBE-BDAC-C3892D6858DB}"/>
              </a:ext>
            </a:extLst>
          </p:cNvPr>
          <p:cNvSpPr txBox="1"/>
          <p:nvPr/>
        </p:nvSpPr>
        <p:spPr>
          <a:xfrm>
            <a:off x="2511468" y="1399987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March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92BB69-2ECA-4F8A-8094-0465E646E4DF}"/>
              </a:ext>
            </a:extLst>
          </p:cNvPr>
          <p:cNvSpPr txBox="1"/>
          <p:nvPr/>
        </p:nvSpPr>
        <p:spPr>
          <a:xfrm>
            <a:off x="3254637" y="1399987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April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C48A46-B6AB-49CB-9867-6FD345E07191}"/>
              </a:ext>
            </a:extLst>
          </p:cNvPr>
          <p:cNvSpPr txBox="1"/>
          <p:nvPr/>
        </p:nvSpPr>
        <p:spPr>
          <a:xfrm>
            <a:off x="3949962" y="1388172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May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2EBA36-43DB-4819-B6AB-B46DFCECA3A7}"/>
              </a:ext>
            </a:extLst>
          </p:cNvPr>
          <p:cNvSpPr txBox="1"/>
          <p:nvPr/>
        </p:nvSpPr>
        <p:spPr>
          <a:xfrm>
            <a:off x="4630157" y="1399987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June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C005AD-9BAC-41A0-AAC1-320A40439081}"/>
              </a:ext>
            </a:extLst>
          </p:cNvPr>
          <p:cNvCxnSpPr>
            <a:cxnSpLocks/>
          </p:cNvCxnSpPr>
          <p:nvPr/>
        </p:nvCxnSpPr>
        <p:spPr>
          <a:xfrm>
            <a:off x="334576" y="1676257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9780C9E-9848-459E-96DA-83EDDFCF9114}"/>
              </a:ext>
            </a:extLst>
          </p:cNvPr>
          <p:cNvSpPr txBox="1"/>
          <p:nvPr/>
        </p:nvSpPr>
        <p:spPr>
          <a:xfrm>
            <a:off x="5344186" y="1399987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July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2EC58D-FD9C-4802-81EB-5BE219D5CA3C}"/>
              </a:ext>
            </a:extLst>
          </p:cNvPr>
          <p:cNvSpPr txBox="1"/>
          <p:nvPr/>
        </p:nvSpPr>
        <p:spPr>
          <a:xfrm>
            <a:off x="3022458" y="4469790"/>
            <a:ext cx="1182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Application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8DC625-7BBD-4685-A004-D5CBEF3E0D5F}"/>
              </a:ext>
            </a:extLst>
          </p:cNvPr>
          <p:cNvSpPr txBox="1"/>
          <p:nvPr/>
        </p:nvSpPr>
        <p:spPr>
          <a:xfrm>
            <a:off x="340675" y="1743731"/>
            <a:ext cx="2076321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/>
              <a:t>Identification  &amp; documentation of core use cases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0697C35-45AC-48B1-9D98-048DC9ADF1A1}"/>
              </a:ext>
            </a:extLst>
          </p:cNvPr>
          <p:cNvCxnSpPr>
            <a:cxnSpLocks/>
          </p:cNvCxnSpPr>
          <p:nvPr/>
        </p:nvCxnSpPr>
        <p:spPr>
          <a:xfrm>
            <a:off x="6098885" y="1399987"/>
            <a:ext cx="0" cy="306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7208FCC-DF32-49AF-82B4-B32DB87AA5A9}"/>
              </a:ext>
            </a:extLst>
          </p:cNvPr>
          <p:cNvSpPr txBox="1"/>
          <p:nvPr/>
        </p:nvSpPr>
        <p:spPr>
          <a:xfrm>
            <a:off x="6093300" y="1388172"/>
            <a:ext cx="70484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Aug.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0E898B-FAA8-4D5A-9489-CAB2F8D56DA2}"/>
              </a:ext>
            </a:extLst>
          </p:cNvPr>
          <p:cNvSpPr/>
          <p:nvPr/>
        </p:nvSpPr>
        <p:spPr>
          <a:xfrm>
            <a:off x="2859529" y="1740452"/>
            <a:ext cx="1255266" cy="417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696E437-F569-4429-9C29-5BF6D7A5C947}"/>
              </a:ext>
            </a:extLst>
          </p:cNvPr>
          <p:cNvCxnSpPr>
            <a:cxnSpLocks/>
          </p:cNvCxnSpPr>
          <p:nvPr/>
        </p:nvCxnSpPr>
        <p:spPr>
          <a:xfrm>
            <a:off x="334576" y="2221917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9A0E31EB-B16A-4B90-BDF9-2BB019A7ACBB}"/>
              </a:ext>
            </a:extLst>
          </p:cNvPr>
          <p:cNvSpPr txBox="1"/>
          <p:nvPr/>
        </p:nvSpPr>
        <p:spPr>
          <a:xfrm>
            <a:off x="333495" y="2284772"/>
            <a:ext cx="217797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/>
              <a:t>Background literature research: </a:t>
            </a:r>
            <a:r>
              <a:rPr lang="en-US" sz="1000" dirty="0" err="1"/>
              <a:t>Platformization</a:t>
            </a:r>
            <a:r>
              <a:rPr lang="en-US" sz="1000" dirty="0"/>
              <a:t> &amp; Interactions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EE467C0-26E8-4AF7-834F-8F143CD7CEFA}"/>
              </a:ext>
            </a:extLst>
          </p:cNvPr>
          <p:cNvCxnSpPr>
            <a:cxnSpLocks/>
          </p:cNvCxnSpPr>
          <p:nvPr/>
        </p:nvCxnSpPr>
        <p:spPr>
          <a:xfrm>
            <a:off x="333496" y="3300286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40FDB2A3-4C02-4C2E-8CA9-C7C542C52418}"/>
              </a:ext>
            </a:extLst>
          </p:cNvPr>
          <p:cNvSpPr txBox="1"/>
          <p:nvPr/>
        </p:nvSpPr>
        <p:spPr>
          <a:xfrm>
            <a:off x="333495" y="4001466"/>
            <a:ext cx="2214703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/>
              <a:t>RQ 3: Minimized applicable set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092CFCF-9B97-4599-A2C4-6E104FB3FCFF}"/>
              </a:ext>
            </a:extLst>
          </p:cNvPr>
          <p:cNvCxnSpPr>
            <a:cxnSpLocks/>
          </p:cNvCxnSpPr>
          <p:nvPr/>
        </p:nvCxnSpPr>
        <p:spPr>
          <a:xfrm>
            <a:off x="333496" y="3848266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76505625-4FE8-4249-82A0-44486E2FD329}"/>
              </a:ext>
            </a:extLst>
          </p:cNvPr>
          <p:cNvSpPr/>
          <p:nvPr/>
        </p:nvSpPr>
        <p:spPr>
          <a:xfrm>
            <a:off x="4758171" y="3365719"/>
            <a:ext cx="819670" cy="417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2127DAF-C99D-4DE0-9782-9AD76B8A042A}"/>
              </a:ext>
            </a:extLst>
          </p:cNvPr>
          <p:cNvCxnSpPr>
            <a:cxnSpLocks/>
          </p:cNvCxnSpPr>
          <p:nvPr/>
        </p:nvCxnSpPr>
        <p:spPr>
          <a:xfrm>
            <a:off x="3608276" y="1676257"/>
            <a:ext cx="0" cy="2700000"/>
          </a:xfrm>
          <a:prstGeom prst="line">
            <a:avLst/>
          </a:prstGeom>
          <a:ln w="1905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stomShape 2">
            <a:extLst>
              <a:ext uri="{FF2B5EF4-FFF2-40B4-BE49-F238E27FC236}">
                <a16:creationId xmlns:a16="http://schemas.microsoft.com/office/drawing/2014/main" id="{8C5C5B71-6C6B-4EC3-A511-54B95DD44C53}"/>
              </a:ext>
            </a:extLst>
          </p:cNvPr>
          <p:cNvSpPr/>
          <p:nvPr/>
        </p:nvSpPr>
        <p:spPr>
          <a:xfrm>
            <a:off x="318960" y="296138"/>
            <a:ext cx="8507880" cy="467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ts val="3200"/>
              </a:lnSpc>
            </a:pPr>
            <a:r>
              <a:rPr lang="en-US" sz="2500" spc="-1" dirty="0">
                <a:solidFill>
                  <a:srgbClr val="000000"/>
                </a:solidFill>
              </a:rPr>
              <a:t>Thesis: Schedule</a:t>
            </a:r>
            <a:endParaRPr lang="de-DE" sz="2500" spc="-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E85D461-77C7-4BB3-B544-02CB7E48936D}"/>
              </a:ext>
            </a:extLst>
          </p:cNvPr>
          <p:cNvSpPr txBox="1"/>
          <p:nvPr/>
        </p:nvSpPr>
        <p:spPr>
          <a:xfrm>
            <a:off x="333495" y="3447182"/>
            <a:ext cx="2076311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000" dirty="0"/>
              <a:t>RQ 2: Interaction patterns overview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DAD299E-0819-496E-935B-5B1DA4F12AEC}"/>
              </a:ext>
            </a:extLst>
          </p:cNvPr>
          <p:cNvSpPr/>
          <p:nvPr/>
        </p:nvSpPr>
        <p:spPr>
          <a:xfrm>
            <a:off x="5577841" y="3905892"/>
            <a:ext cx="796833" cy="417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DBA2FF8-F989-4958-ADC0-37686C2278EA}"/>
              </a:ext>
            </a:extLst>
          </p:cNvPr>
          <p:cNvCxnSpPr>
            <a:cxnSpLocks/>
          </p:cNvCxnSpPr>
          <p:nvPr/>
        </p:nvCxnSpPr>
        <p:spPr>
          <a:xfrm>
            <a:off x="6469575" y="1685741"/>
            <a:ext cx="0" cy="2700000"/>
          </a:xfrm>
          <a:prstGeom prst="line">
            <a:avLst/>
          </a:prstGeom>
          <a:ln w="1905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14F75B7-09E0-4E2F-80F4-232B6AE9C1DB}"/>
              </a:ext>
            </a:extLst>
          </p:cNvPr>
          <p:cNvSpPr txBox="1"/>
          <p:nvPr/>
        </p:nvSpPr>
        <p:spPr>
          <a:xfrm>
            <a:off x="5878171" y="4469790"/>
            <a:ext cx="118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Submission Deadline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CF5743E-EE73-4278-80EA-19E99C6908BE}"/>
              </a:ext>
            </a:extLst>
          </p:cNvPr>
          <p:cNvCxnSpPr>
            <a:cxnSpLocks/>
          </p:cNvCxnSpPr>
          <p:nvPr/>
        </p:nvCxnSpPr>
        <p:spPr>
          <a:xfrm>
            <a:off x="333495" y="2766894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7F1CF054-6D93-4EE8-A45E-4B5702988CF4}"/>
              </a:ext>
            </a:extLst>
          </p:cNvPr>
          <p:cNvSpPr/>
          <p:nvPr/>
        </p:nvSpPr>
        <p:spPr>
          <a:xfrm>
            <a:off x="4114795" y="2824521"/>
            <a:ext cx="653183" cy="4172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042A9B6-EE2C-477C-8FF0-E7EDF31F55BE}"/>
              </a:ext>
            </a:extLst>
          </p:cNvPr>
          <p:cNvSpPr txBox="1"/>
          <p:nvPr/>
        </p:nvSpPr>
        <p:spPr>
          <a:xfrm>
            <a:off x="340675" y="2915144"/>
            <a:ext cx="2177973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1000" dirty="0"/>
              <a:t>RQ 1: Identify demanded interactions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949AA21-3DBD-480E-9165-45E7C94CBE73}"/>
              </a:ext>
            </a:extLst>
          </p:cNvPr>
          <p:cNvCxnSpPr>
            <a:cxnSpLocks/>
          </p:cNvCxnSpPr>
          <p:nvPr/>
        </p:nvCxnSpPr>
        <p:spPr>
          <a:xfrm>
            <a:off x="340675" y="4376257"/>
            <a:ext cx="6480000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S_Classification_Special">
            <a:extLst>
              <a:ext uri="{FF2B5EF4-FFF2-40B4-BE49-F238E27FC236}">
                <a16:creationId xmlns:a16="http://schemas.microsoft.com/office/drawing/2014/main" id="{7C7E0036-4176-4153-B81F-6D52591EF161}"/>
              </a:ext>
            </a:extLst>
          </p:cNvPr>
          <p:cNvSpPr txBox="1"/>
          <p:nvPr/>
        </p:nvSpPr>
        <p:spPr>
          <a:xfrm>
            <a:off x="8990047" y="4575021"/>
            <a:ext cx="153953" cy="212879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vert="horz" wrap="none" lIns="76200" tIns="36830" rIns="76200" bIns="36830" rtlCol="0" anchor="ctr">
            <a:spAutoFit/>
          </a:bodyPr>
          <a:lstStyle/>
          <a:p>
            <a:endParaRPr lang="de-DE" sz="900" b="1" kern="900" spc="100">
              <a:solidFill>
                <a:srgbClr val="0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RS_CLASSIFICATION_RESETFORMATTING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S_CLASSIFICATION" val="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EKGUID" val="608a7181-f921-4ac1-984b-7b2f064eb938"/>
  <p:tag name="MIO_GUID" val="26709bff-96ae-4eb0-9c3a-5a2fe1637cdd"/>
  <p:tag name="MIO_UPDATE" val="True"/>
  <p:tag name="MIO_VERSION" val="01.07.2021 15:02:20"/>
  <p:tag name="MIO_DBID" val="f82eaaf5-fd6f-4346-8f34-fcc6f0abd8e4"/>
  <p:tag name="MIO_LASTDOWNLOADED" val="12.09.2021 11:52:38.304"/>
  <p:tag name="MIO_OBJECTNAME" val="interface"/>
  <p:tag name="MIO_LASTEDITORNAME" val="Rabea Lewitz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846</Words>
  <Application>Microsoft Office PowerPoint</Application>
  <PresentationFormat>On-screen Show (16:9)</PresentationFormat>
  <Paragraphs>228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DejaVu Sans</vt:lpstr>
      <vt:lpstr>Noto Sans CJK SC</vt:lpstr>
      <vt:lpstr>Symbol</vt:lpstr>
      <vt:lpstr>Times New Roman</vt:lpstr>
      <vt:lpstr>Wingdings</vt:lpstr>
      <vt:lpstr>Office Theme</vt:lpstr>
      <vt:lpstr>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TUM ZIT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Stürzenhofecker Sandro 3-CR</dc:creator>
  <dc:description/>
  <cp:lastModifiedBy>Stürzenhofecker Sandro 3CR</cp:lastModifiedBy>
  <cp:revision>271</cp:revision>
  <cp:lastPrinted>2015-07-30T14:04:45Z</cp:lastPrinted>
  <dcterms:created xsi:type="dcterms:W3CDTF">2021-12-21T15:48:58Z</dcterms:created>
  <dcterms:modified xsi:type="dcterms:W3CDTF">2022-08-31T07:22:13Z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TUM ZIT</vt:lpwstr>
  </property>
  <property fmtid="{D5CDD505-2E9C-101B-9397-08002B2CF9AE}" pid="4" name="ContentTypeId">
    <vt:lpwstr>0x010100B826D7D5820B0142ADD00DAB25520E5A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1</vt:i4>
  </property>
  <property fmtid="{D5CDD505-2E9C-101B-9397-08002B2CF9AE}" pid="10" name="PresentationFormat">
    <vt:lpwstr>Bildschirmpräsentation (16:9)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6</vt:i4>
  </property>
  <property fmtid="{D5CDD505-2E9C-101B-9397-08002B2CF9AE}" pid="14" name="MSIP_Label_9764cdcd-3664-4d05-9615-7cbf65a4f0a8_Enabled">
    <vt:lpwstr>true</vt:lpwstr>
  </property>
  <property fmtid="{D5CDD505-2E9C-101B-9397-08002B2CF9AE}" pid="15" name="MSIP_Label_9764cdcd-3664-4d05-9615-7cbf65a4f0a8_SetDate">
    <vt:lpwstr>2022-08-31T07:22:12Z</vt:lpwstr>
  </property>
  <property fmtid="{D5CDD505-2E9C-101B-9397-08002B2CF9AE}" pid="16" name="MSIP_Label_9764cdcd-3664-4d05-9615-7cbf65a4f0a8_Method">
    <vt:lpwstr>Privileged</vt:lpwstr>
  </property>
  <property fmtid="{D5CDD505-2E9C-101B-9397-08002B2CF9AE}" pid="17" name="MSIP_Label_9764cdcd-3664-4d05-9615-7cbf65a4f0a8_Name">
    <vt:lpwstr>UNRESTRICTED</vt:lpwstr>
  </property>
  <property fmtid="{D5CDD505-2E9C-101B-9397-08002B2CF9AE}" pid="18" name="MSIP_Label_9764cdcd-3664-4d05-9615-7cbf65a4f0a8_SiteId">
    <vt:lpwstr>74bddbd9-705c-456e-aabd-99beb719a2b2</vt:lpwstr>
  </property>
  <property fmtid="{D5CDD505-2E9C-101B-9397-08002B2CF9AE}" pid="19" name="MSIP_Label_9764cdcd-3664-4d05-9615-7cbf65a4f0a8_ActionId">
    <vt:lpwstr>a61f8195-d9fd-4dd7-b6e1-4f26c65eb887</vt:lpwstr>
  </property>
  <property fmtid="{D5CDD505-2E9C-101B-9397-08002B2CF9AE}" pid="20" name="MSIP_Label_9764cdcd-3664-4d05-9615-7cbf65a4f0a8_ContentBits">
    <vt:lpwstr>0</vt:lpwstr>
  </property>
</Properties>
</file>