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31"/>
  </p:notesMasterIdLst>
  <p:handoutMasterIdLst>
    <p:handoutMasterId r:id="rId32"/>
  </p:handoutMasterIdLst>
  <p:sldIdLst>
    <p:sldId id="647" r:id="rId2"/>
    <p:sldId id="672" r:id="rId3"/>
    <p:sldId id="724" r:id="rId4"/>
    <p:sldId id="754" r:id="rId5"/>
    <p:sldId id="737" r:id="rId6"/>
    <p:sldId id="740" r:id="rId7"/>
    <p:sldId id="741" r:id="rId8"/>
    <p:sldId id="734" r:id="rId9"/>
    <p:sldId id="746" r:id="rId10"/>
    <p:sldId id="756" r:id="rId11"/>
    <p:sldId id="758" r:id="rId12"/>
    <p:sldId id="742" r:id="rId13"/>
    <p:sldId id="725" r:id="rId14"/>
    <p:sldId id="728" r:id="rId15"/>
    <p:sldId id="726" r:id="rId16"/>
    <p:sldId id="744" r:id="rId17"/>
    <p:sldId id="748" r:id="rId18"/>
    <p:sldId id="760" r:id="rId19"/>
    <p:sldId id="761" r:id="rId20"/>
    <p:sldId id="762" r:id="rId21"/>
    <p:sldId id="764" r:id="rId22"/>
    <p:sldId id="759" r:id="rId23"/>
    <p:sldId id="769" r:id="rId24"/>
    <p:sldId id="673" r:id="rId25"/>
    <p:sldId id="739" r:id="rId26"/>
    <p:sldId id="755" r:id="rId27"/>
    <p:sldId id="765" r:id="rId28"/>
    <p:sldId id="766" r:id="rId29"/>
    <p:sldId id="768" r:id="rId30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D"/>
    <a:srgbClr val="C0C0C0"/>
    <a:srgbClr val="000000"/>
    <a:srgbClr val="41BEFF"/>
    <a:srgbClr val="FF8000"/>
    <a:srgbClr val="CB6C1D"/>
    <a:srgbClr val="ECE8C2"/>
    <a:srgbClr val="91AC6B"/>
    <a:srgbClr val="074F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81" autoAdjust="0"/>
    <p:restoredTop sz="69525" autoAdjust="0"/>
  </p:normalViewPr>
  <p:slideViewPr>
    <p:cSldViewPr>
      <p:cViewPr varScale="1">
        <p:scale>
          <a:sx n="47" d="100"/>
          <a:sy n="47" d="100"/>
        </p:scale>
        <p:origin x="1208" y="48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B9CBE9-97B1-48C5-B5E6-2DF00C64D0EF}" type="doc">
      <dgm:prSet loTypeId="urn:microsoft.com/office/officeart/2005/8/layout/vProcess5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de-DE"/>
        </a:p>
      </dgm:t>
    </dgm:pt>
    <dgm:pt modelId="{6FE1BFBE-6350-4EBA-8FC3-64C6F95CEDBA}">
      <dgm:prSet phldrT="[Text]"/>
      <dgm:spPr/>
      <dgm:t>
        <a:bodyPr/>
        <a:lstStyle/>
        <a:p>
          <a:r>
            <a:rPr lang="en-US" noProof="0" dirty="0"/>
            <a:t>Identify established Blockchains</a:t>
          </a:r>
        </a:p>
      </dgm:t>
    </dgm:pt>
    <dgm:pt modelId="{129E8EDF-EA75-43D9-A025-D04CB00995F0}" type="parTrans" cxnId="{216B500D-3EB1-42C9-8119-950EC9737FF2}">
      <dgm:prSet/>
      <dgm:spPr/>
      <dgm:t>
        <a:bodyPr/>
        <a:lstStyle/>
        <a:p>
          <a:endParaRPr lang="de-DE"/>
        </a:p>
      </dgm:t>
    </dgm:pt>
    <dgm:pt modelId="{B2AEC928-188F-449E-9FC9-CAD2EACB2005}" type="sibTrans" cxnId="{216B500D-3EB1-42C9-8119-950EC9737FF2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400" dirty="0">
              <a:solidFill>
                <a:schemeClr val="bg1"/>
              </a:solidFill>
            </a:rPr>
            <a:t>A</a:t>
          </a:r>
        </a:p>
      </dgm:t>
    </dgm:pt>
    <dgm:pt modelId="{5F4F3B49-115A-450D-BC13-EA089D3CE50E}">
      <dgm:prSet phldrT="[Text]"/>
      <dgm:spPr/>
      <dgm:t>
        <a:bodyPr/>
        <a:lstStyle/>
        <a:p>
          <a:r>
            <a:rPr lang="en-US" noProof="0" dirty="0"/>
            <a:t>Analyze and Compare</a:t>
          </a:r>
        </a:p>
      </dgm:t>
    </dgm:pt>
    <dgm:pt modelId="{18DE9570-05B5-4444-8535-1C6249E1E907}" type="parTrans" cxnId="{7C184395-06F1-4F3A-8CEF-58DDA05E946F}">
      <dgm:prSet/>
      <dgm:spPr/>
      <dgm:t>
        <a:bodyPr/>
        <a:lstStyle/>
        <a:p>
          <a:endParaRPr lang="de-DE"/>
        </a:p>
      </dgm:t>
    </dgm:pt>
    <dgm:pt modelId="{19993F16-6A18-42F7-A4F6-C2F5B8BFBAB8}" type="sibTrans" cxnId="{7C184395-06F1-4F3A-8CEF-58DDA05E946F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de-DE" sz="1400" dirty="0">
              <a:solidFill>
                <a:schemeClr val="bg1"/>
              </a:solidFill>
            </a:rPr>
            <a:t>B</a:t>
          </a:r>
        </a:p>
      </dgm:t>
    </dgm:pt>
    <dgm:pt modelId="{9B8ADE44-9B13-4F3A-AC44-8AB9A514907E}">
      <dgm:prSet phldrT="[Text]"/>
      <dgm:spPr/>
      <dgm:t>
        <a:bodyPr/>
        <a:lstStyle/>
        <a:p>
          <a:r>
            <a:rPr lang="en-US" noProof="0" dirty="0"/>
            <a:t>Research Questions’ Artefacts</a:t>
          </a:r>
        </a:p>
      </dgm:t>
    </dgm:pt>
    <dgm:pt modelId="{EAE131BC-2746-4890-873B-3AD811D6C5C1}" type="parTrans" cxnId="{C6435235-6C35-40FB-9C35-02ECBC442BA3}">
      <dgm:prSet/>
      <dgm:spPr/>
      <dgm:t>
        <a:bodyPr/>
        <a:lstStyle/>
        <a:p>
          <a:endParaRPr lang="de-DE"/>
        </a:p>
      </dgm:t>
    </dgm:pt>
    <dgm:pt modelId="{DC5D32CE-3384-4E46-AA38-3DDAA7D55248}" type="sibTrans" cxnId="{C6435235-6C35-40FB-9C35-02ECBC442BA3}">
      <dgm:prSet custT="1"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</dgm:pt>
    <dgm:pt modelId="{D8AB9465-3FF0-4281-9AA2-D695CD8B0436}">
      <dgm:prSet/>
      <dgm:spPr/>
      <dgm:t>
        <a:bodyPr/>
        <a:lstStyle/>
        <a:p>
          <a:r>
            <a:rPr lang="en-US" noProof="0" dirty="0"/>
            <a:t>Formal Specifications and Code</a:t>
          </a:r>
        </a:p>
      </dgm:t>
    </dgm:pt>
    <dgm:pt modelId="{1F648021-14C2-436C-81AB-CACCDDC90EC8}" type="parTrans" cxnId="{14A64FED-33C5-4BC2-91C7-CCA53C0BEDF7}">
      <dgm:prSet/>
      <dgm:spPr/>
      <dgm:t>
        <a:bodyPr/>
        <a:lstStyle/>
        <a:p>
          <a:endParaRPr lang="en-US"/>
        </a:p>
      </dgm:t>
    </dgm:pt>
    <dgm:pt modelId="{F15767BB-BFD1-4695-9354-8871EEA7775F}" type="sibTrans" cxnId="{14A64FED-33C5-4BC2-91C7-CCA53C0BEDF7}">
      <dgm:prSet/>
      <dgm:spPr/>
      <dgm:t>
        <a:bodyPr/>
        <a:lstStyle/>
        <a:p>
          <a:endParaRPr lang="en-US"/>
        </a:p>
      </dgm:t>
    </dgm:pt>
    <dgm:pt modelId="{522D08E5-C9D0-4E54-AD6A-56775417DA4E}">
      <dgm:prSet/>
      <dgm:spPr/>
      <dgm:t>
        <a:bodyPr/>
        <a:lstStyle/>
        <a:p>
          <a:r>
            <a:rPr lang="en-US" noProof="0" dirty="0"/>
            <a:t>Architectural Structure on different Layers</a:t>
          </a:r>
        </a:p>
      </dgm:t>
    </dgm:pt>
    <dgm:pt modelId="{73350AA2-580D-4997-9394-1709CA4F8804}" type="parTrans" cxnId="{8F85C196-5D2C-4714-9C22-FBB582A01F33}">
      <dgm:prSet/>
      <dgm:spPr/>
      <dgm:t>
        <a:bodyPr/>
        <a:lstStyle/>
        <a:p>
          <a:endParaRPr lang="en-US"/>
        </a:p>
      </dgm:t>
    </dgm:pt>
    <dgm:pt modelId="{3B422117-EC4F-49BE-958E-18B65CC3B61A}" type="sibTrans" cxnId="{8F85C196-5D2C-4714-9C22-FBB582A01F33}">
      <dgm:prSet/>
      <dgm:spPr/>
      <dgm:t>
        <a:bodyPr/>
        <a:lstStyle/>
        <a:p>
          <a:endParaRPr lang="en-US"/>
        </a:p>
      </dgm:t>
    </dgm:pt>
    <dgm:pt modelId="{A1B4D9CC-842F-4E41-B0C4-6C47EF8BA332}">
      <dgm:prSet/>
      <dgm:spPr/>
      <dgm:t>
        <a:bodyPr/>
        <a:lstStyle/>
        <a:p>
          <a:r>
            <a:rPr lang="en-US" noProof="0" dirty="0"/>
            <a:t>Literature Review</a:t>
          </a:r>
        </a:p>
      </dgm:t>
    </dgm:pt>
    <dgm:pt modelId="{E0EC2ABC-42A2-445C-A270-48F61981638B}" type="parTrans" cxnId="{3F488939-CB77-48E0-9581-76050B646B3A}">
      <dgm:prSet/>
      <dgm:spPr/>
      <dgm:t>
        <a:bodyPr/>
        <a:lstStyle/>
        <a:p>
          <a:endParaRPr lang="en-US"/>
        </a:p>
      </dgm:t>
    </dgm:pt>
    <dgm:pt modelId="{22ACA197-3695-427C-8C72-2202F76021F4}" type="sibTrans" cxnId="{3F488939-CB77-48E0-9581-76050B646B3A}">
      <dgm:prSet/>
      <dgm:spPr/>
      <dgm:t>
        <a:bodyPr/>
        <a:lstStyle/>
        <a:p>
          <a:endParaRPr lang="en-US"/>
        </a:p>
      </dgm:t>
    </dgm:pt>
    <dgm:pt modelId="{FF181EAF-EE5A-4B7F-A58A-EBB0B56A27FF}">
      <dgm:prSet/>
      <dgm:spPr/>
      <dgm:t>
        <a:bodyPr/>
        <a:lstStyle/>
        <a:p>
          <a:r>
            <a:rPr lang="en-US" noProof="0" dirty="0"/>
            <a:t>Literature Review</a:t>
          </a:r>
        </a:p>
      </dgm:t>
    </dgm:pt>
    <dgm:pt modelId="{DC7AD2A8-AB79-4F1E-9BB5-A434E54798C9}" type="parTrans" cxnId="{42856D9E-6F9A-48FE-9046-B60EAA06AE00}">
      <dgm:prSet/>
      <dgm:spPr/>
      <dgm:t>
        <a:bodyPr/>
        <a:lstStyle/>
        <a:p>
          <a:endParaRPr lang="en-US"/>
        </a:p>
      </dgm:t>
    </dgm:pt>
    <dgm:pt modelId="{460D8758-BA9A-4E14-898A-70D84ABB0E6E}" type="sibTrans" cxnId="{42856D9E-6F9A-48FE-9046-B60EAA06AE00}">
      <dgm:prSet/>
      <dgm:spPr/>
      <dgm:t>
        <a:bodyPr/>
        <a:lstStyle/>
        <a:p>
          <a:endParaRPr lang="en-US"/>
        </a:p>
      </dgm:t>
    </dgm:pt>
    <dgm:pt modelId="{39AD1FB5-08C1-40A4-8704-24CC5DA396E8}">
      <dgm:prSet/>
      <dgm:spPr/>
      <dgm:t>
        <a:bodyPr/>
        <a:lstStyle/>
        <a:p>
          <a:r>
            <a:rPr lang="en-US" noProof="0" dirty="0"/>
            <a:t>Criteria for qualitative Analysis</a:t>
          </a:r>
        </a:p>
      </dgm:t>
    </dgm:pt>
    <dgm:pt modelId="{DFC30039-0162-40E6-8399-E40BF71B6951}" type="parTrans" cxnId="{9CCAB985-17F9-4F30-8569-78D6AAFE356D}">
      <dgm:prSet/>
      <dgm:spPr/>
      <dgm:t>
        <a:bodyPr/>
        <a:lstStyle/>
        <a:p>
          <a:endParaRPr lang="en-US"/>
        </a:p>
      </dgm:t>
    </dgm:pt>
    <dgm:pt modelId="{9FE48C61-2884-4750-812D-5DF270294287}" type="sibTrans" cxnId="{9CCAB985-17F9-4F30-8569-78D6AAFE356D}">
      <dgm:prSet/>
      <dgm:spPr/>
      <dgm:t>
        <a:bodyPr/>
        <a:lstStyle/>
        <a:p>
          <a:endParaRPr lang="en-US"/>
        </a:p>
      </dgm:t>
    </dgm:pt>
    <dgm:pt modelId="{7CA2A3FF-0832-4774-8993-8EB173D4BDB2}" type="pres">
      <dgm:prSet presAssocID="{EDB9CBE9-97B1-48C5-B5E6-2DF00C64D0EF}" presName="outerComposite" presStyleCnt="0">
        <dgm:presLayoutVars>
          <dgm:chMax val="5"/>
          <dgm:dir/>
          <dgm:resizeHandles val="exact"/>
        </dgm:presLayoutVars>
      </dgm:prSet>
      <dgm:spPr/>
    </dgm:pt>
    <dgm:pt modelId="{8340BA56-2FB0-495A-853D-05DF77FF995B}" type="pres">
      <dgm:prSet presAssocID="{EDB9CBE9-97B1-48C5-B5E6-2DF00C64D0EF}" presName="dummyMaxCanvas" presStyleCnt="0">
        <dgm:presLayoutVars/>
      </dgm:prSet>
      <dgm:spPr/>
    </dgm:pt>
    <dgm:pt modelId="{89E5FF71-2C16-4A58-882B-BCD081D9A4E3}" type="pres">
      <dgm:prSet presAssocID="{EDB9CBE9-97B1-48C5-B5E6-2DF00C64D0EF}" presName="ThreeNodes_1" presStyleLbl="node1" presStyleIdx="0" presStyleCnt="3">
        <dgm:presLayoutVars>
          <dgm:bulletEnabled val="1"/>
        </dgm:presLayoutVars>
      </dgm:prSet>
      <dgm:spPr/>
    </dgm:pt>
    <dgm:pt modelId="{941F022A-B282-483D-BFE2-176FC421CF42}" type="pres">
      <dgm:prSet presAssocID="{EDB9CBE9-97B1-48C5-B5E6-2DF00C64D0EF}" presName="ThreeNodes_2" presStyleLbl="node1" presStyleIdx="1" presStyleCnt="3">
        <dgm:presLayoutVars>
          <dgm:bulletEnabled val="1"/>
        </dgm:presLayoutVars>
      </dgm:prSet>
      <dgm:spPr/>
    </dgm:pt>
    <dgm:pt modelId="{4CFB6C19-39B6-4D9F-B725-3C1C45B4D8C5}" type="pres">
      <dgm:prSet presAssocID="{EDB9CBE9-97B1-48C5-B5E6-2DF00C64D0EF}" presName="ThreeNodes_3" presStyleLbl="node1" presStyleIdx="2" presStyleCnt="3">
        <dgm:presLayoutVars>
          <dgm:bulletEnabled val="1"/>
        </dgm:presLayoutVars>
      </dgm:prSet>
      <dgm:spPr/>
    </dgm:pt>
    <dgm:pt modelId="{CBACDEC5-E3CB-446A-9C58-10E970649F87}" type="pres">
      <dgm:prSet presAssocID="{EDB9CBE9-97B1-48C5-B5E6-2DF00C64D0EF}" presName="ThreeConn_1-2" presStyleLbl="fgAccFollowNode1" presStyleIdx="0" presStyleCnt="2">
        <dgm:presLayoutVars>
          <dgm:bulletEnabled val="1"/>
        </dgm:presLayoutVars>
      </dgm:prSet>
      <dgm:spPr/>
    </dgm:pt>
    <dgm:pt modelId="{4494F50C-8429-4379-A488-4B8EF04119C0}" type="pres">
      <dgm:prSet presAssocID="{EDB9CBE9-97B1-48C5-B5E6-2DF00C64D0EF}" presName="ThreeConn_2-3" presStyleLbl="fgAccFollowNode1" presStyleIdx="1" presStyleCnt="2">
        <dgm:presLayoutVars>
          <dgm:bulletEnabled val="1"/>
        </dgm:presLayoutVars>
      </dgm:prSet>
      <dgm:spPr/>
    </dgm:pt>
    <dgm:pt modelId="{A2CBD5FA-E11B-478B-A34C-09446494EAD6}" type="pres">
      <dgm:prSet presAssocID="{EDB9CBE9-97B1-48C5-B5E6-2DF00C64D0EF}" presName="ThreeNodes_1_text" presStyleLbl="node1" presStyleIdx="2" presStyleCnt="3">
        <dgm:presLayoutVars>
          <dgm:bulletEnabled val="1"/>
        </dgm:presLayoutVars>
      </dgm:prSet>
      <dgm:spPr/>
    </dgm:pt>
    <dgm:pt modelId="{CD41BC17-9946-47FE-AB0C-8201AD770D72}" type="pres">
      <dgm:prSet presAssocID="{EDB9CBE9-97B1-48C5-B5E6-2DF00C64D0EF}" presName="ThreeNodes_2_text" presStyleLbl="node1" presStyleIdx="2" presStyleCnt="3">
        <dgm:presLayoutVars>
          <dgm:bulletEnabled val="1"/>
        </dgm:presLayoutVars>
      </dgm:prSet>
      <dgm:spPr/>
    </dgm:pt>
    <dgm:pt modelId="{FC016303-5037-4D20-898E-9113C233CEC3}" type="pres">
      <dgm:prSet presAssocID="{EDB9CBE9-97B1-48C5-B5E6-2DF00C64D0EF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216B500D-3EB1-42C9-8119-950EC9737FF2}" srcId="{EDB9CBE9-97B1-48C5-B5E6-2DF00C64D0EF}" destId="{6FE1BFBE-6350-4EBA-8FC3-64C6F95CEDBA}" srcOrd="0" destOrd="0" parTransId="{129E8EDF-EA75-43D9-A025-D04CB00995F0}" sibTransId="{B2AEC928-188F-449E-9FC9-CAD2EACB2005}"/>
    <dgm:cxn modelId="{AC6D530F-678A-4196-B2BA-A35C8EB42C27}" type="presOf" srcId="{522D08E5-C9D0-4E54-AD6A-56775417DA4E}" destId="{CD41BC17-9946-47FE-AB0C-8201AD770D72}" srcOrd="1" destOrd="2" presId="urn:microsoft.com/office/officeart/2005/8/layout/vProcess5"/>
    <dgm:cxn modelId="{5760CB10-6EBD-43F0-AAFD-3DC13FCAADE5}" type="presOf" srcId="{EDB9CBE9-97B1-48C5-B5E6-2DF00C64D0EF}" destId="{7CA2A3FF-0832-4774-8993-8EB173D4BDB2}" srcOrd="0" destOrd="0" presId="urn:microsoft.com/office/officeart/2005/8/layout/vProcess5"/>
    <dgm:cxn modelId="{595F1A25-654F-447E-AF94-AD934FFDFD4A}" type="presOf" srcId="{9B8ADE44-9B13-4F3A-AC44-8AB9A514907E}" destId="{FC016303-5037-4D20-898E-9113C233CEC3}" srcOrd="1" destOrd="0" presId="urn:microsoft.com/office/officeart/2005/8/layout/vProcess5"/>
    <dgm:cxn modelId="{C6435235-6C35-40FB-9C35-02ECBC442BA3}" srcId="{EDB9CBE9-97B1-48C5-B5E6-2DF00C64D0EF}" destId="{9B8ADE44-9B13-4F3A-AC44-8AB9A514907E}" srcOrd="2" destOrd="0" parTransId="{EAE131BC-2746-4890-873B-3AD811D6C5C1}" sibTransId="{DC5D32CE-3384-4E46-AA38-3DDAA7D55248}"/>
    <dgm:cxn modelId="{3F488939-CB77-48E0-9581-76050B646B3A}" srcId="{5F4F3B49-115A-450D-BC13-EA089D3CE50E}" destId="{A1B4D9CC-842F-4E41-B0C4-6C47EF8BA332}" srcOrd="2" destOrd="0" parTransId="{E0EC2ABC-42A2-445C-A270-48F61981638B}" sibTransId="{22ACA197-3695-427C-8C72-2202F76021F4}"/>
    <dgm:cxn modelId="{019F2D3C-B33D-4C31-BA80-48FEEAE33A6F}" type="presOf" srcId="{A1B4D9CC-842F-4E41-B0C4-6C47EF8BA332}" destId="{941F022A-B282-483D-BFE2-176FC421CF42}" srcOrd="0" destOrd="3" presId="urn:microsoft.com/office/officeart/2005/8/layout/vProcess5"/>
    <dgm:cxn modelId="{B123723F-8295-4238-A1F0-2D7F170EB053}" type="presOf" srcId="{39AD1FB5-08C1-40A4-8704-24CC5DA396E8}" destId="{89E5FF71-2C16-4A58-882B-BCD081D9A4E3}" srcOrd="0" destOrd="2" presId="urn:microsoft.com/office/officeart/2005/8/layout/vProcess5"/>
    <dgm:cxn modelId="{EF2B6662-D6C4-4D5F-B7BE-0D057365805D}" type="presOf" srcId="{D8AB9465-3FF0-4281-9AA2-D695CD8B0436}" destId="{941F022A-B282-483D-BFE2-176FC421CF42}" srcOrd="0" destOrd="1" presId="urn:microsoft.com/office/officeart/2005/8/layout/vProcess5"/>
    <dgm:cxn modelId="{1388606A-557A-4695-9D8B-37F95AF70708}" type="presOf" srcId="{522D08E5-C9D0-4E54-AD6A-56775417DA4E}" destId="{941F022A-B282-483D-BFE2-176FC421CF42}" srcOrd="0" destOrd="2" presId="urn:microsoft.com/office/officeart/2005/8/layout/vProcess5"/>
    <dgm:cxn modelId="{0EC5384C-D3A6-4661-AD17-0C78D65A574C}" type="presOf" srcId="{39AD1FB5-08C1-40A4-8704-24CC5DA396E8}" destId="{A2CBD5FA-E11B-478B-A34C-09446494EAD6}" srcOrd="1" destOrd="2" presId="urn:microsoft.com/office/officeart/2005/8/layout/vProcess5"/>
    <dgm:cxn modelId="{9CCAB985-17F9-4F30-8569-78D6AAFE356D}" srcId="{6FE1BFBE-6350-4EBA-8FC3-64C6F95CEDBA}" destId="{39AD1FB5-08C1-40A4-8704-24CC5DA396E8}" srcOrd="1" destOrd="0" parTransId="{DFC30039-0162-40E6-8399-E40BF71B6951}" sibTransId="{9FE48C61-2884-4750-812D-5DF270294287}"/>
    <dgm:cxn modelId="{BF9D038E-283F-4226-9824-B267A46B8B2B}" type="presOf" srcId="{6FE1BFBE-6350-4EBA-8FC3-64C6F95CEDBA}" destId="{89E5FF71-2C16-4A58-882B-BCD081D9A4E3}" srcOrd="0" destOrd="0" presId="urn:microsoft.com/office/officeart/2005/8/layout/vProcess5"/>
    <dgm:cxn modelId="{4D906D91-2E16-4121-BC59-BB53C0584DBA}" type="presOf" srcId="{B2AEC928-188F-449E-9FC9-CAD2EACB2005}" destId="{CBACDEC5-E3CB-446A-9C58-10E970649F87}" srcOrd="0" destOrd="0" presId="urn:microsoft.com/office/officeart/2005/8/layout/vProcess5"/>
    <dgm:cxn modelId="{7C184395-06F1-4F3A-8CEF-58DDA05E946F}" srcId="{EDB9CBE9-97B1-48C5-B5E6-2DF00C64D0EF}" destId="{5F4F3B49-115A-450D-BC13-EA089D3CE50E}" srcOrd="1" destOrd="0" parTransId="{18DE9570-05B5-4444-8535-1C6249E1E907}" sibTransId="{19993F16-6A18-42F7-A4F6-C2F5B8BFBAB8}"/>
    <dgm:cxn modelId="{8F85C196-5D2C-4714-9C22-FBB582A01F33}" srcId="{5F4F3B49-115A-450D-BC13-EA089D3CE50E}" destId="{522D08E5-C9D0-4E54-AD6A-56775417DA4E}" srcOrd="1" destOrd="0" parTransId="{73350AA2-580D-4997-9394-1709CA4F8804}" sibTransId="{3B422117-EC4F-49BE-958E-18B65CC3B61A}"/>
    <dgm:cxn modelId="{63BC529C-647C-4314-B36B-7FC2B8282832}" type="presOf" srcId="{D8AB9465-3FF0-4281-9AA2-D695CD8B0436}" destId="{CD41BC17-9946-47FE-AB0C-8201AD770D72}" srcOrd="1" destOrd="1" presId="urn:microsoft.com/office/officeart/2005/8/layout/vProcess5"/>
    <dgm:cxn modelId="{42856D9E-6F9A-48FE-9046-B60EAA06AE00}" srcId="{6FE1BFBE-6350-4EBA-8FC3-64C6F95CEDBA}" destId="{FF181EAF-EE5A-4B7F-A58A-EBB0B56A27FF}" srcOrd="0" destOrd="0" parTransId="{DC7AD2A8-AB79-4F1E-9BB5-A434E54798C9}" sibTransId="{460D8758-BA9A-4E14-898A-70D84ABB0E6E}"/>
    <dgm:cxn modelId="{1078B0A2-9552-4D8E-A494-1AEB0CEE9005}" type="presOf" srcId="{19993F16-6A18-42F7-A4F6-C2F5B8BFBAB8}" destId="{4494F50C-8429-4379-A488-4B8EF04119C0}" srcOrd="0" destOrd="0" presId="urn:microsoft.com/office/officeart/2005/8/layout/vProcess5"/>
    <dgm:cxn modelId="{57DCF6A2-F0BF-42D1-8E99-2AFE3D006241}" type="presOf" srcId="{FF181EAF-EE5A-4B7F-A58A-EBB0B56A27FF}" destId="{A2CBD5FA-E11B-478B-A34C-09446494EAD6}" srcOrd="1" destOrd="1" presId="urn:microsoft.com/office/officeart/2005/8/layout/vProcess5"/>
    <dgm:cxn modelId="{41D895A6-5497-4669-9ED6-C69F44E04907}" type="presOf" srcId="{A1B4D9CC-842F-4E41-B0C4-6C47EF8BA332}" destId="{CD41BC17-9946-47FE-AB0C-8201AD770D72}" srcOrd="1" destOrd="3" presId="urn:microsoft.com/office/officeart/2005/8/layout/vProcess5"/>
    <dgm:cxn modelId="{221A29A9-2E10-4F1B-A050-49384C12FD18}" type="presOf" srcId="{FF181EAF-EE5A-4B7F-A58A-EBB0B56A27FF}" destId="{89E5FF71-2C16-4A58-882B-BCD081D9A4E3}" srcOrd="0" destOrd="1" presId="urn:microsoft.com/office/officeart/2005/8/layout/vProcess5"/>
    <dgm:cxn modelId="{8DACFCAD-4F2D-4BD1-988D-89A7E57096BB}" type="presOf" srcId="{9B8ADE44-9B13-4F3A-AC44-8AB9A514907E}" destId="{4CFB6C19-39B6-4D9F-B725-3C1C45B4D8C5}" srcOrd="0" destOrd="0" presId="urn:microsoft.com/office/officeart/2005/8/layout/vProcess5"/>
    <dgm:cxn modelId="{3F18B4BB-60CB-4D9B-A27A-9F97FBDF8216}" type="presOf" srcId="{5F4F3B49-115A-450D-BC13-EA089D3CE50E}" destId="{CD41BC17-9946-47FE-AB0C-8201AD770D72}" srcOrd="1" destOrd="0" presId="urn:microsoft.com/office/officeart/2005/8/layout/vProcess5"/>
    <dgm:cxn modelId="{837054BD-40BC-4961-90C7-2BBE22530494}" type="presOf" srcId="{5F4F3B49-115A-450D-BC13-EA089D3CE50E}" destId="{941F022A-B282-483D-BFE2-176FC421CF42}" srcOrd="0" destOrd="0" presId="urn:microsoft.com/office/officeart/2005/8/layout/vProcess5"/>
    <dgm:cxn modelId="{14A64FED-33C5-4BC2-91C7-CCA53C0BEDF7}" srcId="{5F4F3B49-115A-450D-BC13-EA089D3CE50E}" destId="{D8AB9465-3FF0-4281-9AA2-D695CD8B0436}" srcOrd="0" destOrd="0" parTransId="{1F648021-14C2-436C-81AB-CACCDDC90EC8}" sibTransId="{F15767BB-BFD1-4695-9354-8871EEA7775F}"/>
    <dgm:cxn modelId="{C2BEEEFC-75D9-42AB-91A8-E0704DF1C033}" type="presOf" srcId="{6FE1BFBE-6350-4EBA-8FC3-64C6F95CEDBA}" destId="{A2CBD5FA-E11B-478B-A34C-09446494EAD6}" srcOrd="1" destOrd="0" presId="urn:microsoft.com/office/officeart/2005/8/layout/vProcess5"/>
    <dgm:cxn modelId="{B8834655-9089-4516-ABBD-1828E4CE236D}" type="presParOf" srcId="{7CA2A3FF-0832-4774-8993-8EB173D4BDB2}" destId="{8340BA56-2FB0-495A-853D-05DF77FF995B}" srcOrd="0" destOrd="0" presId="urn:microsoft.com/office/officeart/2005/8/layout/vProcess5"/>
    <dgm:cxn modelId="{385D3BAC-26ED-4739-9DF8-701FD50A2F24}" type="presParOf" srcId="{7CA2A3FF-0832-4774-8993-8EB173D4BDB2}" destId="{89E5FF71-2C16-4A58-882B-BCD081D9A4E3}" srcOrd="1" destOrd="0" presId="urn:microsoft.com/office/officeart/2005/8/layout/vProcess5"/>
    <dgm:cxn modelId="{DEDA6A0F-D5B1-4E57-BF24-F94BD89DEDD5}" type="presParOf" srcId="{7CA2A3FF-0832-4774-8993-8EB173D4BDB2}" destId="{941F022A-B282-483D-BFE2-176FC421CF42}" srcOrd="2" destOrd="0" presId="urn:microsoft.com/office/officeart/2005/8/layout/vProcess5"/>
    <dgm:cxn modelId="{2AFA0B72-7C59-4083-A5C8-B656084A5111}" type="presParOf" srcId="{7CA2A3FF-0832-4774-8993-8EB173D4BDB2}" destId="{4CFB6C19-39B6-4D9F-B725-3C1C45B4D8C5}" srcOrd="3" destOrd="0" presId="urn:microsoft.com/office/officeart/2005/8/layout/vProcess5"/>
    <dgm:cxn modelId="{FDF31C77-CFA3-471E-B6ED-1A579A7EA837}" type="presParOf" srcId="{7CA2A3FF-0832-4774-8993-8EB173D4BDB2}" destId="{CBACDEC5-E3CB-446A-9C58-10E970649F87}" srcOrd="4" destOrd="0" presId="urn:microsoft.com/office/officeart/2005/8/layout/vProcess5"/>
    <dgm:cxn modelId="{892D89C0-2234-41E7-AE00-3BF92ED8F5FC}" type="presParOf" srcId="{7CA2A3FF-0832-4774-8993-8EB173D4BDB2}" destId="{4494F50C-8429-4379-A488-4B8EF04119C0}" srcOrd="5" destOrd="0" presId="urn:microsoft.com/office/officeart/2005/8/layout/vProcess5"/>
    <dgm:cxn modelId="{2CD314EB-5F41-4E0F-B174-432A9A393342}" type="presParOf" srcId="{7CA2A3FF-0832-4774-8993-8EB173D4BDB2}" destId="{A2CBD5FA-E11B-478B-A34C-09446494EAD6}" srcOrd="6" destOrd="0" presId="urn:microsoft.com/office/officeart/2005/8/layout/vProcess5"/>
    <dgm:cxn modelId="{E6B5943D-A84B-4E11-B3EE-AA1FC3CFE6DB}" type="presParOf" srcId="{7CA2A3FF-0832-4774-8993-8EB173D4BDB2}" destId="{CD41BC17-9946-47FE-AB0C-8201AD770D72}" srcOrd="7" destOrd="0" presId="urn:microsoft.com/office/officeart/2005/8/layout/vProcess5"/>
    <dgm:cxn modelId="{59611F29-F0AD-4285-8151-C73BC9F60DC1}" type="presParOf" srcId="{7CA2A3FF-0832-4774-8993-8EB173D4BDB2}" destId="{FC016303-5037-4D20-898E-9113C233CEC3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300A8A0-8243-4C96-8A6E-52A7287C4A8B}" type="doc">
      <dgm:prSet loTypeId="urn:microsoft.com/office/officeart/2005/8/layout/list1" loCatId="list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de-DE"/>
        </a:p>
      </dgm:t>
    </dgm:pt>
    <dgm:pt modelId="{54F9D515-639D-4CE7-837C-538168249958}">
      <dgm:prSet phldrT="[Text]" custT="1"/>
      <dgm:spPr/>
      <dgm:t>
        <a:bodyPr spcFirstLastPara="0" vert="horz" wrap="square" lIns="228662" tIns="0" rIns="228662" bIns="0" numCol="1" spcCol="1270" anchor="ctr" anchorCtr="0"/>
        <a:lstStyle/>
        <a:p>
          <a:r>
            <a:rPr lang="en-US" sz="2400" b="1" noProof="0" dirty="0"/>
            <a:t>1. </a:t>
          </a:r>
          <a:r>
            <a:rPr lang="en-US" sz="2400" b="1" dirty="0"/>
            <a:t>What are crucial Elements and Characteristics of all established Blockchains?</a:t>
          </a:r>
          <a:endParaRPr lang="en-US" sz="2400" b="1" noProof="0" dirty="0"/>
        </a:p>
      </dgm:t>
    </dgm:pt>
    <dgm:pt modelId="{A240E0CE-78D0-476F-9FAC-5CE2EA55C348}" type="parTrans" cxnId="{2530ED09-45F8-460B-8441-3442AD5DDD2B}">
      <dgm:prSet/>
      <dgm:spPr/>
      <dgm:t>
        <a:bodyPr/>
        <a:lstStyle/>
        <a:p>
          <a:endParaRPr lang="de-DE"/>
        </a:p>
      </dgm:t>
    </dgm:pt>
    <dgm:pt modelId="{34EAA392-CE6F-41D0-881B-F24E5AC82F35}" type="sibTrans" cxnId="{2530ED09-45F8-460B-8441-3442AD5DDD2B}">
      <dgm:prSet/>
      <dgm:spPr/>
      <dgm:t>
        <a:bodyPr/>
        <a:lstStyle/>
        <a:p>
          <a:endParaRPr lang="de-DE"/>
        </a:p>
      </dgm:t>
    </dgm:pt>
    <dgm:pt modelId="{C0088EF1-05BB-410F-ACEC-684CFB431F9F}">
      <dgm:prSet phldrT="[Text]" custT="1"/>
      <dgm:spPr/>
      <dgm:t>
        <a:bodyPr spcFirstLastPara="0" vert="horz" wrap="square" lIns="228662" tIns="0" rIns="228662" bIns="0" numCol="1" spcCol="1270" anchor="ctr" anchorCtr="0"/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latin typeface="Arial"/>
              <a:ea typeface="+mn-ea"/>
              <a:cs typeface="+mn-cs"/>
            </a:rPr>
            <a:t>2. </a:t>
          </a:r>
          <a:r>
            <a:rPr lang="en-US" sz="2400" b="1" kern="1200" dirty="0">
              <a:latin typeface="Arial"/>
              <a:ea typeface="+mn-ea"/>
              <a:cs typeface="+mn-cs"/>
            </a:rPr>
            <a:t>How can a Design Space of Blockchains be defined?</a:t>
          </a:r>
          <a:endParaRPr lang="en-US" sz="2400" b="1" kern="1200" noProof="0" dirty="0">
            <a:latin typeface="Arial"/>
            <a:ea typeface="+mn-ea"/>
            <a:cs typeface="+mn-cs"/>
          </a:endParaRPr>
        </a:p>
      </dgm:t>
    </dgm:pt>
    <dgm:pt modelId="{F3FD8769-6FA8-4F33-830A-C9DB77C8F775}" type="parTrans" cxnId="{407CD29E-65E7-42CE-BBFB-C3A0937732EE}">
      <dgm:prSet/>
      <dgm:spPr/>
      <dgm:t>
        <a:bodyPr/>
        <a:lstStyle/>
        <a:p>
          <a:endParaRPr lang="de-DE"/>
        </a:p>
      </dgm:t>
    </dgm:pt>
    <dgm:pt modelId="{9629C3AF-C76E-4D3D-A52A-84DD5DE8AF51}" type="sibTrans" cxnId="{407CD29E-65E7-42CE-BBFB-C3A0937732EE}">
      <dgm:prSet/>
      <dgm:spPr/>
      <dgm:t>
        <a:bodyPr/>
        <a:lstStyle/>
        <a:p>
          <a:endParaRPr lang="de-DE"/>
        </a:p>
      </dgm:t>
    </dgm:pt>
    <dgm:pt modelId="{7544F3BF-F3B9-404B-B1BE-699CCE7D646D}">
      <dgm:prSet phldrT="[Text]" custT="1"/>
      <dgm:spPr/>
      <dgm:t>
        <a:bodyPr/>
        <a:lstStyle/>
        <a:p>
          <a:r>
            <a:rPr lang="de-DE" sz="2200" b="0" dirty="0" err="1"/>
            <a:t>Conceptual</a:t>
          </a:r>
          <a:r>
            <a:rPr lang="de-DE" sz="2200" b="0" dirty="0"/>
            <a:t> High Level Model</a:t>
          </a:r>
          <a:endParaRPr lang="en-US" sz="2200" b="0" noProof="0" dirty="0"/>
        </a:p>
      </dgm:t>
    </dgm:pt>
    <dgm:pt modelId="{6DA08F28-7587-4318-8234-FE8CF2A1E3F6}" type="parTrans" cxnId="{C591BF6E-C3B0-461B-9F4A-DB0BC4834311}">
      <dgm:prSet/>
      <dgm:spPr/>
      <dgm:t>
        <a:bodyPr/>
        <a:lstStyle/>
        <a:p>
          <a:endParaRPr lang="de-DE"/>
        </a:p>
      </dgm:t>
    </dgm:pt>
    <dgm:pt modelId="{7DE23146-0E15-4A21-9B30-A4E12D597032}" type="sibTrans" cxnId="{C591BF6E-C3B0-461B-9F4A-DB0BC4834311}">
      <dgm:prSet/>
      <dgm:spPr/>
      <dgm:t>
        <a:bodyPr/>
        <a:lstStyle/>
        <a:p>
          <a:endParaRPr lang="de-DE"/>
        </a:p>
      </dgm:t>
    </dgm:pt>
    <dgm:pt modelId="{75B1B50B-D6E1-4DAD-BC61-8D4B2E165B7A}">
      <dgm:prSet phldrT="[Text]" custT="1"/>
      <dgm:spPr/>
      <dgm:t>
        <a:bodyPr/>
        <a:lstStyle/>
        <a:p>
          <a:r>
            <a:rPr lang="de-DE" sz="2200" b="0" dirty="0" err="1"/>
            <a:t>Morphological</a:t>
          </a:r>
          <a:r>
            <a:rPr lang="de-DE" sz="2200" b="0" dirty="0"/>
            <a:t> Analysis</a:t>
          </a:r>
          <a:endParaRPr lang="en-US" sz="2200" b="0" noProof="0" dirty="0"/>
        </a:p>
      </dgm:t>
    </dgm:pt>
    <dgm:pt modelId="{FDE4DA67-18C1-4533-8833-11D71CE11742}" type="parTrans" cxnId="{90876A23-1C05-4F89-A3FB-4D809E54AB0D}">
      <dgm:prSet/>
      <dgm:spPr/>
      <dgm:t>
        <a:bodyPr/>
        <a:lstStyle/>
        <a:p>
          <a:endParaRPr lang="de-DE"/>
        </a:p>
      </dgm:t>
    </dgm:pt>
    <dgm:pt modelId="{4878C782-E287-4236-948E-E5D04AA59E92}" type="sibTrans" cxnId="{90876A23-1C05-4F89-A3FB-4D809E54AB0D}">
      <dgm:prSet/>
      <dgm:spPr/>
      <dgm:t>
        <a:bodyPr/>
        <a:lstStyle/>
        <a:p>
          <a:endParaRPr lang="de-DE"/>
        </a:p>
      </dgm:t>
    </dgm:pt>
    <dgm:pt modelId="{D1CFF3BF-62EC-44CD-8BCE-2B8EE0C5DD8B}">
      <dgm:prSet phldrT="[Text]" custT="1"/>
      <dgm:spPr/>
      <dgm:t>
        <a:bodyPr/>
        <a:lstStyle/>
        <a:p>
          <a:r>
            <a:rPr lang="de-DE" sz="2200" b="0" dirty="0"/>
            <a:t>Common Patterns</a:t>
          </a:r>
          <a:endParaRPr lang="en-US" sz="2200" b="0" noProof="0" dirty="0"/>
        </a:p>
      </dgm:t>
    </dgm:pt>
    <dgm:pt modelId="{87C27B33-9EE0-4A63-84D0-9CB7BA0E6061}" type="parTrans" cxnId="{51770015-7DA5-4A36-9BB4-676458C5A603}">
      <dgm:prSet/>
      <dgm:spPr/>
      <dgm:t>
        <a:bodyPr/>
        <a:lstStyle/>
        <a:p>
          <a:endParaRPr lang="en-US"/>
        </a:p>
      </dgm:t>
    </dgm:pt>
    <dgm:pt modelId="{665E63FF-F78C-45E5-A2F1-22C4DBA40C02}" type="sibTrans" cxnId="{51770015-7DA5-4A36-9BB4-676458C5A603}">
      <dgm:prSet/>
      <dgm:spPr/>
      <dgm:t>
        <a:bodyPr/>
        <a:lstStyle/>
        <a:p>
          <a:endParaRPr lang="en-US"/>
        </a:p>
      </dgm:t>
    </dgm:pt>
    <dgm:pt modelId="{C1F335FF-DFA8-4876-A797-211A640B78B7}">
      <dgm:prSet phldrT="[Text]" custT="1"/>
      <dgm:spPr/>
      <dgm:t>
        <a:bodyPr/>
        <a:lstStyle/>
        <a:p>
          <a:r>
            <a:rPr lang="de-DE" sz="2200" b="0" dirty="0"/>
            <a:t>Elements &amp; Properties</a:t>
          </a:r>
          <a:endParaRPr lang="en-US" sz="2200" b="0" noProof="0" dirty="0"/>
        </a:p>
      </dgm:t>
    </dgm:pt>
    <dgm:pt modelId="{0197E774-AED6-4840-9E0E-18B2A085348F}" type="sibTrans" cxnId="{53D19A7C-2171-4C8B-881C-51A2B540D070}">
      <dgm:prSet/>
      <dgm:spPr/>
      <dgm:t>
        <a:bodyPr/>
        <a:lstStyle/>
        <a:p>
          <a:endParaRPr lang="de-DE"/>
        </a:p>
      </dgm:t>
    </dgm:pt>
    <dgm:pt modelId="{75C8D844-FB8E-4C45-8415-DBEB8A091982}" type="parTrans" cxnId="{53D19A7C-2171-4C8B-881C-51A2B540D070}">
      <dgm:prSet/>
      <dgm:spPr/>
      <dgm:t>
        <a:bodyPr/>
        <a:lstStyle/>
        <a:p>
          <a:endParaRPr lang="de-DE"/>
        </a:p>
      </dgm:t>
    </dgm:pt>
    <dgm:pt modelId="{D6C45802-5396-44D6-B907-E8C5D57F780A}" type="pres">
      <dgm:prSet presAssocID="{2300A8A0-8243-4C96-8A6E-52A7287C4A8B}" presName="linear" presStyleCnt="0">
        <dgm:presLayoutVars>
          <dgm:dir/>
          <dgm:animLvl val="lvl"/>
          <dgm:resizeHandles val="exact"/>
        </dgm:presLayoutVars>
      </dgm:prSet>
      <dgm:spPr/>
    </dgm:pt>
    <dgm:pt modelId="{7A70E8A2-85BA-4DBE-8C5E-9BF898FFCDE5}" type="pres">
      <dgm:prSet presAssocID="{54F9D515-639D-4CE7-837C-538168249958}" presName="parentLin" presStyleCnt="0"/>
      <dgm:spPr/>
    </dgm:pt>
    <dgm:pt modelId="{FABDE527-9B75-4B99-BB3D-512CC9263824}" type="pres">
      <dgm:prSet presAssocID="{54F9D515-639D-4CE7-837C-538168249958}" presName="parentLeftMargin" presStyleLbl="node1" presStyleIdx="0" presStyleCnt="2"/>
      <dgm:spPr/>
    </dgm:pt>
    <dgm:pt modelId="{00C39E40-6582-41C8-87CB-6F712CD3187C}" type="pres">
      <dgm:prSet presAssocID="{54F9D515-639D-4CE7-837C-538168249958}" presName="parentText" presStyleLbl="node1" presStyleIdx="0" presStyleCnt="2" custScaleX="119833" custScaleY="140713">
        <dgm:presLayoutVars>
          <dgm:chMax val="0"/>
          <dgm:bulletEnabled val="1"/>
        </dgm:presLayoutVars>
      </dgm:prSet>
      <dgm:spPr>
        <a:xfrm>
          <a:off x="536459" y="139724"/>
          <a:ext cx="7510434" cy="442800"/>
        </a:xfrm>
        <a:prstGeom prst="roundRect">
          <a:avLst/>
        </a:prstGeom>
      </dgm:spPr>
    </dgm:pt>
    <dgm:pt modelId="{D6F3C8F4-5A4B-40A7-A589-2822874D1A72}" type="pres">
      <dgm:prSet presAssocID="{54F9D515-639D-4CE7-837C-538168249958}" presName="negativeSpace" presStyleCnt="0"/>
      <dgm:spPr/>
    </dgm:pt>
    <dgm:pt modelId="{38FF1E91-81D0-437F-B134-23AEA7C10891}" type="pres">
      <dgm:prSet presAssocID="{54F9D515-639D-4CE7-837C-538168249958}" presName="childText" presStyleLbl="conFgAcc1" presStyleIdx="0" presStyleCnt="2">
        <dgm:presLayoutVars>
          <dgm:bulletEnabled val="1"/>
        </dgm:presLayoutVars>
      </dgm:prSet>
      <dgm:spPr/>
    </dgm:pt>
    <dgm:pt modelId="{3376F324-EAE8-4E50-AA24-F38F04D940D2}" type="pres">
      <dgm:prSet presAssocID="{34EAA392-CE6F-41D0-881B-F24E5AC82F35}" presName="spaceBetweenRectangles" presStyleCnt="0"/>
      <dgm:spPr/>
    </dgm:pt>
    <dgm:pt modelId="{49E118AE-665E-41B0-BA4C-C9FC3EB8A267}" type="pres">
      <dgm:prSet presAssocID="{C0088EF1-05BB-410F-ACEC-684CFB431F9F}" presName="parentLin" presStyleCnt="0"/>
      <dgm:spPr/>
    </dgm:pt>
    <dgm:pt modelId="{29E17A2F-15F5-4AA1-8E49-01FFF6F468FC}" type="pres">
      <dgm:prSet presAssocID="{C0088EF1-05BB-410F-ACEC-684CFB431F9F}" presName="parentLeftMargin" presStyleLbl="node1" presStyleIdx="0" presStyleCnt="2"/>
      <dgm:spPr/>
    </dgm:pt>
    <dgm:pt modelId="{1421B757-94FD-473E-9864-BD075545291A}" type="pres">
      <dgm:prSet presAssocID="{C0088EF1-05BB-410F-ACEC-684CFB431F9F}" presName="parentText" presStyleLbl="node1" presStyleIdx="1" presStyleCnt="2" custScaleX="119833" custScaleY="141115">
        <dgm:presLayoutVars>
          <dgm:chMax val="0"/>
          <dgm:bulletEnabled val="1"/>
        </dgm:presLayoutVars>
      </dgm:prSet>
      <dgm:spPr>
        <a:xfrm>
          <a:off x="536459" y="1315253"/>
          <a:ext cx="7978484" cy="698827"/>
        </a:xfrm>
        <a:prstGeom prst="roundRect">
          <a:avLst/>
        </a:prstGeom>
      </dgm:spPr>
    </dgm:pt>
    <dgm:pt modelId="{1E5885D0-71F4-43DC-B114-7CB28CD7FF54}" type="pres">
      <dgm:prSet presAssocID="{C0088EF1-05BB-410F-ACEC-684CFB431F9F}" presName="negativeSpace" presStyleCnt="0"/>
      <dgm:spPr/>
    </dgm:pt>
    <dgm:pt modelId="{D028678C-0B05-4977-A114-C494A4D48CDA}" type="pres">
      <dgm:prSet presAssocID="{C0088EF1-05BB-410F-ACEC-684CFB431F9F}" presName="childText" presStyleLbl="conFgAcc1" presStyleIdx="1" presStyleCnt="2" custLinFactNeighborX="395">
        <dgm:presLayoutVars>
          <dgm:bulletEnabled val="1"/>
        </dgm:presLayoutVars>
      </dgm:prSet>
      <dgm:spPr/>
    </dgm:pt>
  </dgm:ptLst>
  <dgm:cxnLst>
    <dgm:cxn modelId="{2530ED09-45F8-460B-8441-3442AD5DDD2B}" srcId="{2300A8A0-8243-4C96-8A6E-52A7287C4A8B}" destId="{54F9D515-639D-4CE7-837C-538168249958}" srcOrd="0" destOrd="0" parTransId="{A240E0CE-78D0-476F-9FAC-5CE2EA55C348}" sibTransId="{34EAA392-CE6F-41D0-881B-F24E5AC82F35}"/>
    <dgm:cxn modelId="{8DC5AE0F-C72D-40D1-8238-F8EE514F0A0E}" type="presOf" srcId="{D1CFF3BF-62EC-44CD-8BCE-2B8EE0C5DD8B}" destId="{D028678C-0B05-4977-A114-C494A4D48CDA}" srcOrd="0" destOrd="1" presId="urn:microsoft.com/office/officeart/2005/8/layout/list1"/>
    <dgm:cxn modelId="{51770015-7DA5-4A36-9BB4-676458C5A603}" srcId="{C0088EF1-05BB-410F-ACEC-684CFB431F9F}" destId="{D1CFF3BF-62EC-44CD-8BCE-2B8EE0C5DD8B}" srcOrd="1" destOrd="0" parTransId="{87C27B33-9EE0-4A63-84D0-9CB7BA0E6061}" sibTransId="{665E63FF-F78C-45E5-A2F1-22C4DBA40C02}"/>
    <dgm:cxn modelId="{90876A23-1C05-4F89-A3FB-4D809E54AB0D}" srcId="{C0088EF1-05BB-410F-ACEC-684CFB431F9F}" destId="{75B1B50B-D6E1-4DAD-BC61-8D4B2E165B7A}" srcOrd="0" destOrd="0" parTransId="{FDE4DA67-18C1-4533-8833-11D71CE11742}" sibTransId="{4878C782-E287-4236-948E-E5D04AA59E92}"/>
    <dgm:cxn modelId="{2E26AB5D-584D-48EF-B818-B1E61BE3B3E1}" type="presOf" srcId="{54F9D515-639D-4CE7-837C-538168249958}" destId="{FABDE527-9B75-4B99-BB3D-512CC9263824}" srcOrd="0" destOrd="0" presId="urn:microsoft.com/office/officeart/2005/8/layout/list1"/>
    <dgm:cxn modelId="{C591BF6E-C3B0-461B-9F4A-DB0BC4834311}" srcId="{54F9D515-639D-4CE7-837C-538168249958}" destId="{7544F3BF-F3B9-404B-B1BE-699CCE7D646D}" srcOrd="1" destOrd="0" parTransId="{6DA08F28-7587-4318-8234-FE8CF2A1E3F6}" sibTransId="{7DE23146-0E15-4A21-9B30-A4E12D597032}"/>
    <dgm:cxn modelId="{53D19A7C-2171-4C8B-881C-51A2B540D070}" srcId="{54F9D515-639D-4CE7-837C-538168249958}" destId="{C1F335FF-DFA8-4876-A797-211A640B78B7}" srcOrd="0" destOrd="0" parTransId="{75C8D844-FB8E-4C45-8415-DBEB8A091982}" sibTransId="{0197E774-AED6-4840-9E0E-18B2A085348F}"/>
    <dgm:cxn modelId="{48279E95-FE11-44DD-A4E2-FF4BE610B1AB}" type="presOf" srcId="{2300A8A0-8243-4C96-8A6E-52A7287C4A8B}" destId="{D6C45802-5396-44D6-B907-E8C5D57F780A}" srcOrd="0" destOrd="0" presId="urn:microsoft.com/office/officeart/2005/8/layout/list1"/>
    <dgm:cxn modelId="{A3958D9D-31C3-4BDA-81B1-8BEA1AECBB48}" type="presOf" srcId="{C0088EF1-05BB-410F-ACEC-684CFB431F9F}" destId="{29E17A2F-15F5-4AA1-8E49-01FFF6F468FC}" srcOrd="0" destOrd="0" presId="urn:microsoft.com/office/officeart/2005/8/layout/list1"/>
    <dgm:cxn modelId="{407CD29E-65E7-42CE-BBFB-C3A0937732EE}" srcId="{2300A8A0-8243-4C96-8A6E-52A7287C4A8B}" destId="{C0088EF1-05BB-410F-ACEC-684CFB431F9F}" srcOrd="1" destOrd="0" parTransId="{F3FD8769-6FA8-4F33-830A-C9DB77C8F775}" sibTransId="{9629C3AF-C76E-4D3D-A52A-84DD5DE8AF51}"/>
    <dgm:cxn modelId="{5A91E7AE-DCE6-4A5D-8EFF-EC3C6D86453B}" type="presOf" srcId="{7544F3BF-F3B9-404B-B1BE-699CCE7D646D}" destId="{38FF1E91-81D0-437F-B134-23AEA7C10891}" srcOrd="0" destOrd="1" presId="urn:microsoft.com/office/officeart/2005/8/layout/list1"/>
    <dgm:cxn modelId="{80DE77B0-74F3-45D7-9112-97F302ED95D5}" type="presOf" srcId="{C1F335FF-DFA8-4876-A797-211A640B78B7}" destId="{38FF1E91-81D0-437F-B134-23AEA7C10891}" srcOrd="0" destOrd="0" presId="urn:microsoft.com/office/officeart/2005/8/layout/list1"/>
    <dgm:cxn modelId="{9B8CCAEB-F6EF-4077-9E75-890FCCA69B19}" type="presOf" srcId="{54F9D515-639D-4CE7-837C-538168249958}" destId="{00C39E40-6582-41C8-87CB-6F712CD3187C}" srcOrd="1" destOrd="0" presId="urn:microsoft.com/office/officeart/2005/8/layout/list1"/>
    <dgm:cxn modelId="{B2160DEC-BBA7-404F-BAAE-17485C73DD60}" type="presOf" srcId="{75B1B50B-D6E1-4DAD-BC61-8D4B2E165B7A}" destId="{D028678C-0B05-4977-A114-C494A4D48CDA}" srcOrd="0" destOrd="0" presId="urn:microsoft.com/office/officeart/2005/8/layout/list1"/>
    <dgm:cxn modelId="{70D50DFB-4E52-466B-BE9B-25B09FBACFDA}" type="presOf" srcId="{C0088EF1-05BB-410F-ACEC-684CFB431F9F}" destId="{1421B757-94FD-473E-9864-BD075545291A}" srcOrd="1" destOrd="0" presId="urn:microsoft.com/office/officeart/2005/8/layout/list1"/>
    <dgm:cxn modelId="{CA44F57A-A204-4AFA-B5B8-7EC605B10E41}" type="presParOf" srcId="{D6C45802-5396-44D6-B907-E8C5D57F780A}" destId="{7A70E8A2-85BA-4DBE-8C5E-9BF898FFCDE5}" srcOrd="0" destOrd="0" presId="urn:microsoft.com/office/officeart/2005/8/layout/list1"/>
    <dgm:cxn modelId="{DC3593C7-AA68-4350-9FB5-8FBB955E3AF4}" type="presParOf" srcId="{7A70E8A2-85BA-4DBE-8C5E-9BF898FFCDE5}" destId="{FABDE527-9B75-4B99-BB3D-512CC9263824}" srcOrd="0" destOrd="0" presId="urn:microsoft.com/office/officeart/2005/8/layout/list1"/>
    <dgm:cxn modelId="{FA5ECCB1-25B3-4FF3-AB49-BE3CE85C2CC7}" type="presParOf" srcId="{7A70E8A2-85BA-4DBE-8C5E-9BF898FFCDE5}" destId="{00C39E40-6582-41C8-87CB-6F712CD3187C}" srcOrd="1" destOrd="0" presId="urn:microsoft.com/office/officeart/2005/8/layout/list1"/>
    <dgm:cxn modelId="{C31DA55E-C21C-4F5B-B044-4F29EA7CF400}" type="presParOf" srcId="{D6C45802-5396-44D6-B907-E8C5D57F780A}" destId="{D6F3C8F4-5A4B-40A7-A589-2822874D1A72}" srcOrd="1" destOrd="0" presId="urn:microsoft.com/office/officeart/2005/8/layout/list1"/>
    <dgm:cxn modelId="{78F0D7B0-35F9-4A0E-AE87-381DDDEDBD4D}" type="presParOf" srcId="{D6C45802-5396-44D6-B907-E8C5D57F780A}" destId="{38FF1E91-81D0-437F-B134-23AEA7C10891}" srcOrd="2" destOrd="0" presId="urn:microsoft.com/office/officeart/2005/8/layout/list1"/>
    <dgm:cxn modelId="{888DF7EB-3A73-4147-8CFC-C6EC0F7D8B15}" type="presParOf" srcId="{D6C45802-5396-44D6-B907-E8C5D57F780A}" destId="{3376F324-EAE8-4E50-AA24-F38F04D940D2}" srcOrd="3" destOrd="0" presId="urn:microsoft.com/office/officeart/2005/8/layout/list1"/>
    <dgm:cxn modelId="{6FF13A32-6EA7-4F2F-9418-E8F61C6F345B}" type="presParOf" srcId="{D6C45802-5396-44D6-B907-E8C5D57F780A}" destId="{49E118AE-665E-41B0-BA4C-C9FC3EB8A267}" srcOrd="4" destOrd="0" presId="urn:microsoft.com/office/officeart/2005/8/layout/list1"/>
    <dgm:cxn modelId="{F914A6C0-E3A8-466A-A00B-0EC451A0E78F}" type="presParOf" srcId="{49E118AE-665E-41B0-BA4C-C9FC3EB8A267}" destId="{29E17A2F-15F5-4AA1-8E49-01FFF6F468FC}" srcOrd="0" destOrd="0" presId="urn:microsoft.com/office/officeart/2005/8/layout/list1"/>
    <dgm:cxn modelId="{0EB99005-4F60-485E-8E76-B7366997D55A}" type="presParOf" srcId="{49E118AE-665E-41B0-BA4C-C9FC3EB8A267}" destId="{1421B757-94FD-473E-9864-BD075545291A}" srcOrd="1" destOrd="0" presId="urn:microsoft.com/office/officeart/2005/8/layout/list1"/>
    <dgm:cxn modelId="{DE71DA62-CFBB-47D8-9E45-0ABD9B36846C}" type="presParOf" srcId="{D6C45802-5396-44D6-B907-E8C5D57F780A}" destId="{1E5885D0-71F4-43DC-B114-7CB28CD7FF54}" srcOrd="5" destOrd="0" presId="urn:microsoft.com/office/officeart/2005/8/layout/list1"/>
    <dgm:cxn modelId="{0E63BCE0-3B49-4331-A363-E3E6908E3333}" type="presParOf" srcId="{D6C45802-5396-44D6-B907-E8C5D57F780A}" destId="{D028678C-0B05-4977-A114-C494A4D48CDA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00A8A0-8243-4C96-8A6E-52A7287C4A8B}" type="doc">
      <dgm:prSet loTypeId="urn:microsoft.com/office/officeart/2005/8/layout/list1" loCatId="list" qsTypeId="urn:microsoft.com/office/officeart/2005/8/quickstyle/simple5" qsCatId="simple" csTypeId="urn:microsoft.com/office/officeart/2005/8/colors/accent6_1" csCatId="accent6" phldr="1"/>
      <dgm:spPr/>
      <dgm:t>
        <a:bodyPr/>
        <a:lstStyle/>
        <a:p>
          <a:endParaRPr lang="de-DE"/>
        </a:p>
      </dgm:t>
    </dgm:pt>
    <dgm:pt modelId="{54F9D515-639D-4CE7-837C-538168249958}">
      <dgm:prSet phldrT="[Text]" custT="1"/>
      <dgm:spPr/>
      <dgm:t>
        <a:bodyPr spcFirstLastPara="0" vert="horz" wrap="square" lIns="228662" tIns="0" rIns="228662" bIns="0" numCol="1" spcCol="1270" anchor="ctr" anchorCtr="0"/>
        <a:lstStyle/>
        <a:p>
          <a:r>
            <a:rPr lang="en-US" sz="2400" b="1" noProof="0" dirty="0">
              <a:latin typeface="Arial"/>
              <a:ea typeface="+mn-ea"/>
              <a:cs typeface="+mn-cs"/>
            </a:rPr>
            <a:t>3. </a:t>
          </a:r>
          <a:r>
            <a:rPr lang="en-US" sz="2400" b="1" dirty="0">
              <a:latin typeface="Arial"/>
              <a:ea typeface="+mn-ea"/>
              <a:cs typeface="+mn-cs"/>
            </a:rPr>
            <a:t>What are suitable Applications and Use Cases for Blockchain Systems?</a:t>
          </a:r>
          <a:endParaRPr lang="en-US" sz="2400" b="1" noProof="0" dirty="0"/>
        </a:p>
      </dgm:t>
    </dgm:pt>
    <dgm:pt modelId="{A240E0CE-78D0-476F-9FAC-5CE2EA55C348}" type="parTrans" cxnId="{2530ED09-45F8-460B-8441-3442AD5DDD2B}">
      <dgm:prSet/>
      <dgm:spPr/>
      <dgm:t>
        <a:bodyPr/>
        <a:lstStyle/>
        <a:p>
          <a:endParaRPr lang="de-DE"/>
        </a:p>
      </dgm:t>
    </dgm:pt>
    <dgm:pt modelId="{34EAA392-CE6F-41D0-881B-F24E5AC82F35}" type="sibTrans" cxnId="{2530ED09-45F8-460B-8441-3442AD5DDD2B}">
      <dgm:prSet/>
      <dgm:spPr/>
      <dgm:t>
        <a:bodyPr/>
        <a:lstStyle/>
        <a:p>
          <a:endParaRPr lang="de-DE"/>
        </a:p>
      </dgm:t>
    </dgm:pt>
    <dgm:pt modelId="{A5DD4147-C903-4F83-8884-D5AE9B3B83D6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2200" b="0" dirty="0" err="1"/>
            <a:t>Archievements</a:t>
          </a:r>
          <a:r>
            <a:rPr lang="de-DE" sz="2200" b="0" dirty="0"/>
            <a:t> </a:t>
          </a:r>
          <a:r>
            <a:rPr lang="de-DE" sz="2200" b="0" dirty="0" err="1"/>
            <a:t>of</a:t>
          </a:r>
          <a:r>
            <a:rPr lang="de-DE" sz="2200" b="0" dirty="0"/>
            <a:t> </a:t>
          </a:r>
          <a:r>
            <a:rPr lang="de-DE" sz="2200" b="0" dirty="0" err="1"/>
            <a:t>Blockchains</a:t>
          </a:r>
          <a:endParaRPr lang="en-US" sz="2200" b="0" noProof="0" dirty="0"/>
        </a:p>
      </dgm:t>
    </dgm:pt>
    <dgm:pt modelId="{DD46D277-D901-44DA-B6F1-E8C8BF785885}" type="parTrans" cxnId="{77D35378-BA96-46E4-AEC0-8AEA1E84847D}">
      <dgm:prSet/>
      <dgm:spPr/>
      <dgm:t>
        <a:bodyPr/>
        <a:lstStyle/>
        <a:p>
          <a:endParaRPr lang="en-US"/>
        </a:p>
      </dgm:t>
    </dgm:pt>
    <dgm:pt modelId="{EA9B0C3A-3A48-4BBC-8537-94C30A67DA28}" type="sibTrans" cxnId="{77D35378-BA96-46E4-AEC0-8AEA1E84847D}">
      <dgm:prSet/>
      <dgm:spPr/>
      <dgm:t>
        <a:bodyPr/>
        <a:lstStyle/>
        <a:p>
          <a:endParaRPr lang="en-US"/>
        </a:p>
      </dgm:t>
    </dgm:pt>
    <dgm:pt modelId="{E64B4363-CCBB-4E40-A2A5-9DDC4F743FA4}">
      <dgm:prSet phldrT="[Text]" custT="1"/>
      <dgm:spPr/>
      <dgm:t>
        <a:bodyPr/>
        <a:lstStyle/>
        <a:p>
          <a:r>
            <a:rPr lang="de-DE" sz="2200" b="0" dirty="0" err="1"/>
            <a:t>Requirements</a:t>
          </a:r>
          <a:r>
            <a:rPr lang="de-DE" sz="2200" b="0" dirty="0"/>
            <a:t> </a:t>
          </a:r>
          <a:r>
            <a:rPr lang="de-DE" sz="2200" b="0" dirty="0" err="1"/>
            <a:t>of</a:t>
          </a:r>
          <a:r>
            <a:rPr lang="de-DE" sz="2200" b="0" dirty="0"/>
            <a:t> </a:t>
          </a:r>
          <a:r>
            <a:rPr lang="de-DE" sz="2200" b="0" dirty="0" err="1"/>
            <a:t>Applications</a:t>
          </a:r>
          <a:r>
            <a:rPr lang="de-DE" sz="2200" b="0" dirty="0"/>
            <a:t> &amp; </a:t>
          </a:r>
          <a:r>
            <a:rPr lang="de-DE" sz="2200" b="0" dirty="0" err="1"/>
            <a:t>Use</a:t>
          </a:r>
          <a:r>
            <a:rPr lang="de-DE" sz="2200" b="0" dirty="0"/>
            <a:t> Cases</a:t>
          </a:r>
          <a:endParaRPr lang="en-US" sz="2200" b="0" noProof="0" dirty="0"/>
        </a:p>
      </dgm:t>
    </dgm:pt>
    <dgm:pt modelId="{1C2F8D0A-D517-4E50-906E-BAC6D6EF5B99}" type="parTrans" cxnId="{08A2F9D0-D7EB-4081-A46E-D0FE012B5B3E}">
      <dgm:prSet/>
      <dgm:spPr/>
      <dgm:t>
        <a:bodyPr/>
        <a:lstStyle/>
        <a:p>
          <a:endParaRPr lang="en-US"/>
        </a:p>
      </dgm:t>
    </dgm:pt>
    <dgm:pt modelId="{4698B2FE-40F5-41ED-8469-7288BB254D44}" type="sibTrans" cxnId="{08A2F9D0-D7EB-4081-A46E-D0FE012B5B3E}">
      <dgm:prSet/>
      <dgm:spPr/>
      <dgm:t>
        <a:bodyPr/>
        <a:lstStyle/>
        <a:p>
          <a:endParaRPr lang="en-US"/>
        </a:p>
      </dgm:t>
    </dgm:pt>
    <dgm:pt modelId="{DD331576-229F-478E-A72D-3CC3D0091358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2200" b="0" dirty="0" err="1"/>
            <a:t>Disruptiveness</a:t>
          </a:r>
          <a:r>
            <a:rPr lang="de-DE" sz="2200" b="0" dirty="0"/>
            <a:t> </a:t>
          </a:r>
          <a:r>
            <a:rPr lang="de-DE" sz="2200" b="0" dirty="0" err="1"/>
            <a:t>of</a:t>
          </a:r>
          <a:r>
            <a:rPr lang="de-DE" sz="2200" b="0" dirty="0"/>
            <a:t> </a:t>
          </a:r>
          <a:r>
            <a:rPr lang="de-DE" sz="2200" b="0" dirty="0" err="1"/>
            <a:t>Blockchain</a:t>
          </a:r>
          <a:endParaRPr lang="en-US" sz="2200" b="0" noProof="0" dirty="0"/>
        </a:p>
      </dgm:t>
    </dgm:pt>
    <dgm:pt modelId="{75078827-9B20-4294-BBDE-1128A14E8648}" type="parTrans" cxnId="{53B136F8-07C0-437A-9E96-90A2753495E3}">
      <dgm:prSet/>
      <dgm:spPr/>
      <dgm:t>
        <a:bodyPr/>
        <a:lstStyle/>
        <a:p>
          <a:endParaRPr lang="en-US"/>
        </a:p>
      </dgm:t>
    </dgm:pt>
    <dgm:pt modelId="{67A7508E-EA91-4685-994D-F12D7A96100D}" type="sibTrans" cxnId="{53B136F8-07C0-437A-9E96-90A2753495E3}">
      <dgm:prSet/>
      <dgm:spPr/>
      <dgm:t>
        <a:bodyPr/>
        <a:lstStyle/>
        <a:p>
          <a:endParaRPr lang="en-US"/>
        </a:p>
      </dgm:t>
    </dgm:pt>
    <dgm:pt modelId="{86D1A705-F6C2-43D8-8DEA-69EF00DB00D7}">
      <dgm:prSet phldrT="[Text]"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de-DE" sz="2200" b="0" dirty="0"/>
            <a:t>Business Models</a:t>
          </a:r>
          <a:endParaRPr lang="en-US" sz="2200" b="0" noProof="0" dirty="0"/>
        </a:p>
      </dgm:t>
    </dgm:pt>
    <dgm:pt modelId="{2364785D-4678-4E5C-95B7-01F33F461F76}" type="parTrans" cxnId="{62C473DE-E3BA-40AB-8836-D0760E78BAC4}">
      <dgm:prSet/>
      <dgm:spPr/>
      <dgm:t>
        <a:bodyPr/>
        <a:lstStyle/>
        <a:p>
          <a:endParaRPr lang="en-US"/>
        </a:p>
      </dgm:t>
    </dgm:pt>
    <dgm:pt modelId="{73604A7A-D035-4091-AAB1-CCDDDBE2686B}" type="sibTrans" cxnId="{62C473DE-E3BA-40AB-8836-D0760E78BAC4}">
      <dgm:prSet/>
      <dgm:spPr/>
      <dgm:t>
        <a:bodyPr/>
        <a:lstStyle/>
        <a:p>
          <a:endParaRPr lang="en-US"/>
        </a:p>
      </dgm:t>
    </dgm:pt>
    <dgm:pt modelId="{27F93F7B-B3A0-4C04-BE14-65E1634BD800}">
      <dgm:prSet phldrT="[Text]" custT="1"/>
      <dgm:spPr/>
      <dgm:t>
        <a:bodyPr spcFirstLastPara="0" vert="horz" wrap="square" lIns="228662" tIns="0" rIns="228662" bIns="0" numCol="1" spcCol="1270" anchor="ctr" anchorCtr="0"/>
        <a:lstStyle/>
        <a:p>
          <a:pPr>
            <a:buNone/>
          </a:pPr>
          <a:r>
            <a:rPr lang="de-DE" sz="2400" b="1" dirty="0">
              <a:latin typeface="Arial"/>
              <a:ea typeface="+mn-ea"/>
              <a:cs typeface="+mn-cs"/>
            </a:rPr>
            <a:t>4. </a:t>
          </a:r>
          <a:r>
            <a:rPr lang="de-DE" sz="2400" b="1" dirty="0" err="1">
              <a:latin typeface="Arial"/>
              <a:ea typeface="+mn-ea"/>
              <a:cs typeface="+mn-cs"/>
            </a:rPr>
            <a:t>What</a:t>
          </a:r>
          <a:r>
            <a:rPr lang="de-DE" sz="2400" b="1" dirty="0">
              <a:latin typeface="Arial"/>
              <a:ea typeface="+mn-ea"/>
              <a:cs typeface="+mn-cs"/>
            </a:rPr>
            <a:t> </a:t>
          </a:r>
          <a:r>
            <a:rPr lang="de-DE" sz="2400" b="1" dirty="0" err="1">
              <a:latin typeface="Arial"/>
              <a:ea typeface="+mn-ea"/>
              <a:cs typeface="+mn-cs"/>
            </a:rPr>
            <a:t>Role</a:t>
          </a:r>
          <a:r>
            <a:rPr lang="de-DE" sz="2400" b="1" dirty="0">
              <a:latin typeface="Arial"/>
              <a:ea typeface="+mn-ea"/>
              <a:cs typeface="+mn-cs"/>
            </a:rPr>
            <a:t> </a:t>
          </a:r>
          <a:r>
            <a:rPr lang="de-DE" sz="2400" b="1" dirty="0" err="1">
              <a:latin typeface="Arial"/>
              <a:ea typeface="+mn-ea"/>
              <a:cs typeface="+mn-cs"/>
            </a:rPr>
            <a:t>does</a:t>
          </a:r>
          <a:r>
            <a:rPr lang="de-DE" sz="2400" b="1" dirty="0">
              <a:latin typeface="Arial"/>
              <a:ea typeface="+mn-ea"/>
              <a:cs typeface="+mn-cs"/>
            </a:rPr>
            <a:t> a native Currency </a:t>
          </a:r>
          <a:r>
            <a:rPr lang="de-DE" sz="2400" b="1" dirty="0" err="1">
              <a:latin typeface="Arial"/>
              <a:ea typeface="+mn-ea"/>
              <a:cs typeface="+mn-cs"/>
            </a:rPr>
            <a:t>have</a:t>
          </a:r>
          <a:r>
            <a:rPr lang="de-DE" sz="2400" b="1" dirty="0">
              <a:latin typeface="Arial"/>
              <a:ea typeface="+mn-ea"/>
              <a:cs typeface="+mn-cs"/>
            </a:rPr>
            <a:t> </a:t>
          </a:r>
          <a:r>
            <a:rPr lang="de-DE" sz="2400" b="1" dirty="0" err="1">
              <a:latin typeface="Arial"/>
              <a:ea typeface="+mn-ea"/>
              <a:cs typeface="+mn-cs"/>
            </a:rPr>
            <a:t>for</a:t>
          </a:r>
          <a:r>
            <a:rPr lang="de-DE" sz="2400" b="1" dirty="0">
              <a:latin typeface="Arial"/>
              <a:ea typeface="+mn-ea"/>
              <a:cs typeface="+mn-cs"/>
            </a:rPr>
            <a:t> </a:t>
          </a:r>
          <a:r>
            <a:rPr lang="de-DE" sz="2400" b="1" dirty="0" err="1">
              <a:latin typeface="Arial"/>
              <a:ea typeface="+mn-ea"/>
              <a:cs typeface="+mn-cs"/>
            </a:rPr>
            <a:t>its</a:t>
          </a:r>
          <a:r>
            <a:rPr lang="de-DE" sz="2400" b="1" dirty="0">
              <a:latin typeface="Arial"/>
              <a:ea typeface="+mn-ea"/>
              <a:cs typeface="+mn-cs"/>
            </a:rPr>
            <a:t> </a:t>
          </a:r>
          <a:r>
            <a:rPr lang="de-DE" sz="2400" b="1" dirty="0" err="1">
              <a:latin typeface="Arial"/>
              <a:ea typeface="+mn-ea"/>
              <a:cs typeface="+mn-cs"/>
            </a:rPr>
            <a:t>Blockchain</a:t>
          </a:r>
          <a:r>
            <a:rPr lang="de-DE" sz="2400" b="1" dirty="0">
              <a:latin typeface="Arial"/>
              <a:ea typeface="+mn-ea"/>
              <a:cs typeface="+mn-cs"/>
            </a:rPr>
            <a:t>?</a:t>
          </a:r>
          <a:endParaRPr lang="en-US" sz="2400" b="1" noProof="0" dirty="0">
            <a:latin typeface="Arial"/>
            <a:ea typeface="+mn-ea"/>
            <a:cs typeface="+mn-cs"/>
          </a:endParaRPr>
        </a:p>
      </dgm:t>
    </dgm:pt>
    <dgm:pt modelId="{D5A4DC61-5A98-4FB1-93FB-1772118AF448}" type="parTrans" cxnId="{7DAEDF50-A123-4E35-B375-0D9FC73E168C}">
      <dgm:prSet/>
      <dgm:spPr/>
      <dgm:t>
        <a:bodyPr/>
        <a:lstStyle/>
        <a:p>
          <a:endParaRPr lang="en-US"/>
        </a:p>
      </dgm:t>
    </dgm:pt>
    <dgm:pt modelId="{E5688EB3-2D72-4A3C-8565-516A80787198}" type="sibTrans" cxnId="{7DAEDF50-A123-4E35-B375-0D9FC73E168C}">
      <dgm:prSet/>
      <dgm:spPr/>
      <dgm:t>
        <a:bodyPr/>
        <a:lstStyle/>
        <a:p>
          <a:endParaRPr lang="en-US"/>
        </a:p>
      </dgm:t>
    </dgm:pt>
    <dgm:pt modelId="{305D6F93-94C3-4BE8-A7D1-7B01A400954A}">
      <dgm:prSet phldrT="[Text]" custT="1"/>
      <dgm:spPr/>
      <dgm:t>
        <a:bodyPr spcFirstLastPara="0" vert="horz" wrap="square" lIns="832705" tIns="291592" rIns="832705" bIns="99568" numCol="1" spcCol="1270" anchor="t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b="0" noProof="0" dirty="0">
              <a:latin typeface="Arial"/>
              <a:ea typeface="+mn-ea"/>
              <a:cs typeface="+mn-cs"/>
            </a:rPr>
            <a:t>Game theoretical Analysis</a:t>
          </a:r>
        </a:p>
      </dgm:t>
    </dgm:pt>
    <dgm:pt modelId="{40ED8127-DF0D-479C-8EB1-6BC95BAD661A}" type="parTrans" cxnId="{FB4C94D7-572E-47BA-B463-3D80AB23EA37}">
      <dgm:prSet/>
      <dgm:spPr/>
      <dgm:t>
        <a:bodyPr/>
        <a:lstStyle/>
        <a:p>
          <a:endParaRPr lang="en-US"/>
        </a:p>
      </dgm:t>
    </dgm:pt>
    <dgm:pt modelId="{7E4229F1-543B-4FA6-958F-6F5F8CC2FA3D}" type="sibTrans" cxnId="{FB4C94D7-572E-47BA-B463-3D80AB23EA37}">
      <dgm:prSet/>
      <dgm:spPr/>
      <dgm:t>
        <a:bodyPr/>
        <a:lstStyle/>
        <a:p>
          <a:endParaRPr lang="en-US"/>
        </a:p>
      </dgm:t>
    </dgm:pt>
    <dgm:pt modelId="{8D61CABD-D465-4E92-B151-C0D19F46BE04}">
      <dgm:prSet phldrT="[Text]" custT="1"/>
      <dgm:spPr/>
      <dgm:t>
        <a:bodyPr spcFirstLastPara="0" vert="horz" wrap="square" lIns="832705" tIns="291592" rIns="832705" bIns="99568" numCol="1" spcCol="1270" anchor="t" anchorCtr="0"/>
        <a:lstStyle/>
        <a:p>
          <a:pPr>
            <a:buFont typeface="Arial" panose="020B0604020202020204" pitchFamily="34" charset="0"/>
            <a:buChar char="•"/>
          </a:pPr>
          <a:r>
            <a:rPr lang="en-US" sz="2200" b="0" noProof="0" dirty="0">
              <a:latin typeface="Arial"/>
              <a:ea typeface="+mn-ea"/>
              <a:cs typeface="+mn-cs"/>
            </a:rPr>
            <a:t>Implications for the Absence of a native Currency</a:t>
          </a:r>
        </a:p>
      </dgm:t>
    </dgm:pt>
    <dgm:pt modelId="{0CB5E0AB-191C-498E-B922-1204FBCC0054}" type="parTrans" cxnId="{8837C3E6-0214-4DFF-9949-32005592C9FD}">
      <dgm:prSet/>
      <dgm:spPr/>
      <dgm:t>
        <a:bodyPr/>
        <a:lstStyle/>
        <a:p>
          <a:endParaRPr lang="en-US"/>
        </a:p>
      </dgm:t>
    </dgm:pt>
    <dgm:pt modelId="{EA92142C-89C3-4DA8-9A12-C30121E69D5C}" type="sibTrans" cxnId="{8837C3E6-0214-4DFF-9949-32005592C9FD}">
      <dgm:prSet/>
      <dgm:spPr/>
      <dgm:t>
        <a:bodyPr/>
        <a:lstStyle/>
        <a:p>
          <a:endParaRPr lang="en-US"/>
        </a:p>
      </dgm:t>
    </dgm:pt>
    <dgm:pt modelId="{DBD6E435-2D01-44B8-B577-42FB49E74056}">
      <dgm:prSet phldrT="[Text]" custT="1"/>
      <dgm:spPr/>
      <dgm:t>
        <a:bodyPr spcFirstLastPara="0" vert="horz" wrap="square" lIns="832705" tIns="291592" rIns="832705" bIns="99568" numCol="1" spcCol="1270" anchor="t" anchorCtr="0"/>
        <a:lstStyle/>
        <a:p>
          <a:pPr>
            <a:buFont typeface="Arial" panose="020B0604020202020204" pitchFamily="34" charset="0"/>
            <a:buChar char="•"/>
          </a:pPr>
          <a:endParaRPr lang="en-US" sz="2200" b="0" noProof="0" dirty="0">
            <a:latin typeface="Arial"/>
            <a:ea typeface="+mn-ea"/>
            <a:cs typeface="+mn-cs"/>
          </a:endParaRPr>
        </a:p>
      </dgm:t>
    </dgm:pt>
    <dgm:pt modelId="{61DC7534-63F4-48C0-844A-4F2CC7A451BC}" type="parTrans" cxnId="{8239175D-CA9E-46DD-9EAD-A30182ECB081}">
      <dgm:prSet/>
      <dgm:spPr/>
      <dgm:t>
        <a:bodyPr/>
        <a:lstStyle/>
        <a:p>
          <a:endParaRPr lang="en-US"/>
        </a:p>
      </dgm:t>
    </dgm:pt>
    <dgm:pt modelId="{8F769328-B9EE-4758-9B6C-42F2348F35B3}" type="sibTrans" cxnId="{8239175D-CA9E-46DD-9EAD-A30182ECB081}">
      <dgm:prSet/>
      <dgm:spPr/>
      <dgm:t>
        <a:bodyPr/>
        <a:lstStyle/>
        <a:p>
          <a:endParaRPr lang="en-US"/>
        </a:p>
      </dgm:t>
    </dgm:pt>
    <dgm:pt modelId="{D6C45802-5396-44D6-B907-E8C5D57F780A}" type="pres">
      <dgm:prSet presAssocID="{2300A8A0-8243-4C96-8A6E-52A7287C4A8B}" presName="linear" presStyleCnt="0">
        <dgm:presLayoutVars>
          <dgm:dir/>
          <dgm:animLvl val="lvl"/>
          <dgm:resizeHandles val="exact"/>
        </dgm:presLayoutVars>
      </dgm:prSet>
      <dgm:spPr/>
    </dgm:pt>
    <dgm:pt modelId="{7A70E8A2-85BA-4DBE-8C5E-9BF898FFCDE5}" type="pres">
      <dgm:prSet presAssocID="{54F9D515-639D-4CE7-837C-538168249958}" presName="parentLin" presStyleCnt="0"/>
      <dgm:spPr/>
    </dgm:pt>
    <dgm:pt modelId="{FABDE527-9B75-4B99-BB3D-512CC9263824}" type="pres">
      <dgm:prSet presAssocID="{54F9D515-639D-4CE7-837C-538168249958}" presName="parentLeftMargin" presStyleLbl="node1" presStyleIdx="0" presStyleCnt="2"/>
      <dgm:spPr/>
    </dgm:pt>
    <dgm:pt modelId="{00C39E40-6582-41C8-87CB-6F712CD3187C}" type="pres">
      <dgm:prSet presAssocID="{54F9D515-639D-4CE7-837C-538168249958}" presName="parentText" presStyleLbl="node1" presStyleIdx="0" presStyleCnt="2" custScaleX="119833" custScaleY="140713">
        <dgm:presLayoutVars>
          <dgm:chMax val="0"/>
          <dgm:bulletEnabled val="1"/>
        </dgm:presLayoutVars>
      </dgm:prSet>
      <dgm:spPr>
        <a:xfrm>
          <a:off x="536459" y="139724"/>
          <a:ext cx="7510434" cy="442800"/>
        </a:xfrm>
        <a:prstGeom prst="roundRect">
          <a:avLst/>
        </a:prstGeom>
      </dgm:spPr>
    </dgm:pt>
    <dgm:pt modelId="{D6F3C8F4-5A4B-40A7-A589-2822874D1A72}" type="pres">
      <dgm:prSet presAssocID="{54F9D515-639D-4CE7-837C-538168249958}" presName="negativeSpace" presStyleCnt="0"/>
      <dgm:spPr/>
    </dgm:pt>
    <dgm:pt modelId="{38FF1E91-81D0-437F-B134-23AEA7C10891}" type="pres">
      <dgm:prSet presAssocID="{54F9D515-639D-4CE7-837C-538168249958}" presName="childText" presStyleLbl="conFgAcc1" presStyleIdx="0" presStyleCnt="2">
        <dgm:presLayoutVars>
          <dgm:bulletEnabled val="1"/>
        </dgm:presLayoutVars>
      </dgm:prSet>
      <dgm:spPr/>
    </dgm:pt>
    <dgm:pt modelId="{3376F324-EAE8-4E50-AA24-F38F04D940D2}" type="pres">
      <dgm:prSet presAssocID="{34EAA392-CE6F-41D0-881B-F24E5AC82F35}" presName="spaceBetweenRectangles" presStyleCnt="0"/>
      <dgm:spPr/>
    </dgm:pt>
    <dgm:pt modelId="{F0D794D9-CD26-4D59-8062-72153852213F}" type="pres">
      <dgm:prSet presAssocID="{27F93F7B-B3A0-4C04-BE14-65E1634BD800}" presName="parentLin" presStyleCnt="0"/>
      <dgm:spPr/>
    </dgm:pt>
    <dgm:pt modelId="{8B83FD83-05C0-479F-824F-A951FF7864D9}" type="pres">
      <dgm:prSet presAssocID="{27F93F7B-B3A0-4C04-BE14-65E1634BD800}" presName="parentLeftMargin" presStyleLbl="node1" presStyleIdx="0" presStyleCnt="2" custScaleX="119833" custScaleY="141115"/>
      <dgm:spPr>
        <a:prstGeom prst="roundRect">
          <a:avLst/>
        </a:prstGeom>
      </dgm:spPr>
    </dgm:pt>
    <dgm:pt modelId="{B217E2EC-2561-473C-9BFE-C43A778DD4FC}" type="pres">
      <dgm:prSet presAssocID="{27F93F7B-B3A0-4C04-BE14-65E1634BD800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243AB0C-D75E-4C61-A5DC-CB378AC3514A}" type="pres">
      <dgm:prSet presAssocID="{27F93F7B-B3A0-4C04-BE14-65E1634BD800}" presName="negativeSpace" presStyleCnt="0"/>
      <dgm:spPr/>
    </dgm:pt>
    <dgm:pt modelId="{3283C757-21A5-4E4A-9A10-FFC426938502}" type="pres">
      <dgm:prSet presAssocID="{27F93F7B-B3A0-4C04-BE14-65E1634BD800}" presName="childText" presStyleLbl="conFgAcc1" presStyleIdx="1" presStyleCnt="2">
        <dgm:presLayoutVars>
          <dgm:bulletEnabled val="1"/>
        </dgm:presLayoutVars>
      </dgm:prSet>
      <dgm:spPr>
        <a:prstGeom prst="rect">
          <a:avLst/>
        </a:prstGeom>
      </dgm:spPr>
    </dgm:pt>
  </dgm:ptLst>
  <dgm:cxnLst>
    <dgm:cxn modelId="{2530ED09-45F8-460B-8441-3442AD5DDD2B}" srcId="{2300A8A0-8243-4C96-8A6E-52A7287C4A8B}" destId="{54F9D515-639D-4CE7-837C-538168249958}" srcOrd="0" destOrd="0" parTransId="{A240E0CE-78D0-476F-9FAC-5CE2EA55C348}" sibTransId="{34EAA392-CE6F-41D0-881B-F24E5AC82F35}"/>
    <dgm:cxn modelId="{89EC6F1B-46FB-400C-9D2E-A8935D896E8C}" type="presOf" srcId="{27F93F7B-B3A0-4C04-BE14-65E1634BD800}" destId="{8B83FD83-05C0-479F-824F-A951FF7864D9}" srcOrd="0" destOrd="0" presId="urn:microsoft.com/office/officeart/2005/8/layout/list1"/>
    <dgm:cxn modelId="{36D3C631-3E1B-4D87-9908-DEBFE44DA388}" type="presOf" srcId="{E64B4363-CCBB-4E40-A2A5-9DDC4F743FA4}" destId="{38FF1E91-81D0-437F-B134-23AEA7C10891}" srcOrd="0" destOrd="1" presId="urn:microsoft.com/office/officeart/2005/8/layout/list1"/>
    <dgm:cxn modelId="{8239175D-CA9E-46DD-9EAD-A30182ECB081}" srcId="{27F93F7B-B3A0-4C04-BE14-65E1634BD800}" destId="{DBD6E435-2D01-44B8-B577-42FB49E74056}" srcOrd="0" destOrd="0" parTransId="{61DC7534-63F4-48C0-844A-4F2CC7A451BC}" sibTransId="{8F769328-B9EE-4758-9B6C-42F2348F35B3}"/>
    <dgm:cxn modelId="{2E26AB5D-584D-48EF-B818-B1E61BE3B3E1}" type="presOf" srcId="{54F9D515-639D-4CE7-837C-538168249958}" destId="{FABDE527-9B75-4B99-BB3D-512CC9263824}" srcOrd="0" destOrd="0" presId="urn:microsoft.com/office/officeart/2005/8/layout/list1"/>
    <dgm:cxn modelId="{7DAEDF50-A123-4E35-B375-0D9FC73E168C}" srcId="{2300A8A0-8243-4C96-8A6E-52A7287C4A8B}" destId="{27F93F7B-B3A0-4C04-BE14-65E1634BD800}" srcOrd="1" destOrd="0" parTransId="{D5A4DC61-5A98-4FB1-93FB-1772118AF448}" sibTransId="{E5688EB3-2D72-4A3C-8565-516A80787198}"/>
    <dgm:cxn modelId="{CEBED076-B283-491E-8F3D-48F67B167BCB}" type="presOf" srcId="{8D61CABD-D465-4E92-B151-C0D19F46BE04}" destId="{3283C757-21A5-4E4A-9A10-FFC426938502}" srcOrd="0" destOrd="2" presId="urn:microsoft.com/office/officeart/2005/8/layout/list1"/>
    <dgm:cxn modelId="{77D35378-BA96-46E4-AEC0-8AEA1E84847D}" srcId="{54F9D515-639D-4CE7-837C-538168249958}" destId="{A5DD4147-C903-4F83-8884-D5AE9B3B83D6}" srcOrd="0" destOrd="0" parTransId="{DD46D277-D901-44DA-B6F1-E8C8BF785885}" sibTransId="{EA9B0C3A-3A48-4BBC-8537-94C30A67DA28}"/>
    <dgm:cxn modelId="{44D48382-C54E-410F-9EF5-DAB57E5551D8}" type="presOf" srcId="{DBD6E435-2D01-44B8-B577-42FB49E74056}" destId="{3283C757-21A5-4E4A-9A10-FFC426938502}" srcOrd="0" destOrd="0" presId="urn:microsoft.com/office/officeart/2005/8/layout/list1"/>
    <dgm:cxn modelId="{48279E95-FE11-44DD-A4E2-FF4BE610B1AB}" type="presOf" srcId="{2300A8A0-8243-4C96-8A6E-52A7287C4A8B}" destId="{D6C45802-5396-44D6-B907-E8C5D57F780A}" srcOrd="0" destOrd="0" presId="urn:microsoft.com/office/officeart/2005/8/layout/list1"/>
    <dgm:cxn modelId="{1CEDA2A8-83B3-4302-9CE4-452B7834162C}" type="presOf" srcId="{DD331576-229F-478E-A72D-3CC3D0091358}" destId="{38FF1E91-81D0-437F-B134-23AEA7C10891}" srcOrd="0" destOrd="2" presId="urn:microsoft.com/office/officeart/2005/8/layout/list1"/>
    <dgm:cxn modelId="{BF6A1DAD-C1DA-4764-A900-1FD61B8D0B13}" type="presOf" srcId="{A5DD4147-C903-4F83-8884-D5AE9B3B83D6}" destId="{38FF1E91-81D0-437F-B134-23AEA7C10891}" srcOrd="0" destOrd="0" presId="urn:microsoft.com/office/officeart/2005/8/layout/list1"/>
    <dgm:cxn modelId="{08A2F9D0-D7EB-4081-A46E-D0FE012B5B3E}" srcId="{54F9D515-639D-4CE7-837C-538168249958}" destId="{E64B4363-CCBB-4E40-A2A5-9DDC4F743FA4}" srcOrd="1" destOrd="0" parTransId="{1C2F8D0A-D517-4E50-906E-BAC6D6EF5B99}" sibTransId="{4698B2FE-40F5-41ED-8469-7288BB254D44}"/>
    <dgm:cxn modelId="{09A676D2-420E-45F6-80CD-C90DF90A49A7}" type="presOf" srcId="{86D1A705-F6C2-43D8-8DEA-69EF00DB00D7}" destId="{38FF1E91-81D0-437F-B134-23AEA7C10891}" srcOrd="0" destOrd="3" presId="urn:microsoft.com/office/officeart/2005/8/layout/list1"/>
    <dgm:cxn modelId="{A32311D6-D80C-4535-BA9A-A0BD84899FF8}" type="presOf" srcId="{305D6F93-94C3-4BE8-A7D1-7B01A400954A}" destId="{3283C757-21A5-4E4A-9A10-FFC426938502}" srcOrd="0" destOrd="1" presId="urn:microsoft.com/office/officeart/2005/8/layout/list1"/>
    <dgm:cxn modelId="{FB4C94D7-572E-47BA-B463-3D80AB23EA37}" srcId="{27F93F7B-B3A0-4C04-BE14-65E1634BD800}" destId="{305D6F93-94C3-4BE8-A7D1-7B01A400954A}" srcOrd="1" destOrd="0" parTransId="{40ED8127-DF0D-479C-8EB1-6BC95BAD661A}" sibTransId="{7E4229F1-543B-4FA6-958F-6F5F8CC2FA3D}"/>
    <dgm:cxn modelId="{62C473DE-E3BA-40AB-8836-D0760E78BAC4}" srcId="{54F9D515-639D-4CE7-837C-538168249958}" destId="{86D1A705-F6C2-43D8-8DEA-69EF00DB00D7}" srcOrd="3" destOrd="0" parTransId="{2364785D-4678-4E5C-95B7-01F33F461F76}" sibTransId="{73604A7A-D035-4091-AAB1-CCDDDBE2686B}"/>
    <dgm:cxn modelId="{8837C3E6-0214-4DFF-9949-32005592C9FD}" srcId="{27F93F7B-B3A0-4C04-BE14-65E1634BD800}" destId="{8D61CABD-D465-4E92-B151-C0D19F46BE04}" srcOrd="2" destOrd="0" parTransId="{0CB5E0AB-191C-498E-B922-1204FBCC0054}" sibTransId="{EA92142C-89C3-4DA8-9A12-C30121E69D5C}"/>
    <dgm:cxn modelId="{9B8CCAEB-F6EF-4077-9E75-890FCCA69B19}" type="presOf" srcId="{54F9D515-639D-4CE7-837C-538168249958}" destId="{00C39E40-6582-41C8-87CB-6F712CD3187C}" srcOrd="1" destOrd="0" presId="urn:microsoft.com/office/officeart/2005/8/layout/list1"/>
    <dgm:cxn modelId="{53B136F8-07C0-437A-9E96-90A2753495E3}" srcId="{54F9D515-639D-4CE7-837C-538168249958}" destId="{DD331576-229F-478E-A72D-3CC3D0091358}" srcOrd="2" destOrd="0" parTransId="{75078827-9B20-4294-BBDE-1128A14E8648}" sibTransId="{67A7508E-EA91-4685-994D-F12D7A96100D}"/>
    <dgm:cxn modelId="{9A028DFA-3B80-427C-B85B-35418C496686}" type="presOf" srcId="{27F93F7B-B3A0-4C04-BE14-65E1634BD800}" destId="{B217E2EC-2561-473C-9BFE-C43A778DD4FC}" srcOrd="1" destOrd="0" presId="urn:microsoft.com/office/officeart/2005/8/layout/list1"/>
    <dgm:cxn modelId="{CA44F57A-A204-4AFA-B5B8-7EC605B10E41}" type="presParOf" srcId="{D6C45802-5396-44D6-B907-E8C5D57F780A}" destId="{7A70E8A2-85BA-4DBE-8C5E-9BF898FFCDE5}" srcOrd="0" destOrd="0" presId="urn:microsoft.com/office/officeart/2005/8/layout/list1"/>
    <dgm:cxn modelId="{DC3593C7-AA68-4350-9FB5-8FBB955E3AF4}" type="presParOf" srcId="{7A70E8A2-85BA-4DBE-8C5E-9BF898FFCDE5}" destId="{FABDE527-9B75-4B99-BB3D-512CC9263824}" srcOrd="0" destOrd="0" presId="urn:microsoft.com/office/officeart/2005/8/layout/list1"/>
    <dgm:cxn modelId="{FA5ECCB1-25B3-4FF3-AB49-BE3CE85C2CC7}" type="presParOf" srcId="{7A70E8A2-85BA-4DBE-8C5E-9BF898FFCDE5}" destId="{00C39E40-6582-41C8-87CB-6F712CD3187C}" srcOrd="1" destOrd="0" presId="urn:microsoft.com/office/officeart/2005/8/layout/list1"/>
    <dgm:cxn modelId="{C31DA55E-C21C-4F5B-B044-4F29EA7CF400}" type="presParOf" srcId="{D6C45802-5396-44D6-B907-E8C5D57F780A}" destId="{D6F3C8F4-5A4B-40A7-A589-2822874D1A72}" srcOrd="1" destOrd="0" presId="urn:microsoft.com/office/officeart/2005/8/layout/list1"/>
    <dgm:cxn modelId="{78F0D7B0-35F9-4A0E-AE87-381DDDEDBD4D}" type="presParOf" srcId="{D6C45802-5396-44D6-B907-E8C5D57F780A}" destId="{38FF1E91-81D0-437F-B134-23AEA7C10891}" srcOrd="2" destOrd="0" presId="urn:microsoft.com/office/officeart/2005/8/layout/list1"/>
    <dgm:cxn modelId="{888DF7EB-3A73-4147-8CFC-C6EC0F7D8B15}" type="presParOf" srcId="{D6C45802-5396-44D6-B907-E8C5D57F780A}" destId="{3376F324-EAE8-4E50-AA24-F38F04D940D2}" srcOrd="3" destOrd="0" presId="urn:microsoft.com/office/officeart/2005/8/layout/list1"/>
    <dgm:cxn modelId="{E9F0834D-C71D-4969-9B64-F60E974B7FDC}" type="presParOf" srcId="{D6C45802-5396-44D6-B907-E8C5D57F780A}" destId="{F0D794D9-CD26-4D59-8062-72153852213F}" srcOrd="4" destOrd="0" presId="urn:microsoft.com/office/officeart/2005/8/layout/list1"/>
    <dgm:cxn modelId="{B8781265-8DE4-42CC-B3DD-A716DCC79EB8}" type="presParOf" srcId="{F0D794D9-CD26-4D59-8062-72153852213F}" destId="{8B83FD83-05C0-479F-824F-A951FF7864D9}" srcOrd="0" destOrd="0" presId="urn:microsoft.com/office/officeart/2005/8/layout/list1"/>
    <dgm:cxn modelId="{62489187-1140-4178-BA37-2F2474C4F7D7}" type="presParOf" srcId="{F0D794D9-CD26-4D59-8062-72153852213F}" destId="{B217E2EC-2561-473C-9BFE-C43A778DD4FC}" srcOrd="1" destOrd="0" presId="urn:microsoft.com/office/officeart/2005/8/layout/list1"/>
    <dgm:cxn modelId="{9E40BBB2-A30C-4D27-AE12-5936C164D508}" type="presParOf" srcId="{D6C45802-5396-44D6-B907-E8C5D57F780A}" destId="{0243AB0C-D75E-4C61-A5DC-CB378AC3514A}" srcOrd="5" destOrd="0" presId="urn:microsoft.com/office/officeart/2005/8/layout/list1"/>
    <dgm:cxn modelId="{1EE0E584-C8F7-473D-B917-86F9A5BB61C7}" type="presParOf" srcId="{D6C45802-5396-44D6-B907-E8C5D57F780A}" destId="{3283C757-21A5-4E4A-9A10-FFC42693850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AD6C35E-76B7-4F6F-9769-A7B75C770195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D4BC9A39-0F89-4412-9C4A-1075AAEA91A4}">
      <dgm:prSet/>
      <dgm:spPr/>
      <dgm:t>
        <a:bodyPr/>
        <a:lstStyle/>
        <a:p>
          <a:r>
            <a:rPr lang="en-US" b="1" dirty="0"/>
            <a:t>Account</a:t>
          </a:r>
          <a:endParaRPr lang="en-GB" dirty="0"/>
        </a:p>
      </dgm:t>
    </dgm:pt>
    <dgm:pt modelId="{EFDA1A06-48E0-4FED-963C-6FA6581F1D0B}" type="parTrans" cxnId="{C12990E1-D0B0-4090-84BB-5A3BCBF5F0BC}">
      <dgm:prSet/>
      <dgm:spPr/>
      <dgm:t>
        <a:bodyPr/>
        <a:lstStyle/>
        <a:p>
          <a:endParaRPr lang="en-US"/>
        </a:p>
      </dgm:t>
    </dgm:pt>
    <dgm:pt modelId="{D8AD1C8B-BD5A-41FB-9954-A0EB15B91ACC}" type="sibTrans" cxnId="{C12990E1-D0B0-4090-84BB-5A3BCBF5F0BC}">
      <dgm:prSet/>
      <dgm:spPr/>
      <dgm:t>
        <a:bodyPr/>
        <a:lstStyle/>
        <a:p>
          <a:endParaRPr lang="en-US"/>
        </a:p>
      </dgm:t>
    </dgm:pt>
    <dgm:pt modelId="{52921AED-5278-40F0-B8CD-3D200ECF5F26}">
      <dgm:prSet/>
      <dgm:spPr/>
      <dgm:t>
        <a:bodyPr/>
        <a:lstStyle/>
        <a:p>
          <a:r>
            <a:rPr lang="en-US"/>
            <a:t>Address</a:t>
          </a:r>
          <a:endParaRPr lang="en-GB"/>
        </a:p>
      </dgm:t>
    </dgm:pt>
    <dgm:pt modelId="{CAE6030E-380C-4346-B9D9-8E98F3460B77}" type="parTrans" cxnId="{560CAF00-0815-4813-8DCE-0530FE0FD582}">
      <dgm:prSet/>
      <dgm:spPr/>
      <dgm:t>
        <a:bodyPr/>
        <a:lstStyle/>
        <a:p>
          <a:endParaRPr lang="en-US"/>
        </a:p>
      </dgm:t>
    </dgm:pt>
    <dgm:pt modelId="{17FA7A15-3106-44F6-8B42-AE2FB01E8FB4}" type="sibTrans" cxnId="{560CAF00-0815-4813-8DCE-0530FE0FD582}">
      <dgm:prSet/>
      <dgm:spPr/>
      <dgm:t>
        <a:bodyPr/>
        <a:lstStyle/>
        <a:p>
          <a:endParaRPr lang="en-US"/>
        </a:p>
      </dgm:t>
    </dgm:pt>
    <dgm:pt modelId="{EB9E7644-2684-43AF-AFCC-A4D8AE4E753F}">
      <dgm:prSet/>
      <dgm:spPr/>
      <dgm:t>
        <a:bodyPr/>
        <a:lstStyle/>
        <a:p>
          <a:r>
            <a:rPr lang="en-US"/>
            <a:t>Ether Balance</a:t>
          </a:r>
          <a:endParaRPr lang="en-GB"/>
        </a:p>
      </dgm:t>
    </dgm:pt>
    <dgm:pt modelId="{CC607F59-2E2B-44CD-936D-48C9D4E95865}" type="parTrans" cxnId="{03F790E9-D145-4C38-962D-04795A7C6B78}">
      <dgm:prSet/>
      <dgm:spPr/>
      <dgm:t>
        <a:bodyPr/>
        <a:lstStyle/>
        <a:p>
          <a:endParaRPr lang="en-US"/>
        </a:p>
      </dgm:t>
    </dgm:pt>
    <dgm:pt modelId="{7868E7C8-D3D2-43F2-92A1-5FACB08902B1}" type="sibTrans" cxnId="{03F790E9-D145-4C38-962D-04795A7C6B78}">
      <dgm:prSet/>
      <dgm:spPr/>
      <dgm:t>
        <a:bodyPr/>
        <a:lstStyle/>
        <a:p>
          <a:endParaRPr lang="en-US"/>
        </a:p>
      </dgm:t>
    </dgm:pt>
    <dgm:pt modelId="{D906F1E9-A06B-47DD-8E1B-743788174813}">
      <dgm:prSet/>
      <dgm:spPr/>
      <dgm:t>
        <a:bodyPr/>
        <a:lstStyle/>
        <a:p>
          <a:pPr>
            <a:buFontTx/>
            <a:buNone/>
          </a:pPr>
          <a:r>
            <a:rPr lang="en-US" dirty="0"/>
            <a:t>? Contract Code</a:t>
          </a:r>
          <a:endParaRPr lang="en-GB" dirty="0"/>
        </a:p>
      </dgm:t>
    </dgm:pt>
    <dgm:pt modelId="{183D2F2D-8EF1-48C8-B327-E24D9E270D41}" type="parTrans" cxnId="{EC732AD8-8DC0-4DCB-B4BE-0F452110954D}">
      <dgm:prSet/>
      <dgm:spPr/>
      <dgm:t>
        <a:bodyPr/>
        <a:lstStyle/>
        <a:p>
          <a:endParaRPr lang="en-US"/>
        </a:p>
      </dgm:t>
    </dgm:pt>
    <dgm:pt modelId="{4995811D-8122-43B0-8AB4-2E129BE500B1}" type="sibTrans" cxnId="{EC732AD8-8DC0-4DCB-B4BE-0F452110954D}">
      <dgm:prSet/>
      <dgm:spPr/>
      <dgm:t>
        <a:bodyPr/>
        <a:lstStyle/>
        <a:p>
          <a:endParaRPr lang="en-US"/>
        </a:p>
      </dgm:t>
    </dgm:pt>
    <dgm:pt modelId="{3B4C0C07-F16C-44D6-8877-A2265ED12FE6}">
      <dgm:prSet/>
      <dgm:spPr/>
      <dgm:t>
        <a:bodyPr/>
        <a:lstStyle/>
        <a:p>
          <a:r>
            <a:rPr lang="en-US" dirty="0"/>
            <a:t>Nonce</a:t>
          </a:r>
          <a:endParaRPr lang="en-GB" dirty="0"/>
        </a:p>
      </dgm:t>
    </dgm:pt>
    <dgm:pt modelId="{76E6CF0C-3706-4A7B-B2B6-65C95942EB8F}" type="parTrans" cxnId="{992C6D61-3894-4AE8-8B73-20A2877617CF}">
      <dgm:prSet/>
      <dgm:spPr/>
      <dgm:t>
        <a:bodyPr/>
        <a:lstStyle/>
        <a:p>
          <a:endParaRPr lang="en-US"/>
        </a:p>
      </dgm:t>
    </dgm:pt>
    <dgm:pt modelId="{12CAE0C9-5EE4-4BC0-9ADE-6C895C94C366}" type="sibTrans" cxnId="{992C6D61-3894-4AE8-8B73-20A2877617CF}">
      <dgm:prSet/>
      <dgm:spPr/>
      <dgm:t>
        <a:bodyPr/>
        <a:lstStyle/>
        <a:p>
          <a:endParaRPr lang="en-US"/>
        </a:p>
      </dgm:t>
    </dgm:pt>
    <dgm:pt modelId="{81444E30-DC67-40B6-9CCC-68757DFE9A8F}">
      <dgm:prSet/>
      <dgm:spPr/>
      <dgm:t>
        <a:bodyPr/>
        <a:lstStyle/>
        <a:p>
          <a:pPr>
            <a:buFontTx/>
            <a:buNone/>
          </a:pPr>
          <a:r>
            <a:rPr lang="en-US" dirty="0"/>
            <a:t>? Storage</a:t>
          </a:r>
          <a:endParaRPr lang="en-GB" dirty="0"/>
        </a:p>
      </dgm:t>
    </dgm:pt>
    <dgm:pt modelId="{8921A8FB-0EF2-45EC-976F-136CD8355D8A}" type="parTrans" cxnId="{D1A5A67B-CAEE-4CED-8DC8-AB4A1CDB7DBB}">
      <dgm:prSet/>
      <dgm:spPr/>
      <dgm:t>
        <a:bodyPr/>
        <a:lstStyle/>
        <a:p>
          <a:endParaRPr lang="en-US"/>
        </a:p>
      </dgm:t>
    </dgm:pt>
    <dgm:pt modelId="{A739F7E8-1F3C-4321-91A2-CAA7C23F8D8A}" type="sibTrans" cxnId="{D1A5A67B-CAEE-4CED-8DC8-AB4A1CDB7DBB}">
      <dgm:prSet/>
      <dgm:spPr/>
      <dgm:t>
        <a:bodyPr/>
        <a:lstStyle/>
        <a:p>
          <a:endParaRPr lang="en-US"/>
        </a:p>
      </dgm:t>
    </dgm:pt>
    <dgm:pt modelId="{F7ACEB29-F85B-4AC0-A1A8-D59677528A15}" type="pres">
      <dgm:prSet presAssocID="{9AD6C35E-76B7-4F6F-9769-A7B75C770195}" presName="Name0" presStyleCnt="0">
        <dgm:presLayoutVars>
          <dgm:dir/>
          <dgm:animLvl val="lvl"/>
          <dgm:resizeHandles val="exact"/>
        </dgm:presLayoutVars>
      </dgm:prSet>
      <dgm:spPr/>
    </dgm:pt>
    <dgm:pt modelId="{6DE56EEE-FF1A-442B-80E4-39936C8E624C}" type="pres">
      <dgm:prSet presAssocID="{D4BC9A39-0F89-4412-9C4A-1075AAEA91A4}" presName="composite" presStyleCnt="0"/>
      <dgm:spPr/>
    </dgm:pt>
    <dgm:pt modelId="{120DBF46-552D-4A19-BBFB-CDB1D7AAA3A5}" type="pres">
      <dgm:prSet presAssocID="{D4BC9A39-0F89-4412-9C4A-1075AAEA91A4}" presName="parTx" presStyleLbl="alignNode1" presStyleIdx="0" presStyleCnt="1">
        <dgm:presLayoutVars>
          <dgm:chMax val="0"/>
          <dgm:chPref val="0"/>
          <dgm:bulletEnabled val="1"/>
        </dgm:presLayoutVars>
      </dgm:prSet>
      <dgm:spPr/>
    </dgm:pt>
    <dgm:pt modelId="{6AADA018-703D-4E48-A93B-132B5EA28081}" type="pres">
      <dgm:prSet presAssocID="{D4BC9A39-0F89-4412-9C4A-1075AAEA91A4}" presName="desTx" presStyleLbl="alignAccFollowNode1" presStyleIdx="0" presStyleCnt="1" custLinFactNeighborX="-35470">
        <dgm:presLayoutVars>
          <dgm:bulletEnabled val="1"/>
        </dgm:presLayoutVars>
      </dgm:prSet>
      <dgm:spPr/>
    </dgm:pt>
  </dgm:ptLst>
  <dgm:cxnLst>
    <dgm:cxn modelId="{560CAF00-0815-4813-8DCE-0530FE0FD582}" srcId="{D4BC9A39-0F89-4412-9C4A-1075AAEA91A4}" destId="{52921AED-5278-40F0-B8CD-3D200ECF5F26}" srcOrd="0" destOrd="0" parTransId="{CAE6030E-380C-4346-B9D9-8E98F3460B77}" sibTransId="{17FA7A15-3106-44F6-8B42-AE2FB01E8FB4}"/>
    <dgm:cxn modelId="{6E6B4226-B472-4DF9-A144-C2B028A947F0}" type="presOf" srcId="{9AD6C35E-76B7-4F6F-9769-A7B75C770195}" destId="{F7ACEB29-F85B-4AC0-A1A8-D59677528A15}" srcOrd="0" destOrd="0" presId="urn:microsoft.com/office/officeart/2005/8/layout/hList1"/>
    <dgm:cxn modelId="{5920A12C-E88F-42E5-A2E8-DEA1DDB93085}" type="presOf" srcId="{D906F1E9-A06B-47DD-8E1B-743788174813}" destId="{6AADA018-703D-4E48-A93B-132B5EA28081}" srcOrd="0" destOrd="2" presId="urn:microsoft.com/office/officeart/2005/8/layout/hList1"/>
    <dgm:cxn modelId="{F551752F-8386-440C-A33D-3A4B865BAD0E}" type="presOf" srcId="{3B4C0C07-F16C-44D6-8877-A2265ED12FE6}" destId="{6AADA018-703D-4E48-A93B-132B5EA28081}" srcOrd="0" destOrd="4" presId="urn:microsoft.com/office/officeart/2005/8/layout/hList1"/>
    <dgm:cxn modelId="{992C6D61-3894-4AE8-8B73-20A2877617CF}" srcId="{D4BC9A39-0F89-4412-9C4A-1075AAEA91A4}" destId="{3B4C0C07-F16C-44D6-8877-A2265ED12FE6}" srcOrd="4" destOrd="0" parTransId="{76E6CF0C-3706-4A7B-B2B6-65C95942EB8F}" sibTransId="{12CAE0C9-5EE4-4BC0-9ADE-6C895C94C366}"/>
    <dgm:cxn modelId="{59B5B370-CF28-4DB8-84FC-80A6FC65E0FF}" type="presOf" srcId="{52921AED-5278-40F0-B8CD-3D200ECF5F26}" destId="{6AADA018-703D-4E48-A93B-132B5EA28081}" srcOrd="0" destOrd="0" presId="urn:microsoft.com/office/officeart/2005/8/layout/hList1"/>
    <dgm:cxn modelId="{D1A5A67B-CAEE-4CED-8DC8-AB4A1CDB7DBB}" srcId="{D4BC9A39-0F89-4412-9C4A-1075AAEA91A4}" destId="{81444E30-DC67-40B6-9CCC-68757DFE9A8F}" srcOrd="3" destOrd="0" parTransId="{8921A8FB-0EF2-45EC-976F-136CD8355D8A}" sibTransId="{A739F7E8-1F3C-4321-91A2-CAA7C23F8D8A}"/>
    <dgm:cxn modelId="{351F9E87-0EC5-48F8-BE75-EF18196B92A5}" type="presOf" srcId="{EB9E7644-2684-43AF-AFCC-A4D8AE4E753F}" destId="{6AADA018-703D-4E48-A93B-132B5EA28081}" srcOrd="0" destOrd="1" presId="urn:microsoft.com/office/officeart/2005/8/layout/hList1"/>
    <dgm:cxn modelId="{47050588-0965-4AC6-B649-DF4B9BBE85A4}" type="presOf" srcId="{D4BC9A39-0F89-4412-9C4A-1075AAEA91A4}" destId="{120DBF46-552D-4A19-BBFB-CDB1D7AAA3A5}" srcOrd="0" destOrd="0" presId="urn:microsoft.com/office/officeart/2005/8/layout/hList1"/>
    <dgm:cxn modelId="{EC732AD8-8DC0-4DCB-B4BE-0F452110954D}" srcId="{D4BC9A39-0F89-4412-9C4A-1075AAEA91A4}" destId="{D906F1E9-A06B-47DD-8E1B-743788174813}" srcOrd="2" destOrd="0" parTransId="{183D2F2D-8EF1-48C8-B327-E24D9E270D41}" sibTransId="{4995811D-8122-43B0-8AB4-2E129BE500B1}"/>
    <dgm:cxn modelId="{C12990E1-D0B0-4090-84BB-5A3BCBF5F0BC}" srcId="{9AD6C35E-76B7-4F6F-9769-A7B75C770195}" destId="{D4BC9A39-0F89-4412-9C4A-1075AAEA91A4}" srcOrd="0" destOrd="0" parTransId="{EFDA1A06-48E0-4FED-963C-6FA6581F1D0B}" sibTransId="{D8AD1C8B-BD5A-41FB-9954-A0EB15B91ACC}"/>
    <dgm:cxn modelId="{E9AE55E3-DEA9-42D9-9252-4F75055EEEDF}" type="presOf" srcId="{81444E30-DC67-40B6-9CCC-68757DFE9A8F}" destId="{6AADA018-703D-4E48-A93B-132B5EA28081}" srcOrd="0" destOrd="3" presId="urn:microsoft.com/office/officeart/2005/8/layout/hList1"/>
    <dgm:cxn modelId="{03F790E9-D145-4C38-962D-04795A7C6B78}" srcId="{D4BC9A39-0F89-4412-9C4A-1075AAEA91A4}" destId="{EB9E7644-2684-43AF-AFCC-A4D8AE4E753F}" srcOrd="1" destOrd="0" parTransId="{CC607F59-2E2B-44CD-936D-48C9D4E95865}" sibTransId="{7868E7C8-D3D2-43F2-92A1-5FACB08902B1}"/>
    <dgm:cxn modelId="{383DEA23-1A70-4C18-A69F-1B006153CF86}" type="presParOf" srcId="{F7ACEB29-F85B-4AC0-A1A8-D59677528A15}" destId="{6DE56EEE-FF1A-442B-80E4-39936C8E624C}" srcOrd="0" destOrd="0" presId="urn:microsoft.com/office/officeart/2005/8/layout/hList1"/>
    <dgm:cxn modelId="{6F8427EC-A30C-45C2-9F3D-C22EFED3507B}" type="presParOf" srcId="{6DE56EEE-FF1A-442B-80E4-39936C8E624C}" destId="{120DBF46-552D-4A19-BBFB-CDB1D7AAA3A5}" srcOrd="0" destOrd="0" presId="urn:microsoft.com/office/officeart/2005/8/layout/hList1"/>
    <dgm:cxn modelId="{95D391E1-12B8-4C11-A6E1-9E680C8A2BAA}" type="presParOf" srcId="{6DE56EEE-FF1A-442B-80E4-39936C8E624C}" destId="{6AADA018-703D-4E48-A93B-132B5EA2808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E5FF71-2C16-4A58-882B-BCD081D9A4E3}">
      <dsp:nvSpPr>
        <dsp:cNvPr id="0" name=""/>
        <dsp:cNvSpPr/>
      </dsp:nvSpPr>
      <dsp:spPr>
        <a:xfrm>
          <a:off x="0" y="0"/>
          <a:ext cx="7161132" cy="15768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/>
            <a:t>Identify established Blockchains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/>
            <a:t>Literature Review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/>
            <a:t>Criteria for qualitative Analysis</a:t>
          </a:r>
        </a:p>
      </dsp:txBody>
      <dsp:txXfrm>
        <a:off x="46185" y="46185"/>
        <a:ext cx="5459573" cy="1484493"/>
      </dsp:txXfrm>
    </dsp:sp>
    <dsp:sp modelId="{941F022A-B282-483D-BFE2-176FC421CF42}">
      <dsp:nvSpPr>
        <dsp:cNvPr id="0" name=""/>
        <dsp:cNvSpPr/>
      </dsp:nvSpPr>
      <dsp:spPr>
        <a:xfrm>
          <a:off x="631864" y="1839674"/>
          <a:ext cx="7161132" cy="15768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/>
            <a:t>Analyze and Compare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/>
            <a:t>Formal Specifications and Code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/>
            <a:t>Architectural Structure on different Layers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900" kern="1200" noProof="0" dirty="0"/>
            <a:t>Literature Review</a:t>
          </a:r>
        </a:p>
      </dsp:txBody>
      <dsp:txXfrm>
        <a:off x="678049" y="1885859"/>
        <a:ext cx="5411936" cy="1484493"/>
      </dsp:txXfrm>
    </dsp:sp>
    <dsp:sp modelId="{4CFB6C19-39B6-4D9F-B725-3C1C45B4D8C5}">
      <dsp:nvSpPr>
        <dsp:cNvPr id="0" name=""/>
        <dsp:cNvSpPr/>
      </dsp:nvSpPr>
      <dsp:spPr>
        <a:xfrm>
          <a:off x="1263729" y="3679348"/>
          <a:ext cx="7161132" cy="157686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noProof="0" dirty="0"/>
            <a:t>Research Questions’ Artefacts</a:t>
          </a:r>
        </a:p>
      </dsp:txBody>
      <dsp:txXfrm>
        <a:off x="1309914" y="3725533"/>
        <a:ext cx="5411936" cy="1484493"/>
      </dsp:txXfrm>
    </dsp:sp>
    <dsp:sp modelId="{CBACDEC5-E3CB-446A-9C58-10E970649F87}">
      <dsp:nvSpPr>
        <dsp:cNvPr id="0" name=""/>
        <dsp:cNvSpPr/>
      </dsp:nvSpPr>
      <dsp:spPr>
        <a:xfrm>
          <a:off x="6136171" y="1195788"/>
          <a:ext cx="1024961" cy="102496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shade val="80000"/>
            <a:satMod val="180000"/>
          </a:schemeClr>
        </a:solidFill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bg1"/>
              </a:solidFill>
            </a:rPr>
            <a:t>A</a:t>
          </a:r>
        </a:p>
      </dsp:txBody>
      <dsp:txXfrm>
        <a:off x="6366787" y="1195788"/>
        <a:ext cx="563729" cy="771283"/>
      </dsp:txXfrm>
    </dsp:sp>
    <dsp:sp modelId="{4494F50C-8429-4379-A488-4B8EF04119C0}">
      <dsp:nvSpPr>
        <dsp:cNvPr id="0" name=""/>
        <dsp:cNvSpPr/>
      </dsp:nvSpPr>
      <dsp:spPr>
        <a:xfrm>
          <a:off x="6768036" y="3024950"/>
          <a:ext cx="1024961" cy="102496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shade val="80000"/>
            <a:satMod val="180000"/>
          </a:schemeClr>
        </a:solidFill>
        <a:ln w="9525" cap="flat" cmpd="sng" algn="ctr">
          <a:solidFill>
            <a:schemeClr val="accent2"/>
          </a:solidFill>
          <a:prstDash val="solid"/>
        </a:ln>
        <a:effectLst/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>
              <a:solidFill>
                <a:schemeClr val="bg1"/>
              </a:solidFill>
            </a:rPr>
            <a:t>B</a:t>
          </a:r>
        </a:p>
      </dsp:txBody>
      <dsp:txXfrm>
        <a:off x="6998652" y="3024950"/>
        <a:ext cx="563729" cy="77128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F1E91-81D0-437F-B134-23AEA7C10891}">
      <dsp:nvSpPr>
        <dsp:cNvPr id="0" name=""/>
        <dsp:cNvSpPr/>
      </dsp:nvSpPr>
      <dsp:spPr>
        <a:xfrm>
          <a:off x="0" y="1024817"/>
          <a:ext cx="10729192" cy="1573425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2705" tIns="770636" rIns="83270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b="0" kern="1200" dirty="0"/>
            <a:t>Elements &amp; Properties</a:t>
          </a:r>
          <a:endParaRPr lang="en-US" sz="2200" b="0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b="0" kern="1200" dirty="0" err="1"/>
            <a:t>Conceptual</a:t>
          </a:r>
          <a:r>
            <a:rPr lang="de-DE" sz="2200" b="0" kern="1200" dirty="0"/>
            <a:t> High Level Model</a:t>
          </a:r>
          <a:endParaRPr lang="en-US" sz="2200" b="0" kern="1200" noProof="0" dirty="0"/>
        </a:p>
      </dsp:txBody>
      <dsp:txXfrm>
        <a:off x="0" y="1024817"/>
        <a:ext cx="10729192" cy="1573425"/>
      </dsp:txXfrm>
    </dsp:sp>
    <dsp:sp modelId="{00C39E40-6582-41C8-87CB-6F712CD3187C}">
      <dsp:nvSpPr>
        <dsp:cNvPr id="0" name=""/>
        <dsp:cNvSpPr/>
      </dsp:nvSpPr>
      <dsp:spPr>
        <a:xfrm>
          <a:off x="536459" y="34013"/>
          <a:ext cx="8999978" cy="153692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/>
            <a:t>1. </a:t>
          </a:r>
          <a:r>
            <a:rPr lang="en-US" sz="2400" b="1" kern="1200" dirty="0"/>
            <a:t>What are crucial Elements and Characteristics of all established Blockchains?</a:t>
          </a:r>
          <a:endParaRPr lang="en-US" sz="2400" b="1" kern="1200" noProof="0" dirty="0"/>
        </a:p>
      </dsp:txBody>
      <dsp:txXfrm>
        <a:off x="611485" y="109039"/>
        <a:ext cx="8849926" cy="1386871"/>
      </dsp:txXfrm>
    </dsp:sp>
    <dsp:sp modelId="{D028678C-0B05-4977-A114-C494A4D48CDA}">
      <dsp:nvSpPr>
        <dsp:cNvPr id="0" name=""/>
        <dsp:cNvSpPr/>
      </dsp:nvSpPr>
      <dsp:spPr>
        <a:xfrm>
          <a:off x="0" y="3793236"/>
          <a:ext cx="10729192" cy="1573425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2705" tIns="770636" rIns="83270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b="0" kern="1200" dirty="0" err="1"/>
            <a:t>Morphological</a:t>
          </a:r>
          <a:r>
            <a:rPr lang="de-DE" sz="2200" b="0" kern="1200" dirty="0"/>
            <a:t> Analysis</a:t>
          </a:r>
          <a:endParaRPr lang="en-US" sz="2200" b="0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b="0" kern="1200" dirty="0"/>
            <a:t>Common Patterns</a:t>
          </a:r>
          <a:endParaRPr lang="en-US" sz="2200" b="0" kern="1200" noProof="0" dirty="0"/>
        </a:p>
      </dsp:txBody>
      <dsp:txXfrm>
        <a:off x="0" y="3793236"/>
        <a:ext cx="10729192" cy="1573425"/>
      </dsp:txXfrm>
    </dsp:sp>
    <dsp:sp modelId="{1421B757-94FD-473E-9864-BD075545291A}">
      <dsp:nvSpPr>
        <dsp:cNvPr id="0" name=""/>
        <dsp:cNvSpPr/>
      </dsp:nvSpPr>
      <dsp:spPr>
        <a:xfrm>
          <a:off x="536459" y="2798042"/>
          <a:ext cx="8999978" cy="154131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latin typeface="Arial"/>
              <a:ea typeface="+mn-ea"/>
              <a:cs typeface="+mn-cs"/>
            </a:rPr>
            <a:t>2. </a:t>
          </a:r>
          <a:r>
            <a:rPr lang="en-US" sz="2400" b="1" kern="1200" dirty="0">
              <a:latin typeface="Arial"/>
              <a:ea typeface="+mn-ea"/>
              <a:cs typeface="+mn-cs"/>
            </a:rPr>
            <a:t>How can a Design Space of Blockchains be defined?</a:t>
          </a:r>
          <a:endParaRPr lang="en-US" sz="2400" b="1" kern="1200" noProof="0" dirty="0">
            <a:latin typeface="Arial"/>
            <a:ea typeface="+mn-ea"/>
            <a:cs typeface="+mn-cs"/>
          </a:endParaRPr>
        </a:p>
      </dsp:txBody>
      <dsp:txXfrm>
        <a:off x="611700" y="2873283"/>
        <a:ext cx="8849496" cy="13908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FF1E91-81D0-437F-B134-23AEA7C10891}">
      <dsp:nvSpPr>
        <dsp:cNvPr id="0" name=""/>
        <dsp:cNvSpPr/>
      </dsp:nvSpPr>
      <dsp:spPr>
        <a:xfrm>
          <a:off x="0" y="1001685"/>
          <a:ext cx="10729192" cy="2272724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2705" tIns="770636" rIns="832705" bIns="156464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DE" sz="2200" b="0" kern="1200" dirty="0" err="1"/>
            <a:t>Archievements</a:t>
          </a:r>
          <a:r>
            <a:rPr lang="de-DE" sz="2200" b="0" kern="1200" dirty="0"/>
            <a:t> </a:t>
          </a:r>
          <a:r>
            <a:rPr lang="de-DE" sz="2200" b="0" kern="1200" dirty="0" err="1"/>
            <a:t>of</a:t>
          </a:r>
          <a:r>
            <a:rPr lang="de-DE" sz="2200" b="0" kern="1200" dirty="0"/>
            <a:t> </a:t>
          </a:r>
          <a:r>
            <a:rPr lang="de-DE" sz="2200" b="0" kern="1200" dirty="0" err="1"/>
            <a:t>Blockchains</a:t>
          </a:r>
          <a:endParaRPr lang="en-US" sz="2200" b="0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200" b="0" kern="1200" dirty="0" err="1"/>
            <a:t>Requirements</a:t>
          </a:r>
          <a:r>
            <a:rPr lang="de-DE" sz="2200" b="0" kern="1200" dirty="0"/>
            <a:t> </a:t>
          </a:r>
          <a:r>
            <a:rPr lang="de-DE" sz="2200" b="0" kern="1200" dirty="0" err="1"/>
            <a:t>of</a:t>
          </a:r>
          <a:r>
            <a:rPr lang="de-DE" sz="2200" b="0" kern="1200" dirty="0"/>
            <a:t> </a:t>
          </a:r>
          <a:r>
            <a:rPr lang="de-DE" sz="2200" b="0" kern="1200" dirty="0" err="1"/>
            <a:t>Applications</a:t>
          </a:r>
          <a:r>
            <a:rPr lang="de-DE" sz="2200" b="0" kern="1200" dirty="0"/>
            <a:t> &amp; </a:t>
          </a:r>
          <a:r>
            <a:rPr lang="de-DE" sz="2200" b="0" kern="1200" dirty="0" err="1"/>
            <a:t>Use</a:t>
          </a:r>
          <a:r>
            <a:rPr lang="de-DE" sz="2200" b="0" kern="1200" dirty="0"/>
            <a:t> Cases</a:t>
          </a:r>
          <a:endParaRPr lang="en-US" sz="2200" b="0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DE" sz="2200" b="0" kern="1200" dirty="0" err="1"/>
            <a:t>Disruptiveness</a:t>
          </a:r>
          <a:r>
            <a:rPr lang="de-DE" sz="2200" b="0" kern="1200" dirty="0"/>
            <a:t> </a:t>
          </a:r>
          <a:r>
            <a:rPr lang="de-DE" sz="2200" b="0" kern="1200" dirty="0" err="1"/>
            <a:t>of</a:t>
          </a:r>
          <a:r>
            <a:rPr lang="de-DE" sz="2200" b="0" kern="1200" dirty="0"/>
            <a:t> </a:t>
          </a:r>
          <a:r>
            <a:rPr lang="de-DE" sz="2200" b="0" kern="1200" dirty="0" err="1"/>
            <a:t>Blockchain</a:t>
          </a:r>
          <a:endParaRPr lang="en-US" sz="2200" b="0" kern="1200" noProof="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de-DE" sz="2200" b="0" kern="1200" dirty="0"/>
            <a:t>Business Models</a:t>
          </a:r>
          <a:endParaRPr lang="en-US" sz="2200" b="0" kern="1200" noProof="0" dirty="0"/>
        </a:p>
      </dsp:txBody>
      <dsp:txXfrm>
        <a:off x="0" y="1001685"/>
        <a:ext cx="10729192" cy="2272724"/>
      </dsp:txXfrm>
    </dsp:sp>
    <dsp:sp modelId="{00C39E40-6582-41C8-87CB-6F712CD3187C}">
      <dsp:nvSpPr>
        <dsp:cNvPr id="0" name=""/>
        <dsp:cNvSpPr/>
      </dsp:nvSpPr>
      <dsp:spPr>
        <a:xfrm>
          <a:off x="536459" y="10881"/>
          <a:ext cx="8999978" cy="153692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noProof="0" dirty="0">
              <a:latin typeface="Arial"/>
              <a:ea typeface="+mn-ea"/>
              <a:cs typeface="+mn-cs"/>
            </a:rPr>
            <a:t>3. </a:t>
          </a:r>
          <a:r>
            <a:rPr lang="en-US" sz="2400" b="1" kern="1200" dirty="0">
              <a:latin typeface="Arial"/>
              <a:ea typeface="+mn-ea"/>
              <a:cs typeface="+mn-cs"/>
            </a:rPr>
            <a:t>What are suitable Applications and Use Cases for Blockchain Systems?</a:t>
          </a:r>
          <a:endParaRPr lang="en-US" sz="2400" b="1" kern="1200" noProof="0" dirty="0"/>
        </a:p>
      </dsp:txBody>
      <dsp:txXfrm>
        <a:off x="611485" y="85907"/>
        <a:ext cx="8849926" cy="1386871"/>
      </dsp:txXfrm>
    </dsp:sp>
    <dsp:sp modelId="{3283C757-21A5-4E4A-9A10-FFC426938502}">
      <dsp:nvSpPr>
        <dsp:cNvPr id="0" name=""/>
        <dsp:cNvSpPr/>
      </dsp:nvSpPr>
      <dsp:spPr>
        <a:xfrm>
          <a:off x="0" y="4020330"/>
          <a:ext cx="10729192" cy="1369462"/>
        </a:xfrm>
        <a:prstGeom prst="rect">
          <a:avLst/>
        </a:prstGeom>
        <a:solidFill>
          <a:schemeClr val="accent6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32705" tIns="291592" rIns="832705" bIns="99568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endParaRPr lang="en-US" sz="2200" b="0" kern="1200" noProof="0" dirty="0">
            <a:latin typeface="Arial"/>
            <a:ea typeface="+mn-ea"/>
            <a:cs typeface="+mn-cs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noProof="0" dirty="0">
              <a:latin typeface="Arial"/>
              <a:ea typeface="+mn-ea"/>
              <a:cs typeface="+mn-cs"/>
            </a:rPr>
            <a:t>Game theoretical Analysis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2200" b="0" kern="1200" noProof="0" dirty="0">
              <a:latin typeface="Arial"/>
              <a:ea typeface="+mn-ea"/>
              <a:cs typeface="+mn-cs"/>
            </a:rPr>
            <a:t>Implications for the Absence of a native Currency</a:t>
          </a:r>
        </a:p>
      </dsp:txBody>
      <dsp:txXfrm>
        <a:off x="0" y="4020330"/>
        <a:ext cx="10729192" cy="1369462"/>
      </dsp:txXfrm>
    </dsp:sp>
    <dsp:sp modelId="{B217E2EC-2561-473C-9BFE-C43A778DD4FC}">
      <dsp:nvSpPr>
        <dsp:cNvPr id="0" name=""/>
        <dsp:cNvSpPr/>
      </dsp:nvSpPr>
      <dsp:spPr>
        <a:xfrm>
          <a:off x="642855" y="3474210"/>
          <a:ext cx="7510434" cy="109224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13970" dir="5400000" algn="ctr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twoPt" dir="tl"/>
        </a:scene3d>
        <a:sp3d prstMaterial="flat">
          <a:bevelT w="19050" h="31750" prst="coolSlan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62" tIns="0" rIns="228662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b="1" kern="1200" dirty="0">
              <a:latin typeface="Arial"/>
              <a:ea typeface="+mn-ea"/>
              <a:cs typeface="+mn-cs"/>
            </a:rPr>
            <a:t>4. </a:t>
          </a:r>
          <a:r>
            <a:rPr lang="de-DE" sz="2400" b="1" kern="1200" dirty="0" err="1">
              <a:latin typeface="Arial"/>
              <a:ea typeface="+mn-ea"/>
              <a:cs typeface="+mn-cs"/>
            </a:rPr>
            <a:t>What</a:t>
          </a:r>
          <a:r>
            <a:rPr lang="de-DE" sz="2400" b="1" kern="1200" dirty="0">
              <a:latin typeface="Arial"/>
              <a:ea typeface="+mn-ea"/>
              <a:cs typeface="+mn-cs"/>
            </a:rPr>
            <a:t> </a:t>
          </a:r>
          <a:r>
            <a:rPr lang="de-DE" sz="2400" b="1" kern="1200" dirty="0" err="1">
              <a:latin typeface="Arial"/>
              <a:ea typeface="+mn-ea"/>
              <a:cs typeface="+mn-cs"/>
            </a:rPr>
            <a:t>Role</a:t>
          </a:r>
          <a:r>
            <a:rPr lang="de-DE" sz="2400" b="1" kern="1200" dirty="0">
              <a:latin typeface="Arial"/>
              <a:ea typeface="+mn-ea"/>
              <a:cs typeface="+mn-cs"/>
            </a:rPr>
            <a:t> </a:t>
          </a:r>
          <a:r>
            <a:rPr lang="de-DE" sz="2400" b="1" kern="1200" dirty="0" err="1">
              <a:latin typeface="Arial"/>
              <a:ea typeface="+mn-ea"/>
              <a:cs typeface="+mn-cs"/>
            </a:rPr>
            <a:t>does</a:t>
          </a:r>
          <a:r>
            <a:rPr lang="de-DE" sz="2400" b="1" kern="1200" dirty="0">
              <a:latin typeface="Arial"/>
              <a:ea typeface="+mn-ea"/>
              <a:cs typeface="+mn-cs"/>
            </a:rPr>
            <a:t> a native Currency </a:t>
          </a:r>
          <a:r>
            <a:rPr lang="de-DE" sz="2400" b="1" kern="1200" dirty="0" err="1">
              <a:latin typeface="Arial"/>
              <a:ea typeface="+mn-ea"/>
              <a:cs typeface="+mn-cs"/>
            </a:rPr>
            <a:t>have</a:t>
          </a:r>
          <a:r>
            <a:rPr lang="de-DE" sz="2400" b="1" kern="1200" dirty="0">
              <a:latin typeface="Arial"/>
              <a:ea typeface="+mn-ea"/>
              <a:cs typeface="+mn-cs"/>
            </a:rPr>
            <a:t> </a:t>
          </a:r>
          <a:r>
            <a:rPr lang="de-DE" sz="2400" b="1" kern="1200" dirty="0" err="1">
              <a:latin typeface="Arial"/>
              <a:ea typeface="+mn-ea"/>
              <a:cs typeface="+mn-cs"/>
            </a:rPr>
            <a:t>for</a:t>
          </a:r>
          <a:r>
            <a:rPr lang="de-DE" sz="2400" b="1" kern="1200" dirty="0">
              <a:latin typeface="Arial"/>
              <a:ea typeface="+mn-ea"/>
              <a:cs typeface="+mn-cs"/>
            </a:rPr>
            <a:t> </a:t>
          </a:r>
          <a:r>
            <a:rPr lang="de-DE" sz="2400" b="1" kern="1200" dirty="0" err="1">
              <a:latin typeface="Arial"/>
              <a:ea typeface="+mn-ea"/>
              <a:cs typeface="+mn-cs"/>
            </a:rPr>
            <a:t>its</a:t>
          </a:r>
          <a:r>
            <a:rPr lang="de-DE" sz="2400" b="1" kern="1200" dirty="0">
              <a:latin typeface="Arial"/>
              <a:ea typeface="+mn-ea"/>
              <a:cs typeface="+mn-cs"/>
            </a:rPr>
            <a:t> </a:t>
          </a:r>
          <a:r>
            <a:rPr lang="de-DE" sz="2400" b="1" kern="1200" dirty="0" err="1">
              <a:latin typeface="Arial"/>
              <a:ea typeface="+mn-ea"/>
              <a:cs typeface="+mn-cs"/>
            </a:rPr>
            <a:t>Blockchain</a:t>
          </a:r>
          <a:r>
            <a:rPr lang="de-DE" sz="2400" b="1" kern="1200" dirty="0">
              <a:latin typeface="Arial"/>
              <a:ea typeface="+mn-ea"/>
              <a:cs typeface="+mn-cs"/>
            </a:rPr>
            <a:t>?</a:t>
          </a:r>
          <a:endParaRPr lang="en-US" sz="2400" b="1" kern="1200" noProof="0" dirty="0">
            <a:latin typeface="Arial"/>
            <a:ea typeface="+mn-ea"/>
            <a:cs typeface="+mn-cs"/>
          </a:endParaRPr>
        </a:p>
      </dsp:txBody>
      <dsp:txXfrm>
        <a:off x="696174" y="3527529"/>
        <a:ext cx="7403796" cy="98560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0DBF46-552D-4A19-BBFB-CDB1D7AAA3A5}">
      <dsp:nvSpPr>
        <dsp:cNvPr id="0" name=""/>
        <dsp:cNvSpPr/>
      </dsp:nvSpPr>
      <dsp:spPr>
        <a:xfrm>
          <a:off x="0" y="24222"/>
          <a:ext cx="2520280" cy="4896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kern="1200" dirty="0"/>
            <a:t>Account</a:t>
          </a:r>
          <a:endParaRPr lang="en-GB" sz="1700" kern="1200" dirty="0"/>
        </a:p>
      </dsp:txBody>
      <dsp:txXfrm>
        <a:off x="0" y="24222"/>
        <a:ext cx="2520280" cy="489600"/>
      </dsp:txXfrm>
    </dsp:sp>
    <dsp:sp modelId="{6AADA018-703D-4E48-A93B-132B5EA28081}">
      <dsp:nvSpPr>
        <dsp:cNvPr id="0" name=""/>
        <dsp:cNvSpPr/>
      </dsp:nvSpPr>
      <dsp:spPr>
        <a:xfrm>
          <a:off x="0" y="513822"/>
          <a:ext cx="2520280" cy="1493279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Address</a:t>
          </a:r>
          <a:endParaRPr lang="en-GB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/>
            <a:t>Ether Balance</a:t>
          </a:r>
          <a:endParaRPr lang="en-GB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700" kern="1200" dirty="0"/>
            <a:t>? Contract Code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n-US" sz="1700" kern="1200" dirty="0"/>
            <a:t>? Storage</a:t>
          </a:r>
          <a:endParaRPr lang="en-GB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700" kern="1200" dirty="0"/>
            <a:t>Nonce</a:t>
          </a:r>
          <a:endParaRPr lang="en-GB" sz="1700" kern="1200" dirty="0"/>
        </a:p>
      </dsp:txBody>
      <dsp:txXfrm>
        <a:off x="0" y="513822"/>
        <a:ext cx="2520280" cy="14932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‹#›</a:t>
            </a:fld>
            <a:endParaRPr lang="de-DE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38587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-See detailed Table in 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273176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DPoS</a:t>
            </a:r>
            <a:r>
              <a:rPr lang="en-US" dirty="0"/>
              <a:t> = Delegated Proof of Stake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25722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937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1)</a:t>
            </a:r>
          </a:p>
          <a:p>
            <a:r>
              <a:rPr lang="de-DE" dirty="0"/>
              <a:t>-</a:t>
            </a:r>
            <a:r>
              <a:rPr lang="de-DE" b="1" dirty="0" err="1"/>
              <a:t>Question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</a:t>
            </a:r>
            <a:r>
              <a:rPr lang="de-DE" b="1" dirty="0" err="1"/>
              <a:t>Scrutinize</a:t>
            </a:r>
            <a:r>
              <a:rPr lang="de-DE" b="1" baseline="0" dirty="0"/>
              <a:t> </a:t>
            </a:r>
            <a:r>
              <a:rPr lang="de-DE" baseline="0" dirty="0" err="1"/>
              <a:t>everything</a:t>
            </a:r>
            <a:r>
              <a:rPr lang="de-DE" baseline="0" dirty="0"/>
              <a:t>: </a:t>
            </a:r>
            <a:r>
              <a:rPr lang="de-DE" b="1" dirty="0"/>
              <a:t>Hash</a:t>
            </a:r>
            <a:r>
              <a:rPr lang="de-DE" dirty="0"/>
              <a:t> Pointer Chain (</a:t>
            </a:r>
            <a:r>
              <a:rPr lang="de-DE" b="1" dirty="0"/>
              <a:t>Different</a:t>
            </a:r>
            <a:r>
              <a:rPr lang="de-DE" b="1" baseline="0" dirty="0"/>
              <a:t> </a:t>
            </a:r>
            <a:r>
              <a:rPr lang="de-DE" b="1" baseline="0" dirty="0" err="1"/>
              <a:t>Algorithms</a:t>
            </a:r>
            <a:r>
              <a:rPr lang="de-DE" baseline="0" dirty="0"/>
              <a:t>)</a:t>
            </a:r>
            <a:r>
              <a:rPr lang="de-DE" dirty="0"/>
              <a:t>, Digital </a:t>
            </a:r>
            <a:r>
              <a:rPr lang="de-DE" b="1" dirty="0" err="1"/>
              <a:t>Signature</a:t>
            </a:r>
            <a:r>
              <a:rPr lang="de-DE" dirty="0"/>
              <a:t>, Distributed </a:t>
            </a:r>
            <a:r>
              <a:rPr lang="de-DE" b="1" dirty="0"/>
              <a:t>Consensus</a:t>
            </a:r>
            <a:r>
              <a:rPr lang="de-DE" dirty="0"/>
              <a:t>, </a:t>
            </a:r>
            <a:r>
              <a:rPr lang="de-DE" b="1" i="0" dirty="0"/>
              <a:t>P2P</a:t>
            </a:r>
            <a:r>
              <a:rPr lang="de-DE" dirty="0"/>
              <a:t> Network</a:t>
            </a:r>
            <a:r>
              <a:rPr lang="de-DE" baseline="0" dirty="0"/>
              <a:t> (</a:t>
            </a:r>
            <a:r>
              <a:rPr lang="de-DE" b="1" baseline="0" dirty="0"/>
              <a:t>TCP/IP </a:t>
            </a:r>
            <a:r>
              <a:rPr lang="de-DE" b="0" baseline="0" dirty="0" err="1"/>
              <a:t>as</a:t>
            </a:r>
            <a:r>
              <a:rPr lang="de-DE" b="0" baseline="0" dirty="0"/>
              <a:t> </a:t>
            </a:r>
            <a:r>
              <a:rPr lang="de-DE" b="0" baseline="0" dirty="0" err="1"/>
              <a:t>given</a:t>
            </a:r>
            <a:r>
              <a:rPr lang="de-DE" b="0" baseline="0" dirty="0"/>
              <a:t> Standard, but </a:t>
            </a:r>
            <a:r>
              <a:rPr lang="de-DE" b="1" baseline="0" dirty="0"/>
              <a:t>IPv4, IPv6, </a:t>
            </a:r>
            <a:r>
              <a:rPr lang="de-DE" b="1" baseline="0" dirty="0" err="1"/>
              <a:t>Onion</a:t>
            </a:r>
            <a:r>
              <a:rPr lang="de-DE" b="1" baseline="0" dirty="0"/>
              <a:t> </a:t>
            </a:r>
            <a:r>
              <a:rPr lang="de-DE" b="1" baseline="0" dirty="0" err="1"/>
              <a:t>Addresses</a:t>
            </a:r>
            <a:r>
              <a:rPr lang="de-DE" b="1" baseline="0" dirty="0"/>
              <a:t> (Tor) </a:t>
            </a:r>
            <a:r>
              <a:rPr lang="de-DE" b="0" baseline="0" dirty="0"/>
              <a:t>all in Bitcoin -&gt; </a:t>
            </a:r>
            <a:r>
              <a:rPr lang="de-DE" b="0" baseline="0" dirty="0" err="1"/>
              <a:t>Question</a:t>
            </a:r>
            <a:r>
              <a:rPr lang="de-DE" b="0" baseline="0" dirty="0"/>
              <a:t>)</a:t>
            </a:r>
            <a:r>
              <a:rPr lang="de-DE" b="0" dirty="0"/>
              <a:t>,</a:t>
            </a:r>
            <a:r>
              <a:rPr lang="de-DE" dirty="0"/>
              <a:t> </a:t>
            </a:r>
            <a:r>
              <a:rPr lang="de-DE" b="1" dirty="0" err="1"/>
              <a:t>Randomizer</a:t>
            </a:r>
            <a:r>
              <a:rPr lang="de-DE" dirty="0"/>
              <a:t>, </a:t>
            </a:r>
            <a:r>
              <a:rPr lang="de-DE" b="1" dirty="0"/>
              <a:t>Outside</a:t>
            </a:r>
            <a:r>
              <a:rPr lang="de-DE" b="1" baseline="0" dirty="0"/>
              <a:t> </a:t>
            </a:r>
            <a:r>
              <a:rPr lang="de-DE" b="1" dirty="0"/>
              <a:t>Access</a:t>
            </a:r>
            <a:r>
              <a:rPr lang="de-DE" dirty="0"/>
              <a:t> etc.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dirty="0"/>
              <a:t>-</a:t>
            </a:r>
            <a:r>
              <a:rPr lang="de-DE" b="1" dirty="0" err="1"/>
              <a:t>Architectural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&amp; Relations</a:t>
            </a:r>
            <a:r>
              <a:rPr lang="de-DE" baseline="0" dirty="0"/>
              <a:t> -&gt; </a:t>
            </a:r>
            <a:r>
              <a:rPr lang="de-DE" dirty="0"/>
              <a:t>High Level </a:t>
            </a:r>
            <a:r>
              <a:rPr lang="de-DE" dirty="0" err="1"/>
              <a:t>Depiction</a:t>
            </a:r>
            <a:r>
              <a:rPr lang="de-DE" dirty="0"/>
              <a:t> Model </a:t>
            </a:r>
            <a:r>
              <a:rPr lang="de-DE" dirty="0" err="1"/>
              <a:t>of</a:t>
            </a:r>
            <a:r>
              <a:rPr lang="de-DE" dirty="0"/>
              <a:t> „Minimal BLC“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/>
              <a:t>2)</a:t>
            </a:r>
          </a:p>
          <a:p>
            <a:r>
              <a:rPr lang="de-DE" baseline="0" dirty="0"/>
              <a:t>-</a:t>
            </a:r>
            <a:r>
              <a:rPr lang="de-DE" b="1" dirty="0"/>
              <a:t>Attribute </a:t>
            </a:r>
            <a:r>
              <a:rPr lang="de-DE" b="1" dirty="0" err="1"/>
              <a:t>Definitions</a:t>
            </a:r>
            <a:r>
              <a:rPr lang="de-DE" b="1" dirty="0"/>
              <a:t> &amp; Parameters</a:t>
            </a:r>
            <a:r>
              <a:rPr lang="de-DE" dirty="0"/>
              <a:t>… </a:t>
            </a:r>
            <a:r>
              <a:rPr lang="de-DE" b="1" dirty="0" err="1"/>
              <a:t>Morphological</a:t>
            </a:r>
            <a:r>
              <a:rPr lang="de-DE" b="1" dirty="0"/>
              <a:t> Box</a:t>
            </a:r>
            <a:r>
              <a:rPr lang="de-DE" dirty="0"/>
              <a:t>… </a:t>
            </a:r>
            <a:r>
              <a:rPr lang="de-DE" b="1" dirty="0" err="1"/>
              <a:t>Classification</a:t>
            </a:r>
            <a:r>
              <a:rPr lang="de-DE" dirty="0"/>
              <a:t> in </a:t>
            </a:r>
            <a:r>
              <a:rPr lang="de-DE" dirty="0" err="1"/>
              <a:t>Categories</a:t>
            </a:r>
            <a:r>
              <a:rPr lang="de-DE" dirty="0"/>
              <a:t>, </a:t>
            </a:r>
            <a:r>
              <a:rPr lang="de-DE" dirty="0" err="1"/>
              <a:t>including</a:t>
            </a:r>
            <a:r>
              <a:rPr lang="de-DE" dirty="0"/>
              <a:t> </a:t>
            </a:r>
            <a:r>
              <a:rPr lang="de-DE" dirty="0" err="1"/>
              <a:t>established</a:t>
            </a:r>
            <a:r>
              <a:rPr lang="de-DE" dirty="0"/>
              <a:t> Systems</a:t>
            </a:r>
          </a:p>
          <a:p>
            <a:r>
              <a:rPr lang="de-DE" baseline="0" dirty="0"/>
              <a:t>-</a:t>
            </a:r>
            <a:r>
              <a:rPr lang="de-DE" b="1" dirty="0" err="1"/>
              <a:t>Issues</a:t>
            </a:r>
            <a:r>
              <a:rPr lang="de-DE" b="1" dirty="0"/>
              <a:t>: </a:t>
            </a:r>
            <a:r>
              <a:rPr lang="de-DE" b="1" dirty="0" err="1"/>
              <a:t>Scalabilty</a:t>
            </a:r>
            <a:r>
              <a:rPr lang="de-DE" b="1" dirty="0"/>
              <a:t>, </a:t>
            </a:r>
            <a:r>
              <a:rPr lang="de-DE" b="1" dirty="0" err="1"/>
              <a:t>Energy</a:t>
            </a:r>
            <a:r>
              <a:rPr lang="de-DE" b="1" dirty="0"/>
              <a:t> </a:t>
            </a:r>
            <a:r>
              <a:rPr lang="de-DE" b="1" dirty="0" err="1"/>
              <a:t>Consumption</a:t>
            </a:r>
            <a:r>
              <a:rPr lang="de-DE" b="1" dirty="0"/>
              <a:t>, Access</a:t>
            </a:r>
            <a:r>
              <a:rPr lang="de-DE" dirty="0"/>
              <a:t>, </a:t>
            </a:r>
            <a:r>
              <a:rPr lang="de-DE" dirty="0" err="1"/>
              <a:t>Correlations</a:t>
            </a:r>
            <a:endParaRPr lang="de-DE" dirty="0"/>
          </a:p>
          <a:p>
            <a:endParaRPr lang="en-US" dirty="0"/>
          </a:p>
          <a:p>
            <a:r>
              <a:rPr lang="en-US" dirty="0"/>
              <a:t>Image Source:</a:t>
            </a:r>
          </a:p>
          <a:p>
            <a:r>
              <a:rPr lang="en-US" dirty="0"/>
              <a:t>https://en.bitcoin.it/w/images/en/d/df/Blockchain.png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1235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3)</a:t>
            </a:r>
          </a:p>
          <a:p>
            <a:pPr marL="0" indent="0">
              <a:buNone/>
            </a:pPr>
            <a:r>
              <a:rPr lang="en-US" dirty="0"/>
              <a:t>-</a:t>
            </a:r>
            <a:r>
              <a:rPr lang="de-DE" b="1" dirty="0" err="1"/>
              <a:t>Achievements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Blockchains</a:t>
            </a:r>
            <a:endParaRPr lang="de-DE" b="1" dirty="0"/>
          </a:p>
          <a:p>
            <a:r>
              <a:rPr lang="de-DE" dirty="0">
                <a:solidFill>
                  <a:srgbClr val="000000"/>
                </a:solidFill>
              </a:rPr>
              <a:t>?Validation </a:t>
            </a:r>
            <a:r>
              <a:rPr lang="de-DE" dirty="0" err="1">
                <a:solidFill>
                  <a:srgbClr val="000000"/>
                </a:solidFill>
              </a:rPr>
              <a:t>of</a:t>
            </a:r>
            <a:r>
              <a:rPr lang="de-DE" dirty="0">
                <a:solidFill>
                  <a:srgbClr val="000000"/>
                </a:solidFill>
              </a:rPr>
              <a:t> Content (Hash) at </a:t>
            </a:r>
            <a:r>
              <a:rPr lang="de-DE" dirty="0" err="1">
                <a:solidFill>
                  <a:srgbClr val="000000"/>
                </a:solidFill>
              </a:rPr>
              <a:t>ordered</a:t>
            </a:r>
            <a:r>
              <a:rPr lang="de-DE" dirty="0">
                <a:solidFill>
                  <a:srgbClr val="000000"/>
                </a:solidFill>
              </a:rPr>
              <a:t> Time (Block)</a:t>
            </a:r>
          </a:p>
          <a:p>
            <a:r>
              <a:rPr lang="de-DE" dirty="0">
                <a:solidFill>
                  <a:srgbClr val="000000"/>
                </a:solidFill>
              </a:rPr>
              <a:t>?</a:t>
            </a:r>
            <a:r>
              <a:rPr lang="de-DE" dirty="0" err="1">
                <a:solidFill>
                  <a:srgbClr val="000000"/>
                </a:solidFill>
              </a:rPr>
              <a:t>Pseudoanonymous</a:t>
            </a:r>
            <a:r>
              <a:rPr lang="de-DE" dirty="0">
                <a:solidFill>
                  <a:srgbClr val="000000"/>
                </a:solidFill>
              </a:rPr>
              <a:t> Ownership</a:t>
            </a:r>
          </a:p>
          <a:p>
            <a:r>
              <a:rPr lang="de-DE" dirty="0">
                <a:solidFill>
                  <a:srgbClr val="000000"/>
                </a:solidFill>
              </a:rPr>
              <a:t>?Distributed Replication in Live </a:t>
            </a:r>
          </a:p>
          <a:p>
            <a:r>
              <a:rPr lang="de-DE" dirty="0">
                <a:solidFill>
                  <a:srgbClr val="000000"/>
                </a:solidFill>
              </a:rPr>
              <a:t>?</a:t>
            </a:r>
            <a:r>
              <a:rPr lang="de-DE" dirty="0" err="1">
                <a:solidFill>
                  <a:srgbClr val="000000"/>
                </a:solidFill>
              </a:rPr>
              <a:t>Middleman</a:t>
            </a:r>
            <a:endParaRPr lang="de-DE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de-DE" b="1" dirty="0"/>
              <a:t>-&gt; </a:t>
            </a:r>
            <a:r>
              <a:rPr lang="de-DE" b="1" dirty="0" err="1"/>
              <a:t>Requirements</a:t>
            </a:r>
            <a:r>
              <a:rPr lang="de-DE" b="1" dirty="0"/>
              <a:t> </a:t>
            </a:r>
            <a:r>
              <a:rPr lang="de-DE" b="1" dirty="0" err="1"/>
              <a:t>of</a:t>
            </a:r>
            <a:r>
              <a:rPr lang="de-DE" b="1" dirty="0"/>
              <a:t> </a:t>
            </a:r>
            <a:r>
              <a:rPr lang="de-DE" b="1" dirty="0" err="1"/>
              <a:t>Applications</a:t>
            </a:r>
            <a:r>
              <a:rPr lang="de-DE" b="1" dirty="0"/>
              <a:t> &amp; </a:t>
            </a:r>
            <a:r>
              <a:rPr lang="de-DE" b="1" dirty="0" err="1"/>
              <a:t>UseCases</a:t>
            </a:r>
            <a:r>
              <a:rPr lang="de-DE" b="1" dirty="0"/>
              <a:t> </a:t>
            </a:r>
            <a:r>
              <a:rPr lang="de-DE" i="1" dirty="0"/>
              <a:t>Analysis</a:t>
            </a:r>
          </a:p>
          <a:p>
            <a:pPr lvl="1"/>
            <a:r>
              <a:rPr lang="de-DE" i="1" dirty="0"/>
              <a:t>List </a:t>
            </a:r>
            <a:r>
              <a:rPr lang="de-DE" i="1" dirty="0" err="1"/>
              <a:t>of</a:t>
            </a:r>
            <a:r>
              <a:rPr lang="de-DE" i="1" dirty="0"/>
              <a:t> </a:t>
            </a:r>
            <a:r>
              <a:rPr lang="de-DE" i="1" dirty="0" err="1"/>
              <a:t>Metrics</a:t>
            </a:r>
            <a:endParaRPr lang="de-DE" i="1" dirty="0"/>
          </a:p>
          <a:p>
            <a:pPr marL="0" indent="0">
              <a:buNone/>
            </a:pPr>
            <a:r>
              <a:rPr lang="de-DE" b="1" dirty="0"/>
              <a:t>-</a:t>
            </a:r>
            <a:r>
              <a:rPr lang="de-DE" b="1" dirty="0" err="1"/>
              <a:t>Applications</a:t>
            </a:r>
            <a:r>
              <a:rPr lang="de-DE" b="1" dirty="0"/>
              <a:t> &amp; </a:t>
            </a:r>
            <a:r>
              <a:rPr lang="de-DE" b="1" dirty="0" err="1"/>
              <a:t>UseCases</a:t>
            </a:r>
            <a:r>
              <a:rPr lang="de-DE" b="1" dirty="0"/>
              <a:t> </a:t>
            </a:r>
            <a:r>
              <a:rPr lang="de-DE" i="1" dirty="0" err="1"/>
              <a:t>Diagram</a:t>
            </a:r>
            <a:endParaRPr lang="de-DE" i="1" dirty="0"/>
          </a:p>
          <a:p>
            <a:r>
              <a:rPr lang="de-DE" dirty="0"/>
              <a:t>?</a:t>
            </a:r>
            <a:r>
              <a:rPr lang="de-DE" dirty="0" err="1"/>
              <a:t>Cryptocurrencies</a:t>
            </a:r>
            <a:endParaRPr lang="de-DE" dirty="0"/>
          </a:p>
          <a:p>
            <a:pPr lvl="1"/>
            <a:r>
              <a:rPr lang="de-DE" dirty="0" err="1"/>
              <a:t>Borderless</a:t>
            </a:r>
            <a:r>
              <a:rPr lang="de-DE" dirty="0"/>
              <a:t> Payment System</a:t>
            </a:r>
          </a:p>
          <a:p>
            <a:pPr lvl="1"/>
            <a:r>
              <a:rPr lang="de-DE" dirty="0"/>
              <a:t>Financial Asset Class</a:t>
            </a:r>
          </a:p>
          <a:p>
            <a:r>
              <a:rPr lang="de-DE" dirty="0"/>
              <a:t>?Crowdfunding, Share </a:t>
            </a:r>
            <a:r>
              <a:rPr lang="de-DE" dirty="0" err="1"/>
              <a:t>and</a:t>
            </a:r>
            <a:r>
              <a:rPr lang="de-DE" dirty="0"/>
              <a:t> Capital </a:t>
            </a:r>
            <a:r>
              <a:rPr lang="de-DE" dirty="0" err="1"/>
              <a:t>Structure</a:t>
            </a:r>
            <a:endParaRPr lang="de-DE" dirty="0"/>
          </a:p>
          <a:p>
            <a:r>
              <a:rPr lang="de-DE" dirty="0"/>
              <a:t>?Recording</a:t>
            </a:r>
          </a:p>
          <a:p>
            <a:pPr lvl="1"/>
            <a:r>
              <a:rPr lang="de-DE" dirty="0" err="1"/>
              <a:t>Provenance</a:t>
            </a:r>
            <a:r>
              <a:rPr lang="de-DE" dirty="0"/>
              <a:t>, Supply Chain</a:t>
            </a:r>
          </a:p>
          <a:p>
            <a:r>
              <a:rPr lang="de-DE" dirty="0"/>
              <a:t>?Identity Management</a:t>
            </a:r>
          </a:p>
          <a:p>
            <a:r>
              <a:rPr lang="de-DE" dirty="0"/>
              <a:t>?</a:t>
            </a:r>
            <a:r>
              <a:rPr lang="de-DE" dirty="0" err="1"/>
              <a:t>Voting</a:t>
            </a:r>
            <a:endParaRPr lang="de-DE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</a:t>
            </a:r>
            <a:r>
              <a:rPr lang="en-US" dirty="0">
                <a:solidFill>
                  <a:srgbClr val="000000"/>
                </a:solidFill>
              </a:rPr>
              <a:t>Christensen's Criteria</a:t>
            </a:r>
          </a:p>
          <a:p>
            <a:pPr marL="0" indent="0">
              <a:buNone/>
            </a:pPr>
            <a:r>
              <a:rPr lang="de-DE" b="1" dirty="0"/>
              <a:t>-Business Models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Blockchain</a:t>
            </a:r>
            <a:r>
              <a:rPr lang="de-DE" b="1" dirty="0"/>
              <a:t> Systems</a:t>
            </a:r>
          </a:p>
          <a:p>
            <a:r>
              <a:rPr lang="en-US" dirty="0">
                <a:solidFill>
                  <a:srgbClr val="000000"/>
                </a:solidFill>
              </a:rPr>
              <a:t>?ICOs</a:t>
            </a:r>
          </a:p>
          <a:p>
            <a:r>
              <a:rPr lang="en-US" dirty="0">
                <a:solidFill>
                  <a:srgbClr val="000000"/>
                </a:solidFill>
              </a:rPr>
              <a:t>?Micropayments</a:t>
            </a:r>
          </a:p>
          <a:p>
            <a:r>
              <a:rPr lang="de-DE" dirty="0"/>
              <a:t>?</a:t>
            </a:r>
            <a:r>
              <a:rPr lang="de-DE" dirty="0" err="1"/>
              <a:t>Read&amp;Write</a:t>
            </a:r>
            <a:r>
              <a:rPr lang="de-DE" dirty="0"/>
              <a:t> Service </a:t>
            </a:r>
            <a:r>
              <a:rPr lang="de-DE" dirty="0" err="1"/>
              <a:t>Fees</a:t>
            </a:r>
            <a:endParaRPr lang="de-DE" dirty="0"/>
          </a:p>
          <a:p>
            <a:r>
              <a:rPr lang="de-DE" dirty="0"/>
              <a:t>?</a:t>
            </a:r>
            <a:r>
              <a:rPr lang="de-DE" dirty="0" err="1"/>
              <a:t>Complexity</a:t>
            </a:r>
            <a:r>
              <a:rPr lang="de-DE" dirty="0"/>
              <a:t> Management Service – Handling Private Keys</a:t>
            </a:r>
            <a:endParaRPr lang="en-US" dirty="0"/>
          </a:p>
          <a:p>
            <a:endParaRPr lang="en-US" dirty="0"/>
          </a:p>
          <a:p>
            <a:r>
              <a:rPr lang="en-US" dirty="0"/>
              <a:t>Image Sources:</a:t>
            </a:r>
          </a:p>
          <a:p>
            <a:r>
              <a:rPr lang="en-US" dirty="0"/>
              <a:t>http://grtech.com.my/wp-content/uploads/2015/07/apply_online1.png</a:t>
            </a:r>
          </a:p>
          <a:p>
            <a:r>
              <a:rPr lang="en-US" dirty="0"/>
              <a:t>https://vignette1.wikia.nocookie.net/fantendo/images/1/10/Coin_NSMB2.png/revision/latest/scale-to-width-down/1000?cb=20120731134611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8506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48504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1)</a:t>
            </a:r>
          </a:p>
          <a:p>
            <a:r>
              <a:rPr lang="en-US" dirty="0"/>
              <a:t>-Bitcoin Core (C++) Software Download</a:t>
            </a:r>
            <a:r>
              <a:rPr lang="en-US" baseline="0" dirty="0"/>
              <a:t> from </a:t>
            </a:r>
            <a:r>
              <a:rPr lang="en-US" b="1" baseline="0" dirty="0"/>
              <a:t>Website or Private</a:t>
            </a:r>
            <a:r>
              <a:rPr lang="en-US" b="0" baseline="0" dirty="0"/>
              <a:t> (http …www)</a:t>
            </a:r>
            <a:endParaRPr lang="en-US" b="1" dirty="0"/>
          </a:p>
          <a:p>
            <a:r>
              <a:rPr lang="en-US" dirty="0"/>
              <a:t>-Unstructured</a:t>
            </a:r>
            <a:r>
              <a:rPr lang="en-US" baseline="0" dirty="0"/>
              <a:t> P2P Network around the Globe ~6.000 active Full Nodes &gt;100.000 Temporarily/Light Nodes</a:t>
            </a:r>
          </a:p>
          <a:p>
            <a:r>
              <a:rPr lang="en-US" baseline="0" dirty="0"/>
              <a:t>2)</a:t>
            </a:r>
          </a:p>
          <a:p>
            <a:r>
              <a:rPr lang="en-US" baseline="0" dirty="0"/>
              <a:t>-Network Communication Layer</a:t>
            </a:r>
          </a:p>
          <a:p>
            <a:r>
              <a:rPr lang="en-US" baseline="0" dirty="0"/>
              <a:t>-Normal </a:t>
            </a:r>
            <a:r>
              <a:rPr lang="en-US" b="1" baseline="0" dirty="0"/>
              <a:t>Peer Discovery </a:t>
            </a:r>
            <a:r>
              <a:rPr lang="en-US" baseline="0" dirty="0"/>
              <a:t>Process over </a:t>
            </a:r>
            <a:r>
              <a:rPr lang="en-US" b="1" baseline="0" dirty="0"/>
              <a:t>DNS</a:t>
            </a:r>
            <a:r>
              <a:rPr lang="en-US" baseline="0" dirty="0"/>
              <a:t> Services (Voluntarily), </a:t>
            </a:r>
            <a:r>
              <a:rPr lang="en-US" b="1" baseline="0" dirty="0"/>
              <a:t>Hard Coded</a:t>
            </a:r>
            <a:r>
              <a:rPr lang="en-US" baseline="0" dirty="0"/>
              <a:t> Seed(IPs) last Release in Client Software, Console </a:t>
            </a:r>
            <a:r>
              <a:rPr lang="en-US" b="1" baseline="0" dirty="0"/>
              <a:t>Import</a:t>
            </a:r>
            <a:r>
              <a:rPr lang="en-US" baseline="0" dirty="0"/>
              <a:t> Function or </a:t>
            </a:r>
            <a:r>
              <a:rPr lang="en-US" b="1" baseline="0" dirty="0"/>
              <a:t>Local</a:t>
            </a:r>
            <a:r>
              <a:rPr lang="en-US" baseline="0" dirty="0"/>
              <a:t> Table Storage if second</a:t>
            </a:r>
          </a:p>
          <a:p>
            <a:r>
              <a:rPr lang="en-US" baseline="0" dirty="0"/>
              <a:t>-&gt; Ongoing </a:t>
            </a:r>
            <a:r>
              <a:rPr lang="en-US" baseline="0" dirty="0" err="1"/>
              <a:t>addr</a:t>
            </a:r>
            <a:r>
              <a:rPr lang="en-US" baseline="0" dirty="0"/>
              <a:t> messages -&gt; Relay/Propagation of Addresses, but </a:t>
            </a:r>
            <a:r>
              <a:rPr lang="en-US" b="1" baseline="0" dirty="0"/>
              <a:t>Local</a:t>
            </a:r>
            <a:r>
              <a:rPr lang="en-US" baseline="0" dirty="0"/>
              <a:t> </a:t>
            </a:r>
            <a:r>
              <a:rPr lang="en-US" b="1" baseline="0" dirty="0"/>
              <a:t>Reputation</a:t>
            </a:r>
            <a:r>
              <a:rPr lang="en-US" baseline="0" dirty="0"/>
              <a:t> System for Spam</a:t>
            </a:r>
          </a:p>
          <a:p>
            <a:r>
              <a:rPr lang="en-US" baseline="0" dirty="0"/>
              <a:t>3)</a:t>
            </a:r>
          </a:p>
          <a:p>
            <a:r>
              <a:rPr lang="en-US" baseline="0" dirty="0"/>
              <a:t>-Leaving is trivial</a:t>
            </a:r>
          </a:p>
          <a:p>
            <a:endParaRPr lang="en-US" baseline="0" dirty="0"/>
          </a:p>
          <a:p>
            <a:r>
              <a:rPr lang="en-US" baseline="0" dirty="0"/>
              <a:t>Image Sources:</a:t>
            </a:r>
          </a:p>
          <a:p>
            <a:r>
              <a:rPr lang="en-US" baseline="0" dirty="0"/>
              <a:t>http://icons.iconarchive.com/icons/oxygen-icons.org/oxygen/256/Devices-computer-laptop-icon.png</a:t>
            </a:r>
          </a:p>
          <a:p>
            <a:r>
              <a:rPr lang="en-US" baseline="0" dirty="0"/>
              <a:t>http://www.flaticon.com/free-icon/download-button_532</a:t>
            </a:r>
          </a:p>
          <a:p>
            <a:r>
              <a:rPr lang="en-US" dirty="0"/>
              <a:t>http://www.anseetec.com/wp-content/uploads/2016/07/P2P-Network.png</a:t>
            </a:r>
          </a:p>
          <a:p>
            <a:r>
              <a:rPr lang="en-US" dirty="0"/>
              <a:t>http://www.clker.com/cliparts/u/y/Z/d/K/X/cloud-md.png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789137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1)</a:t>
            </a:r>
          </a:p>
          <a:p>
            <a:r>
              <a:rPr lang="en-US" dirty="0"/>
              <a:t>-</a:t>
            </a:r>
            <a:r>
              <a:rPr lang="en-US" b="1" dirty="0"/>
              <a:t>Synchronizing</a:t>
            </a:r>
            <a:r>
              <a:rPr lang="en-US" dirty="0"/>
              <a:t> -&gt; Check all </a:t>
            </a:r>
            <a:r>
              <a:rPr lang="en-US" baseline="0" dirty="0"/>
              <a:t>Blocks (Headers) and Data for </a:t>
            </a:r>
            <a:r>
              <a:rPr lang="en-US" b="1" baseline="0" dirty="0"/>
              <a:t>Validation</a:t>
            </a:r>
            <a:r>
              <a:rPr lang="en-US" baseline="0" dirty="0"/>
              <a:t> (Help with Checkpoints)</a:t>
            </a:r>
            <a:endParaRPr lang="en-US" dirty="0"/>
          </a:p>
          <a:p>
            <a:r>
              <a:rPr lang="en-US" dirty="0"/>
              <a:t>2)</a:t>
            </a:r>
          </a:p>
          <a:p>
            <a:r>
              <a:rPr lang="en-US" dirty="0"/>
              <a:t>-Data = </a:t>
            </a:r>
            <a:r>
              <a:rPr lang="en-US" b="1" dirty="0"/>
              <a:t>Stack-based</a:t>
            </a:r>
            <a:r>
              <a:rPr lang="en-US" baseline="0" dirty="0"/>
              <a:t> </a:t>
            </a:r>
            <a:r>
              <a:rPr lang="en-US" dirty="0"/>
              <a:t>Transaction</a:t>
            </a:r>
            <a:r>
              <a:rPr lang="en-US" baseline="0" dirty="0"/>
              <a:t> </a:t>
            </a:r>
            <a:r>
              <a:rPr lang="en-US" b="1" dirty="0"/>
              <a:t>Scripts</a:t>
            </a:r>
            <a:r>
              <a:rPr lang="en-US" baseline="0" dirty="0"/>
              <a:t> &amp; Overhead for P2P</a:t>
            </a:r>
          </a:p>
          <a:p>
            <a:r>
              <a:rPr lang="en-US" baseline="0" dirty="0"/>
              <a:t>-</a:t>
            </a:r>
            <a:r>
              <a:rPr lang="en-US" b="1" baseline="0" dirty="0"/>
              <a:t>Blocks</a:t>
            </a:r>
            <a:r>
              <a:rPr lang="en-US" baseline="0" dirty="0"/>
              <a:t> are propagated same way</a:t>
            </a:r>
          </a:p>
          <a:p>
            <a:endParaRPr lang="en-US" baseline="0" dirty="0"/>
          </a:p>
          <a:p>
            <a:r>
              <a:rPr lang="en-US" baseline="0" dirty="0"/>
              <a:t>Image Source:</a:t>
            </a:r>
          </a:p>
          <a:p>
            <a:r>
              <a:rPr lang="en-US" dirty="0"/>
              <a:t>http://tech.eu/wp-content/uploads/2014/03/Simple-Bitcoin-transaction1.png</a:t>
            </a:r>
          </a:p>
          <a:p>
            <a:r>
              <a:rPr lang="en-US" dirty="0"/>
              <a:t>http://www.flaticon.com/free-icon/magnifying-glass_49116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1506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-Abstract data layer  -&gt; Notion of </a:t>
            </a:r>
            <a:r>
              <a:rPr lang="en-US" b="1" dirty="0"/>
              <a:t>Global Logical</a:t>
            </a:r>
            <a:r>
              <a:rPr lang="en-US" b="1" baseline="0" dirty="0"/>
              <a:t> Time in Live </a:t>
            </a:r>
            <a:r>
              <a:rPr lang="en-US" baseline="0" dirty="0"/>
              <a:t>(~8 min Intervals in Bitcoin)</a:t>
            </a:r>
          </a:p>
          <a:p>
            <a:r>
              <a:rPr lang="en-US" baseline="0" dirty="0"/>
              <a:t>-Rule </a:t>
            </a:r>
            <a:r>
              <a:rPr lang="en-US" b="1" baseline="0" dirty="0"/>
              <a:t>longest</a:t>
            </a:r>
            <a:r>
              <a:rPr lang="en-US" baseline="0" dirty="0"/>
              <a:t> </a:t>
            </a:r>
            <a:r>
              <a:rPr lang="en-US" b="1" baseline="0" dirty="0"/>
              <a:t>Chain</a:t>
            </a:r>
            <a:r>
              <a:rPr lang="en-US" baseline="0" dirty="0"/>
              <a:t> is valid</a:t>
            </a:r>
          </a:p>
          <a:p>
            <a:r>
              <a:rPr lang="en-US" baseline="0" dirty="0"/>
              <a:t>-</a:t>
            </a:r>
            <a:r>
              <a:rPr lang="en-US" b="1" baseline="0" dirty="0"/>
              <a:t>UTXO</a:t>
            </a:r>
            <a:r>
              <a:rPr lang="en-US" baseline="0" dirty="0"/>
              <a:t> = Unspent Transaction Output</a:t>
            </a:r>
          </a:p>
          <a:p>
            <a:endParaRPr lang="en-US" baseline="0" dirty="0"/>
          </a:p>
          <a:p>
            <a:r>
              <a:rPr lang="en-US" baseline="0" dirty="0"/>
              <a:t>Source:</a:t>
            </a:r>
          </a:p>
          <a:p>
            <a:r>
              <a:rPr lang="en-US" dirty="0"/>
              <a:t>http://www.imponderablethings.com/2013/07/how-bitcoin-works-under-hood.html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86738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b="1" dirty="0" err="1"/>
              <a:t>Merkle</a:t>
            </a:r>
            <a:r>
              <a:rPr lang="en-US" b="1" dirty="0"/>
              <a:t> Hash Tree</a:t>
            </a:r>
          </a:p>
          <a:p>
            <a:r>
              <a:rPr lang="en-US" dirty="0"/>
              <a:t>-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Proof of Work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 is piece of data which is difficult (</a:t>
            </a:r>
            <a:r>
              <a:rPr lang="en-GB" sz="1200" b="0" i="1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costly, time-consuming) to produce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but </a:t>
            </a:r>
            <a:r>
              <a:rPr lang="en-GB" sz="1200" b="0" i="1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easy to verify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and which satisfies certain requirements.</a:t>
            </a:r>
          </a:p>
          <a:p>
            <a:r>
              <a:rPr lang="en-US" dirty="0"/>
              <a:t>-</a:t>
            </a:r>
            <a:r>
              <a:rPr lang="en-GB" dirty="0"/>
              <a:t>Bitcoin uses </a:t>
            </a:r>
            <a:r>
              <a:rPr lang="en-GB" b="1" i="0" dirty="0" err="1"/>
              <a:t>Hashcash</a:t>
            </a:r>
            <a:r>
              <a:rPr lang="en-GB" dirty="0"/>
              <a:t> </a:t>
            </a:r>
            <a:r>
              <a:rPr lang="en-GB" dirty="0" err="1"/>
              <a:t>PoW</a:t>
            </a:r>
            <a:r>
              <a:rPr lang="en-GB" dirty="0"/>
              <a:t> system. </a:t>
            </a:r>
            <a:r>
              <a:rPr lang="en-GB" b="0" dirty="0"/>
              <a:t>Hashing Algorithm Schemes</a:t>
            </a:r>
            <a:r>
              <a:rPr lang="en-GB" b="1" dirty="0"/>
              <a:t>: (double) SHA-256 </a:t>
            </a:r>
            <a:r>
              <a:rPr lang="en-GB" dirty="0"/>
              <a:t>or others (</a:t>
            </a:r>
            <a:r>
              <a:rPr lang="en-GB" dirty="0" err="1"/>
              <a:t>Scrypt</a:t>
            </a:r>
            <a:r>
              <a:rPr lang="en-GB" dirty="0"/>
              <a:t> in </a:t>
            </a:r>
            <a:r>
              <a:rPr lang="en-GB" dirty="0" err="1"/>
              <a:t>Ltc</a:t>
            </a:r>
            <a:r>
              <a:rPr lang="en-GB" dirty="0"/>
              <a:t>, Quark…)</a:t>
            </a:r>
          </a:p>
          <a:p>
            <a:r>
              <a:rPr lang="en-GB" dirty="0"/>
              <a:t>-Bitcoins Requirement: </a:t>
            </a:r>
            <a:r>
              <a:rPr lang="en-GB" b="1" dirty="0"/>
              <a:t>Hash-Value</a:t>
            </a:r>
            <a:r>
              <a:rPr lang="en-GB" b="1" baseline="0" dirty="0"/>
              <a:t> &lt; Threshold Value</a:t>
            </a:r>
          </a:p>
          <a:p>
            <a:r>
              <a:rPr lang="en-GB" baseline="0" dirty="0"/>
              <a:t>-Threshold Value </a:t>
            </a:r>
            <a:r>
              <a:rPr lang="en-GB" b="1" baseline="0" dirty="0"/>
              <a:t>difficulty</a:t>
            </a:r>
            <a:r>
              <a:rPr lang="en-GB" baseline="0" dirty="0"/>
              <a:t> </a:t>
            </a:r>
            <a:r>
              <a:rPr lang="en-GB" b="1" baseline="0" dirty="0"/>
              <a:t>retargets</a:t>
            </a:r>
            <a:r>
              <a:rPr lang="en-GB" baseline="0" dirty="0"/>
              <a:t> periodically to adjust to 10 min goal time for total network to computer next block</a:t>
            </a:r>
          </a:p>
          <a:p>
            <a:r>
              <a:rPr lang="en-GB" baseline="0" dirty="0"/>
              <a:t>-Process of adding new blocks is called </a:t>
            </a:r>
            <a:r>
              <a:rPr lang="en-GB" b="1" baseline="0" dirty="0"/>
              <a:t>Mining</a:t>
            </a:r>
            <a:r>
              <a:rPr lang="en-GB" baseline="0" dirty="0"/>
              <a:t> -&gt; Right for </a:t>
            </a:r>
            <a:r>
              <a:rPr lang="en-GB" b="1" baseline="0" dirty="0"/>
              <a:t>New coins </a:t>
            </a:r>
            <a:r>
              <a:rPr lang="en-GB" baseline="0" dirty="0"/>
              <a:t>creations in </a:t>
            </a:r>
            <a:r>
              <a:rPr lang="en-GB" baseline="0" dirty="0" err="1"/>
              <a:t>Coinbase</a:t>
            </a:r>
            <a:r>
              <a:rPr lang="en-GB" baseline="0" dirty="0"/>
              <a:t>-Transaction</a:t>
            </a:r>
          </a:p>
          <a:p>
            <a:r>
              <a:rPr lang="en-GB" baseline="0" dirty="0"/>
              <a:t>-Asics(</a:t>
            </a:r>
            <a:r>
              <a:rPr lang="en-GB" baseline="0" dirty="0" err="1"/>
              <a:t>Btc</a:t>
            </a:r>
            <a:r>
              <a:rPr lang="en-GB" baseline="0" dirty="0"/>
              <a:t>), GPU(Eth), CPU(</a:t>
            </a:r>
            <a:r>
              <a:rPr lang="en-GB" baseline="0" dirty="0" err="1"/>
              <a:t>Monero</a:t>
            </a:r>
            <a:r>
              <a:rPr lang="en-GB" baseline="0" dirty="0"/>
              <a:t>) Mining</a:t>
            </a:r>
          </a:p>
          <a:p>
            <a:r>
              <a:rPr lang="en-GB" baseline="0" dirty="0"/>
              <a:t>-</a:t>
            </a:r>
            <a:r>
              <a:rPr lang="en-GB" b="1" baseline="0" dirty="0"/>
              <a:t>Attacks</a:t>
            </a:r>
            <a:r>
              <a:rPr lang="en-GB" baseline="0" dirty="0"/>
              <a:t> etc.</a:t>
            </a:r>
            <a:endParaRPr lang="en-GB" dirty="0"/>
          </a:p>
          <a:p>
            <a:endParaRPr lang="en-US" dirty="0"/>
          </a:p>
          <a:p>
            <a:r>
              <a:rPr lang="en-US" dirty="0"/>
              <a:t>Image Source:</a:t>
            </a:r>
          </a:p>
          <a:p>
            <a:r>
              <a:rPr lang="en-US" dirty="0"/>
              <a:t>https://i.stack.imgur.com/HrKX0.png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3319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-Database abstraction layer -&gt; but in Thesis Ripple also more </a:t>
            </a:r>
            <a:r>
              <a:rPr lang="en-US" b="1" dirty="0"/>
              <a:t>technical</a:t>
            </a:r>
            <a:r>
              <a:rPr lang="en-US" dirty="0"/>
              <a:t> Comparison on lower level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2)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-P2P Network resembles </a:t>
            </a:r>
            <a:r>
              <a:rPr lang="en-US" b="1" dirty="0"/>
              <a:t>Client-Server</a:t>
            </a:r>
            <a:r>
              <a:rPr lang="en-US" dirty="0"/>
              <a:t>, since more User than Nodes and User is </a:t>
            </a:r>
            <a:r>
              <a:rPr lang="en-US" b="1" dirty="0"/>
              <a:t>dependent</a:t>
            </a:r>
            <a:r>
              <a:rPr lang="en-US" dirty="0"/>
              <a:t> of Node (UNL = Unique Node List)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-Gateway is business that professionally issues IOUs, and bridges between Ripple network and 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traditional financial system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-&gt; 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Less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en-GB" sz="1200" b="1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anonymity</a:t>
            </a:r>
            <a:endParaRPr lang="en-US" b="1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3)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-IOU = I owe You (more of a </a:t>
            </a:r>
            <a:r>
              <a:rPr lang="en-US" b="1" dirty="0"/>
              <a:t>credit</a:t>
            </a:r>
            <a:r>
              <a:rPr lang="en-US" dirty="0"/>
              <a:t> based system than debit based) -&gt; </a:t>
            </a:r>
            <a:r>
              <a:rPr lang="en-US" b="1" dirty="0"/>
              <a:t>Fiat</a:t>
            </a:r>
            <a:r>
              <a:rPr lang="en-US" dirty="0"/>
              <a:t> Currencies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-</a:t>
            </a:r>
            <a:r>
              <a:rPr lang="en-US" b="1" dirty="0"/>
              <a:t>XRP</a:t>
            </a:r>
            <a:r>
              <a:rPr lang="en-US" dirty="0"/>
              <a:t> as </a:t>
            </a:r>
            <a:r>
              <a:rPr lang="en-US" b="1" dirty="0"/>
              <a:t>spam</a:t>
            </a:r>
            <a:r>
              <a:rPr lang="en-US" dirty="0"/>
              <a:t> prevention (20 XRP locked </a:t>
            </a:r>
            <a:r>
              <a:rPr lang="en-US" b="1" dirty="0"/>
              <a:t>Deposit</a:t>
            </a:r>
            <a:r>
              <a:rPr lang="en-US" dirty="0"/>
              <a:t> for each</a:t>
            </a:r>
            <a:r>
              <a:rPr lang="en-US" baseline="0" dirty="0"/>
              <a:t> account)</a:t>
            </a:r>
            <a:endParaRPr lang="en-US" dirty="0"/>
          </a:p>
          <a:p>
            <a:endParaRPr lang="en-US" dirty="0"/>
          </a:p>
          <a:p>
            <a:r>
              <a:rPr lang="en-US" dirty="0"/>
              <a:t>Differences -&gt;</a:t>
            </a:r>
            <a:r>
              <a:rPr lang="en-US" baseline="0" dirty="0"/>
              <a:t> </a:t>
            </a:r>
            <a:r>
              <a:rPr lang="en-US" b="1" dirty="0"/>
              <a:t>Implications?</a:t>
            </a:r>
          </a:p>
          <a:p>
            <a:endParaRPr lang="en-US" dirty="0"/>
          </a:p>
          <a:p>
            <a:r>
              <a:rPr lang="en-US" dirty="0"/>
              <a:t>Sources:</a:t>
            </a:r>
          </a:p>
          <a:p>
            <a:r>
              <a:rPr lang="en-US" dirty="0"/>
              <a:t>https://ripple.com/files/ripple_consensus_whitepaper.pdf</a:t>
            </a:r>
          </a:p>
          <a:p>
            <a:r>
              <a:rPr lang="en-US" dirty="0"/>
              <a:t>https://ripple.com/build/</a:t>
            </a:r>
          </a:p>
          <a:p>
            <a:r>
              <a:rPr lang="en-US" dirty="0"/>
              <a:t>https://wiki.ripple.com/Introduction_to_Ripple_for_Bitcoiners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43141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-Communication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with </a:t>
            </a:r>
            <a:r>
              <a:rPr lang="en-GB" sz="1200" b="1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Outside</a:t>
            </a:r>
            <a:endParaRPr lang="en-GB" sz="1200" b="1" i="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1)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-Cryptographic algorithm -&gt; Private Key(32 bytes secret number), Public Key(Compressed 33 bytes) and Signature(either 73, 72, or 71 bytes long)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-The signature itself is two numbers known as </a:t>
            </a:r>
            <a:r>
              <a:rPr lang="en-GB" sz="1200" b="1" i="1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r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 and </a:t>
            </a:r>
            <a:r>
              <a:rPr lang="en-GB" sz="1200" b="1" i="1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s</a:t>
            </a:r>
            <a:r>
              <a:rPr lang="en-GB" sz="1200" b="1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-&gt; </a:t>
            </a:r>
            <a:r>
              <a:rPr lang="en-GB" sz="1200" b="0" i="0" kern="1200" baseline="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PubKey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to determine if </a:t>
            </a:r>
            <a:r>
              <a:rPr lang="en-GB" sz="1200" b="1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genuine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sign</a:t>
            </a:r>
            <a:endParaRPr lang="en-GB" sz="1200" b="0" i="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-Secp256k1 refers to the parameters of the ECDSA curve used in Bitcoin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-ECDSA is </a:t>
            </a:r>
            <a:r>
              <a:rPr lang="en-GB" b="1" dirty="0"/>
              <a:t>widely used </a:t>
            </a:r>
            <a:r>
              <a:rPr lang="en-GB" dirty="0"/>
              <a:t>signature scheme, which offers security due to difficulty of the elliptic curve </a:t>
            </a:r>
            <a:r>
              <a:rPr lang="en-GB" b="1" dirty="0"/>
              <a:t>discrete logarithm problem</a:t>
            </a:r>
            <a:endParaRPr lang="en-GB" sz="1200" b="0" i="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-Base58Check encoding: binary-to-text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encoding</a:t>
            </a:r>
            <a:endParaRPr lang="en-GB" sz="1200" b="0" i="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r>
              <a:rPr lang="en-US" dirty="0"/>
              <a:t>2)</a:t>
            </a:r>
          </a:p>
          <a:p>
            <a:r>
              <a:rPr lang="en-US" dirty="0"/>
              <a:t>-Same</a:t>
            </a:r>
            <a:r>
              <a:rPr lang="en-US" baseline="0" dirty="0"/>
              <a:t> as Bitcoin, but K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eccak-256 (Which is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family of SHA-3) to derive Address(20 Byte) from </a:t>
            </a:r>
            <a:r>
              <a:rPr lang="en-GB" sz="1200" b="0" i="0" kern="1200" baseline="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PubKey</a:t>
            </a:r>
            <a:endParaRPr lang="en-GB" sz="1200" b="0" i="0" kern="1200" baseline="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</a:t>
            </a:r>
            <a:r>
              <a:rPr lang="en-GB" sz="1200" b="1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Nonce 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to make sure </a:t>
            </a:r>
            <a:r>
              <a:rPr lang="en-GB" sz="1200" b="0" i="0" kern="1200" baseline="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Txn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are only processed once</a:t>
            </a:r>
            <a:endParaRPr lang="en-US" b="0" dirty="0"/>
          </a:p>
          <a:p>
            <a:r>
              <a:rPr lang="en-US" dirty="0"/>
              <a:t>-</a:t>
            </a:r>
            <a:r>
              <a:rPr lang="en-US" b="1" dirty="0"/>
              <a:t>EVM</a:t>
            </a:r>
            <a:r>
              <a:rPr lang="en-US" dirty="0"/>
              <a:t>(Execution</a:t>
            </a:r>
            <a:r>
              <a:rPr lang="en-US" baseline="0" dirty="0"/>
              <a:t> Model)</a:t>
            </a:r>
            <a:r>
              <a:rPr lang="en-US" dirty="0"/>
              <a:t> to execute Automated </a:t>
            </a:r>
            <a:r>
              <a:rPr lang="en-US" b="1" dirty="0"/>
              <a:t>Smart Contract </a:t>
            </a:r>
            <a:r>
              <a:rPr lang="en-US" dirty="0"/>
              <a:t>Accounts -&gt; Transitions to new State</a:t>
            </a:r>
          </a:p>
          <a:p>
            <a:r>
              <a:rPr lang="en-US" dirty="0"/>
              <a:t>-</a:t>
            </a:r>
            <a:r>
              <a:rPr lang="en-US" b="1" dirty="0"/>
              <a:t>Halting</a:t>
            </a:r>
            <a:r>
              <a:rPr lang="en-US" b="1" baseline="0" dirty="0"/>
              <a:t> Problem </a:t>
            </a:r>
            <a:r>
              <a:rPr lang="en-US" baseline="0" dirty="0"/>
              <a:t>solved with </a:t>
            </a:r>
            <a:r>
              <a:rPr lang="en-US" b="1" baseline="0" dirty="0"/>
              <a:t>Gas</a:t>
            </a:r>
            <a:r>
              <a:rPr lang="en-US" baseline="0" dirty="0"/>
              <a:t> as </a:t>
            </a:r>
            <a:r>
              <a:rPr lang="en-US" baseline="0" dirty="0" err="1"/>
              <a:t>Txn</a:t>
            </a:r>
            <a:r>
              <a:rPr lang="en-US" baseline="0" dirty="0"/>
              <a:t> internal fee to buy Computational Power with Ether</a:t>
            </a:r>
            <a:endParaRPr lang="en-US" dirty="0"/>
          </a:p>
          <a:p>
            <a:endParaRPr lang="en-US" dirty="0"/>
          </a:p>
          <a:p>
            <a:r>
              <a:rPr lang="en-US" dirty="0"/>
              <a:t>Sources:</a:t>
            </a:r>
          </a:p>
          <a:p>
            <a:r>
              <a:rPr lang="en-US" dirty="0"/>
              <a:t>-http://www.imponderablethings.com/2013/07/how-bitcoin-works-under-hood.html</a:t>
            </a:r>
          </a:p>
          <a:p>
            <a:r>
              <a:rPr lang="en-US" dirty="0"/>
              <a:t>-</a:t>
            </a:r>
            <a:r>
              <a:rPr lang="en-US" dirty="0" err="1"/>
              <a:t>Ethereum</a:t>
            </a:r>
            <a:r>
              <a:rPr lang="en-US" dirty="0"/>
              <a:t> Yellow Paper</a:t>
            </a:r>
            <a:r>
              <a:rPr lang="en-US" baseline="0" dirty="0"/>
              <a:t> </a:t>
            </a:r>
            <a:r>
              <a:rPr lang="en-US" dirty="0"/>
              <a:t>@http://gavwood.com/paper.pdf</a:t>
            </a:r>
          </a:p>
          <a:p>
            <a:r>
              <a:rPr lang="en-US" dirty="0"/>
              <a:t>-https://github.com/</a:t>
            </a:r>
            <a:r>
              <a:rPr lang="en-US" dirty="0" err="1"/>
              <a:t>ethereum</a:t>
            </a:r>
            <a:r>
              <a:rPr lang="en-US" dirty="0"/>
              <a:t>/wiki/wiki/</a:t>
            </a:r>
            <a:r>
              <a:rPr lang="en-US" dirty="0" err="1"/>
              <a:t>White-Paper#ethereum-accounts</a:t>
            </a:r>
            <a:endParaRPr lang="en-US" dirty="0"/>
          </a:p>
          <a:p>
            <a:r>
              <a:rPr lang="en-US" dirty="0"/>
              <a:t>https://en.bitcoin.it/wiki/Elliptic_Curve_Digital_Signature_Algorithm</a:t>
            </a:r>
          </a:p>
          <a:p>
            <a:r>
              <a:rPr lang="en-US" dirty="0"/>
              <a:t>https://bitcoin.stackexchange.com/questions/21907/what-does-the-curve-used-in-bitcoin-secp256k1-look-like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116394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-Resources for Criteria:</a:t>
            </a:r>
          </a:p>
          <a:p>
            <a:r>
              <a:rPr lang="en-US" baseline="0" dirty="0"/>
              <a:t>https://www.coingecko.com/en</a:t>
            </a:r>
          </a:p>
          <a:p>
            <a:r>
              <a:rPr lang="en-US" baseline="0" dirty="0"/>
              <a:t>https://bitinfocharts.com/index_v.html</a:t>
            </a:r>
          </a:p>
          <a:p>
            <a:r>
              <a:rPr lang="en-US" baseline="0" dirty="0"/>
              <a:t>https://xrpcharts.ripple.com/#/metrics</a:t>
            </a:r>
          </a:p>
          <a:p>
            <a:r>
              <a:rPr lang="en-US" dirty="0"/>
              <a:t>https://coinmarketcap.com/all/views/all/</a:t>
            </a:r>
          </a:p>
          <a:p>
            <a:r>
              <a:rPr lang="en-US" dirty="0"/>
              <a:t>http://www.alexa.com/siteinfo/hyperledger.org</a:t>
            </a:r>
          </a:p>
          <a:p>
            <a:r>
              <a:rPr lang="en-US" dirty="0"/>
              <a:t>-Snapshot</a:t>
            </a:r>
            <a:r>
              <a:rPr lang="en-US" baseline="0" dirty="0"/>
              <a:t> Date: 08.07.2017, Numbers partly rounded</a:t>
            </a:r>
          </a:p>
          <a:p>
            <a:r>
              <a:rPr lang="en-US" sz="1200" b="0" i="0" baseline="0" dirty="0"/>
              <a:t>-Activity in Public Source Code Repos = Forks, Watchers, Issues, Commits</a:t>
            </a:r>
            <a:endParaRPr lang="en-US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29356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Narayanan, A., </a:t>
            </a:r>
            <a:r>
              <a:rPr lang="en-GB" dirty="0" err="1"/>
              <a:t>Bonneau</a:t>
            </a:r>
            <a:r>
              <a:rPr lang="en-GB" dirty="0"/>
              <a:t>, J., </a:t>
            </a:r>
            <a:r>
              <a:rPr lang="en-GB" dirty="0" err="1"/>
              <a:t>Felten</a:t>
            </a:r>
            <a:r>
              <a:rPr lang="en-GB" dirty="0"/>
              <a:t>, E., Miller, A., </a:t>
            </a:r>
            <a:r>
              <a:rPr lang="en-GB" dirty="0" err="1"/>
              <a:t>Goldfeder</a:t>
            </a:r>
            <a:r>
              <a:rPr lang="en-GB" dirty="0"/>
              <a:t>, S., (2016): Bitcoin and Cryptocurrency Technologies: A Comprehensive Introduction. Princeton University Press</a:t>
            </a:r>
          </a:p>
          <a:p>
            <a:r>
              <a:rPr lang="en-US" dirty="0"/>
              <a:t>@http://bitcoinbook.cs.princeton.edu/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69242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Narayanan, A., </a:t>
            </a:r>
            <a:r>
              <a:rPr lang="en-GB" dirty="0" err="1"/>
              <a:t>Bonneau</a:t>
            </a:r>
            <a:r>
              <a:rPr lang="en-GB" dirty="0"/>
              <a:t>, J., </a:t>
            </a:r>
            <a:r>
              <a:rPr lang="en-GB" dirty="0" err="1"/>
              <a:t>Felten</a:t>
            </a:r>
            <a:r>
              <a:rPr lang="en-GB" dirty="0"/>
              <a:t>, E., Miller, A., </a:t>
            </a:r>
            <a:r>
              <a:rPr lang="en-GB" dirty="0" err="1"/>
              <a:t>Goldfeder</a:t>
            </a:r>
            <a:r>
              <a:rPr lang="en-GB" dirty="0"/>
              <a:t>, S., (2016): Bitcoin and Cryptocurrency Technologies: A Comprehensive Introduction. Princeton University Press</a:t>
            </a:r>
          </a:p>
          <a:p>
            <a:r>
              <a:rPr lang="en-US" dirty="0"/>
              <a:t>@http://bitcoinbook.cs.princeton.edu/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719733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Narayanan, A., </a:t>
            </a:r>
            <a:r>
              <a:rPr lang="en-GB" dirty="0" err="1"/>
              <a:t>Bonneau</a:t>
            </a:r>
            <a:r>
              <a:rPr lang="en-GB" dirty="0"/>
              <a:t>, J., </a:t>
            </a:r>
            <a:r>
              <a:rPr lang="en-GB" dirty="0" err="1"/>
              <a:t>Felten</a:t>
            </a:r>
            <a:r>
              <a:rPr lang="en-GB" dirty="0"/>
              <a:t>, E., Miller, A., </a:t>
            </a:r>
            <a:r>
              <a:rPr lang="en-GB" dirty="0" err="1"/>
              <a:t>Goldfeder</a:t>
            </a:r>
            <a:r>
              <a:rPr lang="en-GB" dirty="0"/>
              <a:t>, S., (2016): Bitcoin and Cryptocurrency Technologies: A Comprehensive Introduction. Princeton University Press</a:t>
            </a:r>
          </a:p>
          <a:p>
            <a:r>
              <a:rPr lang="en-US" dirty="0"/>
              <a:t>@http://bitcoinbook.cs.princeton.edu/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24748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Distributed Data Storage</a:t>
            </a:r>
            <a:r>
              <a:rPr lang="en-US" baseline="0" dirty="0"/>
              <a:t> System -&gt; Currency Application suitable feature</a:t>
            </a:r>
            <a:endParaRPr lang="en-US" dirty="0"/>
          </a:p>
          <a:p>
            <a:endParaRPr lang="en-US" dirty="0"/>
          </a:p>
          <a:p>
            <a:r>
              <a:rPr lang="en-US" dirty="0"/>
              <a:t>Graphic</a:t>
            </a:r>
            <a:r>
              <a:rPr lang="en-US" baseline="0" dirty="0"/>
              <a:t> Sources</a:t>
            </a:r>
            <a:r>
              <a:rPr lang="en-US" dirty="0"/>
              <a:t>:</a:t>
            </a:r>
          </a:p>
          <a:p>
            <a:r>
              <a:rPr lang="en-US" dirty="0"/>
              <a:t>https://trends.google.com/trends/explore?q=Blockchain</a:t>
            </a:r>
          </a:p>
          <a:p>
            <a:r>
              <a:rPr lang="en-US" dirty="0"/>
              <a:t>https://coinmarketcap.com/charts/</a:t>
            </a:r>
          </a:p>
          <a:p>
            <a:r>
              <a:rPr lang="en-US" dirty="0"/>
              <a:t>https://upload.wikimedia.org/wikipedia/commons/c/c5/Bitcoin_logo.svg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37387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-Distributed database used to maintain a 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continuously growing list of records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, called blocks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-Each block contains </a:t>
            </a:r>
            <a:r>
              <a:rPr lang="en-GB" sz="1200" b="1" i="0" kern="1200" dirty="0" err="1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Hashpointer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(Timestamp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+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link to previous block + Nonce +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Data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)</a:t>
            </a:r>
          </a:p>
          <a:p>
            <a:endParaRPr lang="en-GB" sz="1200" b="0" i="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-Secure by Design</a:t>
            </a:r>
          </a:p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</a:t>
            </a:r>
            <a:r>
              <a:rPr lang="en-GB" sz="1200" b="1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Goal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: continuous real-time decentralized</a:t>
            </a: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 Consensus -&gt; Tamperproof Validation of Data at Time</a:t>
            </a:r>
          </a:p>
          <a:p>
            <a:endParaRPr lang="en-GB" sz="1200" b="0" i="0" kern="1200" baseline="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-Network Layer, Internet Layer (IP), Transport Layer (TCP), Application Layer (P2P-Model, DNS, HTTP)</a:t>
            </a:r>
          </a:p>
          <a:p>
            <a:endParaRPr lang="en-GB" sz="1200" b="0" i="0" kern="1200" baseline="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Image Source:</a:t>
            </a:r>
          </a:p>
          <a:p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https://en.wikipedia.org/wiki/Peer-to-peer#/media/File:P2P-network.svg</a:t>
            </a:r>
          </a:p>
          <a:p>
            <a:endParaRPr lang="en-GB" sz="1200" b="0" i="0" kern="1200" baseline="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baseline="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-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Blockchain vs distributed ledger systems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Arial Unicode MS" pitchFamily="34" charset="-128"/>
                <a:ea typeface="+mn-ea"/>
                <a:cs typeface="+mn-cs"/>
              </a:rPr>
              <a:t>/technology</a:t>
            </a:r>
            <a:endParaRPr lang="en-GB" sz="1200" b="0" i="0" kern="1200" dirty="0">
              <a:solidFill>
                <a:schemeClr val="tx1"/>
              </a:solidFill>
              <a:effectLst/>
              <a:latin typeface="Arial Unicode MS" pitchFamily="34" charset="-128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1901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4278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b="1" dirty="0"/>
              <a:t>Theoretical</a:t>
            </a:r>
            <a:r>
              <a:rPr lang="en-US" dirty="0"/>
              <a:t> Approach</a:t>
            </a:r>
          </a:p>
          <a:p>
            <a:r>
              <a:rPr lang="en-US" dirty="0"/>
              <a:t>-Focus on </a:t>
            </a:r>
            <a:r>
              <a:rPr lang="en-US" b="1" dirty="0"/>
              <a:t>Technical</a:t>
            </a:r>
            <a:r>
              <a:rPr lang="en-US" dirty="0"/>
              <a:t> Level not Use Case derived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43272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91945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b="1" dirty="0"/>
              <a:t>Quantitative</a:t>
            </a:r>
            <a:r>
              <a:rPr lang="en-US" baseline="0" dirty="0"/>
              <a:t> Criteria, but </a:t>
            </a:r>
            <a:r>
              <a:rPr lang="en-US" b="1" dirty="0"/>
              <a:t>Qualitive</a:t>
            </a:r>
            <a:r>
              <a:rPr lang="en-US" baseline="0" dirty="0"/>
              <a:t> Approach and Decision due to </a:t>
            </a:r>
            <a:r>
              <a:rPr lang="en-US" b="1" baseline="0" dirty="0"/>
              <a:t>Non-independent</a:t>
            </a:r>
            <a:r>
              <a:rPr lang="en-US" baseline="0" dirty="0"/>
              <a:t> Variables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i="0" dirty="0"/>
              <a:t>-</a:t>
            </a:r>
            <a:r>
              <a:rPr lang="en-US" b="1" i="0" dirty="0"/>
              <a:t>Aggregate</a:t>
            </a:r>
            <a:r>
              <a:rPr lang="en-US" i="0" dirty="0"/>
              <a:t> data</a:t>
            </a:r>
            <a:r>
              <a:rPr lang="en-US" i="0" baseline="0" dirty="0"/>
              <a:t> from </a:t>
            </a:r>
            <a:r>
              <a:rPr lang="en-US" i="0" dirty="0"/>
              <a:t>several </a:t>
            </a:r>
            <a:r>
              <a:rPr lang="en-US" b="1" i="0" dirty="0"/>
              <a:t>snapshots</a:t>
            </a:r>
            <a:r>
              <a:rPr lang="en-US" i="0" dirty="0"/>
              <a:t> at</a:t>
            </a:r>
            <a:r>
              <a:rPr lang="en-US" i="0" baseline="0" dirty="0"/>
              <a:t> different </a:t>
            </a:r>
            <a:r>
              <a:rPr lang="en-US" i="0" dirty="0"/>
              <a:t>times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4132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</a:t>
            </a:r>
            <a:r>
              <a:rPr lang="en-US" dirty="0" err="1"/>
              <a:t>Hyperledger</a:t>
            </a:r>
            <a:r>
              <a:rPr lang="en-US" baseline="0" dirty="0"/>
              <a:t> Project </a:t>
            </a:r>
            <a:r>
              <a:rPr lang="en-US" b="1" baseline="0" dirty="0"/>
              <a:t>private</a:t>
            </a:r>
            <a:r>
              <a:rPr lang="en-US" baseline="0" dirty="0"/>
              <a:t> Blockchains (company Linux Foundation, IBM)</a:t>
            </a:r>
            <a:endParaRPr lang="en-US" dirty="0"/>
          </a:p>
          <a:p>
            <a:r>
              <a:rPr lang="en-US" baseline="0" dirty="0"/>
              <a:t>-See detailed Table in Appendix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3841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 dirty="0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 dirty="0"/>
              <a:t>Edit Title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2" y="4211796"/>
            <a:ext cx="11432841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Presenter, Date, Location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22529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Faculty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Informatics</a:t>
            </a: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Technische</a:t>
            </a:r>
            <a:r>
              <a:rPr lang="en-US" sz="1400" b="0" i="0" kern="1200" baseline="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 Universität München</a:t>
            </a:r>
            <a:endParaRPr lang="en-US" sz="1400" b="0" i="0" kern="1200" noProof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dirty="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 dirty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dirty="0"/>
              <a:t>&lt;Format of Master 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 dirty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‹#›</a:t>
            </a:fld>
            <a:endParaRPr lang="en-US" noProof="0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 dirty="0"/>
              <a:t>&lt;Title&gt;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74268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noProof="1">
                <a:latin typeface="+mn-lt"/>
              </a:rPr>
              <a:t>Technische Universität München</a:t>
            </a:r>
          </a:p>
          <a:p>
            <a:r>
              <a:rPr lang="en-US" sz="1050" noProof="1">
                <a:latin typeface="+mn-lt"/>
              </a:rPr>
              <a:t>Faculty of Informatics</a:t>
            </a:r>
          </a:p>
          <a:p>
            <a:r>
              <a:rPr lang="en-US" sz="1050" noProof="1">
                <a:latin typeface="+mn-lt"/>
              </a:rPr>
              <a:t>Chair of Software Engineering for Business Information Systems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Tel	+49.89.289.</a:t>
            </a: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Fax	+49.89.289.17136</a:t>
            </a:r>
          </a:p>
          <a:p>
            <a:endParaRPr lang="en-US" sz="1050" baseline="0" noProof="1">
              <a:latin typeface="+mn-lt"/>
            </a:endParaRP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 dirty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2524469" y="5454244"/>
            <a:ext cx="1293429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 dirty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59115" y="5932082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 dirty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 dirty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&lt;Text&gt;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/>
              <a:t>© sebis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68" r:id="rId6"/>
    <p:sldLayoutId id="2147483769" r:id="rId7"/>
    <p:sldLayoutId id="2147483771" r:id="rId8"/>
    <p:sldLayoutId id="2147483779" r:id="rId9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29.png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image" Target="../media/image12.png"/><Relationship Id="rId7" Type="http://schemas.openxmlformats.org/officeDocument/2006/relationships/diagramLayout" Target="../diagrams/layout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diagramData" Target="../diagrams/data4.xml"/><Relationship Id="rId5" Type="http://schemas.openxmlformats.org/officeDocument/2006/relationships/image" Target="../media/image32.png"/><Relationship Id="rId10" Type="http://schemas.microsoft.com/office/2007/relationships/diagramDrawing" Target="../diagrams/drawing4.xml"/><Relationship Id="rId4" Type="http://schemas.openxmlformats.org/officeDocument/2006/relationships/image" Target="../media/image13.png"/><Relationship Id="rId9" Type="http://schemas.openxmlformats.org/officeDocument/2006/relationships/diagramColors" Target="../diagrams/colors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1371" y="3507863"/>
            <a:ext cx="11432843" cy="710552"/>
          </a:xfrm>
        </p:spPr>
        <p:txBody>
          <a:bodyPr/>
          <a:lstStyle/>
          <a:p>
            <a:r>
              <a:rPr lang="en-US" sz="3200" dirty="0"/>
              <a:t>Technical Analysis of Established Blockchain</a:t>
            </a:r>
            <a:r>
              <a:rPr lang="de-DE" sz="3200" dirty="0"/>
              <a:t> Systems</a:t>
            </a:r>
            <a:endParaRPr lang="en-US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AU" dirty="0"/>
              <a:t>Florian Haffke, 10.07.2017, Munich</a:t>
            </a:r>
          </a:p>
        </p:txBody>
      </p:sp>
    </p:spTree>
    <p:extLst>
      <p:ext uri="{BB962C8B-B14F-4D97-AF65-F5344CB8AC3E}">
        <p14:creationId xmlns:p14="http://schemas.microsoft.com/office/powerpoint/2010/main" val="168052487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/>
          <p:cNvSpPr/>
          <p:nvPr/>
        </p:nvSpPr>
        <p:spPr bwMode="auto">
          <a:xfrm>
            <a:off x="191343" y="5157192"/>
            <a:ext cx="6624737" cy="576064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541747"/>
              </p:ext>
            </p:extLst>
          </p:nvPr>
        </p:nvGraphicFramePr>
        <p:xfrm>
          <a:off x="332903" y="963988"/>
          <a:ext cx="3600000" cy="407695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101319664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519604955"/>
                    </a:ext>
                  </a:extLst>
                </a:gridCol>
              </a:tblGrid>
              <a:tr h="442989">
                <a:tc>
                  <a:txBody>
                    <a:bodyPr/>
                    <a:lstStyle/>
                    <a:p>
                      <a:r>
                        <a:rPr lang="en-US" dirty="0"/>
                        <a:t>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Metric [Unit]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182406"/>
                  </a:ext>
                </a:extLst>
              </a:tr>
              <a:tr h="902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Investor</a:t>
                      </a:r>
                      <a:r>
                        <a:rPr lang="en-US" sz="1800" b="0" i="0" baseline="0" dirty="0"/>
                        <a:t> Evaluation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Market</a:t>
                      </a:r>
                      <a:r>
                        <a:rPr lang="en-US" sz="1400" b="0" i="1" baseline="0" dirty="0"/>
                        <a:t> cap of native currency [</a:t>
                      </a:r>
                      <a:r>
                        <a:rPr lang="en-US" sz="1400" b="0" i="1" baseline="0" dirty="0" err="1"/>
                        <a:t>Bn</a:t>
                      </a:r>
                      <a:r>
                        <a:rPr lang="en-US" sz="1400" b="0" i="1" baseline="0" dirty="0"/>
                        <a:t>$]</a:t>
                      </a:r>
                      <a:endParaRPr lang="en-US" sz="1400" b="0" i="1" dirty="0"/>
                    </a:p>
                    <a:p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678481"/>
                  </a:ext>
                </a:extLst>
              </a:tr>
              <a:tr h="902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Public Awareness and 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Alexa Rank</a:t>
                      </a:r>
                      <a:r>
                        <a:rPr lang="en-US" sz="1400" b="0" i="1" baseline="0" dirty="0"/>
                        <a:t> [#]</a:t>
                      </a:r>
                      <a:endParaRPr lang="en-US" sz="1400" b="0" i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82220"/>
                  </a:ext>
                </a:extLst>
              </a:tr>
              <a:tr h="902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Technical Uniqueness of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Ordered Attribute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dirty="0"/>
                        <a:t>Scale [1..5]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2460"/>
                  </a:ext>
                </a:extLst>
              </a:tr>
              <a:tr h="9025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Application Ecosystem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Ordered</a:t>
                      </a:r>
                      <a:r>
                        <a:rPr lang="en-US" sz="1400" b="0" i="1" baseline="0" dirty="0"/>
                        <a:t> Attribute Scale [1..5]</a:t>
                      </a: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372192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Established Blockchain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1" dirty="0"/>
              <a:t>Relative Comparison</a:t>
            </a:r>
          </a:p>
          <a:p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332903" y="5260344"/>
            <a:ext cx="6360412" cy="966826"/>
            <a:chOff x="332903" y="5260344"/>
            <a:chExt cx="6360412" cy="96682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03" y="5265010"/>
              <a:ext cx="360000" cy="3600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616" y="5265010"/>
              <a:ext cx="360000" cy="360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392" y="5265010"/>
              <a:ext cx="360000" cy="360000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616" y="5857838"/>
              <a:ext cx="360000" cy="36000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03" y="5857838"/>
              <a:ext cx="360000" cy="36000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392" y="5861323"/>
              <a:ext cx="360000" cy="36000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96783" y="5260344"/>
              <a:ext cx="87716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Bitcoin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0663" y="5857838"/>
              <a:ext cx="979755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Litecoin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999616" y="5260344"/>
              <a:ext cx="1184940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Ethereum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99616" y="5857838"/>
              <a:ext cx="222368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Hyperledger</a:t>
              </a:r>
              <a:r>
                <a:rPr lang="en-US" dirty="0">
                  <a:latin typeface="Arial" pitchFamily="34" charset="0"/>
                </a:rPr>
                <a:t> Project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54624" y="5260344"/>
              <a:ext cx="83869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Ripple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54624" y="5857838"/>
              <a:ext cx="81304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Zcash</a:t>
              </a:r>
              <a:endParaRPr lang="en-US" dirty="0">
                <a:latin typeface="Arial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023506" y="1431321"/>
            <a:ext cx="6681006" cy="650404"/>
            <a:chOff x="4023506" y="1431321"/>
            <a:chExt cx="6681006" cy="650404"/>
          </a:xfrm>
        </p:grpSpPr>
        <p:sp>
          <p:nvSpPr>
            <p:cNvPr id="30" name="TextBox 29"/>
            <p:cNvSpPr txBox="1"/>
            <p:nvPr/>
          </p:nvSpPr>
          <p:spPr>
            <a:xfrm>
              <a:off x="4474109" y="1700808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0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263366" y="1712393"/>
              <a:ext cx="44114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42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023506" y="1431321"/>
              <a:ext cx="6521219" cy="454153"/>
              <a:chOff x="4023506" y="1431321"/>
              <a:chExt cx="6521219" cy="454153"/>
            </a:xfrm>
          </p:grpSpPr>
          <p:cxnSp>
            <p:nvCxnSpPr>
              <p:cNvPr id="33" name="Straight Arrow Connector 32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34" name="Picture 3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40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68248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36" name="Picture 35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14391" y="1509069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3506" y="1517026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38" name="Picture 3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43872" y="1525474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39" name="Picture 3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6844" y="1431321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40" name="Group 39"/>
          <p:cNvGrpSpPr/>
          <p:nvPr/>
        </p:nvGrpSpPr>
        <p:grpSpPr>
          <a:xfrm>
            <a:off x="4151784" y="2311560"/>
            <a:ext cx="6696744" cy="769598"/>
            <a:chOff x="4151784" y="1312127"/>
            <a:chExt cx="6696744" cy="769598"/>
          </a:xfrm>
        </p:grpSpPr>
        <p:sp>
          <p:nvSpPr>
            <p:cNvPr id="41" name="TextBox 40"/>
            <p:cNvSpPr txBox="1"/>
            <p:nvPr/>
          </p:nvSpPr>
          <p:spPr>
            <a:xfrm>
              <a:off x="4151784" y="1700808"/>
              <a:ext cx="95410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130000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0086781" y="1712393"/>
              <a:ext cx="76174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6.000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466844" y="1312127"/>
              <a:ext cx="6077881" cy="573347"/>
              <a:chOff x="4466844" y="1312127"/>
              <a:chExt cx="6077881" cy="573347"/>
            </a:xfrm>
          </p:grpSpPr>
          <p:cxnSp>
            <p:nvCxnSpPr>
              <p:cNvPr id="44" name="Straight Arrow Connector 43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40" y="1421455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68448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36400" y="1525474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66844" y="1312127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392184" y="1525474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688288" y="1509095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51" name="Group 50"/>
          <p:cNvGrpSpPr/>
          <p:nvPr/>
        </p:nvGrpSpPr>
        <p:grpSpPr>
          <a:xfrm>
            <a:off x="4079776" y="3284984"/>
            <a:ext cx="7396580" cy="792088"/>
            <a:chOff x="4079776" y="1305655"/>
            <a:chExt cx="7396580" cy="792088"/>
          </a:xfrm>
        </p:grpSpPr>
        <p:sp>
          <p:nvSpPr>
            <p:cNvPr id="52" name="TextBox 51"/>
            <p:cNvSpPr txBox="1"/>
            <p:nvPr/>
          </p:nvSpPr>
          <p:spPr>
            <a:xfrm>
              <a:off x="4079776" y="1700808"/>
              <a:ext cx="147995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Very Low (1)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9945103" y="1712393"/>
              <a:ext cx="153125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Very High (5)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630562" y="1305655"/>
              <a:ext cx="5914163" cy="792088"/>
              <a:chOff x="4630562" y="1305655"/>
              <a:chExt cx="5914163" cy="792088"/>
            </a:xfrm>
          </p:grpSpPr>
          <p:cxnSp>
            <p:nvCxnSpPr>
              <p:cNvPr id="55" name="Straight Arrow Connector 54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40" y="1449671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04352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96400" y="1305695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624392" y="1737743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24032" y="1737743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51984" y="1305655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62" name="Group 61"/>
          <p:cNvGrpSpPr/>
          <p:nvPr/>
        </p:nvGrpSpPr>
        <p:grpSpPr>
          <a:xfrm>
            <a:off x="4079776" y="4149080"/>
            <a:ext cx="7486348" cy="816836"/>
            <a:chOff x="4079776" y="1264889"/>
            <a:chExt cx="7486348" cy="816836"/>
          </a:xfrm>
        </p:grpSpPr>
        <p:sp>
          <p:nvSpPr>
            <p:cNvPr id="63" name="TextBox 62"/>
            <p:cNvSpPr txBox="1"/>
            <p:nvPr/>
          </p:nvSpPr>
          <p:spPr>
            <a:xfrm>
              <a:off x="4079776" y="1700808"/>
              <a:ext cx="149278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Very Few (1)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945103" y="1712393"/>
              <a:ext cx="162102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Very Many (5)</a:t>
              </a: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630562" y="1264889"/>
              <a:ext cx="5914163" cy="792088"/>
              <a:chOff x="4630562" y="1264889"/>
              <a:chExt cx="5914163" cy="792088"/>
            </a:xfrm>
          </p:grpSpPr>
          <p:cxnSp>
            <p:nvCxnSpPr>
              <p:cNvPr id="66" name="Straight Arrow Connector 65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40" y="1408905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04312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208" y="1696977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52024" y="1264889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08168" y="1336897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24032" y="1696977"/>
                <a:ext cx="360000" cy="36000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25262774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Established Blockchain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DASH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Tiered P2P Network with </a:t>
            </a:r>
            <a:r>
              <a:rPr lang="en-US" b="1" dirty="0" err="1"/>
              <a:t>Masternodes</a:t>
            </a:r>
            <a:endParaRPr lang="en-US" b="1" dirty="0"/>
          </a:p>
          <a:p>
            <a:pPr marL="0" indent="0"/>
            <a:endParaRPr lang="en-US" dirty="0"/>
          </a:p>
          <a:p>
            <a:pPr marL="0" indent="0"/>
            <a:r>
              <a:rPr lang="en-US" dirty="0" err="1"/>
              <a:t>Onmi</a:t>
            </a:r>
            <a:r>
              <a:rPr lang="en-US" dirty="0"/>
              <a:t> Layer, Counterparty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Bitcoin Extension Protocols</a:t>
            </a:r>
          </a:p>
          <a:p>
            <a:pPr marL="0" indent="0"/>
            <a:endParaRPr lang="en-US" dirty="0"/>
          </a:p>
          <a:p>
            <a:pPr marL="0" indent="0"/>
            <a:r>
              <a:rPr lang="en-US" dirty="0" err="1"/>
              <a:t>Monero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/>
              <a:t>Complete</a:t>
            </a:r>
            <a:r>
              <a:rPr lang="de-DE" dirty="0"/>
              <a:t> Privacy &amp; </a:t>
            </a:r>
            <a:r>
              <a:rPr lang="de-DE" dirty="0" err="1"/>
              <a:t>Intransparency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b="1" dirty="0"/>
              <a:t>Ring </a:t>
            </a:r>
            <a:r>
              <a:rPr lang="de-DE" b="1" dirty="0" err="1"/>
              <a:t>Signatures</a:t>
            </a:r>
            <a:endParaRPr lang="de-DE" b="1" dirty="0"/>
          </a:p>
          <a:p>
            <a:pPr marL="0" indent="0"/>
            <a:endParaRPr lang="en-US" dirty="0"/>
          </a:p>
          <a:p>
            <a:pPr marL="0" indent="0"/>
            <a:r>
              <a:rPr lang="en-US" dirty="0" err="1"/>
              <a:t>Steemit</a:t>
            </a: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 err="1"/>
              <a:t>Social</a:t>
            </a:r>
            <a:r>
              <a:rPr lang="de-DE" dirty="0"/>
              <a:t> Media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b="1" dirty="0" err="1"/>
              <a:t>DPoS</a:t>
            </a:r>
            <a:endParaRPr lang="de-DE" b="1" dirty="0"/>
          </a:p>
          <a:p>
            <a:pPr marL="0" indent="0"/>
            <a:endParaRPr lang="en-US" dirty="0"/>
          </a:p>
          <a:p>
            <a:pPr marL="0" indent="0"/>
            <a:r>
              <a:rPr lang="de-DE" dirty="0" err="1"/>
              <a:t>BitShares</a:t>
            </a:r>
            <a:endParaRPr lang="de-DE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de-DE" dirty="0"/>
              <a:t>Asset </a:t>
            </a:r>
            <a:r>
              <a:rPr lang="de-DE" dirty="0" err="1"/>
              <a:t>Decentralisation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DPoS</a:t>
            </a:r>
            <a:endParaRPr lang="de-DE" dirty="0"/>
          </a:p>
          <a:p>
            <a:pPr marL="0" indent="0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1" dirty="0"/>
              <a:t>Further minor established Blockchains with unique Concepts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828168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/>
          <p:cNvSpPr/>
          <p:nvPr/>
        </p:nvSpPr>
        <p:spPr bwMode="auto">
          <a:xfrm>
            <a:off x="0" y="2276872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Established Blockchain Systems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 &amp; Timeline</a:t>
            </a:r>
          </a:p>
          <a:p>
            <a:pPr marL="342900" indent="-342900">
              <a:buAutoNum type="arabicPeriod"/>
            </a:pPr>
            <a:r>
              <a:rPr lang="en-US" sz="2400" dirty="0"/>
              <a:t>Example Analysis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316491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 and Approach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graphicFrame>
        <p:nvGraphicFramePr>
          <p:cNvPr id="9" name="Inhaltsplatzhalt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186269617"/>
              </p:ext>
            </p:extLst>
          </p:nvPr>
        </p:nvGraphicFramePr>
        <p:xfrm>
          <a:off x="623392" y="953107"/>
          <a:ext cx="10729192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556" y="5085184"/>
            <a:ext cx="1099171" cy="7327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804277" y="1943660"/>
            <a:ext cx="576062" cy="153051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934132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0C39E40-6582-41C8-87CB-6F712CD31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8FF1E91-81D0-437F-B134-23AEA7C108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1421B757-94FD-473E-9864-BD07554529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D028678C-0B05-4977-A114-C494A4D48CD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Questions and Approach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aphicFrame>
        <p:nvGraphicFramePr>
          <p:cNvPr id="9" name="Inhaltsplatzhalter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219501184"/>
              </p:ext>
            </p:extLst>
          </p:nvPr>
        </p:nvGraphicFramePr>
        <p:xfrm>
          <a:off x="623392" y="953107"/>
          <a:ext cx="10729192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4922" y="5373216"/>
            <a:ext cx="518242" cy="65713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2851" y="2723655"/>
            <a:ext cx="1002384" cy="87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7048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00C39E40-6582-41C8-87CB-6F712CD318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8FF1E91-81D0-437F-B134-23AEA7C1089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B217E2EC-2561-473C-9BFE-C43A778DD4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graphicEl>
                                              <a:dgm id="{3283C757-21A5-4E4A-9A10-FFC4269385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 uiExpand="1">
        <p:bldSub>
          <a:bldDgm bld="one"/>
        </p:bldSub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6" name="Rechteck 11"/>
          <p:cNvSpPr/>
          <p:nvPr/>
        </p:nvSpPr>
        <p:spPr bwMode="auto">
          <a:xfrm>
            <a:off x="1773678" y="1659196"/>
            <a:ext cx="1514011" cy="3615108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7" name="Rechteck 12"/>
          <p:cNvSpPr/>
          <p:nvPr/>
        </p:nvSpPr>
        <p:spPr bwMode="auto">
          <a:xfrm>
            <a:off x="3340264" y="1268760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May</a:t>
            </a:r>
          </a:p>
        </p:txBody>
      </p:sp>
      <p:sp>
        <p:nvSpPr>
          <p:cNvPr id="8" name="Rechteck 13"/>
          <p:cNvSpPr/>
          <p:nvPr/>
        </p:nvSpPr>
        <p:spPr bwMode="auto">
          <a:xfrm>
            <a:off x="451765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June</a:t>
            </a:r>
          </a:p>
        </p:txBody>
      </p:sp>
      <p:sp>
        <p:nvSpPr>
          <p:cNvPr id="9" name="Rechteck 14"/>
          <p:cNvSpPr/>
          <p:nvPr/>
        </p:nvSpPr>
        <p:spPr bwMode="auto">
          <a:xfrm>
            <a:off x="569504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July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0" name="Rechteck 15"/>
          <p:cNvSpPr/>
          <p:nvPr/>
        </p:nvSpPr>
        <p:spPr bwMode="auto">
          <a:xfrm>
            <a:off x="687243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August</a:t>
            </a:r>
          </a:p>
        </p:txBody>
      </p:sp>
      <p:sp>
        <p:nvSpPr>
          <p:cNvPr id="11" name="Rechteck 16"/>
          <p:cNvSpPr/>
          <p:nvPr/>
        </p:nvSpPr>
        <p:spPr bwMode="auto">
          <a:xfrm>
            <a:off x="8049824" y="1269211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September</a:t>
            </a:r>
          </a:p>
        </p:txBody>
      </p:sp>
      <p:sp>
        <p:nvSpPr>
          <p:cNvPr id="12" name="Rechteck 17"/>
          <p:cNvSpPr/>
          <p:nvPr/>
        </p:nvSpPr>
        <p:spPr bwMode="auto">
          <a:xfrm>
            <a:off x="9227215" y="1268760"/>
            <a:ext cx="1152000" cy="36004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October</a:t>
            </a:r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13" name="Rechteck 18"/>
          <p:cNvSpPr/>
          <p:nvPr/>
        </p:nvSpPr>
        <p:spPr bwMode="auto">
          <a:xfrm>
            <a:off x="3340264" y="1659196"/>
            <a:ext cx="1152000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Rechteck 19"/>
          <p:cNvSpPr/>
          <p:nvPr/>
        </p:nvSpPr>
        <p:spPr bwMode="auto">
          <a:xfrm>
            <a:off x="4506098" y="1659196"/>
            <a:ext cx="1176334" cy="3615108"/>
          </a:xfrm>
          <a:prstGeom prst="rect">
            <a:avLst/>
          </a:prstGeom>
          <a:solidFill>
            <a:srgbClr val="D9D9D9"/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5" name="Rechteck 20"/>
          <p:cNvSpPr/>
          <p:nvPr/>
        </p:nvSpPr>
        <p:spPr bwMode="auto">
          <a:xfrm>
            <a:off x="6885744" y="1659196"/>
            <a:ext cx="1164080" cy="3615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6" name="Rechteck 21"/>
          <p:cNvSpPr/>
          <p:nvPr/>
        </p:nvSpPr>
        <p:spPr bwMode="auto">
          <a:xfrm>
            <a:off x="5700856" y="1659196"/>
            <a:ext cx="1171578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7" name="Rechteck 22"/>
          <p:cNvSpPr/>
          <p:nvPr/>
        </p:nvSpPr>
        <p:spPr bwMode="auto">
          <a:xfrm>
            <a:off x="8067572" y="1659196"/>
            <a:ext cx="1143868" cy="361510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8" name="Rechteck 23"/>
          <p:cNvSpPr/>
          <p:nvPr/>
        </p:nvSpPr>
        <p:spPr bwMode="auto">
          <a:xfrm>
            <a:off x="9227215" y="1659196"/>
            <a:ext cx="1152000" cy="36151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9" name="Rechteck 25"/>
          <p:cNvSpPr/>
          <p:nvPr/>
        </p:nvSpPr>
        <p:spPr bwMode="auto">
          <a:xfrm>
            <a:off x="1847528" y="2060848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 err="1">
                <a:solidFill>
                  <a:schemeClr val="bg1"/>
                </a:solidFill>
                <a:cs typeface="Arial" pitchFamily="34" charset="0"/>
              </a:rPr>
              <a:t>Literature</a:t>
            </a:r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 &amp; Research</a:t>
            </a:r>
          </a:p>
        </p:txBody>
      </p:sp>
      <p:sp>
        <p:nvSpPr>
          <p:cNvPr id="20" name="Rechteck 30"/>
          <p:cNvSpPr/>
          <p:nvPr/>
        </p:nvSpPr>
        <p:spPr bwMode="auto">
          <a:xfrm>
            <a:off x="3791744" y="2104748"/>
            <a:ext cx="6480000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1" name="Rechteck 31"/>
          <p:cNvSpPr/>
          <p:nvPr/>
        </p:nvSpPr>
        <p:spPr bwMode="auto">
          <a:xfrm>
            <a:off x="1849194" y="2637362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200" dirty="0">
                <a:solidFill>
                  <a:schemeClr val="bg1"/>
                </a:solidFill>
                <a:cs typeface="Arial" pitchFamily="34" charset="0"/>
              </a:rPr>
              <a:t>1+2. </a:t>
            </a:r>
            <a:r>
              <a:rPr lang="de-DE" sz="1200" dirty="0" err="1">
                <a:solidFill>
                  <a:schemeClr val="bg1"/>
                </a:solidFill>
                <a:cs typeface="Arial" pitchFamily="34" charset="0"/>
              </a:rPr>
              <a:t>Blockchains</a:t>
            </a:r>
            <a:r>
              <a:rPr lang="de-DE" sz="1200" dirty="0">
                <a:solidFill>
                  <a:schemeClr val="bg1"/>
                </a:solidFill>
                <a:cs typeface="Arial" pitchFamily="34" charset="0"/>
              </a:rPr>
              <a:t> &amp; Design Space</a:t>
            </a:r>
          </a:p>
        </p:txBody>
      </p:sp>
      <p:sp>
        <p:nvSpPr>
          <p:cNvPr id="22" name="Rechteck 32"/>
          <p:cNvSpPr/>
          <p:nvPr/>
        </p:nvSpPr>
        <p:spPr bwMode="auto">
          <a:xfrm>
            <a:off x="8148488" y="3789040"/>
            <a:ext cx="1800000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26" name="Rechteck 36"/>
          <p:cNvSpPr/>
          <p:nvPr/>
        </p:nvSpPr>
        <p:spPr bwMode="auto">
          <a:xfrm>
            <a:off x="1847528" y="3789040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4. Currency</a:t>
            </a:r>
          </a:p>
        </p:txBody>
      </p:sp>
      <p:sp>
        <p:nvSpPr>
          <p:cNvPr id="27" name="Rechteck 37"/>
          <p:cNvSpPr/>
          <p:nvPr/>
        </p:nvSpPr>
        <p:spPr bwMode="auto">
          <a:xfrm>
            <a:off x="1847528" y="4365104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400" dirty="0">
                <a:solidFill>
                  <a:schemeClr val="bg1"/>
                </a:solidFill>
                <a:cs typeface="Arial" pitchFamily="34" charset="0"/>
              </a:rPr>
              <a:t>Writing</a:t>
            </a:r>
          </a:p>
        </p:txBody>
      </p:sp>
      <p:sp>
        <p:nvSpPr>
          <p:cNvPr id="28" name="Rechteck 38"/>
          <p:cNvSpPr/>
          <p:nvPr/>
        </p:nvSpPr>
        <p:spPr bwMode="auto">
          <a:xfrm>
            <a:off x="1846606" y="3212976"/>
            <a:ext cx="1368152" cy="432048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r>
              <a:rPr lang="de-DE" sz="1200" dirty="0">
                <a:solidFill>
                  <a:schemeClr val="bg1"/>
                </a:solidFill>
                <a:cs typeface="Arial" pitchFamily="34" charset="0"/>
              </a:rPr>
              <a:t>3. Apps &amp; </a:t>
            </a:r>
            <a:r>
              <a:rPr lang="de-DE" sz="1200" dirty="0" err="1">
                <a:solidFill>
                  <a:schemeClr val="bg1"/>
                </a:solidFill>
                <a:cs typeface="Arial" pitchFamily="34" charset="0"/>
              </a:rPr>
              <a:t>Use</a:t>
            </a:r>
            <a:r>
              <a:rPr lang="de-DE" sz="1200" dirty="0">
                <a:solidFill>
                  <a:schemeClr val="bg1"/>
                </a:solidFill>
                <a:cs typeface="Arial" pitchFamily="34" charset="0"/>
              </a:rPr>
              <a:t> Cases</a:t>
            </a:r>
          </a:p>
        </p:txBody>
      </p:sp>
      <p:sp>
        <p:nvSpPr>
          <p:cNvPr id="29" name="Rechteck 39"/>
          <p:cNvSpPr/>
          <p:nvPr/>
        </p:nvSpPr>
        <p:spPr bwMode="auto">
          <a:xfrm>
            <a:off x="5736498" y="4437112"/>
            <a:ext cx="4498765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0" name="Rechteck 41"/>
          <p:cNvSpPr/>
          <p:nvPr/>
        </p:nvSpPr>
        <p:spPr bwMode="auto">
          <a:xfrm>
            <a:off x="5735960" y="2617470"/>
            <a:ext cx="3600000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1" name="Rechteck 42"/>
          <p:cNvSpPr/>
          <p:nvPr/>
        </p:nvSpPr>
        <p:spPr bwMode="auto">
          <a:xfrm>
            <a:off x="7464152" y="3172952"/>
            <a:ext cx="2196000" cy="2880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400" dirty="0">
              <a:solidFill>
                <a:schemeClr val="bg1"/>
              </a:solidFill>
              <a:cs typeface="Arial" pitchFamily="34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730067" y="2442148"/>
            <a:ext cx="243954" cy="6481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8502" y="2618891"/>
            <a:ext cx="427738" cy="2851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475" y="3124066"/>
            <a:ext cx="533961" cy="468243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1063" y="3718131"/>
            <a:ext cx="360040" cy="456531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 bwMode="auto">
          <a:xfrm>
            <a:off x="5879976" y="1659196"/>
            <a:ext cx="0" cy="3615108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5460321" y="5265044"/>
            <a:ext cx="83931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Today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87876" y="5877272"/>
            <a:ext cx="10020692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Official Start Date: 15.5.2017	Official End Date: 15.11.2017	Supervisor: Patrick </a:t>
            </a:r>
            <a:r>
              <a:rPr lang="en-US" dirty="0" err="1">
                <a:latin typeface="Arial" pitchFamily="34" charset="0"/>
              </a:rPr>
              <a:t>Holl</a:t>
            </a:r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19147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/>
          <p:cNvSpPr/>
          <p:nvPr/>
        </p:nvSpPr>
        <p:spPr bwMode="auto">
          <a:xfrm>
            <a:off x="0" y="2708920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Established Blockchain Systems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 &amp; Timeline</a:t>
            </a:r>
          </a:p>
          <a:p>
            <a:pPr marL="342900" indent="-342900">
              <a:buAutoNum type="arabicPeriod"/>
            </a:pPr>
            <a:r>
              <a:rPr lang="en-US" sz="2400" dirty="0"/>
              <a:t>Example Analysis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355587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904" y="1700808"/>
            <a:ext cx="6193869" cy="38164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Analysis Process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36663"/>
            <a:ext cx="4514850" cy="18859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Bitcoin Protocol in 3 Slides – Joining and Leaving the Network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02601" y="2227962"/>
            <a:ext cx="2501647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Nodes in P2P Network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94" y="3269427"/>
            <a:ext cx="1080120" cy="10801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448" y="1538522"/>
            <a:ext cx="790812" cy="790812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439" y="2642708"/>
            <a:ext cx="360890" cy="36089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 bwMode="auto">
          <a:xfrm flipV="1">
            <a:off x="1522854" y="2329334"/>
            <a:ext cx="0" cy="940093"/>
          </a:xfrm>
          <a:prstGeom prst="straightConnector1">
            <a:avLst/>
          </a:prstGeom>
          <a:ln w="38100">
            <a:solidFill>
              <a:schemeClr val="tx1">
                <a:alpha val="50000"/>
              </a:schemeClr>
            </a:solidFill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2062914" y="3302784"/>
            <a:ext cx="3168990" cy="506703"/>
            <a:chOff x="2062914" y="3302784"/>
            <a:chExt cx="3168990" cy="506703"/>
          </a:xfrm>
        </p:grpSpPr>
        <p:cxnSp>
          <p:nvCxnSpPr>
            <p:cNvPr id="25" name="Straight Arrow Connector 24"/>
            <p:cNvCxnSpPr>
              <a:stCxn id="14" idx="3"/>
              <a:endCxn id="11" idx="1"/>
            </p:cNvCxnSpPr>
            <p:nvPr/>
          </p:nvCxnSpPr>
          <p:spPr bwMode="auto">
            <a:xfrm flipV="1">
              <a:off x="2062914" y="3609020"/>
              <a:ext cx="3168990" cy="200467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272803" y="3302784"/>
              <a:ext cx="341760" cy="40011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000" b="1" dirty="0">
                  <a:latin typeface="Arial" pitchFamily="34" charset="0"/>
                </a:rPr>
                <a:t>?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99551" y="1124744"/>
            <a:ext cx="1646605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Protocol Code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91911" y="4437947"/>
            <a:ext cx="1261884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New Node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838" y="140769"/>
            <a:ext cx="634626" cy="63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04002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319" y="1968430"/>
            <a:ext cx="1051979" cy="10519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Analysis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Bitcoin Protocol in 3 Slides – Data Propagation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410" y="3141353"/>
            <a:ext cx="1080120" cy="10801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889" y="1376041"/>
            <a:ext cx="1080120" cy="10801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5699" y="2601293"/>
            <a:ext cx="1080120" cy="1080120"/>
          </a:xfrm>
          <a:prstGeom prst="rect">
            <a:avLst/>
          </a:prstGeom>
        </p:spPr>
      </p:pic>
      <p:cxnSp>
        <p:nvCxnSpPr>
          <p:cNvPr id="17" name="Straight Arrow Connector 16"/>
          <p:cNvCxnSpPr>
            <a:endCxn id="10" idx="3"/>
          </p:cNvCxnSpPr>
          <p:nvPr/>
        </p:nvCxnSpPr>
        <p:spPr bwMode="auto">
          <a:xfrm flipH="1">
            <a:off x="10905819" y="2646947"/>
            <a:ext cx="993413" cy="494406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9" idx="0"/>
          </p:cNvCxnSpPr>
          <p:nvPr/>
        </p:nvCxnSpPr>
        <p:spPr bwMode="auto">
          <a:xfrm flipH="1">
            <a:off x="8867949" y="981076"/>
            <a:ext cx="1116483" cy="39496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9" idx="3"/>
          </p:cNvCxnSpPr>
          <p:nvPr/>
        </p:nvCxnSpPr>
        <p:spPr bwMode="auto">
          <a:xfrm flipH="1">
            <a:off x="9408009" y="1894216"/>
            <a:ext cx="2449558" cy="21885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8" idx="0"/>
            <a:endCxn id="9" idx="1"/>
          </p:cNvCxnSpPr>
          <p:nvPr/>
        </p:nvCxnSpPr>
        <p:spPr bwMode="auto">
          <a:xfrm flipV="1">
            <a:off x="6094470" y="1916101"/>
            <a:ext cx="2233419" cy="12252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8" idx="3"/>
            <a:endCxn id="10" idx="1"/>
          </p:cNvCxnSpPr>
          <p:nvPr/>
        </p:nvCxnSpPr>
        <p:spPr bwMode="auto">
          <a:xfrm flipV="1">
            <a:off x="6634530" y="3141353"/>
            <a:ext cx="3191169" cy="5400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8" name="Content Placeholder 37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56" y="2293725"/>
            <a:ext cx="3511730" cy="2235315"/>
          </a:xfrm>
        </p:spPr>
      </p:pic>
      <p:sp>
        <p:nvSpPr>
          <p:cNvPr id="39" name="Rectangle: Rounded Corners 38"/>
          <p:cNvSpPr/>
          <p:nvPr/>
        </p:nvSpPr>
        <p:spPr bwMode="auto">
          <a:xfrm>
            <a:off x="6749128" y="2240916"/>
            <a:ext cx="397574" cy="307568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dirty="0" err="1">
                <a:solidFill>
                  <a:schemeClr val="tx1"/>
                </a:solidFill>
                <a:cs typeface="Arial" pitchFamily="34" charset="0"/>
              </a:rPr>
              <a:t>Tx</a:t>
            </a:r>
            <a:endParaRPr lang="en-US" sz="1200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45" name="Straight Connector 44"/>
          <p:cNvCxnSpPr>
            <a:stCxn id="38" idx="0"/>
          </p:cNvCxnSpPr>
          <p:nvPr/>
        </p:nvCxnSpPr>
        <p:spPr bwMode="auto">
          <a:xfrm flipV="1">
            <a:off x="2381521" y="1963474"/>
            <a:ext cx="4448558" cy="330251"/>
          </a:xfrm>
          <a:prstGeom prst="line">
            <a:avLst/>
          </a:prstGeom>
          <a:ln>
            <a:prstDash val="sysDot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38" idx="3"/>
          </p:cNvCxnSpPr>
          <p:nvPr/>
        </p:nvCxnSpPr>
        <p:spPr bwMode="auto">
          <a:xfrm flipV="1">
            <a:off x="4137386" y="2709904"/>
            <a:ext cx="2829052" cy="701479"/>
          </a:xfrm>
          <a:prstGeom prst="line">
            <a:avLst/>
          </a:prstGeom>
          <a:ln>
            <a:prstDash val="sysDot"/>
            <a:headEnd type="none" w="med" len="med"/>
            <a:tailEnd type="non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6" name="Picture 5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838" y="140769"/>
            <a:ext cx="634626" cy="634626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5380172" y="4283590"/>
            <a:ext cx="1428596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>
                <a:latin typeface="Arial" pitchFamily="34" charset="0"/>
              </a:rPr>
              <a:t>Active Node</a:t>
            </a:r>
          </a:p>
        </p:txBody>
      </p:sp>
    </p:spTree>
    <p:extLst>
      <p:ext uri="{BB962C8B-B14F-4D97-AF65-F5344CB8AC3E}">
        <p14:creationId xmlns:p14="http://schemas.microsoft.com/office/powerpoint/2010/main" val="34806394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Content Placeholder 3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1058169"/>
            <a:ext cx="4176464" cy="342378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Analysis Process</a:t>
            </a:r>
          </a:p>
        </p:txBody>
      </p:sp>
      <p:sp>
        <p:nvSpPr>
          <p:cNvPr id="37" name="Rectangle: Rounded Corners 36"/>
          <p:cNvSpPr/>
          <p:nvPr/>
        </p:nvSpPr>
        <p:spPr bwMode="auto">
          <a:xfrm>
            <a:off x="4160802" y="1118120"/>
            <a:ext cx="996972" cy="3246984"/>
          </a:xfrm>
          <a:prstGeom prst="roundRect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Bitcoin Protocol in 3 Slides – Transaction Graph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3426205" y="4437111"/>
            <a:ext cx="6126179" cy="1736999"/>
            <a:chOff x="839416" y="2820470"/>
            <a:chExt cx="8799035" cy="2593396"/>
          </a:xfrm>
        </p:grpSpPr>
        <p:sp>
          <p:nvSpPr>
            <p:cNvPr id="9" name="Rectangle: Rounded Corners 8"/>
            <p:cNvSpPr/>
            <p:nvPr/>
          </p:nvSpPr>
          <p:spPr bwMode="auto">
            <a:xfrm>
              <a:off x="839416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0</a:t>
              </a:r>
            </a:p>
          </p:txBody>
        </p:sp>
        <p:sp>
          <p:nvSpPr>
            <p:cNvPr id="10" name="Rectangle: Rounded Corners 9"/>
            <p:cNvSpPr/>
            <p:nvPr/>
          </p:nvSpPr>
          <p:spPr bwMode="auto">
            <a:xfrm>
              <a:off x="1668434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1</a:t>
              </a:r>
            </a:p>
          </p:txBody>
        </p:sp>
        <p:sp>
          <p:nvSpPr>
            <p:cNvPr id="11" name="Rectangle: Rounded Corners 10"/>
            <p:cNvSpPr/>
            <p:nvPr/>
          </p:nvSpPr>
          <p:spPr bwMode="auto">
            <a:xfrm>
              <a:off x="2497452" y="3212976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12" name="Rectangle: Rounded Corners 11"/>
            <p:cNvSpPr/>
            <p:nvPr/>
          </p:nvSpPr>
          <p:spPr bwMode="auto">
            <a:xfrm>
              <a:off x="3326470" y="3212976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 w="38100">
              <a:solidFill>
                <a:schemeClr val="accent2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3</a:t>
              </a:r>
            </a:p>
          </p:txBody>
        </p:sp>
        <p:sp>
          <p:nvSpPr>
            <p:cNvPr id="13" name="Rectangle: Rounded Corners 12"/>
            <p:cNvSpPr/>
            <p:nvPr/>
          </p:nvSpPr>
          <p:spPr bwMode="auto">
            <a:xfrm>
              <a:off x="4155488" y="3212976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4</a:t>
              </a:r>
            </a:p>
          </p:txBody>
        </p:sp>
        <p:sp>
          <p:nvSpPr>
            <p:cNvPr id="14" name="Rectangle: Rounded Corners 13"/>
            <p:cNvSpPr/>
            <p:nvPr/>
          </p:nvSpPr>
          <p:spPr bwMode="auto">
            <a:xfrm>
              <a:off x="4979414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5</a:t>
              </a:r>
            </a:p>
          </p:txBody>
        </p:sp>
        <p:sp>
          <p:nvSpPr>
            <p:cNvPr id="15" name="Rectangle: Rounded Corners 14"/>
            <p:cNvSpPr/>
            <p:nvPr/>
          </p:nvSpPr>
          <p:spPr bwMode="auto">
            <a:xfrm>
              <a:off x="5808432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6</a:t>
              </a:r>
            </a:p>
          </p:txBody>
        </p:sp>
        <p:sp>
          <p:nvSpPr>
            <p:cNvPr id="16" name="Rectangle: Rounded Corners 15"/>
            <p:cNvSpPr/>
            <p:nvPr/>
          </p:nvSpPr>
          <p:spPr bwMode="auto">
            <a:xfrm>
              <a:off x="6632358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7</a:t>
              </a:r>
            </a:p>
          </p:txBody>
        </p:sp>
        <p:sp>
          <p:nvSpPr>
            <p:cNvPr id="17" name="Rectangle: Rounded Corners 16"/>
            <p:cNvSpPr/>
            <p:nvPr/>
          </p:nvSpPr>
          <p:spPr bwMode="auto">
            <a:xfrm>
              <a:off x="2492360" y="4048373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18" name="Rectangle: Rounded Corners 17"/>
            <p:cNvSpPr/>
            <p:nvPr/>
          </p:nvSpPr>
          <p:spPr bwMode="auto">
            <a:xfrm>
              <a:off x="4979414" y="2820470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5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1487488" y="3969060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H="1">
              <a:off x="3145524" y="3537012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3974542" y="3537012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 flipH="1">
              <a:off x="5627486" y="3969060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6456504" y="3969060"/>
              <a:ext cx="175854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1" idx="1"/>
              <a:endCxn id="10" idx="3"/>
            </p:cNvCxnSpPr>
            <p:nvPr/>
          </p:nvCxnSpPr>
          <p:spPr bwMode="auto">
            <a:xfrm flipH="1">
              <a:off x="2316506" y="3537012"/>
              <a:ext cx="180946" cy="432048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7" idx="1"/>
              <a:endCxn id="10" idx="3"/>
            </p:cNvCxnSpPr>
            <p:nvPr/>
          </p:nvCxnSpPr>
          <p:spPr bwMode="auto">
            <a:xfrm flipH="1" flipV="1">
              <a:off x="2316506" y="3969060"/>
              <a:ext cx="175854" cy="403349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8" idx="1"/>
              <a:endCxn id="13" idx="3"/>
            </p:cNvCxnSpPr>
            <p:nvPr/>
          </p:nvCxnSpPr>
          <p:spPr bwMode="auto">
            <a:xfrm flipH="1">
              <a:off x="4803560" y="3144506"/>
              <a:ext cx="175854" cy="392506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4" idx="1"/>
              <a:endCxn id="13" idx="3"/>
            </p:cNvCxnSpPr>
            <p:nvPr/>
          </p:nvCxnSpPr>
          <p:spPr bwMode="auto">
            <a:xfrm flipH="1" flipV="1">
              <a:off x="4803560" y="3537012"/>
              <a:ext cx="175854" cy="432048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endCxn id="16" idx="3"/>
            </p:cNvCxnSpPr>
            <p:nvPr/>
          </p:nvCxnSpPr>
          <p:spPr bwMode="auto">
            <a:xfrm flipH="1">
              <a:off x="7280430" y="3969060"/>
              <a:ext cx="471754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prstDash val="sysDot"/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Rectangle: Rounded Corners 28"/>
            <p:cNvSpPr/>
            <p:nvPr/>
          </p:nvSpPr>
          <p:spPr bwMode="auto">
            <a:xfrm>
              <a:off x="8616280" y="3465533"/>
              <a:ext cx="1022171" cy="1080119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800" dirty="0">
                  <a:solidFill>
                    <a:schemeClr val="tx1"/>
                  </a:solidFill>
                  <a:cs typeface="Arial" pitchFamily="34" charset="0"/>
                </a:rPr>
                <a:t>Header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cs typeface="Arial" pitchFamily="34" charset="0"/>
                </a:rPr>
                <a:t>Data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600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839416" y="5229200"/>
              <a:ext cx="6840000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679416" y="5044534"/>
              <a:ext cx="689035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Time</a:t>
              </a:r>
            </a:p>
          </p:txBody>
        </p:sp>
        <p:cxnSp>
          <p:nvCxnSpPr>
            <p:cNvPr id="32" name="Straight Connector 31"/>
            <p:cNvCxnSpPr/>
            <p:nvPr/>
          </p:nvCxnSpPr>
          <p:spPr bwMode="auto">
            <a:xfrm>
              <a:off x="8616280" y="3645024"/>
              <a:ext cx="1022171" cy="0"/>
            </a:xfrm>
            <a:prstGeom prst="line">
              <a:avLst/>
            </a:prstGeom>
            <a:ln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838" y="140769"/>
            <a:ext cx="634626" cy="634626"/>
          </a:xfrm>
          <a:prstGeom prst="rect">
            <a:avLst/>
          </a:prstGeom>
        </p:spPr>
      </p:pic>
      <p:sp>
        <p:nvSpPr>
          <p:cNvPr id="38" name="Rectangle: Rounded Corners 37"/>
          <p:cNvSpPr/>
          <p:nvPr/>
        </p:nvSpPr>
        <p:spPr bwMode="auto">
          <a:xfrm>
            <a:off x="5231904" y="1970102"/>
            <a:ext cx="1224136" cy="2343325"/>
          </a:xfrm>
          <a:prstGeom prst="roundRect">
            <a:avLst/>
          </a:prstGeom>
          <a:noFill/>
          <a:ln w="38100">
            <a:solidFill>
              <a:schemeClr val="accent2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95185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/>
          <p:cNvSpPr/>
          <p:nvPr/>
        </p:nvSpPr>
        <p:spPr bwMode="auto">
          <a:xfrm>
            <a:off x="0" y="952502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Established Blockchain Systems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 &amp; Timeline</a:t>
            </a:r>
          </a:p>
          <a:p>
            <a:pPr marL="342900" indent="-342900">
              <a:buAutoNum type="arabicPeriod"/>
            </a:pPr>
            <a:r>
              <a:rPr lang="en-US" sz="2400" dirty="0"/>
              <a:t>Example Analysis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Analysis Process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Bitcoin Protocol in 3 Slides – Consensus Algorithm: Proof of Work</a:t>
            </a:r>
          </a:p>
        </p:txBody>
      </p:sp>
      <p:pic>
        <p:nvPicPr>
          <p:cNvPr id="8" name="Content Placeholder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1620" y="1340768"/>
            <a:ext cx="11125699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838" y="140769"/>
            <a:ext cx="634626" cy="63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90120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Analysis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/>
              <a:t>RPCA main Differences to </a:t>
            </a:r>
            <a:r>
              <a:rPr lang="en-US" b="1" u="sng" dirty="0" err="1"/>
              <a:t>PoW</a:t>
            </a:r>
            <a:endParaRPr lang="en-US" b="1" dirty="0"/>
          </a:p>
          <a:p>
            <a:pPr marL="0" indent="0"/>
            <a:r>
              <a:rPr lang="en-US" dirty="0"/>
              <a:t>10s Round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2s Window to compare List of collected </a:t>
            </a:r>
            <a:r>
              <a:rPr lang="en-US" dirty="0" err="1"/>
              <a:t>Txn</a:t>
            </a:r>
            <a:r>
              <a:rPr lang="en-US" dirty="0"/>
              <a:t> = Candidate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/>
              <a:t>Repeat if</a:t>
            </a:r>
            <a:r>
              <a:rPr lang="en-US" dirty="0"/>
              <a:t> </a:t>
            </a:r>
            <a:r>
              <a:rPr lang="en-US" b="1" dirty="0"/>
              <a:t>&gt;80% </a:t>
            </a:r>
            <a:r>
              <a:rPr lang="en-US" dirty="0"/>
              <a:t>of Nodes have same Candidate Set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i="1" dirty="0"/>
              <a:t>then</a:t>
            </a:r>
            <a:r>
              <a:rPr lang="en-US" dirty="0"/>
              <a:t> finalize Consensus and create Block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i="1" dirty="0"/>
              <a:t>else</a:t>
            </a:r>
            <a:r>
              <a:rPr lang="en-US" dirty="0"/>
              <a:t> add missing </a:t>
            </a:r>
            <a:r>
              <a:rPr lang="en-US" dirty="0" err="1"/>
              <a:t>Txn</a:t>
            </a:r>
            <a:r>
              <a:rPr lang="en-US" dirty="0"/>
              <a:t> to Candidate Set</a:t>
            </a:r>
          </a:p>
          <a:p>
            <a:pPr marL="357187" lvl="1" indent="0">
              <a:buNone/>
            </a:pPr>
            <a:endParaRPr lang="en-US" dirty="0"/>
          </a:p>
          <a:p>
            <a:r>
              <a:rPr lang="en-US" dirty="0"/>
              <a:t>P2P Network permissioned with </a:t>
            </a:r>
            <a:r>
              <a:rPr lang="en-US" b="1" dirty="0"/>
              <a:t>Whitelist</a:t>
            </a:r>
            <a:r>
              <a:rPr lang="en-US" dirty="0"/>
              <a:t> of Banks and Gateways</a:t>
            </a:r>
            <a:endParaRPr lang="en-US" b="1" dirty="0"/>
          </a:p>
          <a:p>
            <a:endParaRPr lang="en-US" dirty="0"/>
          </a:p>
          <a:p>
            <a:r>
              <a:rPr lang="en-US" b="1" dirty="0" err="1"/>
              <a:t>Trustlines</a:t>
            </a:r>
            <a:r>
              <a:rPr lang="en-US" dirty="0"/>
              <a:t> with Balance-based IOU Assets, like $ or €</a:t>
            </a:r>
          </a:p>
          <a:p>
            <a:endParaRPr lang="en-US" dirty="0"/>
          </a:p>
          <a:p>
            <a:r>
              <a:rPr lang="en-US" b="1" u="sng" dirty="0"/>
              <a:t>Problem Cases</a:t>
            </a:r>
          </a:p>
          <a:p>
            <a:r>
              <a:rPr lang="en-US" dirty="0"/>
              <a:t>Without Consensus the Protocol falls into infinity loop</a:t>
            </a:r>
          </a:p>
          <a:p>
            <a:pPr marL="449262" lvl="2" indent="0">
              <a:buNone/>
            </a:pPr>
            <a:r>
              <a:rPr lang="en-US" i="1" dirty="0"/>
              <a:t>Bitcoins’ </a:t>
            </a:r>
            <a:r>
              <a:rPr lang="en-US" i="1" dirty="0" err="1"/>
              <a:t>PoW</a:t>
            </a:r>
            <a:r>
              <a:rPr lang="en-US" i="1" dirty="0"/>
              <a:t> would fork the chain with different Consensuses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The Ripple Consensus Algorithm (RPCA) vs. Bitcoins’ </a:t>
            </a:r>
            <a:r>
              <a:rPr lang="en-US" dirty="0" err="1"/>
              <a:t>PoW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838" y="140769"/>
            <a:ext cx="634626" cy="6346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6081" y="178110"/>
            <a:ext cx="564295" cy="56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560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Analysis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4" y="981077"/>
            <a:ext cx="11523133" cy="2663948"/>
          </a:xfrm>
        </p:spPr>
        <p:txBody>
          <a:bodyPr>
            <a:normAutofit lnSpcReduction="10000"/>
          </a:bodyPr>
          <a:lstStyle/>
          <a:p>
            <a:r>
              <a:rPr lang="en-US" b="1" u="sng" dirty="0"/>
              <a:t>Bitcoins’ Address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Trapdoor Function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Elliptic Curve Digital Signature Algorithm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Human used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Public Key serves as Address</a:t>
            </a:r>
          </a:p>
          <a:p>
            <a:endParaRPr lang="en-US" dirty="0"/>
          </a:p>
          <a:p>
            <a:r>
              <a:rPr lang="en-US" dirty="0"/>
              <a:t>Example </a:t>
            </a:r>
            <a:r>
              <a:rPr lang="en-US" i="1" dirty="0"/>
              <a:t>Private</a:t>
            </a:r>
            <a:r>
              <a:rPr lang="en-US" dirty="0"/>
              <a:t> Key: 		</a:t>
            </a:r>
            <a:r>
              <a:rPr lang="en-GB" dirty="0"/>
              <a:t>L1aW4aubDFB7yfras2S1mN3bqg9nwySY8nkoLmJebSLD5BWv3ENZ</a:t>
            </a:r>
          </a:p>
          <a:p>
            <a:r>
              <a:rPr lang="en-GB" dirty="0"/>
              <a:t>Corresponding </a:t>
            </a:r>
            <a:r>
              <a:rPr lang="en-GB" i="1" dirty="0"/>
              <a:t>Public</a:t>
            </a:r>
            <a:r>
              <a:rPr lang="en-GB" dirty="0"/>
              <a:t> Key: 	1HgiEYL6fsKrfh8wuMhAGfvSc6PY5ZXJdv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Bitcoins’ Address System vs. </a:t>
            </a:r>
            <a:r>
              <a:rPr lang="en-US" dirty="0" err="1"/>
              <a:t>Ethereums</a:t>
            </a:r>
            <a:r>
              <a:rPr lang="en-US" dirty="0"/>
              <a:t>’ Account Balances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838" y="140769"/>
            <a:ext cx="634626" cy="6346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9527" y="181115"/>
            <a:ext cx="581009" cy="58100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892" y="1314723"/>
            <a:ext cx="5267325" cy="1390650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32903" y="3886222"/>
            <a:ext cx="10155585" cy="2063058"/>
            <a:chOff x="332903" y="3886222"/>
            <a:chExt cx="10155585" cy="2063058"/>
          </a:xfrm>
        </p:grpSpPr>
        <p:sp>
          <p:nvSpPr>
            <p:cNvPr id="12" name="TextBox 11"/>
            <p:cNvSpPr txBox="1"/>
            <p:nvPr/>
          </p:nvSpPr>
          <p:spPr>
            <a:xfrm>
              <a:off x="332903" y="3886222"/>
              <a:ext cx="6987233" cy="20313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b="1" u="sng" dirty="0" err="1"/>
                <a:t>Ethereums</a:t>
              </a:r>
              <a:r>
                <a:rPr lang="en-US" b="1" u="sng" dirty="0"/>
                <a:t>’ Account Balances</a:t>
              </a:r>
              <a:endParaRPr lang="en-US" b="1" i="1" u="sng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Similar to Bitcoin, but </a:t>
              </a:r>
              <a:r>
                <a:rPr lang="en-US" i="1" dirty="0"/>
                <a:t>Account Objects</a:t>
              </a:r>
              <a:r>
                <a:rPr lang="en-US" dirty="0"/>
                <a:t> are stored in Blockchain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Either Human used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Or Smart Contracts</a:t>
              </a:r>
            </a:p>
            <a:p>
              <a:pPr marL="742950" lvl="1" indent="-285750">
                <a:buFont typeface="Arial" panose="020B0604020202020204" pitchFamily="34" charset="0"/>
                <a:buChar char="•"/>
              </a:pPr>
              <a:r>
                <a:rPr lang="en-US" dirty="0"/>
                <a:t>Persistent Variables in Key/Value Store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/>
                <a:t>Quasi Turing Complete instead of Stack-based</a:t>
              </a:r>
            </a:p>
            <a:p>
              <a:endParaRPr lang="en-US" dirty="0">
                <a:latin typeface="Arial" pitchFamily="34" charset="0"/>
              </a:endParaRPr>
            </a:p>
          </p:txBody>
        </p:sp>
        <p:graphicFrame>
          <p:nvGraphicFramePr>
            <p:cNvPr id="15" name="Diagram 14"/>
            <p:cNvGraphicFramePr/>
            <p:nvPr>
              <p:extLst>
                <p:ext uri="{D42A27DB-BD31-4B8C-83A1-F6EECF244321}">
                  <p14:modId xmlns:p14="http://schemas.microsoft.com/office/powerpoint/2010/main" val="1182853409"/>
                </p:ext>
              </p:extLst>
            </p:nvPr>
          </p:nvGraphicFramePr>
          <p:xfrm>
            <a:off x="7968208" y="3917955"/>
            <a:ext cx="2520280" cy="203132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2346860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 for your Attention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algn="ctr"/>
            <a:endParaRPr lang="en-US" sz="2200" b="1" dirty="0"/>
          </a:p>
          <a:p>
            <a:pPr algn="ctr"/>
            <a:r>
              <a:rPr lang="en-US" sz="2200" b="1" dirty="0"/>
              <a:t>Please provide Input and Feedback! </a:t>
            </a:r>
            <a:r>
              <a:rPr lang="en-US" sz="2200" b="1" dirty="0">
                <a:sym typeface="Wingdings" panose="05000000000000000000" pitchFamily="2" charset="2"/>
              </a:rPr>
              <a:t></a:t>
            </a:r>
            <a:endParaRPr lang="en-US" sz="22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011376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 dirty="0"/>
              <a:t>Florian Haffke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B.Sc. Information Systems 	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/>
              <a:t>florian.haffke@tum.de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Appendix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F79391-FD8B-4951-B07A-A389C4C7CA7B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98618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Established Blockchain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1" dirty="0"/>
              <a:t>How to identify the most established Blockchains?</a:t>
            </a:r>
            <a:r>
              <a:rPr lang="en-US" dirty="0"/>
              <a:t> </a:t>
            </a:r>
            <a:r>
              <a:rPr lang="en-US" i="1" dirty="0"/>
              <a:t>– Data Snapshot</a:t>
            </a:r>
          </a:p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399738"/>
              </p:ext>
            </p:extLst>
          </p:nvPr>
        </p:nvGraphicFramePr>
        <p:xfrm>
          <a:off x="332903" y="852747"/>
          <a:ext cx="11524664" cy="74066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86633">
                  <a:extLst>
                    <a:ext uri="{9D8B030D-6E8A-4147-A177-3AD203B41FA5}">
                      <a16:colId xmlns:a16="http://schemas.microsoft.com/office/drawing/2014/main" val="1013196644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1519604955"/>
                    </a:ext>
                  </a:extLst>
                </a:gridCol>
                <a:gridCol w="1222948">
                  <a:extLst>
                    <a:ext uri="{9D8B030D-6E8A-4147-A177-3AD203B41FA5}">
                      <a16:colId xmlns:a16="http://schemas.microsoft.com/office/drawing/2014/main" val="2456803143"/>
                    </a:ext>
                  </a:extLst>
                </a:gridCol>
                <a:gridCol w="1440583">
                  <a:extLst>
                    <a:ext uri="{9D8B030D-6E8A-4147-A177-3AD203B41FA5}">
                      <a16:colId xmlns:a16="http://schemas.microsoft.com/office/drawing/2014/main" val="34685730"/>
                    </a:ext>
                  </a:extLst>
                </a:gridCol>
                <a:gridCol w="1440583">
                  <a:extLst>
                    <a:ext uri="{9D8B030D-6E8A-4147-A177-3AD203B41FA5}">
                      <a16:colId xmlns:a16="http://schemas.microsoft.com/office/drawing/2014/main" val="1261023000"/>
                    </a:ext>
                  </a:extLst>
                </a:gridCol>
                <a:gridCol w="1584518">
                  <a:extLst>
                    <a:ext uri="{9D8B030D-6E8A-4147-A177-3AD203B41FA5}">
                      <a16:colId xmlns:a16="http://schemas.microsoft.com/office/drawing/2014/main" val="3879371530"/>
                    </a:ext>
                  </a:extLst>
                </a:gridCol>
                <a:gridCol w="1296648">
                  <a:extLst>
                    <a:ext uri="{9D8B030D-6E8A-4147-A177-3AD203B41FA5}">
                      <a16:colId xmlns:a16="http://schemas.microsoft.com/office/drawing/2014/main" val="2632649710"/>
                    </a:ext>
                  </a:extLst>
                </a:gridCol>
                <a:gridCol w="1440583">
                  <a:extLst>
                    <a:ext uri="{9D8B030D-6E8A-4147-A177-3AD203B41FA5}">
                      <a16:colId xmlns:a16="http://schemas.microsoft.com/office/drawing/2014/main" val="3652107684"/>
                    </a:ext>
                  </a:extLst>
                </a:gridCol>
              </a:tblGrid>
              <a:tr h="427995"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Criteria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Metric [Unit]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Bitcoin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Litecoin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Ethereum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Hyperledger</a:t>
                      </a:r>
                      <a:r>
                        <a:rPr lang="en-US" dirty="0"/>
                        <a:t> Project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/>
                        <a:t>Ripple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err="1"/>
                        <a:t>Zcash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5182406"/>
                  </a:ext>
                </a:extLst>
              </a:tr>
              <a:tr h="5095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Supporting Community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Reddit</a:t>
                      </a:r>
                      <a:r>
                        <a:rPr lang="en-US" sz="1400" b="0" i="1" baseline="0" dirty="0"/>
                        <a:t> Subscribers [#]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255.744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39.602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85.636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---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/>
                        <a:t>Linux Foundation,</a:t>
                      </a:r>
                      <a:r>
                        <a:rPr lang="en-US" sz="1400" b="0" i="0" baseline="0" dirty="0"/>
                        <a:t> IBM</a:t>
                      </a:r>
                      <a:endParaRPr lang="en-US" sz="14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14.882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3459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4252764"/>
                  </a:ext>
                </a:extLst>
              </a:tr>
              <a:tr h="5095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Development Support</a:t>
                      </a:r>
                      <a:endParaRPr lang="en-US" sz="18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Activity in Public Source Code Repos [#]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14.090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1.484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5.671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---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/>
                        <a:t>Linux Foundation,</a:t>
                      </a:r>
                      <a:r>
                        <a:rPr lang="en-US" sz="1400" b="0" i="0" baseline="0" dirty="0"/>
                        <a:t> IBM</a:t>
                      </a:r>
                      <a:endParaRPr lang="en-US" sz="14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1.428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2556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26919254"/>
                  </a:ext>
                </a:extLst>
              </a:tr>
              <a:tr h="631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Longevity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Age since Initial Release Date [Years]</a:t>
                      </a:r>
                      <a:endParaRPr lang="en-US" sz="1400" b="0" i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01-200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(8,5)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10-2011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(6)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07-2015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12-2015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(1,5)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10-2012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(4,5)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10-2016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(1)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79401632"/>
                  </a:ext>
                </a:extLst>
              </a:tr>
              <a:tr h="4279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Network Activity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Transactions [# per Day]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212.140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17.300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248.060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665.304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9781264"/>
                  </a:ext>
                </a:extLst>
              </a:tr>
              <a:tr h="6318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Investor</a:t>
                      </a:r>
                      <a:r>
                        <a:rPr lang="en-US" sz="1800" b="0" i="0" baseline="0" dirty="0"/>
                        <a:t> Evaluation</a:t>
                      </a:r>
                      <a:endParaRPr lang="en-US" sz="18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Market</a:t>
                      </a:r>
                      <a:r>
                        <a:rPr lang="en-US" sz="1400" b="0" i="1" baseline="0" dirty="0"/>
                        <a:t> cap of native currency [</a:t>
                      </a:r>
                      <a:r>
                        <a:rPr lang="en-US" sz="1400" b="0" i="1" baseline="0" dirty="0" err="1"/>
                        <a:t>Bn</a:t>
                      </a:r>
                      <a:r>
                        <a:rPr lang="en-US" sz="1400" b="0" i="1" baseline="0" dirty="0"/>
                        <a:t>$]</a:t>
                      </a:r>
                      <a:endParaRPr lang="en-US" sz="1400" b="0" i="1" dirty="0"/>
                    </a:p>
                    <a:p>
                      <a:pPr algn="l"/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2,5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---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i="0" dirty="0"/>
                        <a:t>0,4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66678481"/>
                  </a:ext>
                </a:extLst>
              </a:tr>
              <a:tr h="6114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Public Awareness and Interest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Alexa Rank</a:t>
                      </a:r>
                      <a:r>
                        <a:rPr lang="en-US" sz="1400" b="0" i="1" baseline="0" dirty="0"/>
                        <a:t> [#]</a:t>
                      </a:r>
                      <a:endParaRPr lang="en-US" sz="1400" b="0" i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6.880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62.478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7.156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128.476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12.697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20.214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8782220"/>
                  </a:ext>
                </a:extLst>
              </a:tr>
              <a:tr h="713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Technical Uniqueness of Protocol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Ordered Attribute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dirty="0"/>
                        <a:t>Scale [1..5]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Very High,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First</a:t>
                      </a:r>
                      <a:r>
                        <a:rPr lang="en-US" sz="1600" b="0" i="0" baseline="0" dirty="0"/>
                        <a:t> Mover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/>
                        <a:t>(5)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/>
                        <a:t>Low,</a:t>
                      </a:r>
                    </a:p>
                    <a:p>
                      <a:pPr algn="l"/>
                      <a:r>
                        <a:rPr lang="en-US" sz="1600" b="0" i="0" baseline="0" dirty="0"/>
                        <a:t>Bitcoin Clone (2)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/>
                        <a:t>High,</a:t>
                      </a:r>
                    </a:p>
                    <a:p>
                      <a:pPr algn="l"/>
                      <a:r>
                        <a:rPr lang="en-US" sz="1600" b="0" i="0" dirty="0"/>
                        <a:t>Parts</a:t>
                      </a:r>
                      <a:r>
                        <a:rPr lang="en-US" sz="1600" b="0" i="0" baseline="0" dirty="0"/>
                        <a:t> of Bitcoin</a:t>
                      </a:r>
                      <a:endParaRPr lang="en-US" sz="1600" b="0" i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(4)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Very High,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First</a:t>
                      </a:r>
                      <a:r>
                        <a:rPr lang="en-US" sz="1600" b="0" i="0" baseline="0" dirty="0"/>
                        <a:t> Mover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/>
                        <a:t>(5)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Very High,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First</a:t>
                      </a:r>
                      <a:r>
                        <a:rPr lang="en-US" sz="1600" b="0" i="0" baseline="0" dirty="0"/>
                        <a:t> Mover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baseline="0" dirty="0"/>
                        <a:t>(5)</a:t>
                      </a:r>
                      <a:endParaRPr lang="en-US" sz="1600" b="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dirty="0"/>
                        <a:t>Low,</a:t>
                      </a:r>
                    </a:p>
                    <a:p>
                      <a:pPr algn="l"/>
                      <a:r>
                        <a:rPr lang="en-US" sz="1600" b="0" i="0" baseline="0" dirty="0"/>
                        <a:t>Bitcoin Clone (2)</a:t>
                      </a:r>
                      <a:endParaRPr lang="en-US" sz="1600" b="0" i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62460"/>
                  </a:ext>
                </a:extLst>
              </a:tr>
              <a:tr h="4891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Application Ecosystem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Ordered</a:t>
                      </a:r>
                      <a:r>
                        <a:rPr lang="en-US" sz="1400" b="0" i="1" baseline="0" dirty="0"/>
                        <a:t> Attribute Scale [1..5]</a:t>
                      </a:r>
                      <a:endParaRPr lang="en-US" sz="1400" b="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Very Many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(5)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Middle (3)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Many (4)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Few (2)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Middle (3)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dirty="0"/>
                        <a:t>Few (2)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5372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490869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03" y="404814"/>
            <a:ext cx="10813845" cy="6158208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 Structure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38610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92" y="404664"/>
            <a:ext cx="10918884" cy="623936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Header Structure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28480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79" y="585385"/>
            <a:ext cx="10419582" cy="596857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Header Structure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324994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5" y="3763688"/>
            <a:ext cx="7597691" cy="255312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5" y="1124744"/>
            <a:ext cx="7597691" cy="2621738"/>
          </a:xfrm>
        </p:spPr>
      </p:pic>
      <p:sp>
        <p:nvSpPr>
          <p:cNvPr id="15" name="TextBox 14"/>
          <p:cNvSpPr txBox="1"/>
          <p:nvPr/>
        </p:nvSpPr>
        <p:spPr>
          <a:xfrm>
            <a:off x="8360625" y="4717086"/>
            <a:ext cx="3570273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/>
              <a:t>Total Market-Cap</a:t>
            </a:r>
            <a:endParaRPr lang="en-US" dirty="0"/>
          </a:p>
          <a:p>
            <a:r>
              <a:rPr lang="en-US" b="1" dirty="0"/>
              <a:t>Blockchains’ Cryptocurrencies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60625" y="2112447"/>
            <a:ext cx="1723549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 err="1"/>
              <a:t>GoogleSearch</a:t>
            </a:r>
            <a:endParaRPr lang="en-US" dirty="0"/>
          </a:p>
          <a:p>
            <a:r>
              <a:rPr lang="en-US" b="1" dirty="0"/>
              <a:t>Blockchain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509" y="5447794"/>
            <a:ext cx="1656184" cy="346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402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434" y="981076"/>
            <a:ext cx="4209605" cy="497420"/>
          </a:xfrm>
        </p:spPr>
        <p:txBody>
          <a:bodyPr/>
          <a:lstStyle/>
          <a:p>
            <a:r>
              <a:rPr lang="en-US" b="1" dirty="0"/>
              <a:t>Distributed Database Structure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How to define the term Blockchain?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27967" y="1227798"/>
            <a:ext cx="8799035" cy="2593396"/>
            <a:chOff x="839416" y="2820470"/>
            <a:chExt cx="8799035" cy="2593396"/>
          </a:xfrm>
        </p:grpSpPr>
        <p:sp>
          <p:nvSpPr>
            <p:cNvPr id="9" name="Rectangle: Rounded Corners 8"/>
            <p:cNvSpPr/>
            <p:nvPr/>
          </p:nvSpPr>
          <p:spPr bwMode="auto">
            <a:xfrm>
              <a:off x="839416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0</a:t>
              </a:r>
            </a:p>
          </p:txBody>
        </p:sp>
        <p:sp>
          <p:nvSpPr>
            <p:cNvPr id="10" name="Rectangle: Rounded Corners 9"/>
            <p:cNvSpPr/>
            <p:nvPr/>
          </p:nvSpPr>
          <p:spPr bwMode="auto">
            <a:xfrm>
              <a:off x="1668434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1</a:t>
              </a:r>
            </a:p>
          </p:txBody>
        </p:sp>
        <p:sp>
          <p:nvSpPr>
            <p:cNvPr id="11" name="Rectangle: Rounded Corners 10"/>
            <p:cNvSpPr/>
            <p:nvPr/>
          </p:nvSpPr>
          <p:spPr bwMode="auto">
            <a:xfrm>
              <a:off x="2497452" y="3212976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12" name="Rectangle: Rounded Corners 11"/>
            <p:cNvSpPr/>
            <p:nvPr/>
          </p:nvSpPr>
          <p:spPr bwMode="auto">
            <a:xfrm>
              <a:off x="3326470" y="3212976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3</a:t>
              </a:r>
            </a:p>
          </p:txBody>
        </p:sp>
        <p:sp>
          <p:nvSpPr>
            <p:cNvPr id="13" name="Rectangle: Rounded Corners 12"/>
            <p:cNvSpPr/>
            <p:nvPr/>
          </p:nvSpPr>
          <p:spPr bwMode="auto">
            <a:xfrm>
              <a:off x="4155488" y="3212976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4</a:t>
              </a:r>
            </a:p>
          </p:txBody>
        </p:sp>
        <p:sp>
          <p:nvSpPr>
            <p:cNvPr id="14" name="Rectangle: Rounded Corners 13"/>
            <p:cNvSpPr/>
            <p:nvPr/>
          </p:nvSpPr>
          <p:spPr bwMode="auto">
            <a:xfrm>
              <a:off x="4979414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5</a:t>
              </a:r>
            </a:p>
          </p:txBody>
        </p:sp>
        <p:sp>
          <p:nvSpPr>
            <p:cNvPr id="15" name="Rectangle: Rounded Corners 14"/>
            <p:cNvSpPr/>
            <p:nvPr/>
          </p:nvSpPr>
          <p:spPr bwMode="auto">
            <a:xfrm>
              <a:off x="5808432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6</a:t>
              </a:r>
            </a:p>
          </p:txBody>
        </p:sp>
        <p:sp>
          <p:nvSpPr>
            <p:cNvPr id="16" name="Rectangle: Rounded Corners 15"/>
            <p:cNvSpPr/>
            <p:nvPr/>
          </p:nvSpPr>
          <p:spPr bwMode="auto">
            <a:xfrm>
              <a:off x="6632358" y="3645024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7</a:t>
              </a:r>
            </a:p>
          </p:txBody>
        </p:sp>
        <p:sp>
          <p:nvSpPr>
            <p:cNvPr id="17" name="Rectangle: Rounded Corners 16"/>
            <p:cNvSpPr/>
            <p:nvPr/>
          </p:nvSpPr>
          <p:spPr bwMode="auto">
            <a:xfrm>
              <a:off x="2492360" y="4048373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18" name="Rectangle: Rounded Corners 17"/>
            <p:cNvSpPr/>
            <p:nvPr/>
          </p:nvSpPr>
          <p:spPr bwMode="auto">
            <a:xfrm>
              <a:off x="4979414" y="2820470"/>
              <a:ext cx="648072" cy="648072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5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1487488" y="3969060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 bwMode="auto">
            <a:xfrm flipH="1">
              <a:off x="3145524" y="3537012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flipH="1">
              <a:off x="3974542" y="3537012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 bwMode="auto">
            <a:xfrm flipH="1">
              <a:off x="5627486" y="3969060"/>
              <a:ext cx="180946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flipH="1">
              <a:off x="6456504" y="3969060"/>
              <a:ext cx="175854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1" idx="1"/>
              <a:endCxn id="10" idx="3"/>
            </p:cNvCxnSpPr>
            <p:nvPr/>
          </p:nvCxnSpPr>
          <p:spPr bwMode="auto">
            <a:xfrm flipH="1">
              <a:off x="2316506" y="3537012"/>
              <a:ext cx="180946" cy="432048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17" idx="1"/>
              <a:endCxn id="10" idx="3"/>
            </p:cNvCxnSpPr>
            <p:nvPr/>
          </p:nvCxnSpPr>
          <p:spPr bwMode="auto">
            <a:xfrm flipH="1" flipV="1">
              <a:off x="2316506" y="3969060"/>
              <a:ext cx="175854" cy="403349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18" idx="1"/>
              <a:endCxn id="13" idx="3"/>
            </p:cNvCxnSpPr>
            <p:nvPr/>
          </p:nvCxnSpPr>
          <p:spPr bwMode="auto">
            <a:xfrm flipH="1">
              <a:off x="4803560" y="3144506"/>
              <a:ext cx="175854" cy="392506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14" idx="1"/>
              <a:endCxn id="13" idx="3"/>
            </p:cNvCxnSpPr>
            <p:nvPr/>
          </p:nvCxnSpPr>
          <p:spPr bwMode="auto">
            <a:xfrm flipH="1" flipV="1">
              <a:off x="4803560" y="3537012"/>
              <a:ext cx="175854" cy="432048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>
              <a:endCxn id="16" idx="3"/>
            </p:cNvCxnSpPr>
            <p:nvPr/>
          </p:nvCxnSpPr>
          <p:spPr bwMode="auto">
            <a:xfrm flipH="1">
              <a:off x="7280430" y="3969060"/>
              <a:ext cx="471754" cy="0"/>
            </a:xfrm>
            <a:prstGeom prst="straightConnector1">
              <a:avLst/>
            </a:prstGeom>
            <a:ln w="38100">
              <a:solidFill>
                <a:schemeClr val="tx1">
                  <a:alpha val="50000"/>
                </a:schemeClr>
              </a:solidFill>
              <a:prstDash val="sysDot"/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Rectangle: Rounded Corners 28"/>
            <p:cNvSpPr/>
            <p:nvPr/>
          </p:nvSpPr>
          <p:spPr bwMode="auto">
            <a:xfrm>
              <a:off x="8616280" y="3429000"/>
              <a:ext cx="1022171" cy="108012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>
                  <a:solidFill>
                    <a:schemeClr val="tx1"/>
                  </a:solidFill>
                  <a:cs typeface="Arial" pitchFamily="34" charset="0"/>
                </a:rPr>
                <a:t>Header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000" dirty="0">
                <a:solidFill>
                  <a:schemeClr val="tx1"/>
                </a:solidFill>
                <a:cs typeface="Arial" pitchFamily="34" charset="0"/>
              </a:endParaRP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>
                  <a:solidFill>
                    <a:schemeClr val="tx1"/>
                  </a:solidFill>
                  <a:cs typeface="Arial" pitchFamily="34" charset="0"/>
                </a:rPr>
                <a:t>Data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>
                <a:solidFill>
                  <a:schemeClr val="tx1"/>
                </a:solidFill>
                <a:cs typeface="Arial" pitchFamily="34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>
              <a:off x="839416" y="5229200"/>
              <a:ext cx="6840000" cy="0"/>
            </a:xfrm>
            <a:prstGeom prst="straightConnector1">
              <a:avLst/>
            </a:prstGeom>
            <a:ln>
              <a:headEnd type="none" w="med" len="med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7679416" y="5044534"/>
              <a:ext cx="689035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Time</a:t>
              </a:r>
            </a:p>
          </p:txBody>
        </p:sp>
        <p:cxnSp>
          <p:nvCxnSpPr>
            <p:cNvPr id="32" name="Straight Connector 31"/>
            <p:cNvCxnSpPr/>
            <p:nvPr/>
          </p:nvCxnSpPr>
          <p:spPr bwMode="auto">
            <a:xfrm>
              <a:off x="8616280" y="3645024"/>
              <a:ext cx="1022171" cy="0"/>
            </a:xfrm>
            <a:prstGeom prst="line">
              <a:avLst/>
            </a:prstGeom>
            <a:ln>
              <a:headEnd type="none" w="med" len="med"/>
              <a:tailEnd type="non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332903" y="3960563"/>
            <a:ext cx="7986004" cy="2026248"/>
            <a:chOff x="332903" y="3960563"/>
            <a:chExt cx="7986004" cy="2026248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9696" y="4372986"/>
              <a:ext cx="1222303" cy="1263389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8804" y="4613734"/>
              <a:ext cx="790812" cy="790812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332903" y="3960563"/>
              <a:ext cx="186461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b="1" dirty="0"/>
                <a:t>vs. The System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16221" y="5617479"/>
              <a:ext cx="700268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i="1" dirty="0"/>
                <a:t>Coded Protocol </a:t>
              </a:r>
              <a:r>
                <a:rPr lang="en-US" dirty="0"/>
                <a:t>on </a:t>
              </a:r>
              <a:r>
                <a:rPr lang="en-US" i="1" dirty="0"/>
                <a:t>P2P Network</a:t>
              </a:r>
              <a:r>
                <a:rPr lang="en-US" dirty="0"/>
                <a:t> specifying Layers’ communication</a:t>
              </a:r>
              <a:endParaRPr lang="en-US" dirty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8613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/>
          <p:cNvSpPr/>
          <p:nvPr/>
        </p:nvSpPr>
        <p:spPr bwMode="auto">
          <a:xfrm>
            <a:off x="0" y="1412776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Established Blockchain Systems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 &amp; Timeline</a:t>
            </a:r>
          </a:p>
          <a:p>
            <a:pPr marL="342900" indent="-342900">
              <a:buAutoNum type="arabicPeriod"/>
            </a:pPr>
            <a:r>
              <a:rPr lang="en-US" sz="2400" dirty="0"/>
              <a:t>Example Analysis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53108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Approach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graphicFrame>
        <p:nvGraphicFramePr>
          <p:cNvPr id="10" name="Inhaltsplatzhalt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7418886"/>
              </p:ext>
            </p:extLst>
          </p:nvPr>
        </p:nvGraphicFramePr>
        <p:xfrm>
          <a:off x="2243138" y="1052513"/>
          <a:ext cx="8424862" cy="5256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4790558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6"/>
          <p:cNvSpPr/>
          <p:nvPr/>
        </p:nvSpPr>
        <p:spPr bwMode="auto">
          <a:xfrm>
            <a:off x="0" y="1844824"/>
            <a:ext cx="12192000" cy="50405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r" eaLnBrk="0" hangingPunct="0">
              <a:defRPr/>
            </a:pPr>
            <a:endParaRPr lang="de-DE" dirty="0">
              <a:solidFill>
                <a:schemeClr val="tx1"/>
              </a:solidFill>
              <a:latin typeface="Arial Unicode MS" pitchFamily="34" charset="-128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en-US" sz="2400" dirty="0"/>
              <a:t>Motivation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Approach</a:t>
            </a:r>
          </a:p>
          <a:p>
            <a:pPr marL="342900" indent="-342900">
              <a:buAutoNum type="arabicPeriod"/>
            </a:pPr>
            <a:r>
              <a:rPr lang="en-US" sz="2400" dirty="0"/>
              <a:t>Established Blockchain Systems</a:t>
            </a:r>
          </a:p>
          <a:p>
            <a:pPr marL="342900" indent="-342900">
              <a:buAutoNum type="arabicPeriod"/>
            </a:pPr>
            <a:r>
              <a:rPr lang="en-US" sz="2400" dirty="0"/>
              <a:t>Research Questions &amp; Timeline</a:t>
            </a:r>
          </a:p>
          <a:p>
            <a:pPr marL="342900" indent="-342900">
              <a:buAutoNum type="arabicPeriod"/>
            </a:pPr>
            <a:r>
              <a:rPr lang="en-US" sz="2400" dirty="0"/>
              <a:t>Example Analysis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170710 Haffke </a:t>
            </a:r>
            <a:r>
              <a:rPr lang="en-US" dirty="0" err="1"/>
              <a:t>KickOff</a:t>
            </a:r>
            <a:r>
              <a:rPr lang="en-US" dirty="0"/>
              <a:t> Master’s Thesis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0746503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Established Blockchain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1" dirty="0"/>
              <a:t>How to identify the most established Blockchains?</a:t>
            </a:r>
            <a:endParaRPr lang="en-US" dirty="0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187994"/>
              </p:ext>
            </p:extLst>
          </p:nvPr>
        </p:nvGraphicFramePr>
        <p:xfrm>
          <a:off x="1595037" y="1314551"/>
          <a:ext cx="8064896" cy="477514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32448">
                  <a:extLst>
                    <a:ext uri="{9D8B030D-6E8A-4147-A177-3AD203B41FA5}">
                      <a16:colId xmlns:a16="http://schemas.microsoft.com/office/drawing/2014/main" val="1013196644"/>
                    </a:ext>
                  </a:extLst>
                </a:gridCol>
                <a:gridCol w="4032448">
                  <a:extLst>
                    <a:ext uri="{9D8B030D-6E8A-4147-A177-3AD203B41FA5}">
                      <a16:colId xmlns:a16="http://schemas.microsoft.com/office/drawing/2014/main" val="1519604955"/>
                    </a:ext>
                  </a:extLst>
                </a:gridCol>
              </a:tblGrid>
              <a:tr h="530572">
                <a:tc>
                  <a:txBody>
                    <a:bodyPr/>
                    <a:lstStyle/>
                    <a:p>
                      <a:r>
                        <a:rPr lang="en-US" dirty="0"/>
                        <a:t>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Metric [Unit]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182406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Supporting Community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Reddit</a:t>
                      </a:r>
                      <a:r>
                        <a:rPr lang="en-US" sz="1400" b="0" i="1" baseline="0" dirty="0"/>
                        <a:t> Subscribers [#]</a:t>
                      </a: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252764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Development Support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Activity in Public Source Code Repos [#]</a:t>
                      </a: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919254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Longevity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Age since Initial Release Date [Years]</a:t>
                      </a:r>
                      <a:endParaRPr lang="en-US" sz="1400" b="0" i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401632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Network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Transactions [# per Day]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781264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Investor</a:t>
                      </a:r>
                      <a:r>
                        <a:rPr lang="en-US" sz="1800" b="0" i="0" baseline="0" dirty="0"/>
                        <a:t> Evaluation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Market</a:t>
                      </a:r>
                      <a:r>
                        <a:rPr lang="en-US" sz="1400" b="0" i="1" baseline="0" dirty="0"/>
                        <a:t> cap of native currency [</a:t>
                      </a:r>
                      <a:r>
                        <a:rPr lang="en-US" sz="1400" b="0" i="1" baseline="0" dirty="0" err="1"/>
                        <a:t>Bn</a:t>
                      </a:r>
                      <a:r>
                        <a:rPr lang="en-US" sz="1400" b="0" i="1" baseline="0" dirty="0"/>
                        <a:t>$]</a:t>
                      </a:r>
                      <a:endParaRPr lang="en-US" sz="1400" b="0" i="1" dirty="0"/>
                    </a:p>
                    <a:p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6678481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Public Awareness and Interest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Alexa Rank</a:t>
                      </a:r>
                      <a:r>
                        <a:rPr lang="en-US" sz="1400" b="0" i="1" baseline="0" dirty="0"/>
                        <a:t> [#]</a:t>
                      </a:r>
                      <a:endParaRPr lang="en-US" sz="1400" b="0" i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782220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Technical Uniqueness of Protocol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Ordered Attribute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dirty="0"/>
                        <a:t>Scale [1..5]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2460"/>
                  </a:ext>
                </a:extLst>
              </a:tr>
              <a:tr h="5305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Application Ecosystem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Ordered</a:t>
                      </a:r>
                      <a:r>
                        <a:rPr lang="en-US" sz="1400" b="0" i="1" baseline="0" dirty="0"/>
                        <a:t> Attribute Scale [1..5]</a:t>
                      </a: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5372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634720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546959"/>
              </p:ext>
            </p:extLst>
          </p:nvPr>
        </p:nvGraphicFramePr>
        <p:xfrm>
          <a:off x="332903" y="963988"/>
          <a:ext cx="3600000" cy="412236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101319664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519604955"/>
                    </a:ext>
                  </a:extLst>
                </a:gridCol>
              </a:tblGrid>
              <a:tr h="431455">
                <a:tc>
                  <a:txBody>
                    <a:bodyPr/>
                    <a:lstStyle/>
                    <a:p>
                      <a:r>
                        <a:rPr lang="en-US" dirty="0"/>
                        <a:t>Criteria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Metric [Unit]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5182406"/>
                  </a:ext>
                </a:extLst>
              </a:tr>
              <a:tr h="908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Supporting Community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dirty="0"/>
                        <a:t>Reddit</a:t>
                      </a:r>
                      <a:r>
                        <a:rPr lang="en-US" sz="1400" b="0" i="1" baseline="0" dirty="0"/>
                        <a:t> Subscribers [#]</a:t>
                      </a: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4252764"/>
                  </a:ext>
                </a:extLst>
              </a:tr>
              <a:tr h="908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Development Support</a:t>
                      </a:r>
                      <a:endParaRPr lang="en-US" sz="18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Activity in Public Source Code Repos [#]</a:t>
                      </a: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6919254"/>
                  </a:ext>
                </a:extLst>
              </a:tr>
              <a:tr h="9657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dirty="0"/>
                        <a:t>Longevity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1" baseline="0" dirty="0"/>
                        <a:t>Age since Initial Release Date [Years]</a:t>
                      </a:r>
                      <a:endParaRPr lang="en-US" sz="1400" b="0" i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9401632"/>
                  </a:ext>
                </a:extLst>
              </a:tr>
              <a:tr h="90838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Network 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Transactions [# per Day]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781264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Established Blockchain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170710 Haffke KickOff Master’s Thesis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i="1" dirty="0"/>
              <a:t>Relative Comparison</a:t>
            </a:r>
          </a:p>
          <a:p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4023506" y="1412776"/>
            <a:ext cx="6939824" cy="668949"/>
            <a:chOff x="4023506" y="1412776"/>
            <a:chExt cx="6939824" cy="668949"/>
          </a:xfrm>
        </p:grpSpPr>
        <p:sp>
          <p:nvSpPr>
            <p:cNvPr id="22" name="TextBox 21"/>
            <p:cNvSpPr txBox="1"/>
            <p:nvPr/>
          </p:nvSpPr>
          <p:spPr>
            <a:xfrm>
              <a:off x="4474109" y="1700808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945103" y="1712393"/>
              <a:ext cx="101822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260.000</a:t>
              </a: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023506" y="1412776"/>
              <a:ext cx="6521219" cy="558546"/>
              <a:chOff x="4023506" y="1412776"/>
              <a:chExt cx="6521219" cy="558546"/>
            </a:xfrm>
          </p:grpSpPr>
          <p:cxnSp>
            <p:nvCxnSpPr>
              <p:cNvPr id="8" name="Straight Arrow Connector 7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40" y="1412776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744112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43872" y="1611322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3506" y="1517026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91984" y="1525474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46844" y="1431321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40" name="Group 39"/>
          <p:cNvGrpSpPr/>
          <p:nvPr/>
        </p:nvGrpSpPr>
        <p:grpSpPr>
          <a:xfrm>
            <a:off x="4023506" y="2276872"/>
            <a:ext cx="6969038" cy="804286"/>
            <a:chOff x="4023506" y="1277439"/>
            <a:chExt cx="6969038" cy="804286"/>
          </a:xfrm>
        </p:grpSpPr>
        <p:sp>
          <p:nvSpPr>
            <p:cNvPr id="41" name="TextBox 40"/>
            <p:cNvSpPr txBox="1"/>
            <p:nvPr/>
          </p:nvSpPr>
          <p:spPr>
            <a:xfrm>
              <a:off x="4474109" y="1700808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0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0102557" y="1712393"/>
              <a:ext cx="88998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15.000</a:t>
              </a:r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023506" y="1277439"/>
              <a:ext cx="6521219" cy="720080"/>
              <a:chOff x="4023506" y="1277439"/>
              <a:chExt cx="6521219" cy="720080"/>
            </a:xfrm>
          </p:grpSpPr>
          <p:cxnSp>
            <p:nvCxnSpPr>
              <p:cNvPr id="44" name="Straight Arrow Connector 43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80" y="1421495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32104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68221" y="1637519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3506" y="1517026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49" name="Picture 48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5880" y="1277439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0" name="Picture 49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5920" y="1493463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51" name="Group 50"/>
          <p:cNvGrpSpPr/>
          <p:nvPr/>
        </p:nvGrpSpPr>
        <p:grpSpPr>
          <a:xfrm>
            <a:off x="4474109" y="3496355"/>
            <a:ext cx="6183269" cy="564699"/>
            <a:chOff x="4474109" y="1517026"/>
            <a:chExt cx="6183269" cy="564699"/>
          </a:xfrm>
        </p:grpSpPr>
        <p:sp>
          <p:nvSpPr>
            <p:cNvPr id="52" name="TextBox 51"/>
            <p:cNvSpPr txBox="1"/>
            <p:nvPr/>
          </p:nvSpPr>
          <p:spPr>
            <a:xfrm>
              <a:off x="4474109" y="1700808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0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344472" y="1712393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9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630562" y="1517026"/>
              <a:ext cx="5914163" cy="368448"/>
              <a:chOff x="4630562" y="1517026"/>
              <a:chExt cx="5914163" cy="368448"/>
            </a:xfrm>
          </p:grpSpPr>
          <p:cxnSp>
            <p:nvCxnSpPr>
              <p:cNvPr id="55" name="Straight Arrow Connector 54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40" y="1521719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7" name="Picture 5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19936" y="1520808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176160" y="1521719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59" name="Picture 58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87928" y="1517026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28288" y="1525474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55840" y="1521719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62" name="Group 61"/>
          <p:cNvGrpSpPr/>
          <p:nvPr/>
        </p:nvGrpSpPr>
        <p:grpSpPr>
          <a:xfrm>
            <a:off x="4023506" y="4221088"/>
            <a:ext cx="6939824" cy="744828"/>
            <a:chOff x="4023506" y="1336897"/>
            <a:chExt cx="6939824" cy="744828"/>
          </a:xfrm>
        </p:grpSpPr>
        <p:sp>
          <p:nvSpPr>
            <p:cNvPr id="63" name="TextBox 62"/>
            <p:cNvSpPr txBox="1"/>
            <p:nvPr/>
          </p:nvSpPr>
          <p:spPr>
            <a:xfrm>
              <a:off x="4474109" y="1700808"/>
              <a:ext cx="31290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0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9945103" y="1712393"/>
              <a:ext cx="1018227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700.000</a:t>
              </a: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4023506" y="1336897"/>
              <a:ext cx="6521219" cy="548577"/>
              <a:chOff x="4023506" y="1336897"/>
              <a:chExt cx="6521219" cy="548577"/>
            </a:xfrm>
          </p:grpSpPr>
          <p:cxnSp>
            <p:nvCxnSpPr>
              <p:cNvPr id="66" name="Straight Arrow Connector 65"/>
              <p:cNvCxnSpPr/>
              <p:nvPr/>
            </p:nvCxnSpPr>
            <p:spPr bwMode="auto">
              <a:xfrm>
                <a:off x="4630562" y="1700808"/>
                <a:ext cx="5914163" cy="0"/>
              </a:xfrm>
              <a:prstGeom prst="straightConnector1">
                <a:avLst/>
              </a:prstGeom>
              <a:ln>
                <a:headEnd type="none" w="med" len="med"/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67" name="Picture 6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00096" y="1480913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888128" y="1480913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0056440" y="1408905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23506" y="1517026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71" name="Picture 70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27848" y="1525474"/>
                <a:ext cx="360000" cy="360000"/>
              </a:xfrm>
              <a:prstGeom prst="rect">
                <a:avLst/>
              </a:prstGeom>
            </p:spPr>
          </p:pic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67848" y="1336897"/>
                <a:ext cx="360000" cy="360000"/>
              </a:xfrm>
              <a:prstGeom prst="rect">
                <a:avLst/>
              </a:prstGeom>
            </p:spPr>
          </p:pic>
        </p:grpSp>
      </p:grpSp>
      <p:grpSp>
        <p:nvGrpSpPr>
          <p:cNvPr id="73" name="Group 72"/>
          <p:cNvGrpSpPr/>
          <p:nvPr/>
        </p:nvGrpSpPr>
        <p:grpSpPr>
          <a:xfrm>
            <a:off x="332903" y="5260344"/>
            <a:ext cx="6360412" cy="966826"/>
            <a:chOff x="332903" y="5260344"/>
            <a:chExt cx="6360412" cy="966826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03" y="5265010"/>
              <a:ext cx="360000" cy="360000"/>
            </a:xfrm>
            <a:prstGeom prst="rect">
              <a:avLst/>
            </a:prstGeom>
          </p:spPr>
        </p:pic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616" y="5265010"/>
              <a:ext cx="360000" cy="360000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392" y="5265010"/>
              <a:ext cx="360000" cy="360000"/>
            </a:xfrm>
            <a:prstGeom prst="rect">
              <a:avLst/>
            </a:prstGeom>
          </p:spPr>
        </p:pic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9616" y="5857838"/>
              <a:ext cx="360000" cy="360000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2903" y="5857838"/>
              <a:ext cx="360000" cy="360000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9392" y="5861323"/>
              <a:ext cx="360000" cy="360000"/>
            </a:xfrm>
            <a:prstGeom prst="rect">
              <a:avLst/>
            </a:prstGeom>
          </p:spPr>
        </p:pic>
        <p:sp>
          <p:nvSpPr>
            <p:cNvPr id="80" name="TextBox 79"/>
            <p:cNvSpPr txBox="1"/>
            <p:nvPr/>
          </p:nvSpPr>
          <p:spPr>
            <a:xfrm>
              <a:off x="696783" y="5260344"/>
              <a:ext cx="87716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Bitcoin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00663" y="5857838"/>
              <a:ext cx="979755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Litecoin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999616" y="5260344"/>
              <a:ext cx="1184940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Ethereum</a:t>
              </a:r>
              <a:endParaRPr lang="en-US" dirty="0">
                <a:latin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999616" y="5857838"/>
              <a:ext cx="2223686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Hyperledger</a:t>
              </a:r>
              <a:r>
                <a:rPr lang="en-US" dirty="0">
                  <a:latin typeface="Arial" pitchFamily="34" charset="0"/>
                </a:rPr>
                <a:t> Project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854624" y="5260344"/>
              <a:ext cx="838691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>
                  <a:latin typeface="Arial" pitchFamily="34" charset="0"/>
                </a:rPr>
                <a:t>Ripple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5854624" y="5857838"/>
              <a:ext cx="813043" cy="3693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err="1">
                  <a:latin typeface="Arial" pitchFamily="34" charset="0"/>
                </a:rPr>
                <a:t>Zcash</a:t>
              </a:r>
              <a:endParaRPr lang="en-US" dirty="0"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65620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161211 Matthes English Master Slide Deck (wide).potx" id="{4D364B63-B18C-4277-AAF9-60B33C155DAF}" vid="{486260EC-4064-4B52-A9CC-870AEA2DF30A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HaffkeFlorian-KickOff</Template>
  <TotalTime>0</TotalTime>
  <Words>2512</Words>
  <Application>Microsoft Office PowerPoint</Application>
  <PresentationFormat>Widescreen</PresentationFormat>
  <Paragraphs>618</Paragraphs>
  <Slides>29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 Unicode MS</vt:lpstr>
      <vt:lpstr>Helvetica Neue</vt:lpstr>
      <vt:lpstr>TUM Neue Helvetica 75 Bold</vt:lpstr>
      <vt:lpstr>Arial</vt:lpstr>
      <vt:lpstr>Wingdings</vt:lpstr>
      <vt:lpstr>Slides sebis 2013 2</vt:lpstr>
      <vt:lpstr>Technical Analysis of Established Blockchain Systems</vt:lpstr>
      <vt:lpstr>Outline</vt:lpstr>
      <vt:lpstr>Motivation</vt:lpstr>
      <vt:lpstr>Motivation</vt:lpstr>
      <vt:lpstr>Outline</vt:lpstr>
      <vt:lpstr>Research Approach</vt:lpstr>
      <vt:lpstr>Outline</vt:lpstr>
      <vt:lpstr>Established Blockchain Systems</vt:lpstr>
      <vt:lpstr>Established Blockchain Systems</vt:lpstr>
      <vt:lpstr>Established Blockchain Systems</vt:lpstr>
      <vt:lpstr>Established Blockchain Systems</vt:lpstr>
      <vt:lpstr>Outline</vt:lpstr>
      <vt:lpstr>Research Questions and Approach</vt:lpstr>
      <vt:lpstr>Research Questions and Approach</vt:lpstr>
      <vt:lpstr>Timeline</vt:lpstr>
      <vt:lpstr>Outline</vt:lpstr>
      <vt:lpstr>Example Analysis Process</vt:lpstr>
      <vt:lpstr>Example Analysis Process</vt:lpstr>
      <vt:lpstr>Example Analysis Process</vt:lpstr>
      <vt:lpstr>Example Analysis Process</vt:lpstr>
      <vt:lpstr>Example Analysis Process</vt:lpstr>
      <vt:lpstr>Example Analysis Process</vt:lpstr>
      <vt:lpstr>Thanks for your Attention</vt:lpstr>
      <vt:lpstr>PowerPoint Presentation</vt:lpstr>
      <vt:lpstr>Appendix</vt:lpstr>
      <vt:lpstr>Established Blockchain Systems</vt:lpstr>
      <vt:lpstr>Transaction Structure</vt:lpstr>
      <vt:lpstr>Block Header Structure</vt:lpstr>
      <vt:lpstr>Block Header 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dc:description>Copyright sebis</dc:description>
  <cp:lastModifiedBy/>
  <cp:revision>1</cp:revision>
  <dcterms:created xsi:type="dcterms:W3CDTF">2017-07-07T02:15:53Z</dcterms:created>
  <dcterms:modified xsi:type="dcterms:W3CDTF">2017-07-10T00:18:22Z</dcterms:modified>
</cp:coreProperties>
</file>