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>
  <p:sldMasterIdLst>
    <p:sldMasterId id="2147483725" r:id="rId1"/>
  </p:sldMasterIdLst>
  <p:notesMasterIdLst>
    <p:notesMasterId r:id="rId16"/>
  </p:notesMasterIdLst>
  <p:handoutMasterIdLst>
    <p:handoutMasterId r:id="rId17"/>
  </p:handoutMasterIdLst>
  <p:sldIdLst>
    <p:sldId id="675" r:id="rId2"/>
    <p:sldId id="677" r:id="rId3"/>
    <p:sldId id="680" r:id="rId4"/>
    <p:sldId id="689" r:id="rId5"/>
    <p:sldId id="691" r:id="rId6"/>
    <p:sldId id="682" r:id="rId7"/>
    <p:sldId id="683" r:id="rId8"/>
    <p:sldId id="684" r:id="rId9"/>
    <p:sldId id="686" r:id="rId10"/>
    <p:sldId id="685" r:id="rId11"/>
    <p:sldId id="676" r:id="rId12"/>
    <p:sldId id="679" r:id="rId13"/>
    <p:sldId id="678" r:id="rId14"/>
    <p:sldId id="690" r:id="rId15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4D1"/>
    <a:srgbClr val="6C6C6C"/>
    <a:srgbClr val="0065BD"/>
    <a:srgbClr val="0073CF"/>
    <a:srgbClr val="253746"/>
    <a:srgbClr val="0068C2"/>
    <a:srgbClr val="0068C3"/>
    <a:srgbClr val="67A3D8"/>
    <a:srgbClr val="F48A34"/>
    <a:srgbClr val="CF67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Helle Formatvorlage 2 - Akz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25" autoAdjust="0"/>
    <p:restoredTop sz="96433" autoAdjust="0"/>
  </p:normalViewPr>
  <p:slideViewPr>
    <p:cSldViewPr>
      <p:cViewPr varScale="1">
        <p:scale>
          <a:sx n="112" d="100"/>
          <a:sy n="112" d="100"/>
        </p:scale>
        <p:origin x="894" y="108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3966" y="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BFEF59-D61B-477A-A313-1737BBC5FA14}" type="doc">
      <dgm:prSet loTypeId="urn:microsoft.com/office/officeart/2008/layout/VerticalCurvedList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de-DE"/>
        </a:p>
      </dgm:t>
    </dgm:pt>
    <dgm:pt modelId="{C77EA021-E1B2-4810-A482-E2B13DFB63EE}">
      <dgm:prSet phldrT="[Text]"/>
      <dgm:spPr/>
      <dgm:t>
        <a:bodyPr/>
        <a:lstStyle/>
        <a:p>
          <a:r>
            <a:rPr lang="en-US" dirty="0"/>
            <a:t>Initial Situation</a:t>
          </a:r>
          <a:endParaRPr lang="de-DE" dirty="0"/>
        </a:p>
      </dgm:t>
    </dgm:pt>
    <dgm:pt modelId="{0936D78C-0E90-4C60-B4D3-3088FC5A8793}" type="parTrans" cxnId="{4420245A-6BAD-42BD-BC7A-5EB3ED2FC077}">
      <dgm:prSet/>
      <dgm:spPr/>
      <dgm:t>
        <a:bodyPr/>
        <a:lstStyle/>
        <a:p>
          <a:endParaRPr lang="de-DE"/>
        </a:p>
      </dgm:t>
    </dgm:pt>
    <dgm:pt modelId="{DAA988F8-5B99-4556-8691-9120BF6B5741}" type="sibTrans" cxnId="{4420245A-6BAD-42BD-BC7A-5EB3ED2FC077}">
      <dgm:prSet/>
      <dgm:spPr/>
      <dgm:t>
        <a:bodyPr/>
        <a:lstStyle/>
        <a:p>
          <a:endParaRPr lang="de-DE"/>
        </a:p>
      </dgm:t>
    </dgm:pt>
    <dgm:pt modelId="{8EAD1A17-1C88-460C-A141-3C1FA4509B9C}">
      <dgm:prSet/>
      <dgm:spPr/>
      <dgm:t>
        <a:bodyPr/>
        <a:lstStyle/>
        <a:p>
          <a:r>
            <a:rPr lang="en-US"/>
            <a:t>Motivation</a:t>
          </a:r>
          <a:endParaRPr lang="en-US" dirty="0"/>
        </a:p>
      </dgm:t>
    </dgm:pt>
    <dgm:pt modelId="{F6E05681-2D16-4048-A949-A9576AA1BE6C}" type="parTrans" cxnId="{55609004-3166-47D1-80E3-69E50D3EAF9D}">
      <dgm:prSet/>
      <dgm:spPr/>
      <dgm:t>
        <a:bodyPr/>
        <a:lstStyle/>
        <a:p>
          <a:endParaRPr lang="de-DE"/>
        </a:p>
      </dgm:t>
    </dgm:pt>
    <dgm:pt modelId="{145EBEBC-8897-4EF0-A10E-8463B82863BA}" type="sibTrans" cxnId="{55609004-3166-47D1-80E3-69E50D3EAF9D}">
      <dgm:prSet/>
      <dgm:spPr/>
      <dgm:t>
        <a:bodyPr/>
        <a:lstStyle/>
        <a:p>
          <a:endParaRPr lang="de-DE"/>
        </a:p>
      </dgm:t>
    </dgm:pt>
    <dgm:pt modelId="{0F6B5339-C53C-4790-90C8-67ABD7200783}">
      <dgm:prSet/>
      <dgm:spPr/>
      <dgm:t>
        <a:bodyPr/>
        <a:lstStyle/>
        <a:p>
          <a:r>
            <a:rPr lang="en-US" dirty="0"/>
            <a:t>Research Question</a:t>
          </a:r>
        </a:p>
      </dgm:t>
    </dgm:pt>
    <dgm:pt modelId="{F39CB60A-AF92-47E4-A317-6847A0879D64}" type="parTrans" cxnId="{B525515A-39BA-438C-AF12-C8C857A56068}">
      <dgm:prSet/>
      <dgm:spPr/>
      <dgm:t>
        <a:bodyPr/>
        <a:lstStyle/>
        <a:p>
          <a:endParaRPr lang="de-DE"/>
        </a:p>
      </dgm:t>
    </dgm:pt>
    <dgm:pt modelId="{5C3FEA7D-5404-4724-8BA2-7CDB44635125}" type="sibTrans" cxnId="{B525515A-39BA-438C-AF12-C8C857A56068}">
      <dgm:prSet/>
      <dgm:spPr/>
      <dgm:t>
        <a:bodyPr/>
        <a:lstStyle/>
        <a:p>
          <a:endParaRPr lang="de-DE"/>
        </a:p>
      </dgm:t>
    </dgm:pt>
    <dgm:pt modelId="{E11B3BD6-344D-4694-9E57-87CCAF00467C}">
      <dgm:prSet/>
      <dgm:spPr/>
      <dgm:t>
        <a:bodyPr/>
        <a:lstStyle/>
        <a:p>
          <a:r>
            <a:rPr lang="en-US" dirty="0"/>
            <a:t>Approach</a:t>
          </a:r>
        </a:p>
      </dgm:t>
    </dgm:pt>
    <dgm:pt modelId="{C731BE34-79DC-4AED-88CA-85EFCEA809DA}" type="parTrans" cxnId="{BEDA3D18-CF8E-4388-90A5-7AECDAFEFC14}">
      <dgm:prSet/>
      <dgm:spPr/>
      <dgm:t>
        <a:bodyPr/>
        <a:lstStyle/>
        <a:p>
          <a:endParaRPr lang="de-DE"/>
        </a:p>
      </dgm:t>
    </dgm:pt>
    <dgm:pt modelId="{14ACBEC1-3C26-4694-8519-B99029422CCB}" type="sibTrans" cxnId="{BEDA3D18-CF8E-4388-90A5-7AECDAFEFC14}">
      <dgm:prSet/>
      <dgm:spPr/>
      <dgm:t>
        <a:bodyPr/>
        <a:lstStyle/>
        <a:p>
          <a:endParaRPr lang="de-DE"/>
        </a:p>
      </dgm:t>
    </dgm:pt>
    <dgm:pt modelId="{D95FA820-1ADD-4831-8A19-29CF951A22AB}">
      <dgm:prSet/>
      <dgm:spPr/>
      <dgm:t>
        <a:bodyPr/>
        <a:lstStyle/>
        <a:p>
          <a:r>
            <a:rPr lang="en-US" dirty="0"/>
            <a:t>Timeline</a:t>
          </a:r>
        </a:p>
      </dgm:t>
    </dgm:pt>
    <dgm:pt modelId="{0D67C1BE-6D96-4490-B4CF-D62A3816D442}" type="parTrans" cxnId="{3516169F-9894-4106-8F64-550B52156824}">
      <dgm:prSet/>
      <dgm:spPr/>
      <dgm:t>
        <a:bodyPr/>
        <a:lstStyle/>
        <a:p>
          <a:endParaRPr lang="de-DE"/>
        </a:p>
      </dgm:t>
    </dgm:pt>
    <dgm:pt modelId="{2866A897-F610-4EB0-90D9-42C5B441B3A0}" type="sibTrans" cxnId="{3516169F-9894-4106-8F64-550B52156824}">
      <dgm:prSet/>
      <dgm:spPr/>
      <dgm:t>
        <a:bodyPr/>
        <a:lstStyle/>
        <a:p>
          <a:endParaRPr lang="de-DE"/>
        </a:p>
      </dgm:t>
    </dgm:pt>
    <dgm:pt modelId="{ACAB736F-4F0D-4EC6-AF14-965FF2D4189A}" type="pres">
      <dgm:prSet presAssocID="{FBBFEF59-D61B-477A-A313-1737BBC5FA1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de-DE"/>
        </a:p>
      </dgm:t>
    </dgm:pt>
    <dgm:pt modelId="{6EC14FA6-69EC-4140-83BF-CFC7A9615E59}" type="pres">
      <dgm:prSet presAssocID="{FBBFEF59-D61B-477A-A313-1737BBC5FA14}" presName="Name1" presStyleCnt="0"/>
      <dgm:spPr/>
    </dgm:pt>
    <dgm:pt modelId="{9E4F4AF1-D03F-4147-A378-69A0DD1B05B9}" type="pres">
      <dgm:prSet presAssocID="{FBBFEF59-D61B-477A-A313-1737BBC5FA14}" presName="cycle" presStyleCnt="0"/>
      <dgm:spPr/>
    </dgm:pt>
    <dgm:pt modelId="{46D01B97-9E6D-4403-BA72-E856520DD0DC}" type="pres">
      <dgm:prSet presAssocID="{FBBFEF59-D61B-477A-A313-1737BBC5FA14}" presName="srcNode" presStyleLbl="node1" presStyleIdx="0" presStyleCnt="5"/>
      <dgm:spPr/>
    </dgm:pt>
    <dgm:pt modelId="{053F80DA-0380-44FE-9D85-C2D0C9CE5F09}" type="pres">
      <dgm:prSet presAssocID="{FBBFEF59-D61B-477A-A313-1737BBC5FA14}" presName="conn" presStyleLbl="parChTrans1D2" presStyleIdx="0" presStyleCnt="1"/>
      <dgm:spPr/>
      <dgm:t>
        <a:bodyPr/>
        <a:lstStyle/>
        <a:p>
          <a:endParaRPr lang="de-DE"/>
        </a:p>
      </dgm:t>
    </dgm:pt>
    <dgm:pt modelId="{9EFCC0B6-91DE-4DE4-9FA1-D359CC7EADFC}" type="pres">
      <dgm:prSet presAssocID="{FBBFEF59-D61B-477A-A313-1737BBC5FA14}" presName="extraNode" presStyleLbl="node1" presStyleIdx="0" presStyleCnt="5"/>
      <dgm:spPr/>
    </dgm:pt>
    <dgm:pt modelId="{99A578FD-7B68-483C-B978-CECCA049A98D}" type="pres">
      <dgm:prSet presAssocID="{FBBFEF59-D61B-477A-A313-1737BBC5FA14}" presName="dstNode" presStyleLbl="node1" presStyleIdx="0" presStyleCnt="5"/>
      <dgm:spPr/>
    </dgm:pt>
    <dgm:pt modelId="{C10128F9-078C-40F8-A712-1D44BB3E0C3C}" type="pres">
      <dgm:prSet presAssocID="{C77EA021-E1B2-4810-A482-E2B13DFB63EE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17E8907-4FB0-46B4-87C5-6E96986DEC21}" type="pres">
      <dgm:prSet presAssocID="{C77EA021-E1B2-4810-A482-E2B13DFB63EE}" presName="accent_1" presStyleCnt="0"/>
      <dgm:spPr/>
    </dgm:pt>
    <dgm:pt modelId="{D6E0F818-4256-4F50-AA25-DC1BBB663B71}" type="pres">
      <dgm:prSet presAssocID="{C77EA021-E1B2-4810-A482-E2B13DFB63EE}" presName="accentRepeatNode" presStyleLbl="solidFgAcc1" presStyleIdx="0" presStyleCnt="5"/>
      <dgm:spPr/>
    </dgm:pt>
    <dgm:pt modelId="{CDB56BAE-39F2-4AC0-9780-A6E4CCA23C24}" type="pres">
      <dgm:prSet presAssocID="{8EAD1A17-1C88-460C-A141-3C1FA4509B9C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E03F6F-1A65-47C7-8266-E70CE09BD8C0}" type="pres">
      <dgm:prSet presAssocID="{8EAD1A17-1C88-460C-A141-3C1FA4509B9C}" presName="accent_2" presStyleCnt="0"/>
      <dgm:spPr/>
    </dgm:pt>
    <dgm:pt modelId="{EEB70086-E0D3-4068-A75A-D8B33E8B9FD2}" type="pres">
      <dgm:prSet presAssocID="{8EAD1A17-1C88-460C-A141-3C1FA4509B9C}" presName="accentRepeatNode" presStyleLbl="solidFgAcc1" presStyleIdx="1" presStyleCnt="5"/>
      <dgm:spPr/>
    </dgm:pt>
    <dgm:pt modelId="{37981D66-3FB7-4FD0-98E6-A6A50A489A99}" type="pres">
      <dgm:prSet presAssocID="{0F6B5339-C53C-4790-90C8-67ABD7200783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28C02DC-72CA-418A-80AA-E71A01F1A412}" type="pres">
      <dgm:prSet presAssocID="{0F6B5339-C53C-4790-90C8-67ABD7200783}" presName="accent_3" presStyleCnt="0"/>
      <dgm:spPr/>
    </dgm:pt>
    <dgm:pt modelId="{631398D0-125C-43C7-8C76-E0595C3CD1B9}" type="pres">
      <dgm:prSet presAssocID="{0F6B5339-C53C-4790-90C8-67ABD7200783}" presName="accentRepeatNode" presStyleLbl="solidFgAcc1" presStyleIdx="2" presStyleCnt="5"/>
      <dgm:spPr/>
    </dgm:pt>
    <dgm:pt modelId="{3040975B-71C0-460D-B5F0-4444FD63F020}" type="pres">
      <dgm:prSet presAssocID="{E11B3BD6-344D-4694-9E57-87CCAF00467C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538731-ADE8-4DC5-B8DA-ECDD1105B3A2}" type="pres">
      <dgm:prSet presAssocID="{E11B3BD6-344D-4694-9E57-87CCAF00467C}" presName="accent_4" presStyleCnt="0"/>
      <dgm:spPr/>
    </dgm:pt>
    <dgm:pt modelId="{34EB3F89-BF8B-4B36-BF0A-11668DF49EE7}" type="pres">
      <dgm:prSet presAssocID="{E11B3BD6-344D-4694-9E57-87CCAF00467C}" presName="accentRepeatNode" presStyleLbl="solidFgAcc1" presStyleIdx="3" presStyleCnt="5"/>
      <dgm:spPr/>
    </dgm:pt>
    <dgm:pt modelId="{1D7788EE-73AB-4FCF-BD99-914DDD7C1B3D}" type="pres">
      <dgm:prSet presAssocID="{D95FA820-1ADD-4831-8A19-29CF951A22AB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907D407-5B5A-47F3-A4D5-6067D252091C}" type="pres">
      <dgm:prSet presAssocID="{D95FA820-1ADD-4831-8A19-29CF951A22AB}" presName="accent_5" presStyleCnt="0"/>
      <dgm:spPr/>
    </dgm:pt>
    <dgm:pt modelId="{A5A0B219-3E30-48EC-8EA3-14BA5E723CB5}" type="pres">
      <dgm:prSet presAssocID="{D95FA820-1ADD-4831-8A19-29CF951A22AB}" presName="accentRepeatNode" presStyleLbl="solidFgAcc1" presStyleIdx="4" presStyleCnt="5"/>
      <dgm:spPr/>
    </dgm:pt>
  </dgm:ptLst>
  <dgm:cxnLst>
    <dgm:cxn modelId="{B525515A-39BA-438C-AF12-C8C857A56068}" srcId="{FBBFEF59-D61B-477A-A313-1737BBC5FA14}" destId="{0F6B5339-C53C-4790-90C8-67ABD7200783}" srcOrd="2" destOrd="0" parTransId="{F39CB60A-AF92-47E4-A317-6847A0879D64}" sibTransId="{5C3FEA7D-5404-4724-8BA2-7CDB44635125}"/>
    <dgm:cxn modelId="{7D95D8F2-1FEA-4660-BA3F-58CEBB4327D0}" type="presOf" srcId="{E11B3BD6-344D-4694-9E57-87CCAF00467C}" destId="{3040975B-71C0-460D-B5F0-4444FD63F020}" srcOrd="0" destOrd="0" presId="urn:microsoft.com/office/officeart/2008/layout/VerticalCurvedList"/>
    <dgm:cxn modelId="{E8907FA7-E8A7-48C9-AE1D-7DE2DA46D523}" type="presOf" srcId="{0F6B5339-C53C-4790-90C8-67ABD7200783}" destId="{37981D66-3FB7-4FD0-98E6-A6A50A489A99}" srcOrd="0" destOrd="0" presId="urn:microsoft.com/office/officeart/2008/layout/VerticalCurvedList"/>
    <dgm:cxn modelId="{3D86B8F4-A007-4809-A395-1C8B180E0164}" type="presOf" srcId="{D95FA820-1ADD-4831-8A19-29CF951A22AB}" destId="{1D7788EE-73AB-4FCF-BD99-914DDD7C1B3D}" srcOrd="0" destOrd="0" presId="urn:microsoft.com/office/officeart/2008/layout/VerticalCurvedList"/>
    <dgm:cxn modelId="{AE1B5301-4F0D-483B-8908-435295285F02}" type="presOf" srcId="{8EAD1A17-1C88-460C-A141-3C1FA4509B9C}" destId="{CDB56BAE-39F2-4AC0-9780-A6E4CCA23C24}" srcOrd="0" destOrd="0" presId="urn:microsoft.com/office/officeart/2008/layout/VerticalCurvedList"/>
    <dgm:cxn modelId="{A6CABA59-F30C-4139-9DEB-A57B02967B97}" type="presOf" srcId="{DAA988F8-5B99-4556-8691-9120BF6B5741}" destId="{053F80DA-0380-44FE-9D85-C2D0C9CE5F09}" srcOrd="0" destOrd="0" presId="urn:microsoft.com/office/officeart/2008/layout/VerticalCurvedList"/>
    <dgm:cxn modelId="{55609004-3166-47D1-80E3-69E50D3EAF9D}" srcId="{FBBFEF59-D61B-477A-A313-1737BBC5FA14}" destId="{8EAD1A17-1C88-460C-A141-3C1FA4509B9C}" srcOrd="1" destOrd="0" parTransId="{F6E05681-2D16-4048-A949-A9576AA1BE6C}" sibTransId="{145EBEBC-8897-4EF0-A10E-8463B82863BA}"/>
    <dgm:cxn modelId="{500CB8FF-D91E-4A6C-98A7-A315BA94843E}" type="presOf" srcId="{FBBFEF59-D61B-477A-A313-1737BBC5FA14}" destId="{ACAB736F-4F0D-4EC6-AF14-965FF2D4189A}" srcOrd="0" destOrd="0" presId="urn:microsoft.com/office/officeart/2008/layout/VerticalCurvedList"/>
    <dgm:cxn modelId="{BEDA3D18-CF8E-4388-90A5-7AECDAFEFC14}" srcId="{FBBFEF59-D61B-477A-A313-1737BBC5FA14}" destId="{E11B3BD6-344D-4694-9E57-87CCAF00467C}" srcOrd="3" destOrd="0" parTransId="{C731BE34-79DC-4AED-88CA-85EFCEA809DA}" sibTransId="{14ACBEC1-3C26-4694-8519-B99029422CCB}"/>
    <dgm:cxn modelId="{4420245A-6BAD-42BD-BC7A-5EB3ED2FC077}" srcId="{FBBFEF59-D61B-477A-A313-1737BBC5FA14}" destId="{C77EA021-E1B2-4810-A482-E2B13DFB63EE}" srcOrd="0" destOrd="0" parTransId="{0936D78C-0E90-4C60-B4D3-3088FC5A8793}" sibTransId="{DAA988F8-5B99-4556-8691-9120BF6B5741}"/>
    <dgm:cxn modelId="{3516169F-9894-4106-8F64-550B52156824}" srcId="{FBBFEF59-D61B-477A-A313-1737BBC5FA14}" destId="{D95FA820-1ADD-4831-8A19-29CF951A22AB}" srcOrd="4" destOrd="0" parTransId="{0D67C1BE-6D96-4490-B4CF-D62A3816D442}" sibTransId="{2866A897-F610-4EB0-90D9-42C5B441B3A0}"/>
    <dgm:cxn modelId="{8A9D99B0-1C76-41B5-A122-142FAB461028}" type="presOf" srcId="{C77EA021-E1B2-4810-A482-E2B13DFB63EE}" destId="{C10128F9-078C-40F8-A712-1D44BB3E0C3C}" srcOrd="0" destOrd="0" presId="urn:microsoft.com/office/officeart/2008/layout/VerticalCurvedList"/>
    <dgm:cxn modelId="{92F31899-BB73-4C67-BF21-93C99937DFD0}" type="presParOf" srcId="{ACAB736F-4F0D-4EC6-AF14-965FF2D4189A}" destId="{6EC14FA6-69EC-4140-83BF-CFC7A9615E59}" srcOrd="0" destOrd="0" presId="urn:microsoft.com/office/officeart/2008/layout/VerticalCurvedList"/>
    <dgm:cxn modelId="{4BCFBFEC-7D18-4198-8A94-14FB543F386F}" type="presParOf" srcId="{6EC14FA6-69EC-4140-83BF-CFC7A9615E59}" destId="{9E4F4AF1-D03F-4147-A378-69A0DD1B05B9}" srcOrd="0" destOrd="0" presId="urn:microsoft.com/office/officeart/2008/layout/VerticalCurvedList"/>
    <dgm:cxn modelId="{2ED4EE9E-9DE8-420A-8BE3-EDF96A0A5A8F}" type="presParOf" srcId="{9E4F4AF1-D03F-4147-A378-69A0DD1B05B9}" destId="{46D01B97-9E6D-4403-BA72-E856520DD0DC}" srcOrd="0" destOrd="0" presId="urn:microsoft.com/office/officeart/2008/layout/VerticalCurvedList"/>
    <dgm:cxn modelId="{F0057DB8-08BF-45D8-A5B7-C01B4CE09836}" type="presParOf" srcId="{9E4F4AF1-D03F-4147-A378-69A0DD1B05B9}" destId="{053F80DA-0380-44FE-9D85-C2D0C9CE5F09}" srcOrd="1" destOrd="0" presId="urn:microsoft.com/office/officeart/2008/layout/VerticalCurvedList"/>
    <dgm:cxn modelId="{976CDABA-58FC-424F-930B-A0B0CC01DFCD}" type="presParOf" srcId="{9E4F4AF1-D03F-4147-A378-69A0DD1B05B9}" destId="{9EFCC0B6-91DE-4DE4-9FA1-D359CC7EADFC}" srcOrd="2" destOrd="0" presId="urn:microsoft.com/office/officeart/2008/layout/VerticalCurvedList"/>
    <dgm:cxn modelId="{F069BA7D-4BFC-492E-95AB-2B2B6D4D79D1}" type="presParOf" srcId="{9E4F4AF1-D03F-4147-A378-69A0DD1B05B9}" destId="{99A578FD-7B68-483C-B978-CECCA049A98D}" srcOrd="3" destOrd="0" presId="urn:microsoft.com/office/officeart/2008/layout/VerticalCurvedList"/>
    <dgm:cxn modelId="{D0273C18-D8A2-4367-88AF-0537DCD5D9CA}" type="presParOf" srcId="{6EC14FA6-69EC-4140-83BF-CFC7A9615E59}" destId="{C10128F9-078C-40F8-A712-1D44BB3E0C3C}" srcOrd="1" destOrd="0" presId="urn:microsoft.com/office/officeart/2008/layout/VerticalCurvedList"/>
    <dgm:cxn modelId="{46523494-D271-482C-9A26-608FF850A258}" type="presParOf" srcId="{6EC14FA6-69EC-4140-83BF-CFC7A9615E59}" destId="{A17E8907-4FB0-46B4-87C5-6E96986DEC21}" srcOrd="2" destOrd="0" presId="urn:microsoft.com/office/officeart/2008/layout/VerticalCurvedList"/>
    <dgm:cxn modelId="{B5DA2745-A3DB-4FB1-9C4A-2EDA63611D6D}" type="presParOf" srcId="{A17E8907-4FB0-46B4-87C5-6E96986DEC21}" destId="{D6E0F818-4256-4F50-AA25-DC1BBB663B71}" srcOrd="0" destOrd="0" presId="urn:microsoft.com/office/officeart/2008/layout/VerticalCurvedList"/>
    <dgm:cxn modelId="{5C703416-3E04-427C-9CC0-33DAB4115DCB}" type="presParOf" srcId="{6EC14FA6-69EC-4140-83BF-CFC7A9615E59}" destId="{CDB56BAE-39F2-4AC0-9780-A6E4CCA23C24}" srcOrd="3" destOrd="0" presId="urn:microsoft.com/office/officeart/2008/layout/VerticalCurvedList"/>
    <dgm:cxn modelId="{622BEFFC-DF79-4692-8572-7B854D62B30A}" type="presParOf" srcId="{6EC14FA6-69EC-4140-83BF-CFC7A9615E59}" destId="{5FE03F6F-1A65-47C7-8266-E70CE09BD8C0}" srcOrd="4" destOrd="0" presId="urn:microsoft.com/office/officeart/2008/layout/VerticalCurvedList"/>
    <dgm:cxn modelId="{98B96229-22B5-455E-AFD8-90EDA2AA9B31}" type="presParOf" srcId="{5FE03F6F-1A65-47C7-8266-E70CE09BD8C0}" destId="{EEB70086-E0D3-4068-A75A-D8B33E8B9FD2}" srcOrd="0" destOrd="0" presId="urn:microsoft.com/office/officeart/2008/layout/VerticalCurvedList"/>
    <dgm:cxn modelId="{58949A5F-0878-4514-9871-9E6383F22AE4}" type="presParOf" srcId="{6EC14FA6-69EC-4140-83BF-CFC7A9615E59}" destId="{37981D66-3FB7-4FD0-98E6-A6A50A489A99}" srcOrd="5" destOrd="0" presId="urn:microsoft.com/office/officeart/2008/layout/VerticalCurvedList"/>
    <dgm:cxn modelId="{F35B374F-E12E-4738-BD16-05B7D7C70E0A}" type="presParOf" srcId="{6EC14FA6-69EC-4140-83BF-CFC7A9615E59}" destId="{428C02DC-72CA-418A-80AA-E71A01F1A412}" srcOrd="6" destOrd="0" presId="urn:microsoft.com/office/officeart/2008/layout/VerticalCurvedList"/>
    <dgm:cxn modelId="{C5B2A210-6363-4453-9E1D-280EECE0897D}" type="presParOf" srcId="{428C02DC-72CA-418A-80AA-E71A01F1A412}" destId="{631398D0-125C-43C7-8C76-E0595C3CD1B9}" srcOrd="0" destOrd="0" presId="urn:microsoft.com/office/officeart/2008/layout/VerticalCurvedList"/>
    <dgm:cxn modelId="{0231BB4D-AF0C-4907-B601-7E26F3C2A3DD}" type="presParOf" srcId="{6EC14FA6-69EC-4140-83BF-CFC7A9615E59}" destId="{3040975B-71C0-460D-B5F0-4444FD63F020}" srcOrd="7" destOrd="0" presId="urn:microsoft.com/office/officeart/2008/layout/VerticalCurvedList"/>
    <dgm:cxn modelId="{FE2F2ECE-2788-4676-B4CC-EF23BBB33A46}" type="presParOf" srcId="{6EC14FA6-69EC-4140-83BF-CFC7A9615E59}" destId="{04538731-ADE8-4DC5-B8DA-ECDD1105B3A2}" srcOrd="8" destOrd="0" presId="urn:microsoft.com/office/officeart/2008/layout/VerticalCurvedList"/>
    <dgm:cxn modelId="{D6AAE7AC-B626-4A04-B358-F2CA2FA21459}" type="presParOf" srcId="{04538731-ADE8-4DC5-B8DA-ECDD1105B3A2}" destId="{34EB3F89-BF8B-4B36-BF0A-11668DF49EE7}" srcOrd="0" destOrd="0" presId="urn:microsoft.com/office/officeart/2008/layout/VerticalCurvedList"/>
    <dgm:cxn modelId="{F66096B4-5850-43B5-86B7-EDD0953CBF32}" type="presParOf" srcId="{6EC14FA6-69EC-4140-83BF-CFC7A9615E59}" destId="{1D7788EE-73AB-4FCF-BD99-914DDD7C1B3D}" srcOrd="9" destOrd="0" presId="urn:microsoft.com/office/officeart/2008/layout/VerticalCurvedList"/>
    <dgm:cxn modelId="{A3AB1F51-1505-4B91-8CDB-416DAB703205}" type="presParOf" srcId="{6EC14FA6-69EC-4140-83BF-CFC7A9615E59}" destId="{8907D407-5B5A-47F3-A4D5-6067D252091C}" srcOrd="10" destOrd="0" presId="urn:microsoft.com/office/officeart/2008/layout/VerticalCurvedList"/>
    <dgm:cxn modelId="{77A5B835-FEAA-4910-BB7C-2DF8BAC873E7}" type="presParOf" srcId="{8907D407-5B5A-47F3-A4D5-6067D252091C}" destId="{A5A0B219-3E30-48EC-8EA3-14BA5E723CB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B3D350-BCF5-4C9A-B918-099809CDB544}" type="doc">
      <dgm:prSet loTypeId="urn:microsoft.com/office/officeart/2005/8/layout/list1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de-DE"/>
        </a:p>
      </dgm:t>
    </dgm:pt>
    <dgm:pt modelId="{5BD57D9B-634E-440E-BCEE-E977AB82F36E}">
      <dgm:prSet/>
      <dgm:spPr>
        <a:solidFill>
          <a:srgbClr val="0065BD"/>
        </a:solidFill>
      </dgm:spPr>
      <dgm:t>
        <a:bodyPr/>
        <a:lstStyle/>
        <a:p>
          <a:r>
            <a:rPr lang="en-US" dirty="0"/>
            <a:t>Which short lived information can be gather by a media monitoring tool?</a:t>
          </a:r>
          <a:endParaRPr lang="de-DE" dirty="0"/>
        </a:p>
      </dgm:t>
    </dgm:pt>
    <dgm:pt modelId="{7AA34622-260B-4AC0-B176-8F055FD4B8D2}" type="parTrans" cxnId="{FCD81DE5-DB90-4E8E-B3D7-25F577B2DBBB}">
      <dgm:prSet/>
      <dgm:spPr/>
      <dgm:t>
        <a:bodyPr/>
        <a:lstStyle/>
        <a:p>
          <a:endParaRPr lang="de-DE"/>
        </a:p>
      </dgm:t>
    </dgm:pt>
    <dgm:pt modelId="{077C30FC-22B7-485D-9AB1-E0E15CAD4015}" type="sibTrans" cxnId="{FCD81DE5-DB90-4E8E-B3D7-25F577B2DBBB}">
      <dgm:prSet/>
      <dgm:spPr/>
      <dgm:t>
        <a:bodyPr/>
        <a:lstStyle/>
        <a:p>
          <a:endParaRPr lang="de-DE"/>
        </a:p>
      </dgm:t>
    </dgm:pt>
    <dgm:pt modelId="{75C205B0-CA7C-41F7-AFC8-1730F07F340F}">
      <dgm:prSet/>
      <dgm:spPr>
        <a:solidFill>
          <a:srgbClr val="0068C2"/>
        </a:solidFill>
      </dgm:spPr>
      <dgm:t>
        <a:bodyPr/>
        <a:lstStyle/>
        <a:p>
          <a:r>
            <a:rPr lang="en-US" dirty="0"/>
            <a:t>How can a data model for security data be developed? </a:t>
          </a:r>
          <a:endParaRPr lang="de-DE" dirty="0"/>
        </a:p>
      </dgm:t>
    </dgm:pt>
    <dgm:pt modelId="{603FE8EC-5230-48C7-BAEF-98E57A166568}" type="parTrans" cxnId="{C13BB1BA-F3D5-4ABB-8CD5-C2A3032EAEF1}">
      <dgm:prSet/>
      <dgm:spPr/>
      <dgm:t>
        <a:bodyPr/>
        <a:lstStyle/>
        <a:p>
          <a:endParaRPr lang="de-DE"/>
        </a:p>
      </dgm:t>
    </dgm:pt>
    <dgm:pt modelId="{70AC00E4-B0C2-4F24-B9A4-84498E185056}" type="sibTrans" cxnId="{C13BB1BA-F3D5-4ABB-8CD5-C2A3032EAEF1}">
      <dgm:prSet/>
      <dgm:spPr/>
      <dgm:t>
        <a:bodyPr/>
        <a:lstStyle/>
        <a:p>
          <a:endParaRPr lang="de-DE"/>
        </a:p>
      </dgm:t>
    </dgm:pt>
    <dgm:pt modelId="{B383A4E0-4772-48C0-AC01-C0A638CE7E75}">
      <dgm:prSet phldrT="[Text]"/>
      <dgm:spPr>
        <a:solidFill>
          <a:srgbClr val="0068C3"/>
        </a:solidFill>
      </dgm:spPr>
      <dgm:t>
        <a:bodyPr/>
        <a:lstStyle/>
        <a:p>
          <a:r>
            <a:rPr lang="en-US" dirty="0"/>
            <a:t>Which open online sources can be used to gather information regarding company security?</a:t>
          </a:r>
          <a:endParaRPr lang="de-DE" dirty="0"/>
        </a:p>
      </dgm:t>
    </dgm:pt>
    <dgm:pt modelId="{201EC059-139E-4C0B-A13A-D0E1C04D3775}" type="sibTrans" cxnId="{52DFC116-3EC6-405F-A030-4CC6FEAD1038}">
      <dgm:prSet/>
      <dgm:spPr/>
      <dgm:t>
        <a:bodyPr/>
        <a:lstStyle/>
        <a:p>
          <a:endParaRPr lang="de-DE"/>
        </a:p>
      </dgm:t>
    </dgm:pt>
    <dgm:pt modelId="{52D36C2E-F6B4-430E-AA76-BFD2C020DB89}" type="parTrans" cxnId="{52DFC116-3EC6-405F-A030-4CC6FEAD1038}">
      <dgm:prSet/>
      <dgm:spPr/>
      <dgm:t>
        <a:bodyPr/>
        <a:lstStyle/>
        <a:p>
          <a:endParaRPr lang="de-DE"/>
        </a:p>
      </dgm:t>
    </dgm:pt>
    <dgm:pt modelId="{E247FFFB-59C8-435C-8FF4-8560B65DEF44}">
      <dgm:prSet phldrT="[Text]"/>
      <dgm:spPr/>
      <dgm:t>
        <a:bodyPr/>
        <a:lstStyle/>
        <a:p>
          <a:r>
            <a:rPr lang="de-DE" dirty="0"/>
            <a:t>MIDAS</a:t>
          </a:r>
        </a:p>
      </dgm:t>
    </dgm:pt>
    <dgm:pt modelId="{8DF131B3-86BE-43FC-AE4C-4EA8E6C95B18}" type="parTrans" cxnId="{65B81E06-C12A-4773-99FA-69A9240620FF}">
      <dgm:prSet/>
      <dgm:spPr/>
      <dgm:t>
        <a:bodyPr/>
        <a:lstStyle/>
        <a:p>
          <a:endParaRPr lang="de-DE"/>
        </a:p>
      </dgm:t>
    </dgm:pt>
    <dgm:pt modelId="{AB6D229D-DD16-4049-9B5F-E5B9EC3FF3A1}" type="sibTrans" cxnId="{65B81E06-C12A-4773-99FA-69A9240620FF}">
      <dgm:prSet/>
      <dgm:spPr/>
      <dgm:t>
        <a:bodyPr/>
        <a:lstStyle/>
        <a:p>
          <a:endParaRPr lang="de-DE"/>
        </a:p>
      </dgm:t>
    </dgm:pt>
    <dgm:pt modelId="{D25FCE0C-CD29-4F1B-BE6B-E3D22603A3A9}">
      <dgm:prSet/>
      <dgm:spPr/>
      <dgm:t>
        <a:bodyPr/>
        <a:lstStyle/>
        <a:p>
          <a:r>
            <a:rPr lang="de-DE" dirty="0" err="1"/>
            <a:t>Ubermetrics</a:t>
          </a:r>
          <a:endParaRPr lang="de-DE" dirty="0"/>
        </a:p>
      </dgm:t>
    </dgm:pt>
    <dgm:pt modelId="{E54D4C50-4161-43C2-A36E-21A8E90B80A4}" type="parTrans" cxnId="{9A26E254-D04C-4BB0-97DB-25CD060CFEC0}">
      <dgm:prSet/>
      <dgm:spPr/>
      <dgm:t>
        <a:bodyPr/>
        <a:lstStyle/>
        <a:p>
          <a:endParaRPr lang="de-DE"/>
        </a:p>
      </dgm:t>
    </dgm:pt>
    <dgm:pt modelId="{8EFE41E9-F90F-4630-AC99-0D9DE544A8DA}" type="sibTrans" cxnId="{9A26E254-D04C-4BB0-97DB-25CD060CFEC0}">
      <dgm:prSet/>
      <dgm:spPr/>
      <dgm:t>
        <a:bodyPr/>
        <a:lstStyle/>
        <a:p>
          <a:endParaRPr lang="de-DE"/>
        </a:p>
      </dgm:t>
    </dgm:pt>
    <dgm:pt modelId="{1110FD49-CD29-4BD4-8ED2-251B85A8B7FB}">
      <dgm:prSet/>
      <dgm:spPr/>
      <dgm:t>
        <a:bodyPr/>
        <a:lstStyle/>
        <a:p>
          <a:r>
            <a:rPr lang="en-US" noProof="0" dirty="0"/>
            <a:t>Metadata enrichment of data relevant for corporate security </a:t>
          </a:r>
        </a:p>
      </dgm:t>
    </dgm:pt>
    <dgm:pt modelId="{359D01DA-4CDB-40D1-B5A1-C11E39919A4D}" type="parTrans" cxnId="{1A76FAFE-1A12-4782-951E-E5423448EB45}">
      <dgm:prSet/>
      <dgm:spPr/>
      <dgm:t>
        <a:bodyPr/>
        <a:lstStyle/>
        <a:p>
          <a:endParaRPr lang="de-DE"/>
        </a:p>
      </dgm:t>
    </dgm:pt>
    <dgm:pt modelId="{1DD5DA21-DE25-4EA1-A06D-D8E954CEE01E}" type="sibTrans" cxnId="{1A76FAFE-1A12-4782-951E-E5423448EB45}">
      <dgm:prSet/>
      <dgm:spPr/>
      <dgm:t>
        <a:bodyPr/>
        <a:lstStyle/>
        <a:p>
          <a:endParaRPr lang="de-DE"/>
        </a:p>
      </dgm:t>
    </dgm:pt>
    <dgm:pt modelId="{FAF14A76-D71D-4874-9217-85F8F4FEE377}">
      <dgm:prSet/>
      <dgm:spPr/>
      <dgm:t>
        <a:bodyPr/>
        <a:lstStyle/>
        <a:p>
          <a:r>
            <a:rPr lang="en-US" noProof="0" dirty="0"/>
            <a:t>Relevant information for corporate security</a:t>
          </a:r>
        </a:p>
      </dgm:t>
    </dgm:pt>
    <dgm:pt modelId="{3E96CB61-568A-4989-97AE-906F22899778}" type="parTrans" cxnId="{7CA9755D-D91C-4DBD-A9A1-0ED320D68534}">
      <dgm:prSet/>
      <dgm:spPr/>
      <dgm:t>
        <a:bodyPr/>
        <a:lstStyle/>
        <a:p>
          <a:endParaRPr lang="de-DE"/>
        </a:p>
      </dgm:t>
    </dgm:pt>
    <dgm:pt modelId="{D70DF2AF-94F6-4D9B-B035-4EA5E7293A09}" type="sibTrans" cxnId="{7CA9755D-D91C-4DBD-A9A1-0ED320D68534}">
      <dgm:prSet/>
      <dgm:spPr/>
      <dgm:t>
        <a:bodyPr/>
        <a:lstStyle/>
        <a:p>
          <a:endParaRPr lang="de-DE"/>
        </a:p>
      </dgm:t>
    </dgm:pt>
    <dgm:pt modelId="{1E88C171-B552-4028-9386-06D0BD91868A}" type="pres">
      <dgm:prSet presAssocID="{29B3D350-BCF5-4C9A-B918-099809CDB54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AB950C9-1484-4074-A7F1-C068A357CA69}" type="pres">
      <dgm:prSet presAssocID="{B383A4E0-4772-48C0-AC01-C0A638CE7E75}" presName="parentLin" presStyleCnt="0"/>
      <dgm:spPr/>
    </dgm:pt>
    <dgm:pt modelId="{0DA26E97-9A4C-4C59-8797-6A6573F27011}" type="pres">
      <dgm:prSet presAssocID="{B383A4E0-4772-48C0-AC01-C0A638CE7E75}" presName="parentLeftMargin" presStyleLbl="node1" presStyleIdx="0" presStyleCnt="3"/>
      <dgm:spPr/>
      <dgm:t>
        <a:bodyPr/>
        <a:lstStyle/>
        <a:p>
          <a:endParaRPr lang="de-DE"/>
        </a:p>
      </dgm:t>
    </dgm:pt>
    <dgm:pt modelId="{453FF10A-5439-4835-9FCC-A4B9BFFB008D}" type="pres">
      <dgm:prSet presAssocID="{B383A4E0-4772-48C0-AC01-C0A638CE7E7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2A6FA28-6036-4145-8C12-2707C43B9EAF}" type="pres">
      <dgm:prSet presAssocID="{B383A4E0-4772-48C0-AC01-C0A638CE7E75}" presName="negativeSpace" presStyleCnt="0"/>
      <dgm:spPr/>
    </dgm:pt>
    <dgm:pt modelId="{0F79D465-1ED7-4168-AA21-9DCED0A0793F}" type="pres">
      <dgm:prSet presAssocID="{B383A4E0-4772-48C0-AC01-C0A638CE7E75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464B928-0212-48E4-A86E-0202A359417F}" type="pres">
      <dgm:prSet presAssocID="{201EC059-139E-4C0B-A13A-D0E1C04D3775}" presName="spaceBetweenRectangles" presStyleCnt="0"/>
      <dgm:spPr/>
    </dgm:pt>
    <dgm:pt modelId="{A6BED374-1109-4225-8187-FFDEBD7BC0B6}" type="pres">
      <dgm:prSet presAssocID="{5BD57D9B-634E-440E-BCEE-E977AB82F36E}" presName="parentLin" presStyleCnt="0"/>
      <dgm:spPr/>
    </dgm:pt>
    <dgm:pt modelId="{C1363A62-18A0-4626-A49B-2926388CDBBD}" type="pres">
      <dgm:prSet presAssocID="{5BD57D9B-634E-440E-BCEE-E977AB82F36E}" presName="parentLeftMargin" presStyleLbl="node1" presStyleIdx="0" presStyleCnt="3"/>
      <dgm:spPr/>
      <dgm:t>
        <a:bodyPr/>
        <a:lstStyle/>
        <a:p>
          <a:endParaRPr lang="de-DE"/>
        </a:p>
      </dgm:t>
    </dgm:pt>
    <dgm:pt modelId="{6DCF245A-18A3-4C81-95C3-2E84137E806B}" type="pres">
      <dgm:prSet presAssocID="{5BD57D9B-634E-440E-BCEE-E977AB82F36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F75DE50-8709-4105-A037-5E767C61D22B}" type="pres">
      <dgm:prSet presAssocID="{5BD57D9B-634E-440E-BCEE-E977AB82F36E}" presName="negativeSpace" presStyleCnt="0"/>
      <dgm:spPr/>
    </dgm:pt>
    <dgm:pt modelId="{4161A8B4-3C6F-43D9-8FC1-24709CF56296}" type="pres">
      <dgm:prSet presAssocID="{5BD57D9B-634E-440E-BCEE-E977AB82F36E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8A3D528-13C2-475C-BFED-9974BC7C0CA6}" type="pres">
      <dgm:prSet presAssocID="{077C30FC-22B7-485D-9AB1-E0E15CAD4015}" presName="spaceBetweenRectangles" presStyleCnt="0"/>
      <dgm:spPr/>
    </dgm:pt>
    <dgm:pt modelId="{11839BF7-4048-4B0E-AB61-915E2C1324BF}" type="pres">
      <dgm:prSet presAssocID="{75C205B0-CA7C-41F7-AFC8-1730F07F340F}" presName="parentLin" presStyleCnt="0"/>
      <dgm:spPr/>
    </dgm:pt>
    <dgm:pt modelId="{DEBC01D7-C337-4F9E-B64F-1C738CD2E6AB}" type="pres">
      <dgm:prSet presAssocID="{75C205B0-CA7C-41F7-AFC8-1730F07F340F}" presName="parentLeftMargin" presStyleLbl="node1" presStyleIdx="1" presStyleCnt="3"/>
      <dgm:spPr/>
      <dgm:t>
        <a:bodyPr/>
        <a:lstStyle/>
        <a:p>
          <a:endParaRPr lang="de-DE"/>
        </a:p>
      </dgm:t>
    </dgm:pt>
    <dgm:pt modelId="{CD7F3C8E-594E-4EB4-A625-FAB7B9C7CDDD}" type="pres">
      <dgm:prSet presAssocID="{75C205B0-CA7C-41F7-AFC8-1730F07F340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3210C5-4AA1-42C0-8358-A4C7A5CE5B01}" type="pres">
      <dgm:prSet presAssocID="{75C205B0-CA7C-41F7-AFC8-1730F07F340F}" presName="negativeSpace" presStyleCnt="0"/>
      <dgm:spPr/>
    </dgm:pt>
    <dgm:pt modelId="{DA4DE394-4B3F-407E-A12C-04480CFA1C24}" type="pres">
      <dgm:prSet presAssocID="{75C205B0-CA7C-41F7-AFC8-1730F07F340F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2DFC116-3EC6-405F-A030-4CC6FEAD1038}" srcId="{29B3D350-BCF5-4C9A-B918-099809CDB544}" destId="{B383A4E0-4772-48C0-AC01-C0A638CE7E75}" srcOrd="0" destOrd="0" parTransId="{52D36C2E-F6B4-430E-AA76-BFD2C020DB89}" sibTransId="{201EC059-139E-4C0B-A13A-D0E1C04D3775}"/>
    <dgm:cxn modelId="{65B81E06-C12A-4773-99FA-69A9240620FF}" srcId="{B383A4E0-4772-48C0-AC01-C0A638CE7E75}" destId="{E247FFFB-59C8-435C-8FF4-8560B65DEF44}" srcOrd="0" destOrd="0" parTransId="{8DF131B3-86BE-43FC-AE4C-4EA8E6C95B18}" sibTransId="{AB6D229D-DD16-4049-9B5F-E5B9EC3FF3A1}"/>
    <dgm:cxn modelId="{E99D4BBA-6A92-4A63-8A61-ACB3D7F58F10}" type="presOf" srcId="{B383A4E0-4772-48C0-AC01-C0A638CE7E75}" destId="{0DA26E97-9A4C-4C59-8797-6A6573F27011}" srcOrd="0" destOrd="0" presId="urn:microsoft.com/office/officeart/2005/8/layout/list1"/>
    <dgm:cxn modelId="{8420969E-01EE-4C4B-AB79-62750DBF50FC}" type="presOf" srcId="{29B3D350-BCF5-4C9A-B918-099809CDB544}" destId="{1E88C171-B552-4028-9386-06D0BD91868A}" srcOrd="0" destOrd="0" presId="urn:microsoft.com/office/officeart/2005/8/layout/list1"/>
    <dgm:cxn modelId="{D882AF0F-F9F6-46B8-801C-9A63002DC0E6}" type="presOf" srcId="{5BD57D9B-634E-440E-BCEE-E977AB82F36E}" destId="{C1363A62-18A0-4626-A49B-2926388CDBBD}" srcOrd="0" destOrd="0" presId="urn:microsoft.com/office/officeart/2005/8/layout/list1"/>
    <dgm:cxn modelId="{8A803DCC-A984-48F1-A44E-6D1721D966D8}" type="presOf" srcId="{B383A4E0-4772-48C0-AC01-C0A638CE7E75}" destId="{453FF10A-5439-4835-9FCC-A4B9BFFB008D}" srcOrd="1" destOrd="0" presId="urn:microsoft.com/office/officeart/2005/8/layout/list1"/>
    <dgm:cxn modelId="{2544B42F-4D19-4A0C-9444-64603FB7DDA6}" type="presOf" srcId="{E247FFFB-59C8-435C-8FF4-8560B65DEF44}" destId="{0F79D465-1ED7-4168-AA21-9DCED0A0793F}" srcOrd="0" destOrd="0" presId="urn:microsoft.com/office/officeart/2005/8/layout/list1"/>
    <dgm:cxn modelId="{52E1A32F-CE48-4E36-9ADB-B074EC7353BC}" type="presOf" srcId="{75C205B0-CA7C-41F7-AFC8-1730F07F340F}" destId="{CD7F3C8E-594E-4EB4-A625-FAB7B9C7CDDD}" srcOrd="1" destOrd="0" presId="urn:microsoft.com/office/officeart/2005/8/layout/list1"/>
    <dgm:cxn modelId="{FCD81DE5-DB90-4E8E-B3D7-25F577B2DBBB}" srcId="{29B3D350-BCF5-4C9A-B918-099809CDB544}" destId="{5BD57D9B-634E-440E-BCEE-E977AB82F36E}" srcOrd="1" destOrd="0" parTransId="{7AA34622-260B-4AC0-B176-8F055FD4B8D2}" sibTransId="{077C30FC-22B7-485D-9AB1-E0E15CAD4015}"/>
    <dgm:cxn modelId="{80DA1F8B-EDAA-4403-AFFB-F7A70ACA19A8}" type="presOf" srcId="{FAF14A76-D71D-4874-9217-85F8F4FEE377}" destId="{DA4DE394-4B3F-407E-A12C-04480CFA1C24}" srcOrd="0" destOrd="0" presId="urn:microsoft.com/office/officeart/2005/8/layout/list1"/>
    <dgm:cxn modelId="{9A26E254-D04C-4BB0-97DB-25CD060CFEC0}" srcId="{5BD57D9B-634E-440E-BCEE-E977AB82F36E}" destId="{D25FCE0C-CD29-4F1B-BE6B-E3D22603A3A9}" srcOrd="0" destOrd="0" parTransId="{E54D4C50-4161-43C2-A36E-21A8E90B80A4}" sibTransId="{8EFE41E9-F90F-4630-AC99-0D9DE544A8DA}"/>
    <dgm:cxn modelId="{7CA9755D-D91C-4DBD-A9A1-0ED320D68534}" srcId="{75C205B0-CA7C-41F7-AFC8-1730F07F340F}" destId="{FAF14A76-D71D-4874-9217-85F8F4FEE377}" srcOrd="0" destOrd="0" parTransId="{3E96CB61-568A-4989-97AE-906F22899778}" sibTransId="{D70DF2AF-94F6-4D9B-B035-4EA5E7293A09}"/>
    <dgm:cxn modelId="{1A76FAFE-1A12-4782-951E-E5423448EB45}" srcId="{75C205B0-CA7C-41F7-AFC8-1730F07F340F}" destId="{1110FD49-CD29-4BD4-8ED2-251B85A8B7FB}" srcOrd="1" destOrd="0" parTransId="{359D01DA-4CDB-40D1-B5A1-C11E39919A4D}" sibTransId="{1DD5DA21-DE25-4EA1-A06D-D8E954CEE01E}"/>
    <dgm:cxn modelId="{DEA6D490-7EA3-4EEA-9791-5592A4D4067F}" type="presOf" srcId="{1110FD49-CD29-4BD4-8ED2-251B85A8B7FB}" destId="{DA4DE394-4B3F-407E-A12C-04480CFA1C24}" srcOrd="0" destOrd="1" presId="urn:microsoft.com/office/officeart/2005/8/layout/list1"/>
    <dgm:cxn modelId="{C13BB1BA-F3D5-4ABB-8CD5-C2A3032EAEF1}" srcId="{29B3D350-BCF5-4C9A-B918-099809CDB544}" destId="{75C205B0-CA7C-41F7-AFC8-1730F07F340F}" srcOrd="2" destOrd="0" parTransId="{603FE8EC-5230-48C7-BAEF-98E57A166568}" sibTransId="{70AC00E4-B0C2-4F24-B9A4-84498E185056}"/>
    <dgm:cxn modelId="{E1054FA4-D237-472B-982B-9E62B0ECAD8B}" type="presOf" srcId="{5BD57D9B-634E-440E-BCEE-E977AB82F36E}" destId="{6DCF245A-18A3-4C81-95C3-2E84137E806B}" srcOrd="1" destOrd="0" presId="urn:microsoft.com/office/officeart/2005/8/layout/list1"/>
    <dgm:cxn modelId="{0F04F29A-5C05-4816-B562-B118552B008F}" type="presOf" srcId="{D25FCE0C-CD29-4F1B-BE6B-E3D22603A3A9}" destId="{4161A8B4-3C6F-43D9-8FC1-24709CF56296}" srcOrd="0" destOrd="0" presId="urn:microsoft.com/office/officeart/2005/8/layout/list1"/>
    <dgm:cxn modelId="{7C070AA6-06DB-416F-B280-AA3339EF8D3F}" type="presOf" srcId="{75C205B0-CA7C-41F7-AFC8-1730F07F340F}" destId="{DEBC01D7-C337-4F9E-B64F-1C738CD2E6AB}" srcOrd="0" destOrd="0" presId="urn:microsoft.com/office/officeart/2005/8/layout/list1"/>
    <dgm:cxn modelId="{829F0508-4D96-4401-9DDC-B1F6E2040E5A}" type="presParOf" srcId="{1E88C171-B552-4028-9386-06D0BD91868A}" destId="{3AB950C9-1484-4074-A7F1-C068A357CA69}" srcOrd="0" destOrd="0" presId="urn:microsoft.com/office/officeart/2005/8/layout/list1"/>
    <dgm:cxn modelId="{5A8742E6-37A4-4690-84D0-7E268C50D446}" type="presParOf" srcId="{3AB950C9-1484-4074-A7F1-C068A357CA69}" destId="{0DA26E97-9A4C-4C59-8797-6A6573F27011}" srcOrd="0" destOrd="0" presId="urn:microsoft.com/office/officeart/2005/8/layout/list1"/>
    <dgm:cxn modelId="{2972854C-BB00-4A2A-AF99-1799EC4711F4}" type="presParOf" srcId="{3AB950C9-1484-4074-A7F1-C068A357CA69}" destId="{453FF10A-5439-4835-9FCC-A4B9BFFB008D}" srcOrd="1" destOrd="0" presId="urn:microsoft.com/office/officeart/2005/8/layout/list1"/>
    <dgm:cxn modelId="{3801EFC4-1723-4813-9908-77AE45DFD800}" type="presParOf" srcId="{1E88C171-B552-4028-9386-06D0BD91868A}" destId="{02A6FA28-6036-4145-8C12-2707C43B9EAF}" srcOrd="1" destOrd="0" presId="urn:microsoft.com/office/officeart/2005/8/layout/list1"/>
    <dgm:cxn modelId="{E7955C1B-4835-42D4-8B71-BA363193F174}" type="presParOf" srcId="{1E88C171-B552-4028-9386-06D0BD91868A}" destId="{0F79D465-1ED7-4168-AA21-9DCED0A0793F}" srcOrd="2" destOrd="0" presId="urn:microsoft.com/office/officeart/2005/8/layout/list1"/>
    <dgm:cxn modelId="{3260AD61-F886-4A9D-935E-B5C1AE0B1D32}" type="presParOf" srcId="{1E88C171-B552-4028-9386-06D0BD91868A}" destId="{5464B928-0212-48E4-A86E-0202A359417F}" srcOrd="3" destOrd="0" presId="urn:microsoft.com/office/officeart/2005/8/layout/list1"/>
    <dgm:cxn modelId="{6C78A7CD-5707-4618-A868-D0731D0D8967}" type="presParOf" srcId="{1E88C171-B552-4028-9386-06D0BD91868A}" destId="{A6BED374-1109-4225-8187-FFDEBD7BC0B6}" srcOrd="4" destOrd="0" presId="urn:microsoft.com/office/officeart/2005/8/layout/list1"/>
    <dgm:cxn modelId="{3A3EFC0E-1551-4137-B8EE-FE4CA9B76E6F}" type="presParOf" srcId="{A6BED374-1109-4225-8187-FFDEBD7BC0B6}" destId="{C1363A62-18A0-4626-A49B-2926388CDBBD}" srcOrd="0" destOrd="0" presId="urn:microsoft.com/office/officeart/2005/8/layout/list1"/>
    <dgm:cxn modelId="{225E7A20-4D3C-47C0-BF88-B529F7DA956B}" type="presParOf" srcId="{A6BED374-1109-4225-8187-FFDEBD7BC0B6}" destId="{6DCF245A-18A3-4C81-95C3-2E84137E806B}" srcOrd="1" destOrd="0" presId="urn:microsoft.com/office/officeart/2005/8/layout/list1"/>
    <dgm:cxn modelId="{C6C51D2B-B5FC-4BD0-B72E-73C9B377E33F}" type="presParOf" srcId="{1E88C171-B552-4028-9386-06D0BD91868A}" destId="{DF75DE50-8709-4105-A037-5E767C61D22B}" srcOrd="5" destOrd="0" presId="urn:microsoft.com/office/officeart/2005/8/layout/list1"/>
    <dgm:cxn modelId="{2B3A5101-815D-4A66-954B-537A99D6A78E}" type="presParOf" srcId="{1E88C171-B552-4028-9386-06D0BD91868A}" destId="{4161A8B4-3C6F-43D9-8FC1-24709CF56296}" srcOrd="6" destOrd="0" presId="urn:microsoft.com/office/officeart/2005/8/layout/list1"/>
    <dgm:cxn modelId="{D91AD8A8-2362-4C6F-896F-2DAD885AA49B}" type="presParOf" srcId="{1E88C171-B552-4028-9386-06D0BD91868A}" destId="{08A3D528-13C2-475C-BFED-9974BC7C0CA6}" srcOrd="7" destOrd="0" presId="urn:microsoft.com/office/officeart/2005/8/layout/list1"/>
    <dgm:cxn modelId="{AB6F4D4D-39C5-47CD-92CB-6BD44EC17E61}" type="presParOf" srcId="{1E88C171-B552-4028-9386-06D0BD91868A}" destId="{11839BF7-4048-4B0E-AB61-915E2C1324BF}" srcOrd="8" destOrd="0" presId="urn:microsoft.com/office/officeart/2005/8/layout/list1"/>
    <dgm:cxn modelId="{F50516CE-4C80-46D4-A07C-9964BC4A7D25}" type="presParOf" srcId="{11839BF7-4048-4B0E-AB61-915E2C1324BF}" destId="{DEBC01D7-C337-4F9E-B64F-1C738CD2E6AB}" srcOrd="0" destOrd="0" presId="urn:microsoft.com/office/officeart/2005/8/layout/list1"/>
    <dgm:cxn modelId="{08A651E4-9FA2-462A-A684-00E0FF567AD4}" type="presParOf" srcId="{11839BF7-4048-4B0E-AB61-915E2C1324BF}" destId="{CD7F3C8E-594E-4EB4-A625-FAB7B9C7CDDD}" srcOrd="1" destOrd="0" presId="urn:microsoft.com/office/officeart/2005/8/layout/list1"/>
    <dgm:cxn modelId="{73470478-53C7-4512-9BDB-DDFF2E53E589}" type="presParOf" srcId="{1E88C171-B552-4028-9386-06D0BD91868A}" destId="{623210C5-4AA1-42C0-8358-A4C7A5CE5B01}" srcOrd="9" destOrd="0" presId="urn:microsoft.com/office/officeart/2005/8/layout/list1"/>
    <dgm:cxn modelId="{DE8A018E-9058-4EF1-96DB-621BD089569F}" type="presParOf" srcId="{1E88C171-B552-4028-9386-06D0BD91868A}" destId="{DA4DE394-4B3F-407E-A12C-04480CFA1C2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3F80DA-0380-44FE-9D85-C2D0C9CE5F09}">
      <dsp:nvSpPr>
        <dsp:cNvPr id="0" name=""/>
        <dsp:cNvSpPr/>
      </dsp:nvSpPr>
      <dsp:spPr>
        <a:xfrm>
          <a:off x="-612698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079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128F9-078C-40F8-A712-1D44BB3E0C3C}">
      <dsp:nvSpPr>
        <dsp:cNvPr id="0" name=""/>
        <dsp:cNvSpPr/>
      </dsp:nvSpPr>
      <dsp:spPr>
        <a:xfrm>
          <a:off x="509717" y="338558"/>
          <a:ext cx="10938364" cy="67755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Initial Situation</a:t>
          </a:r>
          <a:endParaRPr lang="de-DE" sz="3700" kern="1200" dirty="0"/>
        </a:p>
      </dsp:txBody>
      <dsp:txXfrm>
        <a:off x="509717" y="338558"/>
        <a:ext cx="10938364" cy="677550"/>
      </dsp:txXfrm>
    </dsp:sp>
    <dsp:sp modelId="{D6E0F818-4256-4F50-AA25-DC1BBB663B71}">
      <dsp:nvSpPr>
        <dsp:cNvPr id="0" name=""/>
        <dsp:cNvSpPr/>
      </dsp:nvSpPr>
      <dsp:spPr>
        <a:xfrm>
          <a:off x="86248" y="253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56BAE-39F2-4AC0-9780-A6E4CCA23C24}">
      <dsp:nvSpPr>
        <dsp:cNvPr id="0" name=""/>
        <dsp:cNvSpPr/>
      </dsp:nvSpPr>
      <dsp:spPr>
        <a:xfrm>
          <a:off x="995230" y="1354558"/>
          <a:ext cx="10452851" cy="67755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/>
            <a:t>Motivation</a:t>
          </a:r>
          <a:endParaRPr lang="en-US" sz="3700" kern="1200" dirty="0"/>
        </a:p>
      </dsp:txBody>
      <dsp:txXfrm>
        <a:off x="995230" y="1354558"/>
        <a:ext cx="10452851" cy="677550"/>
      </dsp:txXfrm>
    </dsp:sp>
    <dsp:sp modelId="{EEB70086-E0D3-4068-A75A-D8B33E8B9FD2}">
      <dsp:nvSpPr>
        <dsp:cNvPr id="0" name=""/>
        <dsp:cNvSpPr/>
      </dsp:nvSpPr>
      <dsp:spPr>
        <a:xfrm>
          <a:off x="571761" y="1269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981D66-3FB7-4FD0-98E6-A6A50A489A99}">
      <dsp:nvSpPr>
        <dsp:cNvPr id="0" name=""/>
        <dsp:cNvSpPr/>
      </dsp:nvSpPr>
      <dsp:spPr>
        <a:xfrm>
          <a:off x="1144243" y="2370558"/>
          <a:ext cx="10303838" cy="67755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Research Question</a:t>
          </a:r>
        </a:p>
      </dsp:txBody>
      <dsp:txXfrm>
        <a:off x="1144243" y="2370558"/>
        <a:ext cx="10303838" cy="677550"/>
      </dsp:txXfrm>
    </dsp:sp>
    <dsp:sp modelId="{631398D0-125C-43C7-8C76-E0595C3CD1B9}">
      <dsp:nvSpPr>
        <dsp:cNvPr id="0" name=""/>
        <dsp:cNvSpPr/>
      </dsp:nvSpPr>
      <dsp:spPr>
        <a:xfrm>
          <a:off x="720774" y="2285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40975B-71C0-460D-B5F0-4444FD63F020}">
      <dsp:nvSpPr>
        <dsp:cNvPr id="0" name=""/>
        <dsp:cNvSpPr/>
      </dsp:nvSpPr>
      <dsp:spPr>
        <a:xfrm>
          <a:off x="995230" y="3386558"/>
          <a:ext cx="10452851" cy="67755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Approach</a:t>
          </a:r>
        </a:p>
      </dsp:txBody>
      <dsp:txXfrm>
        <a:off x="995230" y="3386558"/>
        <a:ext cx="10452851" cy="677550"/>
      </dsp:txXfrm>
    </dsp:sp>
    <dsp:sp modelId="{34EB3F89-BF8B-4B36-BF0A-11668DF49EE7}">
      <dsp:nvSpPr>
        <dsp:cNvPr id="0" name=""/>
        <dsp:cNvSpPr/>
      </dsp:nvSpPr>
      <dsp:spPr>
        <a:xfrm>
          <a:off x="571761" y="3301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7788EE-73AB-4FCF-BD99-914DDD7C1B3D}">
      <dsp:nvSpPr>
        <dsp:cNvPr id="0" name=""/>
        <dsp:cNvSpPr/>
      </dsp:nvSpPr>
      <dsp:spPr>
        <a:xfrm>
          <a:off x="509717" y="4402558"/>
          <a:ext cx="10938364" cy="67755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Timeline</a:t>
          </a:r>
        </a:p>
      </dsp:txBody>
      <dsp:txXfrm>
        <a:off x="509717" y="4402558"/>
        <a:ext cx="10938364" cy="677550"/>
      </dsp:txXfrm>
    </dsp:sp>
    <dsp:sp modelId="{A5A0B219-3E30-48EC-8EA3-14BA5E723CB5}">
      <dsp:nvSpPr>
        <dsp:cNvPr id="0" name=""/>
        <dsp:cNvSpPr/>
      </dsp:nvSpPr>
      <dsp:spPr>
        <a:xfrm>
          <a:off x="86248" y="4317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79D465-1ED7-4168-AA21-9DCED0A0793F}">
      <dsp:nvSpPr>
        <dsp:cNvPr id="0" name=""/>
        <dsp:cNvSpPr/>
      </dsp:nvSpPr>
      <dsp:spPr>
        <a:xfrm>
          <a:off x="0" y="462915"/>
          <a:ext cx="11524662" cy="11269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4442" tIns="562356" rIns="894442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/>
            <a:t>MIDAS</a:t>
          </a:r>
        </a:p>
      </dsp:txBody>
      <dsp:txXfrm>
        <a:off x="0" y="462915"/>
        <a:ext cx="11524662" cy="1126912"/>
      </dsp:txXfrm>
    </dsp:sp>
    <dsp:sp modelId="{453FF10A-5439-4835-9FCC-A4B9BFFB008D}">
      <dsp:nvSpPr>
        <dsp:cNvPr id="0" name=""/>
        <dsp:cNvSpPr/>
      </dsp:nvSpPr>
      <dsp:spPr>
        <a:xfrm>
          <a:off x="576233" y="64395"/>
          <a:ext cx="8067264" cy="797040"/>
        </a:xfrm>
        <a:prstGeom prst="roundRect">
          <a:avLst/>
        </a:prstGeom>
        <a:solidFill>
          <a:srgbClr val="0068C3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923" tIns="0" rIns="304923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Which open online sources can be used to gather information regarding company security?</a:t>
          </a:r>
          <a:endParaRPr lang="de-DE" sz="2700" kern="1200" dirty="0"/>
        </a:p>
      </dsp:txBody>
      <dsp:txXfrm>
        <a:off x="615141" y="103303"/>
        <a:ext cx="7989448" cy="719224"/>
      </dsp:txXfrm>
    </dsp:sp>
    <dsp:sp modelId="{4161A8B4-3C6F-43D9-8FC1-24709CF56296}">
      <dsp:nvSpPr>
        <dsp:cNvPr id="0" name=""/>
        <dsp:cNvSpPr/>
      </dsp:nvSpPr>
      <dsp:spPr>
        <a:xfrm>
          <a:off x="0" y="2134147"/>
          <a:ext cx="11524662" cy="11269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4442" tIns="562356" rIns="894442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err="1"/>
            <a:t>Ubermetrics</a:t>
          </a:r>
          <a:endParaRPr lang="de-DE" sz="2700" kern="1200" dirty="0"/>
        </a:p>
      </dsp:txBody>
      <dsp:txXfrm>
        <a:off x="0" y="2134147"/>
        <a:ext cx="11524662" cy="1126912"/>
      </dsp:txXfrm>
    </dsp:sp>
    <dsp:sp modelId="{6DCF245A-18A3-4C81-95C3-2E84137E806B}">
      <dsp:nvSpPr>
        <dsp:cNvPr id="0" name=""/>
        <dsp:cNvSpPr/>
      </dsp:nvSpPr>
      <dsp:spPr>
        <a:xfrm>
          <a:off x="576233" y="1735627"/>
          <a:ext cx="8067264" cy="797040"/>
        </a:xfrm>
        <a:prstGeom prst="roundRect">
          <a:avLst/>
        </a:prstGeom>
        <a:solidFill>
          <a:srgbClr val="0065BD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923" tIns="0" rIns="304923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Which short lived information can be gather by a media monitoring tool?</a:t>
          </a:r>
          <a:endParaRPr lang="de-DE" sz="2700" kern="1200" dirty="0"/>
        </a:p>
      </dsp:txBody>
      <dsp:txXfrm>
        <a:off x="615141" y="1774535"/>
        <a:ext cx="7989448" cy="719224"/>
      </dsp:txXfrm>
    </dsp:sp>
    <dsp:sp modelId="{DA4DE394-4B3F-407E-A12C-04480CFA1C24}">
      <dsp:nvSpPr>
        <dsp:cNvPr id="0" name=""/>
        <dsp:cNvSpPr/>
      </dsp:nvSpPr>
      <dsp:spPr>
        <a:xfrm>
          <a:off x="0" y="3805380"/>
          <a:ext cx="11524662" cy="1530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4442" tIns="562356" rIns="894442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noProof="0" dirty="0"/>
            <a:t>Relevant information for corporate security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noProof="0" dirty="0"/>
            <a:t>Metadata enrichment of data relevant for corporate security </a:t>
          </a:r>
        </a:p>
      </dsp:txBody>
      <dsp:txXfrm>
        <a:off x="0" y="3805380"/>
        <a:ext cx="11524662" cy="1530900"/>
      </dsp:txXfrm>
    </dsp:sp>
    <dsp:sp modelId="{CD7F3C8E-594E-4EB4-A625-FAB7B9C7CDDD}">
      <dsp:nvSpPr>
        <dsp:cNvPr id="0" name=""/>
        <dsp:cNvSpPr/>
      </dsp:nvSpPr>
      <dsp:spPr>
        <a:xfrm>
          <a:off x="576233" y="3406860"/>
          <a:ext cx="8067264" cy="797040"/>
        </a:xfrm>
        <a:prstGeom prst="roundRect">
          <a:avLst/>
        </a:prstGeom>
        <a:solidFill>
          <a:srgbClr val="0068C2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923" tIns="0" rIns="304923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How can a data model for security data be developed? </a:t>
          </a:r>
          <a:endParaRPr lang="de-DE" sz="2700" kern="1200" dirty="0"/>
        </a:p>
      </dsp:txBody>
      <dsp:txXfrm>
        <a:off x="615141" y="3445768"/>
        <a:ext cx="7989448" cy="71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‹Nr.›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Kickoff </a:t>
            </a:r>
            <a:r>
              <a:rPr lang="de-DE" dirty="0" err="1" smtClean="0"/>
              <a:t>Presentation</a:t>
            </a:r>
            <a:endParaRPr lang="de-DE" dirty="0" smtClean="0"/>
          </a:p>
          <a:p>
            <a:r>
              <a:rPr lang="de-DE" dirty="0" smtClean="0"/>
              <a:t>Title</a:t>
            </a:r>
            <a:endParaRPr lang="de-DE" baseline="0" dirty="0"/>
          </a:p>
          <a:p>
            <a:r>
              <a:rPr lang="de-DE" baseline="0" dirty="0"/>
              <a:t>Thesis </a:t>
            </a:r>
            <a:r>
              <a:rPr lang="de-DE" baseline="0" dirty="0" err="1"/>
              <a:t>with</a:t>
            </a:r>
            <a:r>
              <a:rPr lang="de-DE" baseline="0" dirty="0"/>
              <a:t> </a:t>
            </a:r>
            <a:r>
              <a:rPr lang="de-DE" baseline="0" dirty="0" smtClean="0"/>
              <a:t>BMW</a:t>
            </a:r>
          </a:p>
          <a:p>
            <a:r>
              <a:rPr lang="de-DE" baseline="0" dirty="0" err="1" smtClean="0"/>
              <a:t>Had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internship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year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ago</a:t>
            </a:r>
            <a:endParaRPr lang="de-DE" baseline="0" dirty="0"/>
          </a:p>
          <a:p>
            <a:r>
              <a:rPr lang="de-DE" baseline="0" dirty="0" smtClean="0"/>
              <a:t>Patrick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98073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1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half </a:t>
            </a:r>
            <a:r>
              <a:rPr lang="de-DE" baseline="0" dirty="0" err="1" smtClean="0"/>
              <a:t>month</a:t>
            </a:r>
            <a:r>
              <a:rPr lang="de-DE" baseline="0" dirty="0" smtClean="0"/>
              <a:t> in </a:t>
            </a:r>
          </a:p>
          <a:p>
            <a:r>
              <a:rPr lang="de-DE" baseline="0" dirty="0" err="1" smtClean="0"/>
              <a:t>Lierary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research</a:t>
            </a:r>
            <a:endParaRPr lang="de-DE" baseline="0" dirty="0" smtClean="0"/>
          </a:p>
          <a:p>
            <a:r>
              <a:rPr lang="de-DE" baseline="0" dirty="0" smtClean="0"/>
              <a:t>2 Interviews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Data </a:t>
            </a:r>
            <a:r>
              <a:rPr lang="de-DE" baseline="0" dirty="0" err="1" smtClean="0"/>
              <a:t>source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selection</a:t>
            </a:r>
            <a:r>
              <a:rPr lang="de-DE" baseline="0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Current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situation</a:t>
            </a:r>
            <a:r>
              <a:rPr lang="de-DE" baseline="0" dirty="0" smtClean="0"/>
              <a:t> on </a:t>
            </a:r>
            <a:r>
              <a:rPr lang="de-DE" baseline="0" dirty="0" err="1" smtClean="0"/>
              <a:t>ubermetrics</a:t>
            </a:r>
            <a:endParaRPr lang="de-DE" baseline="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Issues</a:t>
            </a:r>
            <a:endParaRPr lang="de-DE" baseline="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Data </a:t>
            </a:r>
            <a:r>
              <a:rPr lang="de-DE" baseline="0" dirty="0" err="1" smtClean="0"/>
              <a:t>model</a:t>
            </a:r>
            <a:r>
              <a:rPr lang="de-DE" baseline="0" dirty="0" smtClean="0"/>
              <a:t>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Imporatn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information</a:t>
            </a:r>
            <a:r>
              <a:rPr lang="de-DE" baseline="0" dirty="0" smtClean="0"/>
              <a:t>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MIDAS: open </a:t>
            </a:r>
            <a:r>
              <a:rPr lang="de-DE" baseline="0" dirty="0" err="1" smtClean="0"/>
              <a:t>source</a:t>
            </a:r>
            <a:endParaRPr lang="de-DE" baseline="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Iterative </a:t>
            </a:r>
            <a:r>
              <a:rPr lang="de-DE" baseline="0" dirty="0" err="1" smtClean="0"/>
              <a:t>process</a:t>
            </a:r>
            <a:r>
              <a:rPr lang="de-DE" baseline="0" dirty="0" smtClean="0"/>
              <a:t>: ~ </a:t>
            </a:r>
            <a:r>
              <a:rPr lang="de-DE" baseline="0" dirty="0" err="1" smtClean="0"/>
              <a:t>weekly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meetings</a:t>
            </a:r>
            <a:r>
              <a:rPr lang="de-DE" baseline="0" dirty="0" smtClean="0"/>
              <a:t> </a:t>
            </a:r>
            <a:r>
              <a:rPr lang="de-DE" baseline="0" dirty="0" smtClean="0">
                <a:sym typeface="Wingdings" panose="05000000000000000000" pitchFamily="2" charset="2"/>
              </a:rPr>
              <a:t> </a:t>
            </a:r>
            <a:r>
              <a:rPr lang="de-DE" baseline="0" dirty="0" err="1" smtClean="0">
                <a:sym typeface="Wingdings" panose="05000000000000000000" pitchFamily="2" charset="2"/>
              </a:rPr>
              <a:t>decent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sucess</a:t>
            </a:r>
            <a:endParaRPr lang="de-DE" baseline="0" dirty="0" smtClean="0">
              <a:sym typeface="Wingdings" panose="05000000000000000000" pitchFamily="2" charset="2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baseline="0" dirty="0" smtClean="0">
                <a:sym typeface="Wingdings" panose="05000000000000000000" pitchFamily="2" charset="2"/>
              </a:rPr>
              <a:t>Data </a:t>
            </a:r>
            <a:r>
              <a:rPr lang="de-DE" baseline="0" dirty="0" err="1" smtClean="0">
                <a:sym typeface="Wingdings" panose="05000000000000000000" pitchFamily="2" charset="2"/>
              </a:rPr>
              <a:t>enrichment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de-DE" baseline="0" dirty="0" smtClean="0">
              <a:sym typeface="Wingdings" panose="05000000000000000000" pitchFamily="2" charset="2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baseline="0" dirty="0" smtClean="0">
                <a:sym typeface="Wingdings" panose="05000000000000000000" pitchFamily="2" charset="2"/>
              </a:rPr>
              <a:t>Write </a:t>
            </a:r>
            <a:r>
              <a:rPr lang="de-DE" baseline="0" dirty="0" err="1" smtClean="0">
                <a:sym typeface="Wingdings" panose="05000000000000000000" pitchFamily="2" charset="2"/>
              </a:rPr>
              <a:t>the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beauty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of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master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thesis</a:t>
            </a:r>
            <a:endParaRPr lang="de-DE" baseline="0" dirty="0" smtClean="0">
              <a:sym typeface="Wingdings" panose="05000000000000000000" pitchFamily="2" charset="2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baseline="0" dirty="0" err="1" smtClean="0">
                <a:sym typeface="Wingdings" panose="05000000000000000000" pitchFamily="2" charset="2"/>
              </a:rPr>
              <a:t>Done</a:t>
            </a:r>
            <a:r>
              <a:rPr lang="de-DE" baseline="0" dirty="0" smtClean="0">
                <a:sym typeface="Wingdings" panose="05000000000000000000" pitchFamily="2" charset="2"/>
              </a:rPr>
              <a:t> mit June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70128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66187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Question</a:t>
            </a:r>
            <a:r>
              <a:rPr lang="de-DE" baseline="0" dirty="0" smtClean="0"/>
              <a:t>? </a:t>
            </a:r>
          </a:p>
          <a:p>
            <a:r>
              <a:rPr lang="de-DE" baseline="0" dirty="0" smtClean="0"/>
              <a:t>Feedback? </a:t>
            </a:r>
          </a:p>
          <a:p>
            <a:r>
              <a:rPr lang="de-DE" baseline="0" dirty="0" err="1" smtClean="0"/>
              <a:t>Brilliant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Ideas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issues</a:t>
            </a:r>
            <a:r>
              <a:rPr lang="de-DE" baseline="0" dirty="0" smtClean="0"/>
              <a:t>?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69465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GDELT hat 61</a:t>
            </a:r>
            <a:r>
              <a:rPr lang="de-DE" baseline="0" dirty="0"/>
              <a:t> unterschiedliche Spalten</a:t>
            </a:r>
          </a:p>
          <a:p>
            <a:endParaRPr lang="de-DE" baseline="0" dirty="0"/>
          </a:p>
          <a:p>
            <a:r>
              <a:rPr lang="de-DE" baseline="0" dirty="0"/>
              <a:t>Metadaten</a:t>
            </a:r>
          </a:p>
          <a:p>
            <a:endParaRPr lang="de-DE" baseline="0" dirty="0"/>
          </a:p>
          <a:p>
            <a:r>
              <a:rPr lang="de-DE" baseline="0" dirty="0" err="1"/>
              <a:t>Impliced</a:t>
            </a:r>
            <a:r>
              <a:rPr lang="de-DE" baseline="0" dirty="0"/>
              <a:t> </a:t>
            </a:r>
            <a:r>
              <a:rPr lang="de-DE" baseline="0" dirty="0" err="1"/>
              <a:t>knowledge</a:t>
            </a:r>
            <a:r>
              <a:rPr lang="de-DE" baseline="0" dirty="0"/>
              <a:t> Problem (human </a:t>
            </a:r>
            <a:r>
              <a:rPr lang="de-DE" baseline="0" dirty="0" err="1"/>
              <a:t>know</a:t>
            </a:r>
            <a:r>
              <a:rPr lang="de-DE" baseline="0" dirty="0"/>
              <a:t> </a:t>
            </a:r>
            <a:r>
              <a:rPr lang="de-DE" baseline="0" dirty="0" err="1"/>
              <a:t>this</a:t>
            </a:r>
            <a:r>
              <a:rPr lang="de-DE" baseline="0" dirty="0"/>
              <a:t>)</a:t>
            </a:r>
          </a:p>
          <a:p>
            <a:endParaRPr lang="de-DE" baseline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Semantic data types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Goal: 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/>
              <a:t>Which information are important regarding corporate security?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/>
              <a:t>Which information is present in data sources?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/>
              <a:t>Describing a semantic data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Approach: 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/>
              <a:t>Data analysts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/>
              <a:t>Comparing/</a:t>
            </a:r>
            <a:r>
              <a:rPr lang="en-US" dirty="0" err="1"/>
              <a:t>analyse</a:t>
            </a:r>
            <a:r>
              <a:rPr lang="en-US" dirty="0"/>
              <a:t> selected sources</a:t>
            </a:r>
          </a:p>
          <a:p>
            <a:pPr marL="185737" lvl="0" indent="-285750">
              <a:buFont typeface="Arial" panose="020B0604020202020204" pitchFamily="34" charset="0"/>
              <a:buChar char="•"/>
            </a:pPr>
            <a:r>
              <a:rPr lang="de-DE" b="1" kern="1200" dirty="0">
                <a:solidFill>
                  <a:schemeClr val="tx1"/>
                </a:solidFill>
                <a:cs typeface="Arial" pitchFamily="34" charset="0"/>
              </a:rPr>
              <a:t>Ressource Description Framework (RDF)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endParaRPr lang="de-DE" baseline="0" dirty="0"/>
          </a:p>
          <a:p>
            <a:endParaRPr lang="de-DE" baseline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cs typeface="Arial" pitchFamily="34" charset="0"/>
              </a:rPr>
              <a:t>E.g. Conflict and Mediation Event Observations (CAMEO)</a:t>
            </a:r>
            <a:endParaRPr lang="de-DE" sz="1200" b="1" kern="1200" dirty="0">
              <a:solidFill>
                <a:schemeClr val="tx1"/>
              </a:solidFill>
              <a:cs typeface="Arial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543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Security </a:t>
            </a:r>
            <a:r>
              <a:rPr lang="de-DE" dirty="0" err="1" smtClean="0"/>
              <a:t>situation</a:t>
            </a:r>
            <a:r>
              <a:rPr lang="de-DE" dirty="0" smtClean="0"/>
              <a:t> Analysis System</a:t>
            </a:r>
          </a:p>
          <a:p>
            <a:r>
              <a:rPr lang="de-DE" dirty="0" smtClean="0"/>
              <a:t>Data Lake </a:t>
            </a:r>
          </a:p>
          <a:p>
            <a:r>
              <a:rPr lang="de-DE" dirty="0" smtClean="0"/>
              <a:t>Technologie </a:t>
            </a:r>
            <a:r>
              <a:rPr lang="de-DE" dirty="0" err="1" smtClean="0"/>
              <a:t>use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big</a:t>
            </a:r>
            <a:r>
              <a:rPr lang="de-DE" baseline="0" dirty="0" smtClean="0"/>
              <a:t> Data </a:t>
            </a:r>
            <a:r>
              <a:rPr lang="de-DE" baseline="0" dirty="0" smtClean="0">
                <a:sym typeface="Wingdings" panose="05000000000000000000" pitchFamily="2" charset="2"/>
              </a:rPr>
              <a:t> just </a:t>
            </a:r>
            <a:r>
              <a:rPr lang="de-DE" baseline="0" dirty="0" err="1" smtClean="0">
                <a:sym typeface="Wingdings" panose="05000000000000000000" pitchFamily="2" charset="2"/>
              </a:rPr>
              <a:t>put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stuff</a:t>
            </a:r>
            <a:r>
              <a:rPr lang="de-DE" baseline="0" dirty="0" smtClean="0">
                <a:sym typeface="Wingdings" panose="05000000000000000000" pitchFamily="2" charset="2"/>
              </a:rPr>
              <a:t> in </a:t>
            </a:r>
            <a:endParaRPr lang="de-DE" dirty="0" smtClean="0"/>
          </a:p>
          <a:p>
            <a:r>
              <a:rPr lang="de-DE" dirty="0" err="1" smtClean="0"/>
              <a:t>External</a:t>
            </a:r>
            <a:endParaRPr lang="de-DE" baseline="0" dirty="0" smtClean="0"/>
          </a:p>
          <a:p>
            <a:r>
              <a:rPr lang="de-DE" baseline="0" dirty="0" err="1" smtClean="0"/>
              <a:t>Anvil</a:t>
            </a:r>
            <a:r>
              <a:rPr lang="de-DE" baseline="0" dirty="0" smtClean="0"/>
              <a:t> -&gt; email -&gt; </a:t>
            </a:r>
            <a:r>
              <a:rPr lang="de-DE" baseline="0" dirty="0" err="1" smtClean="0"/>
              <a:t>processed</a:t>
            </a:r>
            <a:r>
              <a:rPr lang="de-DE" baseline="0" dirty="0" smtClean="0"/>
              <a:t> </a:t>
            </a:r>
          </a:p>
          <a:p>
            <a:endParaRPr lang="de-DE" dirty="0" smtClean="0"/>
          </a:p>
          <a:p>
            <a:r>
              <a:rPr lang="de-DE" dirty="0" smtClean="0"/>
              <a:t>Internal</a:t>
            </a:r>
            <a:r>
              <a:rPr lang="de-DE" baseline="0" dirty="0" smtClean="0"/>
              <a:t>  -&gt; </a:t>
            </a:r>
            <a:r>
              <a:rPr lang="de-DE" baseline="0" dirty="0" err="1" smtClean="0"/>
              <a:t>incidents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travel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group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directory</a:t>
            </a:r>
            <a:r>
              <a:rPr lang="de-DE" baseline="0" dirty="0" smtClean="0"/>
              <a:t> (</a:t>
            </a:r>
            <a:r>
              <a:rPr lang="de-DE" baseline="0" dirty="0" err="1" smtClean="0"/>
              <a:t>locations</a:t>
            </a:r>
            <a:r>
              <a:rPr lang="de-DE" baseline="0" dirty="0" smtClean="0"/>
              <a:t>)</a:t>
            </a:r>
          </a:p>
          <a:p>
            <a:endParaRPr lang="de-DE" baseline="0" dirty="0" smtClean="0"/>
          </a:p>
          <a:p>
            <a:r>
              <a:rPr lang="de-DE" baseline="0" dirty="0" smtClean="0"/>
              <a:t>Lake -&gt; </a:t>
            </a:r>
            <a:r>
              <a:rPr lang="de-DE" baseline="0" dirty="0" err="1" smtClean="0"/>
              <a:t>matching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distants</a:t>
            </a:r>
            <a:endParaRPr lang="de-DE" baseline="0" dirty="0" smtClean="0"/>
          </a:p>
          <a:p>
            <a:endParaRPr lang="de-DE" baseline="0" dirty="0" smtClean="0"/>
          </a:p>
          <a:p>
            <a:r>
              <a:rPr lang="de-DE" baseline="0" dirty="0" smtClean="0"/>
              <a:t>View</a:t>
            </a:r>
          </a:p>
          <a:p>
            <a:r>
              <a:rPr lang="de-DE" dirty="0" smtClean="0"/>
              <a:t>Dashboards </a:t>
            </a:r>
          </a:p>
          <a:p>
            <a:endParaRPr lang="de-DE" dirty="0" smtClean="0"/>
          </a:p>
          <a:p>
            <a:r>
              <a:rPr lang="de-DE" dirty="0" smtClean="0"/>
              <a:t>Reports</a:t>
            </a:r>
            <a:r>
              <a:rPr lang="de-DE" baseline="0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Differnt</a:t>
            </a:r>
            <a:r>
              <a:rPr lang="de-DE" dirty="0" smtClean="0"/>
              <a:t> </a:t>
            </a:r>
            <a:r>
              <a:rPr lang="de-DE" dirty="0" err="1" smtClean="0"/>
              <a:t>hiracical</a:t>
            </a:r>
            <a:r>
              <a:rPr lang="de-DE" dirty="0" smtClean="0"/>
              <a:t> 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level</a:t>
            </a:r>
            <a:r>
              <a:rPr lang="de-DE" baseline="0" dirty="0" smtClean="0"/>
              <a:t> </a:t>
            </a:r>
            <a:endParaRPr lang="de-DE" baseline="0" dirty="0"/>
          </a:p>
          <a:p>
            <a:endParaRPr lang="de-DE" baseline="0" dirty="0"/>
          </a:p>
          <a:p>
            <a:r>
              <a:rPr lang="de-DE" baseline="0" dirty="0" smtClean="0">
                <a:sym typeface="Wingdings" panose="05000000000000000000" pitchFamily="2" charset="2"/>
              </a:rPr>
              <a:t> Manual </a:t>
            </a:r>
            <a:r>
              <a:rPr lang="de-DE" baseline="0" dirty="0" err="1" smtClean="0">
                <a:sym typeface="Wingdings" panose="05000000000000000000" pitchFamily="2" charset="2"/>
              </a:rPr>
              <a:t>work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7835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CSD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 integration manpower</a:t>
            </a:r>
            <a:r>
              <a:rPr lang="en-US" baseline="0" dirty="0" smtClean="0"/>
              <a:t> cost to add new 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aseline="0" dirty="0" smtClean="0"/>
              <a:t>Infrastructure cost (data lake not build for use case)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aseline="0" dirty="0" smtClean="0"/>
              <a:t>Could take time </a:t>
            </a:r>
            <a:r>
              <a:rPr lang="en-US" baseline="0" dirty="0" err="1" smtClean="0"/>
              <a:t>im</a:t>
            </a:r>
            <a:r>
              <a:rPr lang="en-US" baseline="0" dirty="0" smtClean="0"/>
              <a:t> requirement / User story is not </a:t>
            </a:r>
            <a:r>
              <a:rPr lang="en-US" baseline="0" dirty="0" err="1" smtClean="0"/>
              <a:t>prioritiesed</a:t>
            </a:r>
            <a:r>
              <a:rPr lang="en-US" baseline="0" dirty="0" smtClean="0"/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aseline="0" dirty="0" smtClean="0"/>
              <a:t>Self-service: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aseline="0" dirty="0" smtClean="0"/>
              <a:t>Cut out the middle man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Probleme</a:t>
            </a:r>
            <a:r>
              <a:rPr lang="en-US" dirty="0"/>
              <a:t> </a:t>
            </a:r>
            <a:r>
              <a:rPr lang="en-US" dirty="0" err="1"/>
              <a:t>klar</a:t>
            </a:r>
            <a:r>
              <a:rPr lang="en-US" dirty="0"/>
              <a:t> </a:t>
            </a:r>
            <a:r>
              <a:rPr lang="en-US" dirty="0" err="1"/>
              <a:t>definieren</a:t>
            </a:r>
            <a:r>
              <a:rPr lang="en-US" dirty="0"/>
              <a:t>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1853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self</a:t>
            </a:r>
            <a:r>
              <a:rPr lang="de-DE" dirty="0" smtClean="0"/>
              <a:t>-service:</a:t>
            </a:r>
            <a:r>
              <a:rPr lang="de-DE" baseline="0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Need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understd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endParaRPr lang="de-DE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Not </a:t>
            </a:r>
            <a:r>
              <a:rPr lang="de-DE" baseline="0" dirty="0" err="1" smtClean="0"/>
              <a:t>clear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by</a:t>
            </a:r>
            <a:r>
              <a:rPr lang="de-DE" baseline="0" dirty="0" smtClean="0"/>
              <a:t> just </a:t>
            </a:r>
            <a:r>
              <a:rPr lang="de-DE" baseline="0" dirty="0" err="1" smtClean="0"/>
              <a:t>simply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column</a:t>
            </a:r>
            <a:r>
              <a:rPr lang="de-DE" baseline="0" dirty="0" smtClean="0"/>
              <a:t>/Attribute </a:t>
            </a:r>
            <a:r>
              <a:rPr lang="de-DE" baseline="0" dirty="0" err="1" smtClean="0"/>
              <a:t>name</a:t>
            </a:r>
            <a:endParaRPr lang="de-DE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baseline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de-DE" baseline="0" dirty="0" smtClean="0"/>
          </a:p>
          <a:p>
            <a:r>
              <a:rPr lang="de-DE" dirty="0" smtClean="0"/>
              <a:t>EG. Event </a:t>
            </a:r>
            <a:r>
              <a:rPr lang="de-DE" dirty="0" err="1" smtClean="0"/>
              <a:t>code</a:t>
            </a:r>
            <a:r>
              <a:rPr lang="de-DE" dirty="0" smtClean="0"/>
              <a:t> 190 </a:t>
            </a:r>
          </a:p>
          <a:p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put</a:t>
            </a:r>
            <a:r>
              <a:rPr lang="de-DE" dirty="0" smtClean="0"/>
              <a:t> i on a </a:t>
            </a:r>
            <a:r>
              <a:rPr lang="de-DE" dirty="0" err="1" smtClean="0"/>
              <a:t>map</a:t>
            </a:r>
            <a:endParaRPr lang="de-DE" dirty="0" smtClean="0"/>
          </a:p>
          <a:p>
            <a:r>
              <a:rPr lang="de-DE" dirty="0" smtClean="0"/>
              <a:t>-&gt;</a:t>
            </a:r>
            <a:r>
              <a:rPr lang="de-DE" baseline="0" dirty="0" smtClean="0"/>
              <a:t> not: </a:t>
            </a:r>
            <a:r>
              <a:rPr lang="de-DE" baseline="0" dirty="0" err="1" smtClean="0"/>
              <a:t>yes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everone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know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wath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do </a:t>
            </a:r>
            <a:r>
              <a:rPr lang="de-DE" baseline="0" dirty="0" err="1" smtClean="0"/>
              <a:t>then</a:t>
            </a:r>
            <a:endParaRPr lang="de-DE" dirty="0" smtClean="0"/>
          </a:p>
          <a:p>
            <a:r>
              <a:rPr lang="de-DE" dirty="0" smtClean="0"/>
              <a:t>CAMEO:</a:t>
            </a:r>
            <a:r>
              <a:rPr lang="de-DE" baseline="0" dirty="0" smtClean="0"/>
              <a:t> </a:t>
            </a:r>
            <a:r>
              <a:rPr lang="en-US" dirty="0" smtClean="0"/>
              <a:t>190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conventional</a:t>
            </a:r>
            <a:r>
              <a:rPr lang="de-DE" dirty="0" smtClean="0"/>
              <a:t> </a:t>
            </a:r>
            <a:r>
              <a:rPr lang="de-DE" dirty="0" err="1" smtClean="0"/>
              <a:t>military</a:t>
            </a:r>
            <a:r>
              <a:rPr lang="de-DE" dirty="0" smtClean="0"/>
              <a:t> </a:t>
            </a:r>
            <a:r>
              <a:rPr lang="de-DE" dirty="0" err="1" smtClean="0"/>
              <a:t>force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9723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But </a:t>
            </a:r>
            <a:r>
              <a:rPr lang="de-DE" dirty="0" err="1" smtClean="0"/>
              <a:t>to</a:t>
            </a:r>
            <a:r>
              <a:rPr lang="de-DE" dirty="0" smtClean="0"/>
              <a:t> do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:</a:t>
            </a:r>
          </a:p>
          <a:p>
            <a:endParaRPr lang="de-DE" baseline="0" dirty="0" smtClean="0"/>
          </a:p>
          <a:p>
            <a:r>
              <a:rPr lang="de-DE" baseline="0" dirty="0" smtClean="0"/>
              <a:t>BMW </a:t>
            </a:r>
            <a:r>
              <a:rPr lang="de-DE" baseline="0" dirty="0" err="1" smtClean="0"/>
              <a:t>has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acces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but </a:t>
            </a:r>
            <a:r>
              <a:rPr lang="de-DE" baseline="0" dirty="0" err="1" smtClean="0"/>
              <a:t>only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manual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way</a:t>
            </a:r>
            <a:r>
              <a:rPr lang="de-DE" baseline="0" dirty="0" smtClean="0"/>
              <a:t> </a:t>
            </a:r>
          </a:p>
          <a:p>
            <a:r>
              <a:rPr lang="de-DE" baseline="0" dirty="0" smtClean="0"/>
              <a:t> </a:t>
            </a:r>
            <a:endParaRPr lang="de-DE" dirty="0" smtClean="0"/>
          </a:p>
          <a:p>
            <a:r>
              <a:rPr lang="de-DE" dirty="0" err="1" smtClean="0"/>
              <a:t>Gathering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open online </a:t>
            </a:r>
            <a:r>
              <a:rPr lang="de-DE" baseline="0" dirty="0" err="1" smtClean="0"/>
              <a:t>sources</a:t>
            </a:r>
            <a:r>
              <a:rPr lang="de-DE" baseline="0" dirty="0" smtClean="0"/>
              <a:t> </a:t>
            </a:r>
            <a:endParaRPr lang="de-DE" baseline="0" dirty="0" smtClean="0"/>
          </a:p>
          <a:p>
            <a:endParaRPr lang="de-DE" baseline="0" dirty="0" smtClean="0"/>
          </a:p>
          <a:p>
            <a:r>
              <a:rPr lang="de-DE" baseline="0" dirty="0" err="1" smtClean="0"/>
              <a:t>Gathering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live </a:t>
            </a:r>
            <a:r>
              <a:rPr lang="de-DE" baseline="0" dirty="0" err="1" smtClean="0"/>
              <a:t>information</a:t>
            </a:r>
            <a:endParaRPr lang="de-DE" baseline="0" dirty="0" smtClean="0"/>
          </a:p>
          <a:p>
            <a:endParaRPr lang="de-DE" baseline="0" dirty="0" smtClean="0"/>
          </a:p>
          <a:p>
            <a:r>
              <a:rPr lang="de-DE" baseline="0" dirty="0" err="1" smtClean="0"/>
              <a:t>Make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usable</a:t>
            </a:r>
            <a:endParaRPr lang="de-DE" baseline="0" dirty="0" smtClean="0"/>
          </a:p>
          <a:p>
            <a:endParaRPr lang="de-DE" baseline="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4851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Midas: </a:t>
            </a:r>
          </a:p>
          <a:p>
            <a:r>
              <a:rPr lang="de-DE" baseline="0" dirty="0" err="1" smtClean="0"/>
              <a:t>Paltform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collectifly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differnt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sources</a:t>
            </a:r>
            <a:endParaRPr lang="de-DE" baseline="0" dirty="0" smtClean="0"/>
          </a:p>
          <a:p>
            <a:r>
              <a:rPr lang="de-DE" baseline="0" dirty="0" err="1" smtClean="0"/>
              <a:t>Independen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type: relational </a:t>
            </a:r>
            <a:r>
              <a:rPr lang="de-DE" baseline="0" dirty="0" err="1" smtClean="0"/>
              <a:t>api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excel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file</a:t>
            </a:r>
            <a:r>
              <a:rPr lang="de-DE" baseline="0" dirty="0" smtClean="0"/>
              <a:t> </a:t>
            </a:r>
          </a:p>
          <a:p>
            <a:r>
              <a:rPr lang="de-DE" baseline="0" dirty="0" smtClean="0"/>
              <a:t>Work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Data:  </a:t>
            </a:r>
            <a:r>
              <a:rPr lang="de-DE" baseline="0" dirty="0" err="1" smtClean="0"/>
              <a:t>virtual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dataset</a:t>
            </a:r>
            <a:endParaRPr lang="de-DE" baseline="0" dirty="0" smtClean="0"/>
          </a:p>
          <a:p>
            <a:endParaRPr lang="de-DE" baseline="0" dirty="0" smtClean="0"/>
          </a:p>
          <a:p>
            <a:r>
              <a:rPr lang="de-DE" baseline="0" dirty="0" err="1" smtClean="0"/>
              <a:t>Current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state</a:t>
            </a:r>
            <a:r>
              <a:rPr lang="de-DE" baseline="0" dirty="0" smtClean="0"/>
              <a:t>: on </a:t>
            </a:r>
            <a:r>
              <a:rPr lang="de-DE" baseline="0" dirty="0" err="1" smtClean="0"/>
              <a:t>tum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server</a:t>
            </a:r>
            <a:endParaRPr lang="de-DE" baseline="0" dirty="0" smtClean="0"/>
          </a:p>
          <a:p>
            <a:endParaRPr lang="de-DE" baseline="0" dirty="0" smtClean="0"/>
          </a:p>
          <a:p>
            <a:r>
              <a:rPr lang="de-DE" baseline="0" dirty="0" err="1" smtClean="0"/>
              <a:t>Conection</a:t>
            </a:r>
            <a:r>
              <a:rPr lang="de-DE" baseline="0" dirty="0" smtClean="0"/>
              <a:t> via </a:t>
            </a:r>
            <a:r>
              <a:rPr lang="de-DE" baseline="0" dirty="0" err="1" smtClean="0"/>
              <a:t>cofig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file</a:t>
            </a:r>
            <a:r>
              <a:rPr lang="de-DE" baseline="0" dirty="0" smtClean="0"/>
              <a:t> </a:t>
            </a:r>
          </a:p>
          <a:p>
            <a:endParaRPr lang="de-DE" baseline="0" dirty="0" smtClean="0"/>
          </a:p>
          <a:p>
            <a:r>
              <a:rPr lang="de-DE" baseline="0" dirty="0" smtClean="0"/>
              <a:t>TO DO </a:t>
            </a:r>
          </a:p>
          <a:p>
            <a:r>
              <a:rPr lang="de-DE" baseline="0" dirty="0" smtClean="0"/>
              <a:t>Quellen ausgewählt: 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Data </a:t>
            </a:r>
            <a:r>
              <a:rPr lang="de-DE" baseline="0" dirty="0" err="1" smtClean="0"/>
              <a:t>Analysts</a:t>
            </a:r>
            <a:r>
              <a:rPr lang="de-DE" baseline="0" dirty="0" smtClean="0"/>
              <a:t> genutzt über die Jahre</a:t>
            </a:r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External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Experts</a:t>
            </a:r>
            <a:r>
              <a:rPr lang="de-DE" baseline="0" dirty="0" smtClean="0"/>
              <a:t> </a:t>
            </a:r>
          </a:p>
          <a:p>
            <a:pPr marL="0" indent="0">
              <a:buFontTx/>
              <a:buNone/>
            </a:pPr>
            <a:r>
              <a:rPr lang="de-DE" baseline="0" dirty="0" smtClean="0"/>
              <a:t>Look at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sources</a:t>
            </a:r>
            <a:r>
              <a:rPr lang="de-DE" baseline="0" dirty="0" smtClean="0"/>
              <a:t>-&gt; </a:t>
            </a:r>
            <a:r>
              <a:rPr lang="de-DE" baseline="0" dirty="0" err="1" smtClean="0"/>
              <a:t>see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usable</a:t>
            </a:r>
            <a:endParaRPr lang="de-DE" baseline="0" dirty="0" smtClean="0"/>
          </a:p>
          <a:p>
            <a:pPr marL="0" indent="0">
              <a:buFontTx/>
              <a:buNone/>
            </a:pPr>
            <a:endParaRPr lang="de-DE" baseline="0" dirty="0" smtClean="0"/>
          </a:p>
          <a:p>
            <a:pPr marL="0" indent="0">
              <a:buFontTx/>
              <a:buNone/>
            </a:pPr>
            <a:r>
              <a:rPr lang="de-DE" baseline="0" dirty="0" smtClean="0"/>
              <a:t>Connect</a:t>
            </a:r>
          </a:p>
          <a:p>
            <a:pPr marL="0" indent="0">
              <a:buFontTx/>
              <a:buNone/>
            </a:pPr>
            <a:r>
              <a:rPr lang="de-DE" baseline="0" dirty="0" err="1" smtClean="0"/>
              <a:t>Proposal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Architecture</a:t>
            </a:r>
            <a:r>
              <a:rPr lang="de-DE" baseline="0" dirty="0" smtClean="0"/>
              <a:t>:</a:t>
            </a:r>
          </a:p>
          <a:p>
            <a:pPr marL="0" indent="0">
              <a:buFontTx/>
              <a:buNone/>
            </a:pPr>
            <a:r>
              <a:rPr lang="de-DE" baseline="0" dirty="0" smtClean="0">
                <a:sym typeface="Wingdings" panose="05000000000000000000" pitchFamily="2" charset="2"/>
              </a:rPr>
              <a:t> Also </a:t>
            </a:r>
            <a:r>
              <a:rPr lang="de-DE" baseline="0" dirty="0" err="1" smtClean="0">
                <a:sym typeface="Wingdings" panose="05000000000000000000" pitchFamily="2" charset="2"/>
              </a:rPr>
              <a:t>connect</a:t>
            </a:r>
            <a:r>
              <a:rPr lang="de-DE" baseline="0" dirty="0" smtClean="0">
                <a:sym typeface="Wingdings" panose="05000000000000000000" pitchFamily="2" charset="2"/>
              </a:rPr>
              <a:t> Internal </a:t>
            </a:r>
            <a:r>
              <a:rPr lang="de-DE" baseline="0" dirty="0" err="1" smtClean="0">
                <a:sym typeface="Wingdings" panose="05000000000000000000" pitchFamily="2" charset="2"/>
              </a:rPr>
              <a:t>sources</a:t>
            </a:r>
            <a:endParaRPr lang="de-DE" baseline="0" dirty="0" smtClean="0"/>
          </a:p>
          <a:p>
            <a:pPr marL="0" indent="0">
              <a:buFontTx/>
              <a:buNone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4567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smtClean="0"/>
              <a:t>Input</a:t>
            </a:r>
            <a:r>
              <a:rPr lang="en-US" baseline="0" noProof="0" dirty="0" smtClean="0"/>
              <a:t>: </a:t>
            </a:r>
          </a:p>
          <a:p>
            <a:r>
              <a:rPr lang="en-US" baseline="0" noProof="0" dirty="0" err="1" smtClean="0"/>
              <a:t>Boolsche</a:t>
            </a:r>
            <a:r>
              <a:rPr lang="en-US" baseline="0" noProof="0" dirty="0" smtClean="0"/>
              <a:t> logic:</a:t>
            </a:r>
          </a:p>
          <a:p>
            <a:r>
              <a:rPr lang="en-US" baseline="0" noProof="0" dirty="0" smtClean="0"/>
              <a:t>Munich next to attack </a:t>
            </a:r>
          </a:p>
          <a:p>
            <a:endParaRPr lang="en-US" baseline="0" noProof="0" dirty="0" smtClean="0"/>
          </a:p>
          <a:p>
            <a:r>
              <a:rPr lang="en-US" baseline="0" noProof="0" dirty="0" smtClean="0"/>
              <a:t>Output; </a:t>
            </a:r>
          </a:p>
          <a:p>
            <a:r>
              <a:rPr lang="en-US" baseline="0" noProof="0" dirty="0" smtClean="0"/>
              <a:t>Snipped with link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96957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Currently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room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improve</a:t>
            </a:r>
            <a:r>
              <a:rPr lang="de-DE" baseline="0" dirty="0" smtClean="0"/>
              <a:t>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mutch</a:t>
            </a:r>
            <a:r>
              <a:rPr lang="de-DE" baseline="0" dirty="0" smtClean="0"/>
              <a:t> non </a:t>
            </a:r>
            <a:r>
              <a:rPr lang="de-DE" baseline="0" dirty="0" err="1" smtClean="0"/>
              <a:t>usefull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events</a:t>
            </a:r>
            <a:endParaRPr lang="de-DE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Past</a:t>
            </a:r>
            <a:endParaRPr lang="de-DE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False</a:t>
            </a:r>
            <a:r>
              <a:rPr lang="de-DE" baseline="0" dirty="0" smtClean="0"/>
              <a:t> positive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Hard time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emotions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irony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other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quircks</a:t>
            </a:r>
            <a:r>
              <a:rPr lang="de-DE" baseline="0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Problem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seein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works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luckily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no</a:t>
            </a:r>
            <a:r>
              <a:rPr lang="de-DE" baseline="0" dirty="0" smtClean="0"/>
              <a:t> real </a:t>
            </a:r>
            <a:r>
              <a:rPr lang="de-DE" baseline="0" dirty="0" err="1" smtClean="0"/>
              <a:t>desasters</a:t>
            </a:r>
            <a:endParaRPr lang="de-DE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Approch</a:t>
            </a:r>
            <a:r>
              <a:rPr lang="de-DE" baseline="0" dirty="0" smtClean="0"/>
              <a:t>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Iteratice</a:t>
            </a:r>
            <a:endParaRPr lang="de-DE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See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good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bad</a:t>
            </a:r>
            <a:r>
              <a:rPr lang="de-DE" baseline="0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How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improve</a:t>
            </a:r>
            <a:endParaRPr lang="de-DE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Additonalty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how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others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done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Iterativ </a:t>
            </a:r>
            <a:r>
              <a:rPr lang="de-DE" baseline="0" dirty="0" err="1" smtClean="0"/>
              <a:t>approach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good</a:t>
            </a:r>
            <a:endParaRPr lang="de-DE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55055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As </a:t>
            </a:r>
            <a:r>
              <a:rPr lang="de-DE" dirty="0" err="1" smtClean="0"/>
              <a:t>mentioned</a:t>
            </a:r>
            <a:r>
              <a:rPr lang="de-DE" baseline="0" dirty="0" smtClean="0"/>
              <a:t>: </a:t>
            </a:r>
          </a:p>
          <a:p>
            <a:r>
              <a:rPr lang="de-DE" baseline="0" dirty="0" smtClean="0"/>
              <a:t>Data not </a:t>
            </a:r>
            <a:r>
              <a:rPr lang="de-DE" baseline="0" dirty="0" err="1" smtClean="0"/>
              <a:t>intuative</a:t>
            </a:r>
            <a:r>
              <a:rPr lang="de-DE" baseline="0" dirty="0" smtClean="0"/>
              <a:t> –&gt; </a:t>
            </a:r>
            <a:r>
              <a:rPr lang="de-DE" baseline="0" dirty="0" err="1" smtClean="0"/>
              <a:t>need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look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elsewhere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decription</a:t>
            </a:r>
            <a:endParaRPr lang="de-DE" baseline="0" dirty="0" smtClean="0"/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DE" baseline="0" dirty="0" err="1" smtClean="0">
                <a:sym typeface="Wingdings" panose="05000000000000000000" pitchFamily="2" charset="2"/>
              </a:rPr>
              <a:t>Can‘t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be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the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soltion</a:t>
            </a:r>
            <a:endParaRPr lang="de-DE" baseline="0" dirty="0" smtClean="0">
              <a:sym typeface="Wingdings" panose="05000000000000000000" pitchFamily="2" charset="2"/>
            </a:endParaRPr>
          </a:p>
          <a:p>
            <a:pPr marL="171450" indent="-171450">
              <a:buFont typeface="Wingdings" panose="05000000000000000000" pitchFamily="2" charset="2"/>
              <a:buChar char="à"/>
            </a:pPr>
            <a:endParaRPr lang="de-DE" baseline="0" dirty="0" smtClean="0">
              <a:sym typeface="Wingdings" panose="05000000000000000000" pitchFamily="2" charset="2"/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baseline="0" dirty="0" smtClean="0">
                <a:sym typeface="Wingdings" panose="05000000000000000000" pitchFamily="2" charset="2"/>
              </a:rPr>
              <a:t>Event </a:t>
            </a:r>
            <a:r>
              <a:rPr lang="de-DE" baseline="0" dirty="0" err="1" smtClean="0">
                <a:sym typeface="Wingdings" panose="05000000000000000000" pitchFamily="2" charset="2"/>
              </a:rPr>
              <a:t>from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db</a:t>
            </a:r>
            <a:endParaRPr lang="de-DE" baseline="0" dirty="0" smtClean="0">
              <a:sym typeface="Wingdings" panose="05000000000000000000" pitchFamily="2" charset="2"/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baseline="0" dirty="0" smtClean="0">
                <a:sym typeface="Wingdings" panose="05000000000000000000" pitchFamily="2" charset="2"/>
              </a:rPr>
              <a:t>Read Event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baseline="0" dirty="0" smtClean="0">
                <a:sym typeface="Wingdings" panose="05000000000000000000" pitchFamily="2" charset="2"/>
              </a:rPr>
              <a:t>2 </a:t>
            </a:r>
            <a:r>
              <a:rPr lang="de-DE" baseline="0" dirty="0" err="1" smtClean="0">
                <a:sym typeface="Wingdings" panose="05000000000000000000" pitchFamily="2" charset="2"/>
              </a:rPr>
              <a:t>ways</a:t>
            </a:r>
            <a:endParaRPr lang="de-DE" baseline="0" dirty="0" smtClean="0">
              <a:sym typeface="Wingdings" panose="05000000000000000000" pitchFamily="2" charset="2"/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baseline="0" dirty="0" smtClean="0">
                <a:sym typeface="Wingdings" panose="05000000000000000000" pitchFamily="2" charset="2"/>
              </a:rPr>
              <a:t>On </a:t>
            </a:r>
            <a:r>
              <a:rPr lang="de-DE" baseline="0" dirty="0" err="1" smtClean="0">
                <a:sym typeface="Wingdings" panose="05000000000000000000" pitchFamily="2" charset="2"/>
              </a:rPr>
              <a:t>one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hand</a:t>
            </a:r>
            <a:endParaRPr lang="de-DE" baseline="0" dirty="0" smtClean="0">
              <a:sym typeface="Wingdings" panose="05000000000000000000" pitchFamily="2" charset="2"/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baseline="0" dirty="0" smtClean="0">
                <a:sym typeface="Wingdings" panose="05000000000000000000" pitchFamily="2" charset="2"/>
              </a:rPr>
              <a:t>Manual </a:t>
            </a:r>
            <a:r>
              <a:rPr lang="de-DE" baseline="0" dirty="0" err="1" smtClean="0">
                <a:sym typeface="Wingdings" panose="05000000000000000000" pitchFamily="2" charset="2"/>
              </a:rPr>
              <a:t>enrichtment</a:t>
            </a:r>
            <a:endParaRPr lang="de-DE" baseline="0" dirty="0" smtClean="0">
              <a:sym typeface="Wingdings" panose="05000000000000000000" pitchFamily="2" charset="2"/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baseline="0" dirty="0" smtClean="0">
                <a:sym typeface="Wingdings" panose="05000000000000000000" pitchFamily="2" charset="2"/>
              </a:rPr>
              <a:t>Code </a:t>
            </a:r>
            <a:r>
              <a:rPr lang="de-DE" baseline="0" dirty="0" err="1" smtClean="0">
                <a:sym typeface="Wingdings" panose="05000000000000000000" pitchFamily="2" charset="2"/>
              </a:rPr>
              <a:t>is</a:t>
            </a:r>
            <a:r>
              <a:rPr lang="de-DE" baseline="0" dirty="0" smtClean="0">
                <a:sym typeface="Wingdings" panose="05000000000000000000" pitchFamily="2" charset="2"/>
              </a:rPr>
              <a:t> X…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other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hand</a:t>
            </a:r>
            <a:r>
              <a:rPr lang="de-DE" baseline="0" dirty="0" smtClean="0">
                <a:sym typeface="Wingdings" panose="05000000000000000000" pitchFamily="2" charset="2"/>
              </a:rPr>
              <a:t> 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baseline="0" dirty="0" smtClean="0">
                <a:sym typeface="Wingdings" panose="05000000000000000000" pitchFamily="2" charset="2"/>
              </a:rPr>
              <a:t>Not </a:t>
            </a:r>
            <a:r>
              <a:rPr lang="de-DE" baseline="0" dirty="0" err="1" smtClean="0">
                <a:sym typeface="Wingdings" panose="05000000000000000000" pitchFamily="2" charset="2"/>
              </a:rPr>
              <a:t>usable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for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tableau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baseline="0" dirty="0" err="1" smtClean="0">
                <a:sym typeface="Wingdings" panose="05000000000000000000" pitchFamily="2" charset="2"/>
              </a:rPr>
              <a:t>There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are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way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to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improve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this</a:t>
            </a:r>
            <a:endParaRPr lang="de-DE" baseline="0" dirty="0" smtClean="0">
              <a:sym typeface="Wingdings" panose="05000000000000000000" pitchFamily="2" charset="2"/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baseline="0" dirty="0" smtClean="0">
                <a:sym typeface="Wingdings" panose="05000000000000000000" pitchFamily="2" charset="2"/>
              </a:rPr>
              <a:t>Google </a:t>
            </a:r>
            <a:r>
              <a:rPr lang="de-DE" baseline="0" dirty="0" err="1" smtClean="0">
                <a:sym typeface="Wingdings" panose="05000000000000000000" pitchFamily="2" charset="2"/>
              </a:rPr>
              <a:t>Maps</a:t>
            </a:r>
            <a:r>
              <a:rPr lang="de-DE" baseline="0" dirty="0" smtClean="0">
                <a:sym typeface="Wingdings" panose="05000000000000000000" pitchFamily="2" charset="2"/>
              </a:rPr>
              <a:t> API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baseline="0" dirty="0" smtClean="0">
                <a:sym typeface="Wingdings" panose="05000000000000000000" pitchFamily="2" charset="2"/>
              </a:rPr>
              <a:t>Add </a:t>
            </a:r>
            <a:r>
              <a:rPr lang="de-DE" baseline="0" dirty="0" err="1" smtClean="0">
                <a:sym typeface="Wingdings" panose="05000000000000000000" pitchFamily="2" charset="2"/>
              </a:rPr>
              <a:t>info</a:t>
            </a:r>
            <a:endParaRPr lang="de-DE" baseline="0" dirty="0" smtClean="0">
              <a:sym typeface="Wingdings" panose="05000000000000000000" pitchFamily="2" charset="2"/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baseline="0" dirty="0" err="1" smtClean="0">
                <a:sym typeface="Wingdings" panose="05000000000000000000" pitchFamily="2" charset="2"/>
              </a:rPr>
              <a:t>Be</a:t>
            </a:r>
            <a:r>
              <a:rPr lang="de-DE" baseline="0" dirty="0" smtClean="0">
                <a:sym typeface="Wingdings" panose="05000000000000000000" pitchFamily="2" charset="2"/>
              </a:rPr>
              <a:t> happy </a:t>
            </a:r>
            <a:r>
              <a:rPr lang="de-DE" baseline="0" dirty="0" err="1" smtClean="0">
                <a:sym typeface="Wingdings" panose="05000000000000000000" pitchFamily="2" charset="2"/>
              </a:rPr>
              <a:t>with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the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result</a:t>
            </a:r>
            <a:endParaRPr lang="de-DE" baseline="0" dirty="0" smtClean="0">
              <a:sym typeface="Wingdings" panose="05000000000000000000" pitchFamily="2" charset="2"/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9875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190208 Brockmann Master Thesis Kickoff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190208 Brockmann Master Thesis Kickoff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87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190208 Brockmann Master Thesis Kickoff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190208 Brockmann Master Thesis Kickoff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190208 Brockmann Master Thesis Kickoff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190208 Brockmann Master Thesis Kickoff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‹Nr.›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190208 Brockmann Master Thesis Kickoff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190208 Brockmann Master Thesis Kickoff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190208 Brockmann Master Thesis Kickoff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1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0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9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8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/>
          <a:lstStyle/>
          <a:p>
            <a:r>
              <a:rPr lang="en-US" dirty="0"/>
              <a:t>Towards Self-Service Analysis and Integration of Publicly Available Data Sources for Corporate Security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Malte Brockmann, 8</a:t>
            </a:r>
            <a:r>
              <a:rPr lang="en-US" baseline="30000" dirty="0"/>
              <a:t>th</a:t>
            </a:r>
            <a:r>
              <a:rPr lang="en-US" dirty="0"/>
              <a:t> of February 2019, Munich, Kickoff Presentation - Master Thesis </a:t>
            </a:r>
          </a:p>
        </p:txBody>
      </p:sp>
    </p:spTree>
    <p:extLst>
      <p:ext uri="{BB962C8B-B14F-4D97-AF65-F5344CB8AC3E}">
        <p14:creationId xmlns:p14="http://schemas.microsoft.com/office/powerpoint/2010/main" val="2940527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Approach</a:t>
            </a:r>
          </a:p>
        </p:txBody>
      </p:sp>
      <p:graphicFrame>
        <p:nvGraphicFramePr>
          <p:cNvPr id="71" name="Inhaltsplatzhalter 7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5748470"/>
              </p:ext>
            </p:extLst>
          </p:nvPr>
        </p:nvGraphicFramePr>
        <p:xfrm>
          <a:off x="2657329" y="1422666"/>
          <a:ext cx="4213330" cy="2211453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1066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066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23791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/>
                        <a:t>Event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3791">
                <a:tc>
                  <a:txBody>
                    <a:bodyPr/>
                    <a:lstStyle/>
                    <a:p>
                      <a:r>
                        <a:rPr lang="de-DE" dirty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„</a:t>
                      </a:r>
                      <a:r>
                        <a:rPr lang="de-DE" dirty="0" err="1"/>
                        <a:t>Accident</a:t>
                      </a:r>
                      <a:r>
                        <a:rPr lang="de-DE" dirty="0"/>
                        <a:t>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3791">
                <a:tc>
                  <a:txBody>
                    <a:bodyPr/>
                    <a:lstStyle/>
                    <a:p>
                      <a:r>
                        <a:rPr lang="de-DE" dirty="0" err="1"/>
                        <a:t>location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„</a:t>
                      </a:r>
                      <a:r>
                        <a:rPr lang="de-DE" dirty="0" err="1"/>
                        <a:t>Arcisstraße</a:t>
                      </a:r>
                      <a:r>
                        <a:rPr lang="de-DE" dirty="0"/>
                        <a:t> 21, </a:t>
                      </a:r>
                      <a:r>
                        <a:rPr lang="de-DE" dirty="0" smtClean="0"/>
                        <a:t>München“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23791">
                <a:tc>
                  <a:txBody>
                    <a:bodyPr/>
                    <a:lstStyle/>
                    <a:p>
                      <a:r>
                        <a:rPr lang="de-DE" dirty="0"/>
                        <a:t>g489Code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190208 Brockmann Master Thesis Kickoff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20" name="Textplatzhalter 19"/>
          <p:cNvSpPr txBox="1">
            <a:spLocks/>
          </p:cNvSpPr>
          <p:nvPr/>
        </p:nvSpPr>
        <p:spPr>
          <a:xfrm>
            <a:off x="334434" y="441426"/>
            <a:ext cx="10586102" cy="395287"/>
          </a:xfrm>
          <a:prstGeom prst="rect">
            <a:avLst/>
          </a:prstGeom>
        </p:spPr>
        <p:txBody>
          <a:bodyPr/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lvl="0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How can a data model for security data be developed? </a:t>
            </a:r>
            <a:endParaRPr lang="de-DE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9" name="Abgerundetes Rechteck 68"/>
          <p:cNvSpPr/>
          <p:nvPr/>
        </p:nvSpPr>
        <p:spPr bwMode="auto">
          <a:xfrm>
            <a:off x="623392" y="1196925"/>
            <a:ext cx="1368152" cy="257474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Event DB</a:t>
            </a:r>
          </a:p>
        </p:txBody>
      </p:sp>
      <p:sp>
        <p:nvSpPr>
          <p:cNvPr id="75" name="Rechteck 74"/>
          <p:cNvSpPr/>
          <p:nvPr/>
        </p:nvSpPr>
        <p:spPr bwMode="auto">
          <a:xfrm>
            <a:off x="2651822" y="2420805"/>
            <a:ext cx="3948234" cy="643741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76" name="Picture 4" descr="https://cdns.tblsft.com/sites/all/themes/tabwat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3013" y="1532941"/>
            <a:ext cx="3498981" cy="727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extfeld 76"/>
          <p:cNvSpPr txBox="1"/>
          <p:nvPr/>
        </p:nvSpPr>
        <p:spPr>
          <a:xfrm>
            <a:off x="8510084" y="883329"/>
            <a:ext cx="327021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Needs coordinates to display precise position  </a:t>
            </a:r>
          </a:p>
        </p:txBody>
      </p:sp>
      <p:sp>
        <p:nvSpPr>
          <p:cNvPr id="78" name="Textfeld 77"/>
          <p:cNvSpPr txBox="1"/>
          <p:nvPr/>
        </p:nvSpPr>
        <p:spPr>
          <a:xfrm>
            <a:off x="8249672" y="821774"/>
            <a:ext cx="611206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40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!</a:t>
            </a:r>
          </a:p>
        </p:txBody>
      </p:sp>
      <p:cxnSp>
        <p:nvCxnSpPr>
          <p:cNvPr id="80" name="Gerade Verbindung mit Pfeil 79"/>
          <p:cNvCxnSpPr>
            <a:stCxn id="71" idx="3"/>
          </p:cNvCxnSpPr>
          <p:nvPr/>
        </p:nvCxnSpPr>
        <p:spPr bwMode="auto">
          <a:xfrm flipV="1">
            <a:off x="6870659" y="2012522"/>
            <a:ext cx="1469849" cy="515870"/>
          </a:xfrm>
          <a:prstGeom prst="straightConnector1">
            <a:avLst/>
          </a:prstGeom>
          <a:ln w="57150"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Pfeil nach rechts 81"/>
          <p:cNvSpPr/>
          <p:nvPr/>
        </p:nvSpPr>
        <p:spPr bwMode="auto">
          <a:xfrm>
            <a:off x="2149463" y="1755283"/>
            <a:ext cx="360040" cy="122413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3" name="Multiplizieren 82"/>
          <p:cNvSpPr/>
          <p:nvPr/>
        </p:nvSpPr>
        <p:spPr bwMode="auto">
          <a:xfrm>
            <a:off x="7208598" y="1602400"/>
            <a:ext cx="1011585" cy="1102469"/>
          </a:xfrm>
          <a:prstGeom prst="mathMultiply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graphicFrame>
        <p:nvGraphicFramePr>
          <p:cNvPr id="84" name="Inhaltsplatzhalter 7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2329671"/>
              </p:ext>
            </p:extLst>
          </p:nvPr>
        </p:nvGraphicFramePr>
        <p:xfrm>
          <a:off x="7588874" y="3187731"/>
          <a:ext cx="4213330" cy="3259035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1066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066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23791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/>
                        <a:t>Event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3791">
                <a:tc>
                  <a:txBody>
                    <a:bodyPr/>
                    <a:lstStyle/>
                    <a:p>
                      <a:r>
                        <a:rPr lang="de-DE" dirty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„</a:t>
                      </a:r>
                      <a:r>
                        <a:rPr lang="de-DE" dirty="0" err="1"/>
                        <a:t>Accident</a:t>
                      </a:r>
                      <a:r>
                        <a:rPr lang="de-DE" dirty="0"/>
                        <a:t>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3791">
                <a:tc>
                  <a:txBody>
                    <a:bodyPr/>
                    <a:lstStyle/>
                    <a:p>
                      <a:r>
                        <a:rPr lang="de-DE" dirty="0" err="1"/>
                        <a:t>location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„</a:t>
                      </a:r>
                      <a:r>
                        <a:rPr lang="de-DE" dirty="0" err="1"/>
                        <a:t>Arcisstraße</a:t>
                      </a:r>
                      <a:r>
                        <a:rPr lang="de-DE" dirty="0"/>
                        <a:t> 21, </a:t>
                      </a:r>
                      <a:r>
                        <a:rPr lang="de-DE" dirty="0" smtClean="0"/>
                        <a:t>München“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23791">
                <a:tc>
                  <a:txBody>
                    <a:bodyPr/>
                    <a:lstStyle/>
                    <a:p>
                      <a:r>
                        <a:rPr lang="de-DE" dirty="0" err="1"/>
                        <a:t>latitude</a:t>
                      </a:r>
                      <a:r>
                        <a:rPr lang="de-DE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48.1487974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3791">
                <a:tc>
                  <a:txBody>
                    <a:bodyPr/>
                    <a:lstStyle/>
                    <a:p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longitude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11.5674676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23791">
                <a:tc>
                  <a:txBody>
                    <a:bodyPr/>
                    <a:lstStyle/>
                    <a:p>
                      <a:r>
                        <a:rPr lang="de-DE" dirty="0"/>
                        <a:t>g489Code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86" name="Gerade Verbindung mit Pfeil 85"/>
          <p:cNvCxnSpPr>
            <a:stCxn id="84" idx="0"/>
          </p:cNvCxnSpPr>
          <p:nvPr/>
        </p:nvCxnSpPr>
        <p:spPr bwMode="auto">
          <a:xfrm flipV="1">
            <a:off x="9695539" y="2237546"/>
            <a:ext cx="0" cy="950185"/>
          </a:xfrm>
          <a:prstGeom prst="straightConnector1">
            <a:avLst/>
          </a:prstGeom>
          <a:ln w="57150"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Rechteck 91"/>
          <p:cNvSpPr/>
          <p:nvPr/>
        </p:nvSpPr>
        <p:spPr bwMode="auto">
          <a:xfrm>
            <a:off x="7617188" y="4881716"/>
            <a:ext cx="4213330" cy="1067563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95" name="Gewinkelte Verbindung 94"/>
          <p:cNvCxnSpPr>
            <a:cxnSpLocks/>
            <a:endCxn id="92" idx="1"/>
          </p:cNvCxnSpPr>
          <p:nvPr/>
        </p:nvCxnSpPr>
        <p:spPr bwMode="auto">
          <a:xfrm rot="16200000" flipH="1">
            <a:off x="5385882" y="3184192"/>
            <a:ext cx="2361010" cy="2101602"/>
          </a:xfrm>
          <a:prstGeom prst="bentConnector2">
            <a:avLst/>
          </a:prstGeom>
          <a:ln w="57150"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Textfeld 97"/>
          <p:cNvSpPr txBox="1"/>
          <p:nvPr/>
        </p:nvSpPr>
        <p:spPr>
          <a:xfrm>
            <a:off x="5577409" y="4984950"/>
            <a:ext cx="223224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Data Enrichment</a:t>
            </a:r>
          </a:p>
        </p:txBody>
      </p:sp>
      <p:sp>
        <p:nvSpPr>
          <p:cNvPr id="99" name="Textfeld 98"/>
          <p:cNvSpPr txBox="1"/>
          <p:nvPr/>
        </p:nvSpPr>
        <p:spPr>
          <a:xfrm>
            <a:off x="5537056" y="5462632"/>
            <a:ext cx="223224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With e.g. </a:t>
            </a:r>
          </a:p>
        </p:txBody>
      </p:sp>
      <p:pic>
        <p:nvPicPr>
          <p:cNvPr id="102" name="Grafik 10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6716" y="5512958"/>
            <a:ext cx="752503" cy="764993"/>
          </a:xfrm>
          <a:prstGeom prst="rect">
            <a:avLst/>
          </a:prstGeom>
        </p:spPr>
      </p:pic>
      <p:sp>
        <p:nvSpPr>
          <p:cNvPr id="23" name="Rechteck 22">
            <a:extLst>
              <a:ext uri="{FF2B5EF4-FFF2-40B4-BE49-F238E27FC236}">
                <a16:creationId xmlns="" xmlns:a16="http://schemas.microsoft.com/office/drawing/2014/main" id="{3D67E08B-9D9A-4CB4-8BDD-3EFC22F6B404}"/>
              </a:ext>
            </a:extLst>
          </p:cNvPr>
          <p:cNvSpPr/>
          <p:nvPr/>
        </p:nvSpPr>
        <p:spPr bwMode="auto">
          <a:xfrm>
            <a:off x="2658952" y="3157917"/>
            <a:ext cx="2753468" cy="403319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24" name="Gewinkelte Verbindung 94">
            <a:extLst>
              <a:ext uri="{FF2B5EF4-FFF2-40B4-BE49-F238E27FC236}">
                <a16:creationId xmlns="" xmlns:a16="http://schemas.microsoft.com/office/drawing/2014/main" id="{1D7B12CB-DB8F-4AE2-9A80-22451FD08476}"/>
              </a:ext>
            </a:extLst>
          </p:cNvPr>
          <p:cNvCxnSpPr>
            <a:cxnSpLocks/>
            <a:stCxn id="23" idx="2"/>
            <a:endCxn id="10" idx="3"/>
          </p:cNvCxnSpPr>
          <p:nvPr/>
        </p:nvCxnSpPr>
        <p:spPr bwMode="auto">
          <a:xfrm rot="5400000">
            <a:off x="2201017" y="3637149"/>
            <a:ext cx="1910582" cy="1758756"/>
          </a:xfrm>
          <a:prstGeom prst="bentConnector2">
            <a:avLst/>
          </a:prstGeom>
          <a:ln w="57150"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hteck: gefaltete Ecke 9">
            <a:extLst>
              <a:ext uri="{FF2B5EF4-FFF2-40B4-BE49-F238E27FC236}">
                <a16:creationId xmlns="" xmlns:a16="http://schemas.microsoft.com/office/drawing/2014/main" id="{6E8AF21B-B06F-43EE-86A9-59825FE14D14}"/>
              </a:ext>
            </a:extLst>
          </p:cNvPr>
          <p:cNvSpPr/>
          <p:nvPr/>
        </p:nvSpPr>
        <p:spPr bwMode="auto">
          <a:xfrm>
            <a:off x="594816" y="4581128"/>
            <a:ext cx="1682114" cy="1781380"/>
          </a:xfrm>
          <a:prstGeom prst="foldedCorner">
            <a:avLst/>
          </a:prstGeom>
          <a:solidFill>
            <a:srgbClr val="F7F4D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dirty="0"/>
              <a:t>g489Code: This code describes X which is the impact level on Y…</a:t>
            </a: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="" xmlns:a16="http://schemas.microsoft.com/office/drawing/2014/main" id="{C94636C1-8C84-42FF-9E3C-ACB816DA8F39}"/>
              </a:ext>
            </a:extLst>
          </p:cNvPr>
          <p:cNvSpPr/>
          <p:nvPr/>
        </p:nvSpPr>
        <p:spPr>
          <a:xfrm>
            <a:off x="2509503" y="4812814"/>
            <a:ext cx="16018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itchFamily="34" charset="0"/>
              </a:rPr>
              <a:t>Metadata Enrichment </a:t>
            </a:r>
            <a:endParaRPr lang="en-US" dirty="0"/>
          </a:p>
        </p:txBody>
      </p:sp>
      <p:pic>
        <p:nvPicPr>
          <p:cNvPr id="22" name="Grafik 21" descr="Benutzer">
            <a:extLst>
              <a:ext uri="{FF2B5EF4-FFF2-40B4-BE49-F238E27FC236}">
                <a16:creationId xmlns="" xmlns:a16="http://schemas.microsoft.com/office/drawing/2014/main" id="{26981DE2-1C3C-4E66-969C-2B88CEFBF8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15878" y="5492740"/>
            <a:ext cx="577818" cy="577818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="" xmlns:a16="http://schemas.microsoft.com/office/drawing/2014/main" id="{A4016987-F0B3-41E9-B473-01B1108D4AD7}"/>
              </a:ext>
            </a:extLst>
          </p:cNvPr>
          <p:cNvSpPr/>
          <p:nvPr/>
        </p:nvSpPr>
        <p:spPr>
          <a:xfrm>
            <a:off x="3048922" y="5926922"/>
            <a:ext cx="7553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Domain </a:t>
            </a:r>
          </a:p>
          <a:p>
            <a:pPr algn="ctr"/>
            <a:r>
              <a:rPr lang="en-US" sz="1200" dirty="0">
                <a:latin typeface="Arial" pitchFamily="34" charset="0"/>
              </a:rPr>
              <a:t>Expert</a:t>
            </a:r>
            <a:endParaRPr lang="en-US" sz="1200" dirty="0"/>
          </a:p>
        </p:txBody>
      </p:sp>
      <p:sp>
        <p:nvSpPr>
          <p:cNvPr id="50" name="Textfeld 49">
            <a:extLst>
              <a:ext uri="{FF2B5EF4-FFF2-40B4-BE49-F238E27FC236}">
                <a16:creationId xmlns="" xmlns:a16="http://schemas.microsoft.com/office/drawing/2014/main" id="{7F8D5E5A-C9EB-42C4-B3AB-E61C1F64B288}"/>
              </a:ext>
            </a:extLst>
          </p:cNvPr>
          <p:cNvSpPr txBox="1"/>
          <p:nvPr/>
        </p:nvSpPr>
        <p:spPr>
          <a:xfrm>
            <a:off x="2299076" y="5563685"/>
            <a:ext cx="223224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By e.g. </a:t>
            </a:r>
          </a:p>
        </p:txBody>
      </p:sp>
    </p:spTree>
    <p:extLst>
      <p:ext uri="{BB962C8B-B14F-4D97-AF65-F5344CB8AC3E}">
        <p14:creationId xmlns:p14="http://schemas.microsoft.com/office/powerpoint/2010/main" val="13688323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Timeline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graphicFrame>
        <p:nvGraphicFramePr>
          <p:cNvPr id="13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8681862"/>
              </p:ext>
            </p:extLst>
          </p:nvPr>
        </p:nvGraphicFramePr>
        <p:xfrm>
          <a:off x="488423" y="1690686"/>
          <a:ext cx="11225214" cy="32526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36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018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0180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0180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0180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0180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0180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0180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0180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0180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80180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60360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464667">
                <a:tc>
                  <a:txBody>
                    <a:bodyPr/>
                    <a:lstStyle/>
                    <a:p>
                      <a:pPr algn="ctr"/>
                      <a:r>
                        <a:rPr lang="de-DE" dirty="0" err="1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Dec</a:t>
                      </a:r>
                      <a:endParaRPr lang="de-DE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8C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Jan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8C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Feb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8C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Mar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8C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Apr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8C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May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8C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Jun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8C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4667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4667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64667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4667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4667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64667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Richtungspfeil 13"/>
          <p:cNvSpPr/>
          <p:nvPr/>
        </p:nvSpPr>
        <p:spPr>
          <a:xfrm>
            <a:off x="1343472" y="2280438"/>
            <a:ext cx="3888432" cy="267014"/>
          </a:xfrm>
          <a:prstGeom prst="homePlate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Literary Research</a:t>
            </a:r>
          </a:p>
        </p:txBody>
      </p:sp>
      <p:sp>
        <p:nvSpPr>
          <p:cNvPr id="15" name="Richtungspfeil 14"/>
          <p:cNvSpPr/>
          <p:nvPr/>
        </p:nvSpPr>
        <p:spPr>
          <a:xfrm>
            <a:off x="4871864" y="3644667"/>
            <a:ext cx="2952328" cy="296687"/>
          </a:xfrm>
          <a:prstGeom prst="homePlate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Data Enrichment (</a:t>
            </a:r>
            <a:r>
              <a:rPr lang="en-US" b="1" dirty="0" smtClean="0">
                <a:solidFill>
                  <a:schemeClr val="bg1"/>
                </a:solidFill>
              </a:rPr>
              <a:t>RQ3)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Richtungspfeil 15"/>
          <p:cNvSpPr/>
          <p:nvPr/>
        </p:nvSpPr>
        <p:spPr>
          <a:xfrm>
            <a:off x="2855640" y="3166116"/>
            <a:ext cx="4968552" cy="267014"/>
          </a:xfrm>
          <a:prstGeom prst="homePlate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Search Query adjustments (iterative) (</a:t>
            </a:r>
            <a:r>
              <a:rPr lang="en-US" b="1" dirty="0" smtClean="0">
                <a:solidFill>
                  <a:schemeClr val="bg1"/>
                </a:solidFill>
              </a:rPr>
              <a:t>RQ2)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Richtungspfeil 16"/>
          <p:cNvSpPr/>
          <p:nvPr/>
        </p:nvSpPr>
        <p:spPr>
          <a:xfrm>
            <a:off x="6094471" y="4123220"/>
            <a:ext cx="4033978" cy="267014"/>
          </a:xfrm>
          <a:prstGeom prst="homePlate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Write</a:t>
            </a:r>
          </a:p>
        </p:txBody>
      </p:sp>
      <p:sp>
        <p:nvSpPr>
          <p:cNvPr id="18" name="Richtungspfeil 17"/>
          <p:cNvSpPr/>
          <p:nvPr/>
        </p:nvSpPr>
        <p:spPr>
          <a:xfrm>
            <a:off x="9264352" y="4572099"/>
            <a:ext cx="1728708" cy="267014"/>
          </a:xfrm>
          <a:prstGeom prst="homePlate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Review </a:t>
            </a:r>
          </a:p>
        </p:txBody>
      </p:sp>
      <p:sp>
        <p:nvSpPr>
          <p:cNvPr id="19" name="Richtungspfeil 18"/>
          <p:cNvSpPr/>
          <p:nvPr/>
        </p:nvSpPr>
        <p:spPr>
          <a:xfrm>
            <a:off x="3719736" y="2705716"/>
            <a:ext cx="3168352" cy="267014"/>
          </a:xfrm>
          <a:prstGeom prst="homePlate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MIDAS (RQ1)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101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References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GDELT, “The </a:t>
            </a:r>
            <a:r>
              <a:rPr lang="de-DE" dirty="0" err="1"/>
              <a:t>gdelt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,” Website, 2019, online </a:t>
            </a:r>
            <a:r>
              <a:rPr lang="de-DE" dirty="0" err="1"/>
              <a:t>available</a:t>
            </a:r>
            <a:r>
              <a:rPr lang="de-DE" dirty="0"/>
              <a:t> at https://www.gdeltproject.org/; </a:t>
            </a:r>
            <a:r>
              <a:rPr lang="de-DE" dirty="0" err="1"/>
              <a:t>Retrieved</a:t>
            </a:r>
            <a:endParaRPr lang="de-DE" dirty="0"/>
          </a:p>
          <a:p>
            <a:r>
              <a:rPr lang="de-DE" dirty="0" err="1"/>
              <a:t>January</a:t>
            </a:r>
            <a:r>
              <a:rPr lang="de-DE" dirty="0"/>
              <a:t> 29, 2019.</a:t>
            </a:r>
          </a:p>
          <a:p>
            <a:endParaRPr lang="de-DE" dirty="0"/>
          </a:p>
          <a:p>
            <a:r>
              <a:rPr lang="de-DE" dirty="0"/>
              <a:t>World </a:t>
            </a:r>
            <a:r>
              <a:rPr lang="de-DE" dirty="0" err="1"/>
              <a:t>Economic</a:t>
            </a:r>
            <a:r>
              <a:rPr lang="de-DE" dirty="0"/>
              <a:t> Forum, “Global </a:t>
            </a:r>
            <a:r>
              <a:rPr lang="de-DE" dirty="0" err="1"/>
              <a:t>competitiveness</a:t>
            </a:r>
            <a:r>
              <a:rPr lang="de-DE" dirty="0"/>
              <a:t> </a:t>
            </a:r>
            <a:r>
              <a:rPr lang="de-DE" dirty="0" err="1"/>
              <a:t>index</a:t>
            </a:r>
            <a:r>
              <a:rPr lang="de-DE" dirty="0"/>
              <a:t> 2017-2018,” Website, 2019, online </a:t>
            </a:r>
            <a:r>
              <a:rPr lang="de-DE" dirty="0" err="1"/>
              <a:t>available</a:t>
            </a:r>
            <a:r>
              <a:rPr lang="de-DE" dirty="0"/>
              <a:t> at</a:t>
            </a:r>
          </a:p>
          <a:p>
            <a:r>
              <a:rPr lang="de-DE" dirty="0"/>
              <a:t>http://reports.weforum.org/global-competitiveness-index-2017-2018/downloads/; </a:t>
            </a:r>
            <a:r>
              <a:rPr lang="de-DE" dirty="0" err="1"/>
              <a:t>Retrieved</a:t>
            </a:r>
            <a:r>
              <a:rPr lang="de-DE" dirty="0"/>
              <a:t> </a:t>
            </a:r>
            <a:r>
              <a:rPr lang="de-DE" dirty="0" err="1"/>
              <a:t>January</a:t>
            </a:r>
            <a:endParaRPr lang="de-DE" dirty="0"/>
          </a:p>
          <a:p>
            <a:r>
              <a:rPr lang="de-DE" dirty="0"/>
              <a:t>29, 2019.</a:t>
            </a:r>
          </a:p>
          <a:p>
            <a:endParaRPr lang="de-DE" dirty="0" smtClean="0"/>
          </a:p>
          <a:p>
            <a:r>
              <a:rPr lang="de-DE" dirty="0"/>
              <a:t>U.S. National Science </a:t>
            </a:r>
            <a:r>
              <a:rPr lang="de-DE" dirty="0" err="1"/>
              <a:t>Foundation</a:t>
            </a:r>
            <a:r>
              <a:rPr lang="de-DE" dirty="0"/>
              <a:t>, “</a:t>
            </a:r>
            <a:r>
              <a:rPr lang="de-DE" dirty="0" err="1"/>
              <a:t>Cameo</a:t>
            </a:r>
            <a:r>
              <a:rPr lang="de-DE" dirty="0"/>
              <a:t> </a:t>
            </a:r>
            <a:r>
              <a:rPr lang="de-DE" dirty="0" err="1"/>
              <a:t>event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codebook</a:t>
            </a:r>
            <a:r>
              <a:rPr lang="de-DE" dirty="0"/>
              <a:t>,” Website, 2013, online </a:t>
            </a:r>
            <a:r>
              <a:rPr lang="de-DE" dirty="0" err="1"/>
              <a:t>available</a:t>
            </a:r>
            <a:r>
              <a:rPr lang="de-DE" dirty="0"/>
              <a:t> at</a:t>
            </a:r>
          </a:p>
          <a:p>
            <a:r>
              <a:rPr lang="de-DE" dirty="0"/>
              <a:t>http://eventdata.parusanalytics.com/data.dir/cameo.html; </a:t>
            </a:r>
            <a:r>
              <a:rPr lang="de-DE" dirty="0" err="1"/>
              <a:t>Retrieved</a:t>
            </a:r>
            <a:r>
              <a:rPr lang="de-DE" dirty="0"/>
              <a:t> </a:t>
            </a:r>
            <a:r>
              <a:rPr lang="de-DE" dirty="0" err="1"/>
              <a:t>January</a:t>
            </a:r>
            <a:r>
              <a:rPr lang="de-DE" dirty="0"/>
              <a:t> 30, 2019.</a:t>
            </a:r>
          </a:p>
          <a:p>
            <a:endParaRPr lang="de-DE" dirty="0"/>
          </a:p>
          <a:p>
            <a:r>
              <a:rPr lang="de-DE" dirty="0"/>
              <a:t>P. A. </a:t>
            </a:r>
            <a:r>
              <a:rPr lang="de-DE" dirty="0" err="1"/>
              <a:t>Schrodt</a:t>
            </a:r>
            <a:r>
              <a:rPr lang="de-DE" dirty="0"/>
              <a:t>, “</a:t>
            </a:r>
            <a:r>
              <a:rPr lang="de-DE" dirty="0" err="1"/>
              <a:t>Cameo</a:t>
            </a:r>
            <a:r>
              <a:rPr lang="de-DE" dirty="0"/>
              <a:t>: </a:t>
            </a:r>
            <a:r>
              <a:rPr lang="de-DE" dirty="0" err="1"/>
              <a:t>Conflict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mediation</a:t>
            </a:r>
            <a:r>
              <a:rPr lang="de-DE" dirty="0"/>
              <a:t> </a:t>
            </a:r>
            <a:r>
              <a:rPr lang="de-DE" dirty="0" err="1"/>
              <a:t>event</a:t>
            </a:r>
            <a:r>
              <a:rPr lang="de-DE" dirty="0"/>
              <a:t> </a:t>
            </a:r>
            <a:r>
              <a:rPr lang="de-DE" dirty="0" err="1"/>
              <a:t>observations</a:t>
            </a:r>
            <a:r>
              <a:rPr lang="de-DE" dirty="0"/>
              <a:t> </a:t>
            </a:r>
            <a:r>
              <a:rPr lang="de-DE" dirty="0" err="1"/>
              <a:t>event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actor</a:t>
            </a:r>
            <a:r>
              <a:rPr lang="de-DE" dirty="0"/>
              <a:t> </a:t>
            </a:r>
            <a:r>
              <a:rPr lang="de-DE" dirty="0" err="1"/>
              <a:t>codebook</a:t>
            </a:r>
            <a:r>
              <a:rPr lang="de-DE" dirty="0"/>
              <a:t>,”</a:t>
            </a:r>
          </a:p>
          <a:p>
            <a:r>
              <a:rPr lang="de-DE" dirty="0"/>
              <a:t>Pennsylvania State University, 2012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/>
              <a:t>P. Hitzler, M. </a:t>
            </a:r>
            <a:r>
              <a:rPr lang="de-DE" dirty="0" err="1"/>
              <a:t>Krötzsch</a:t>
            </a:r>
            <a:r>
              <a:rPr lang="de-DE" dirty="0"/>
              <a:t>, S. Rudolph, </a:t>
            </a:r>
            <a:r>
              <a:rPr lang="de-DE" dirty="0" err="1"/>
              <a:t>and</a:t>
            </a:r>
            <a:r>
              <a:rPr lang="de-DE" dirty="0"/>
              <a:t> Y. Sure, </a:t>
            </a:r>
            <a:r>
              <a:rPr lang="de-DE" dirty="0" err="1"/>
              <a:t>Semantic</a:t>
            </a:r>
            <a:r>
              <a:rPr lang="de-DE" dirty="0"/>
              <a:t> Web: Grundlagen. Springer-Verlag, 2007.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190208 Brockmann Master Thesis Kickoff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86875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Malte Brockmann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err="1"/>
              <a:t>B.Sc</a:t>
            </a:r>
            <a:r>
              <a:rPr lang="de-DE" dirty="0"/>
              <a:t>.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malte.brockmann@tum.de</a:t>
            </a:r>
          </a:p>
        </p:txBody>
      </p:sp>
    </p:spTree>
    <p:extLst>
      <p:ext uri="{BB962C8B-B14F-4D97-AF65-F5344CB8AC3E}">
        <p14:creationId xmlns:p14="http://schemas.microsoft.com/office/powerpoint/2010/main" val="4281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prstGeom prst="roundRect">
            <a:avLst/>
          </a:prstGeom>
          <a:ln w="57150">
            <a:noFill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sz="2000" b="1" kern="1200" dirty="0">
                <a:solidFill>
                  <a:schemeClr val="tx1"/>
                </a:solidFill>
                <a:cs typeface="Arial" pitchFamily="34" charset="0"/>
              </a:rPr>
              <a:t>When not to call a New Yorker from Munich?</a:t>
            </a:r>
          </a:p>
          <a:p>
            <a:pPr algn="ctr" eaLnBrk="0" hangingPunct="0">
              <a:spcBef>
                <a:spcPct val="0"/>
              </a:spcBef>
            </a:pPr>
            <a:endParaRPr lang="en-US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en-US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en-US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en-US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en-US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r>
              <a:rPr lang="en-US" b="1" kern="1200" dirty="0">
                <a:solidFill>
                  <a:schemeClr val="tx1"/>
                </a:solidFill>
                <a:cs typeface="Arial" pitchFamily="34" charset="0"/>
              </a:rPr>
              <a:t/>
            </a:r>
            <a:br>
              <a:rPr lang="en-US" b="1" kern="1200" dirty="0">
                <a:solidFill>
                  <a:schemeClr val="tx1"/>
                </a:solidFill>
                <a:cs typeface="Arial" pitchFamily="34" charset="0"/>
              </a:rPr>
            </a:br>
            <a:endParaRPr lang="en-US" b="1" kern="1200" dirty="0">
              <a:solidFill>
                <a:schemeClr val="tx1"/>
              </a:solidFill>
              <a:cs typeface="Arial" pitchFamily="34" charset="0"/>
            </a:endParaRPr>
          </a:p>
          <a:p>
            <a:pPr eaLnBrk="0" hangingPunct="0">
              <a:spcBef>
                <a:spcPct val="0"/>
              </a:spcBef>
            </a:pPr>
            <a:r>
              <a:rPr lang="de-DE" b="1" kern="1200" dirty="0">
                <a:solidFill>
                  <a:schemeClr val="tx1"/>
                </a:solidFill>
                <a:cs typeface="Arial" pitchFamily="34" charset="0"/>
              </a:rPr>
              <a:t>Triple</a:t>
            </a:r>
          </a:p>
          <a:p>
            <a:pPr eaLnBrk="0" hangingPunct="0">
              <a:spcBef>
                <a:spcPct val="0"/>
              </a:spcBef>
            </a:pPr>
            <a:endParaRPr lang="de-DE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de-DE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de-DE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de-DE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de-DE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de-DE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r>
              <a:rPr lang="en-US" b="1" kern="1200" dirty="0">
                <a:solidFill>
                  <a:schemeClr val="tx1"/>
                </a:solidFill>
                <a:cs typeface="Arial" pitchFamily="34" charset="0"/>
                <a:sym typeface="Wingdings" panose="05000000000000000000" pitchFamily="2" charset="2"/>
              </a:rPr>
              <a:t> Readable for a computer </a:t>
            </a:r>
            <a:endParaRPr lang="en-US" b="1" kern="12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sz="half" idx="2"/>
          </p:nvPr>
        </p:nvSpPr>
        <p:spPr>
          <a:xfrm>
            <a:off x="6197600" y="1016150"/>
            <a:ext cx="5659967" cy="5400675"/>
          </a:xfrm>
          <a:prstGeom prst="roundRect">
            <a:avLst/>
          </a:prstGeom>
          <a:ln w="57150">
            <a:noFill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sz="2000" b="1" kern="1200" dirty="0">
                <a:solidFill>
                  <a:schemeClr val="tx1"/>
                </a:solidFill>
                <a:cs typeface="Arial" pitchFamily="34" charset="0"/>
              </a:rPr>
              <a:t>Meta Data Enrichment for Security Data</a:t>
            </a:r>
            <a:endParaRPr lang="de-DE" sz="2000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de-DE" sz="2000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de-DE" sz="2000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de-DE" sz="2000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de-DE" sz="2000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de-DE" sz="2000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de-DE" sz="2000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de-DE" sz="2000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de-DE" sz="2000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de-DE" sz="2000" b="1" kern="12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spcBef>
                <a:spcPct val="0"/>
              </a:spcBef>
            </a:pPr>
            <a:endParaRPr lang="de-DE" sz="2000" b="1" kern="12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190208 Brockmann Master Thesis Kickoff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11" name="Ellipse 10"/>
          <p:cNvSpPr/>
          <p:nvPr/>
        </p:nvSpPr>
        <p:spPr bwMode="auto">
          <a:xfrm>
            <a:off x="7824192" y="2116410"/>
            <a:ext cx="2088232" cy="645765"/>
          </a:xfrm>
          <a:prstGeom prst="ellipse">
            <a:avLst/>
          </a:prstGeom>
          <a:solidFill>
            <a:srgbClr val="0065BD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b="1" dirty="0">
                <a:solidFill>
                  <a:schemeClr val="bg1"/>
                </a:solidFill>
                <a:cs typeface="Arial" pitchFamily="34" charset="0"/>
              </a:rPr>
              <a:t>Event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20" b="-646"/>
          <a:stretch/>
        </p:blipFill>
        <p:spPr>
          <a:xfrm>
            <a:off x="750254" y="2249240"/>
            <a:ext cx="4896544" cy="1440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9" name="Titel 18"/>
          <p:cNvSpPr>
            <a:spLocks noGrp="1"/>
          </p:cNvSpPr>
          <p:nvPr>
            <p:ph type="title"/>
          </p:nvPr>
        </p:nvSpPr>
        <p:spPr>
          <a:xfrm>
            <a:off x="334437" y="81213"/>
            <a:ext cx="10586099" cy="360535"/>
          </a:xfrm>
        </p:spPr>
        <p:txBody>
          <a:bodyPr/>
          <a:lstStyle/>
          <a:p>
            <a:r>
              <a:rPr lang="de-DE" dirty="0"/>
              <a:t>Approach</a:t>
            </a:r>
          </a:p>
        </p:txBody>
      </p:sp>
      <p:sp>
        <p:nvSpPr>
          <p:cNvPr id="20" name="Textplatzhalter 19"/>
          <p:cNvSpPr txBox="1">
            <a:spLocks/>
          </p:cNvSpPr>
          <p:nvPr/>
        </p:nvSpPr>
        <p:spPr>
          <a:xfrm>
            <a:off x="334434" y="441426"/>
            <a:ext cx="10586102" cy="395287"/>
          </a:xfrm>
          <a:prstGeom prst="rect">
            <a:avLst/>
          </a:prstGeom>
        </p:spPr>
        <p:txBody>
          <a:bodyPr/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lvl="0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How can a data model for security data be developed? </a:t>
            </a:r>
            <a:endParaRPr lang="de-DE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1" name="Tabel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438928"/>
              </p:ext>
            </p:extLst>
          </p:nvPr>
        </p:nvGraphicFramePr>
        <p:xfrm>
          <a:off x="570235" y="4193456"/>
          <a:ext cx="5256582" cy="143256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75219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5219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5219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31388">
                <a:tc>
                  <a:txBody>
                    <a:bodyPr/>
                    <a:lstStyle/>
                    <a:p>
                      <a:r>
                        <a:rPr lang="en-US" sz="1400" b="1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Subject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Predicate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Object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1388"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Munich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Is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Germany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1388"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New</a:t>
                      </a:r>
                      <a:r>
                        <a:rPr lang="en-US" sz="1400" baseline="0" noProof="0" dirty="0"/>
                        <a:t> York City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Is</a:t>
                      </a:r>
                      <a:r>
                        <a:rPr lang="en-US" sz="1400" baseline="0" noProof="0" dirty="0"/>
                        <a:t> i</a:t>
                      </a:r>
                      <a:r>
                        <a:rPr lang="en-US" sz="1400" noProof="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East</a:t>
                      </a:r>
                      <a:r>
                        <a:rPr lang="en-US" sz="1400" baseline="0" noProof="0" dirty="0"/>
                        <a:t> of the US</a:t>
                      </a:r>
                      <a:endParaRPr lang="en-US" sz="1400" noProof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1388"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Time difference GER East</a:t>
                      </a:r>
                      <a:r>
                        <a:rPr lang="en-US" sz="1400" baseline="0" noProof="0" dirty="0"/>
                        <a:t> US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6 hours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Textfeld 22"/>
          <p:cNvSpPr txBox="1"/>
          <p:nvPr/>
        </p:nvSpPr>
        <p:spPr>
          <a:xfrm rot="5400000">
            <a:off x="-515812" y="3018135"/>
            <a:ext cx="2160241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900" dirty="0"/>
              <a:t>https://www.google.com/maps</a:t>
            </a:r>
          </a:p>
        </p:txBody>
      </p:sp>
      <p:sp>
        <p:nvSpPr>
          <p:cNvPr id="2" name="Ellipse 1"/>
          <p:cNvSpPr/>
          <p:nvPr/>
        </p:nvSpPr>
        <p:spPr bwMode="auto">
          <a:xfrm>
            <a:off x="6252582" y="3200055"/>
            <a:ext cx="1296144" cy="640472"/>
          </a:xfrm>
          <a:prstGeom prst="ellipse">
            <a:avLst/>
          </a:prstGeom>
          <a:solidFill>
            <a:srgbClr val="0065BD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600" dirty="0">
                <a:solidFill>
                  <a:schemeClr val="bg1"/>
                </a:solidFill>
                <a:cs typeface="Arial" pitchFamily="34" charset="0"/>
              </a:rPr>
              <a:t>Titel</a:t>
            </a:r>
            <a:endParaRPr lang="de-DE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Ellipse 14"/>
          <p:cNvSpPr/>
          <p:nvPr/>
        </p:nvSpPr>
        <p:spPr bwMode="auto">
          <a:xfrm>
            <a:off x="6600056" y="4269264"/>
            <a:ext cx="1661506" cy="640472"/>
          </a:xfrm>
          <a:prstGeom prst="ellipse">
            <a:avLst/>
          </a:prstGeom>
          <a:solidFill>
            <a:srgbClr val="0065BD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Location</a:t>
            </a:r>
          </a:p>
        </p:txBody>
      </p:sp>
      <p:sp>
        <p:nvSpPr>
          <p:cNvPr id="16" name="Ellipse 15"/>
          <p:cNvSpPr/>
          <p:nvPr/>
        </p:nvSpPr>
        <p:spPr bwMode="auto">
          <a:xfrm>
            <a:off x="9768408" y="4326129"/>
            <a:ext cx="1594958" cy="640472"/>
          </a:xfrm>
          <a:prstGeom prst="ellipse">
            <a:avLst/>
          </a:prstGeom>
          <a:solidFill>
            <a:srgbClr val="0065BD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600" dirty="0" err="1">
                <a:solidFill>
                  <a:schemeClr val="bg1"/>
                </a:solidFill>
                <a:cs typeface="Arial" pitchFamily="34" charset="0"/>
              </a:rPr>
              <a:t>Category</a:t>
            </a:r>
            <a:endParaRPr lang="de-DE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Ellipse 16"/>
          <p:cNvSpPr/>
          <p:nvPr/>
        </p:nvSpPr>
        <p:spPr bwMode="auto">
          <a:xfrm>
            <a:off x="8220236" y="4732744"/>
            <a:ext cx="1296144" cy="640472"/>
          </a:xfrm>
          <a:prstGeom prst="ellipse">
            <a:avLst/>
          </a:prstGeom>
          <a:solidFill>
            <a:srgbClr val="0065BD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600" dirty="0" err="1">
                <a:solidFill>
                  <a:schemeClr val="bg1"/>
                </a:solidFill>
                <a:cs typeface="Arial" pitchFamily="34" charset="0"/>
              </a:rPr>
              <a:t>Actors</a:t>
            </a:r>
            <a:endParaRPr lang="de-DE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Ellipse 17"/>
          <p:cNvSpPr/>
          <p:nvPr/>
        </p:nvSpPr>
        <p:spPr bwMode="auto">
          <a:xfrm>
            <a:off x="10133342" y="3220576"/>
            <a:ext cx="1630578" cy="640472"/>
          </a:xfrm>
          <a:prstGeom prst="ellipse">
            <a:avLst/>
          </a:prstGeom>
          <a:solidFill>
            <a:srgbClr val="0065BD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600" dirty="0" err="1">
                <a:solidFill>
                  <a:schemeClr val="bg1"/>
                </a:solidFill>
                <a:cs typeface="Arial" pitchFamily="34" charset="0"/>
              </a:rPr>
              <a:t>Distant</a:t>
            </a:r>
            <a:r>
              <a:rPr lang="de-DE" sz="16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cs typeface="Arial" pitchFamily="34" charset="0"/>
              </a:rPr>
              <a:t>to</a:t>
            </a:r>
            <a:r>
              <a:rPr lang="de-DE" sz="16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cs typeface="Arial" pitchFamily="34" charset="0"/>
              </a:rPr>
              <a:t>asset</a:t>
            </a:r>
            <a:endParaRPr lang="de-DE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Ellipse 21"/>
          <p:cNvSpPr/>
          <p:nvPr/>
        </p:nvSpPr>
        <p:spPr bwMode="auto">
          <a:xfrm>
            <a:off x="7548726" y="5707008"/>
            <a:ext cx="851530" cy="481217"/>
          </a:xfrm>
          <a:prstGeom prst="ellipse">
            <a:avLst/>
          </a:prstGeom>
          <a:solidFill>
            <a:srgbClr val="0065BD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200" dirty="0" err="1">
                <a:solidFill>
                  <a:schemeClr val="bg1"/>
                </a:solidFill>
                <a:cs typeface="Arial" pitchFamily="34" charset="0"/>
              </a:rPr>
              <a:t>Actor</a:t>
            </a:r>
            <a:endParaRPr lang="de-DE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Ellipse 24"/>
          <p:cNvSpPr/>
          <p:nvPr/>
        </p:nvSpPr>
        <p:spPr bwMode="auto">
          <a:xfrm>
            <a:off x="9336360" y="5707009"/>
            <a:ext cx="851530" cy="481217"/>
          </a:xfrm>
          <a:prstGeom prst="ellipse">
            <a:avLst/>
          </a:prstGeom>
          <a:solidFill>
            <a:srgbClr val="0065BD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200" dirty="0" err="1">
                <a:solidFill>
                  <a:schemeClr val="bg1"/>
                </a:solidFill>
                <a:cs typeface="Arial" pitchFamily="34" charset="0"/>
              </a:rPr>
              <a:t>Actor</a:t>
            </a:r>
            <a:endParaRPr lang="de-DE" sz="1200" dirty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26" name="Gerade Verbindung mit Pfeil 25"/>
          <p:cNvCxnSpPr/>
          <p:nvPr/>
        </p:nvCxnSpPr>
        <p:spPr bwMode="auto">
          <a:xfrm flipH="1">
            <a:off x="7548726" y="2762175"/>
            <a:ext cx="1319582" cy="709817"/>
          </a:xfrm>
          <a:prstGeom prst="straightConnector1">
            <a:avLst/>
          </a:prstGeom>
          <a:ln w="38100">
            <a:solidFill>
              <a:srgbClr val="6C6C6C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>
            <a:stCxn id="11" idx="4"/>
            <a:endCxn id="15" idx="0"/>
          </p:cNvCxnSpPr>
          <p:nvPr/>
        </p:nvCxnSpPr>
        <p:spPr bwMode="auto">
          <a:xfrm flipH="1">
            <a:off x="7430809" y="2762175"/>
            <a:ext cx="1437499" cy="1507089"/>
          </a:xfrm>
          <a:prstGeom prst="straightConnector1">
            <a:avLst/>
          </a:prstGeom>
          <a:ln w="38100">
            <a:solidFill>
              <a:srgbClr val="6C6C6C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11" idx="4"/>
            <a:endCxn id="17" idx="0"/>
          </p:cNvCxnSpPr>
          <p:nvPr/>
        </p:nvCxnSpPr>
        <p:spPr bwMode="auto">
          <a:xfrm>
            <a:off x="8868308" y="2762175"/>
            <a:ext cx="0" cy="1970569"/>
          </a:xfrm>
          <a:prstGeom prst="straightConnector1">
            <a:avLst/>
          </a:prstGeom>
          <a:ln w="38100">
            <a:solidFill>
              <a:srgbClr val="6C6C6C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>
            <a:stCxn id="11" idx="4"/>
            <a:endCxn id="16" idx="0"/>
          </p:cNvCxnSpPr>
          <p:nvPr/>
        </p:nvCxnSpPr>
        <p:spPr bwMode="auto">
          <a:xfrm>
            <a:off x="8868308" y="2762175"/>
            <a:ext cx="1697579" cy="1563954"/>
          </a:xfrm>
          <a:prstGeom prst="straightConnector1">
            <a:avLst/>
          </a:prstGeom>
          <a:ln w="38100">
            <a:solidFill>
              <a:srgbClr val="6C6C6C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>
            <a:stCxn id="11" idx="4"/>
            <a:endCxn id="18" idx="2"/>
          </p:cNvCxnSpPr>
          <p:nvPr/>
        </p:nvCxnSpPr>
        <p:spPr bwMode="auto">
          <a:xfrm>
            <a:off x="8868308" y="2762175"/>
            <a:ext cx="1265034" cy="778637"/>
          </a:xfrm>
          <a:prstGeom prst="straightConnector1">
            <a:avLst/>
          </a:prstGeom>
          <a:ln w="38100">
            <a:solidFill>
              <a:srgbClr val="6C6C6C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Gerade Verbindung mit Pfeil 45"/>
          <p:cNvCxnSpPr>
            <a:stCxn id="17" idx="4"/>
            <a:endCxn id="22" idx="0"/>
          </p:cNvCxnSpPr>
          <p:nvPr/>
        </p:nvCxnSpPr>
        <p:spPr bwMode="auto">
          <a:xfrm flipH="1">
            <a:off x="7974491" y="5373216"/>
            <a:ext cx="893817" cy="333792"/>
          </a:xfrm>
          <a:prstGeom prst="straightConnector1">
            <a:avLst/>
          </a:prstGeom>
          <a:ln w="19050">
            <a:solidFill>
              <a:srgbClr val="6C6C6C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>
            <a:stCxn id="17" idx="4"/>
            <a:endCxn id="25" idx="0"/>
          </p:cNvCxnSpPr>
          <p:nvPr/>
        </p:nvCxnSpPr>
        <p:spPr bwMode="auto">
          <a:xfrm>
            <a:off x="8868308" y="5373216"/>
            <a:ext cx="893817" cy="333793"/>
          </a:xfrm>
          <a:prstGeom prst="straightConnector1">
            <a:avLst/>
          </a:prstGeom>
          <a:ln w="19050">
            <a:solidFill>
              <a:srgbClr val="6C6C6C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0" name="Textfeld 59"/>
          <p:cNvSpPr txBox="1"/>
          <p:nvPr/>
        </p:nvSpPr>
        <p:spPr>
          <a:xfrm rot="19824936">
            <a:off x="7785244" y="2913152"/>
            <a:ext cx="57117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itchFamily="34" charset="0"/>
              </a:rPr>
              <a:t>has</a:t>
            </a:r>
            <a:endParaRPr lang="de-DE" sz="1200" dirty="0">
              <a:latin typeface="Arial" pitchFamily="34" charset="0"/>
            </a:endParaRPr>
          </a:p>
        </p:txBody>
      </p:sp>
      <p:sp>
        <p:nvSpPr>
          <p:cNvPr id="61" name="Textfeld 60"/>
          <p:cNvSpPr txBox="1"/>
          <p:nvPr/>
        </p:nvSpPr>
        <p:spPr>
          <a:xfrm rot="18667626">
            <a:off x="7603896" y="3647971"/>
            <a:ext cx="98953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itchFamily="34" charset="0"/>
              </a:rPr>
              <a:t>happens</a:t>
            </a:r>
            <a:r>
              <a:rPr lang="de-DE" sz="1200" dirty="0">
                <a:latin typeface="Arial" pitchFamily="34" charset="0"/>
              </a:rPr>
              <a:t> at</a:t>
            </a:r>
          </a:p>
        </p:txBody>
      </p:sp>
      <p:sp>
        <p:nvSpPr>
          <p:cNvPr id="62" name="Textfeld 61"/>
          <p:cNvSpPr txBox="1"/>
          <p:nvPr/>
        </p:nvSpPr>
        <p:spPr>
          <a:xfrm rot="16200000">
            <a:off x="8694577" y="3781376"/>
            <a:ext cx="57117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itchFamily="34" charset="0"/>
              </a:rPr>
              <a:t>has</a:t>
            </a:r>
            <a:endParaRPr lang="de-DE" sz="1200" dirty="0">
              <a:latin typeface="Arial" pitchFamily="34" charset="0"/>
            </a:endParaRPr>
          </a:p>
        </p:txBody>
      </p:sp>
      <p:sp>
        <p:nvSpPr>
          <p:cNvPr id="63" name="Textfeld 62"/>
          <p:cNvSpPr txBox="1"/>
          <p:nvPr/>
        </p:nvSpPr>
        <p:spPr>
          <a:xfrm rot="2382872">
            <a:off x="9338712" y="3731197"/>
            <a:ext cx="116545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itchFamily="34" charset="0"/>
              </a:rPr>
              <a:t>belongs</a:t>
            </a:r>
            <a:r>
              <a:rPr lang="de-DE" sz="1200" dirty="0">
                <a:latin typeface="Arial" pitchFamily="34" charset="0"/>
              </a:rPr>
              <a:t> </a:t>
            </a:r>
            <a:r>
              <a:rPr lang="de-DE" sz="1200" dirty="0" err="1">
                <a:latin typeface="Arial" pitchFamily="34" charset="0"/>
              </a:rPr>
              <a:t>to</a:t>
            </a:r>
            <a:endParaRPr lang="de-DE" sz="1200" dirty="0">
              <a:latin typeface="Arial" pitchFamily="34" charset="0"/>
            </a:endParaRPr>
          </a:p>
        </p:txBody>
      </p:sp>
      <p:sp>
        <p:nvSpPr>
          <p:cNvPr id="64" name="Textfeld 63"/>
          <p:cNvSpPr txBox="1"/>
          <p:nvPr/>
        </p:nvSpPr>
        <p:spPr>
          <a:xfrm rot="1698155">
            <a:off x="9436999" y="2982742"/>
            <a:ext cx="57117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itchFamily="34" charset="0"/>
              </a:rPr>
              <a:t>has</a:t>
            </a:r>
            <a:endParaRPr lang="de-DE" sz="12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2825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3028079547"/>
              </p:ext>
            </p:extLst>
          </p:nvPr>
        </p:nvGraphicFramePr>
        <p:xfrm>
          <a:off x="332903" y="908720"/>
          <a:ext cx="1152466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Grafik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1268760"/>
            <a:ext cx="576064" cy="57606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2276872"/>
            <a:ext cx="609524" cy="60952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3313226"/>
            <a:ext cx="609653" cy="609653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548" y="4349709"/>
            <a:ext cx="609524" cy="609524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40" y="5332198"/>
            <a:ext cx="609524" cy="6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9142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Abgerundetes Rechteck 34"/>
          <p:cNvSpPr/>
          <p:nvPr/>
        </p:nvSpPr>
        <p:spPr bwMode="auto">
          <a:xfrm>
            <a:off x="8839568" y="1754316"/>
            <a:ext cx="3312368" cy="358644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de-DE" dirty="0"/>
              <a:t>Initial Situation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383184" y="6579760"/>
            <a:ext cx="2142067" cy="288925"/>
          </a:xfrm>
        </p:spPr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190208 Brockmann Master Thesis Kickoff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8" name="Abgerundetes Rechteck 7"/>
          <p:cNvSpPr/>
          <p:nvPr/>
        </p:nvSpPr>
        <p:spPr bwMode="auto">
          <a:xfrm>
            <a:off x="407368" y="980728"/>
            <a:ext cx="3312368" cy="5400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tx1"/>
                </a:solidFill>
                <a:cs typeface="Arial" pitchFamily="34" charset="0"/>
              </a:rPr>
              <a:t>Sources</a:t>
            </a:r>
          </a:p>
        </p:txBody>
      </p:sp>
      <p:sp>
        <p:nvSpPr>
          <p:cNvPr id="10" name="Abgerundetes Rechteck 9"/>
          <p:cNvSpPr/>
          <p:nvPr/>
        </p:nvSpPr>
        <p:spPr bwMode="auto">
          <a:xfrm>
            <a:off x="993852" y="4581128"/>
            <a:ext cx="2293835" cy="1318010"/>
          </a:xfrm>
          <a:prstGeom prst="roundRect">
            <a:avLst/>
          </a:prstGeom>
          <a:solidFill>
            <a:srgbClr val="0065BD"/>
          </a:solidFill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2000" b="1" dirty="0">
                <a:solidFill>
                  <a:schemeClr val="bg1"/>
                </a:solidFill>
                <a:cs typeface="Arial" pitchFamily="34" charset="0"/>
              </a:rPr>
              <a:t>Internal Sources</a:t>
            </a:r>
          </a:p>
          <a:p>
            <a:pPr algn="ctr" eaLnBrk="0" hangingPunct="0"/>
            <a:r>
              <a:rPr lang="en-US" sz="2000" b="1" dirty="0">
                <a:solidFill>
                  <a:schemeClr val="bg1"/>
                </a:solidFill>
                <a:cs typeface="Arial" pitchFamily="34" charset="0"/>
              </a:rPr>
              <a:t>Incidents</a:t>
            </a:r>
          </a:p>
          <a:p>
            <a:pPr algn="ctr" eaLnBrk="0" hangingPunct="0"/>
            <a:r>
              <a:rPr lang="en-US" sz="2000" b="1" dirty="0">
                <a:solidFill>
                  <a:schemeClr val="bg1"/>
                </a:solidFill>
                <a:cs typeface="Arial" pitchFamily="34" charset="0"/>
              </a:rPr>
              <a:t>Group Directory</a:t>
            </a: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916634" y="2370739"/>
            <a:ext cx="2293835" cy="1318010"/>
          </a:xfrm>
          <a:prstGeom prst="roundRect">
            <a:avLst/>
          </a:prstGeom>
          <a:solidFill>
            <a:srgbClr val="0065BD"/>
          </a:solidFill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  <a:cs typeface="Arial" pitchFamily="34" charset="0"/>
              </a:rPr>
              <a:t>External Sources</a:t>
            </a:r>
          </a:p>
          <a:p>
            <a:pPr algn="ctr" eaLnBrk="0" hangingPunct="0"/>
            <a:r>
              <a:rPr lang="en-US" sz="2400" b="1" dirty="0">
                <a:solidFill>
                  <a:schemeClr val="bg1"/>
                </a:solidFill>
                <a:cs typeface="Arial" pitchFamily="34" charset="0"/>
              </a:rPr>
              <a:t>Incidents</a:t>
            </a:r>
          </a:p>
        </p:txBody>
      </p:sp>
      <p:pic>
        <p:nvPicPr>
          <p:cNvPr id="1026" name="Picture 2" descr="Bildergebnis fÃ¼r anvil grou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0" y="2077495"/>
            <a:ext cx="720000" cy="720000"/>
          </a:xfrm>
          <a:prstGeom prst="ellipse">
            <a:avLst/>
          </a:prstGeom>
          <a:ln w="63500" cap="rnd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0" y="4232976"/>
            <a:ext cx="720000" cy="712870"/>
          </a:xfrm>
        </p:spPr>
      </p:pic>
      <p:sp>
        <p:nvSpPr>
          <p:cNvPr id="13" name="Abgerundetes Rechteck 12"/>
          <p:cNvSpPr/>
          <p:nvPr/>
        </p:nvSpPr>
        <p:spPr bwMode="auto">
          <a:xfrm>
            <a:off x="4871864" y="980728"/>
            <a:ext cx="3312368" cy="5400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b="1" dirty="0">
                <a:solidFill>
                  <a:schemeClr val="tx1"/>
                </a:solidFill>
                <a:cs typeface="Arial" pitchFamily="34" charset="0"/>
              </a:rPr>
              <a:t>Data Lake</a:t>
            </a:r>
          </a:p>
        </p:txBody>
      </p:sp>
      <p:sp>
        <p:nvSpPr>
          <p:cNvPr id="12" name="Rechteck 11"/>
          <p:cNvSpPr/>
          <p:nvPr/>
        </p:nvSpPr>
        <p:spPr bwMode="auto">
          <a:xfrm>
            <a:off x="7901732" y="1852939"/>
            <a:ext cx="489003" cy="365576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Views</a:t>
            </a:r>
          </a:p>
        </p:txBody>
      </p:sp>
      <p:cxnSp>
        <p:nvCxnSpPr>
          <p:cNvPr id="15" name="Gerade Verbindung mit Pfeil 14"/>
          <p:cNvCxnSpPr/>
          <p:nvPr/>
        </p:nvCxnSpPr>
        <p:spPr bwMode="auto">
          <a:xfrm>
            <a:off x="3210469" y="2778186"/>
            <a:ext cx="1661395" cy="288032"/>
          </a:xfrm>
          <a:prstGeom prst="straightConnector1">
            <a:avLst/>
          </a:prstGeom>
          <a:ln w="5715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 bwMode="auto">
          <a:xfrm flipV="1">
            <a:off x="3285125" y="4716057"/>
            <a:ext cx="1584176" cy="302074"/>
          </a:xfrm>
          <a:prstGeom prst="straightConnector1">
            <a:avLst/>
          </a:prstGeom>
          <a:ln w="5715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 bwMode="auto">
          <a:xfrm>
            <a:off x="3210469" y="3171018"/>
            <a:ext cx="1661394" cy="281502"/>
          </a:xfrm>
          <a:prstGeom prst="straightConnector1">
            <a:avLst/>
          </a:prstGeom>
          <a:ln w="5715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Flussdiagramm: Zentralspeicher 35"/>
          <p:cNvSpPr/>
          <p:nvPr/>
        </p:nvSpPr>
        <p:spPr bwMode="auto">
          <a:xfrm>
            <a:off x="5366799" y="1863246"/>
            <a:ext cx="864096" cy="1224136"/>
          </a:xfrm>
          <a:prstGeom prst="flowChartInternalStorage">
            <a:avLst/>
          </a:prstGeom>
          <a:solidFill>
            <a:srgbClr val="0065BD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028" name="Picture 4" descr="https://cdns.tblsft.com/sites/all/themes/tabwat/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142" y="2064027"/>
            <a:ext cx="2581220" cy="53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dns.tblsft.com/sites/default/files/witdt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9122" y="3067674"/>
            <a:ext cx="2952328" cy="1648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Gebogener Pfeil 36"/>
          <p:cNvSpPr/>
          <p:nvPr/>
        </p:nvSpPr>
        <p:spPr bwMode="auto">
          <a:xfrm>
            <a:off x="5447928" y="1501394"/>
            <a:ext cx="713047" cy="703091"/>
          </a:xfrm>
          <a:prstGeom prst="circularArrow">
            <a:avLst/>
          </a:prstGeom>
          <a:solidFill>
            <a:srgbClr val="6C6C6C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3" name="Gebogener Pfeil 42"/>
          <p:cNvSpPr/>
          <p:nvPr/>
        </p:nvSpPr>
        <p:spPr bwMode="auto">
          <a:xfrm>
            <a:off x="6535081" y="2725909"/>
            <a:ext cx="713047" cy="703091"/>
          </a:xfrm>
          <a:prstGeom prst="circularArrow">
            <a:avLst/>
          </a:prstGeom>
          <a:solidFill>
            <a:srgbClr val="6C6C6C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41" name="Gerade Verbindung mit Pfeil 40"/>
          <p:cNvCxnSpPr/>
          <p:nvPr/>
        </p:nvCxnSpPr>
        <p:spPr bwMode="auto">
          <a:xfrm>
            <a:off x="6221376" y="2437495"/>
            <a:ext cx="1680356" cy="163335"/>
          </a:xfrm>
          <a:prstGeom prst="straightConnector1">
            <a:avLst/>
          </a:prstGeom>
          <a:ln w="5715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>
            <a:endCxn id="12" idx="1"/>
          </p:cNvCxnSpPr>
          <p:nvPr/>
        </p:nvCxnSpPr>
        <p:spPr bwMode="auto">
          <a:xfrm flipV="1">
            <a:off x="7310816" y="3680820"/>
            <a:ext cx="590916" cy="208"/>
          </a:xfrm>
          <a:prstGeom prst="straightConnector1">
            <a:avLst/>
          </a:prstGeom>
          <a:ln w="5715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Pfeil nach rechts 44"/>
          <p:cNvSpPr/>
          <p:nvPr/>
        </p:nvSpPr>
        <p:spPr bwMode="auto">
          <a:xfrm>
            <a:off x="8309030" y="3171018"/>
            <a:ext cx="489003" cy="998886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2" name="Flussdiagramm: Zentralspeicher 51"/>
          <p:cNvSpPr/>
          <p:nvPr/>
        </p:nvSpPr>
        <p:spPr bwMode="auto">
          <a:xfrm>
            <a:off x="5442875" y="4526858"/>
            <a:ext cx="864096" cy="1224136"/>
          </a:xfrm>
          <a:prstGeom prst="flowChartInternalStorage">
            <a:avLst/>
          </a:prstGeom>
          <a:solidFill>
            <a:srgbClr val="0065BD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3" name="Flussdiagramm: Zentralspeicher 52"/>
          <p:cNvSpPr/>
          <p:nvPr/>
        </p:nvSpPr>
        <p:spPr bwMode="auto">
          <a:xfrm>
            <a:off x="6456040" y="3087382"/>
            <a:ext cx="864096" cy="1224136"/>
          </a:xfrm>
          <a:prstGeom prst="flowChartInternalStorage">
            <a:avLst/>
          </a:prstGeom>
          <a:solidFill>
            <a:srgbClr val="0065BD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32" name="Gerade Verbindung mit Pfeil 31"/>
          <p:cNvCxnSpPr/>
          <p:nvPr/>
        </p:nvCxnSpPr>
        <p:spPr bwMode="auto">
          <a:xfrm flipV="1">
            <a:off x="3285125" y="4965652"/>
            <a:ext cx="1584176" cy="302074"/>
          </a:xfrm>
          <a:prstGeom prst="straightConnector1">
            <a:avLst/>
          </a:prstGeom>
          <a:ln w="5715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 bwMode="auto">
          <a:xfrm flipV="1">
            <a:off x="3285125" y="5215246"/>
            <a:ext cx="1584176" cy="302074"/>
          </a:xfrm>
          <a:prstGeom prst="straightConnector1">
            <a:avLst/>
          </a:prstGeom>
          <a:ln w="5715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0823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190208 Brockmann Master Thesis Kickoff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16" name="Rechteck 15"/>
          <p:cNvSpPr/>
          <p:nvPr/>
        </p:nvSpPr>
        <p:spPr bwMode="auto">
          <a:xfrm>
            <a:off x="332903" y="983604"/>
            <a:ext cx="4896000" cy="360153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tx1"/>
                </a:solidFill>
                <a:cs typeface="Arial" pitchFamily="34" charset="0"/>
              </a:rPr>
              <a:t>Current Situation for Changes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6935184" y="981076"/>
            <a:ext cx="4896000" cy="362681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tx1"/>
                </a:solidFill>
                <a:cs typeface="Arial" pitchFamily="34" charset="0"/>
              </a:rPr>
              <a:t>Goal</a:t>
            </a: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Pfeil nach rechts 17"/>
          <p:cNvSpPr/>
          <p:nvPr/>
        </p:nvSpPr>
        <p:spPr bwMode="auto">
          <a:xfrm>
            <a:off x="5453812" y="1881213"/>
            <a:ext cx="1281315" cy="36004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Abgerundetes Rechteck 18"/>
          <p:cNvSpPr/>
          <p:nvPr/>
        </p:nvSpPr>
        <p:spPr bwMode="auto">
          <a:xfrm>
            <a:off x="724101" y="1557976"/>
            <a:ext cx="4113603" cy="1800000"/>
          </a:xfrm>
          <a:prstGeom prst="roundRect">
            <a:avLst/>
          </a:prstGeom>
          <a:solidFill>
            <a:srgbClr val="0065BD"/>
          </a:solidFill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b="1" dirty="0">
                <a:solidFill>
                  <a:schemeClr val="bg1"/>
                </a:solidFill>
                <a:cs typeface="Arial" pitchFamily="34" charset="0"/>
              </a:rPr>
              <a:t>Corporate security department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  <a:p>
            <a:pPr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Goals: 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Easy access to data sources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Flexibility with existing data sources</a:t>
            </a:r>
          </a:p>
        </p:txBody>
      </p:sp>
      <p:sp>
        <p:nvSpPr>
          <p:cNvPr id="21" name="Pfeil nach unten 20"/>
          <p:cNvSpPr/>
          <p:nvPr/>
        </p:nvSpPr>
        <p:spPr bwMode="auto">
          <a:xfrm>
            <a:off x="598423" y="3451638"/>
            <a:ext cx="4480844" cy="645196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To implement goals: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contact</a:t>
            </a:r>
          </a:p>
        </p:txBody>
      </p:sp>
      <p:sp>
        <p:nvSpPr>
          <p:cNvPr id="22" name="Abgerundetes Rechteck 21"/>
          <p:cNvSpPr/>
          <p:nvPr/>
        </p:nvSpPr>
        <p:spPr bwMode="auto">
          <a:xfrm>
            <a:off x="782043" y="4190496"/>
            <a:ext cx="4113603" cy="1800000"/>
          </a:xfrm>
          <a:prstGeom prst="roundRect">
            <a:avLst/>
          </a:prstGeom>
          <a:solidFill>
            <a:srgbClr val="0065BD"/>
          </a:solidFill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b="1" dirty="0">
                <a:solidFill>
                  <a:schemeClr val="bg1"/>
                </a:solidFill>
                <a:cs typeface="Arial" pitchFamily="34" charset="0"/>
              </a:rPr>
              <a:t>IT department</a:t>
            </a:r>
          </a:p>
          <a:p>
            <a:pPr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Impediments: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High complexity 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High costs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Low process speed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Abgerundetes Rechteck 24"/>
          <p:cNvSpPr/>
          <p:nvPr/>
        </p:nvSpPr>
        <p:spPr bwMode="auto">
          <a:xfrm>
            <a:off x="7351235" y="2177418"/>
            <a:ext cx="4113603" cy="1800000"/>
          </a:xfrm>
          <a:prstGeom prst="roundRect">
            <a:avLst/>
          </a:prstGeom>
          <a:solidFill>
            <a:srgbClr val="0065BD"/>
          </a:solidFill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b="1" dirty="0">
                <a:solidFill>
                  <a:schemeClr val="bg1"/>
                </a:solidFill>
                <a:cs typeface="Arial" pitchFamily="34" charset="0"/>
              </a:rPr>
              <a:t>Corporate security department</a:t>
            </a:r>
          </a:p>
          <a:p>
            <a:pPr algn="ctr" eaLnBrk="0" hangingPunct="0"/>
            <a:endParaRPr lang="en-US" b="1" dirty="0">
              <a:solidFill>
                <a:schemeClr val="bg1"/>
              </a:solidFill>
              <a:cs typeface="Arial" pitchFamily="34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Direct access to data sources </a:t>
            </a:r>
            <a:endParaRPr lang="en-US" b="1" dirty="0">
              <a:solidFill>
                <a:schemeClr val="bg1"/>
              </a:solidFill>
              <a:cs typeface="Arial" pitchFamily="34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Work with data independently</a:t>
            </a:r>
          </a:p>
        </p:txBody>
      </p:sp>
      <p:grpSp>
        <p:nvGrpSpPr>
          <p:cNvPr id="28" name="Gruppieren 27"/>
          <p:cNvGrpSpPr/>
          <p:nvPr/>
        </p:nvGrpSpPr>
        <p:grpSpPr>
          <a:xfrm>
            <a:off x="7167036" y="4054493"/>
            <a:ext cx="4482000" cy="645196"/>
            <a:chOff x="7210565" y="3937403"/>
            <a:chExt cx="4482000" cy="645196"/>
          </a:xfrm>
        </p:grpSpPr>
        <p:sp>
          <p:nvSpPr>
            <p:cNvPr id="26" name="Pfeil nach unten 25"/>
            <p:cNvSpPr/>
            <p:nvPr/>
          </p:nvSpPr>
          <p:spPr bwMode="auto">
            <a:xfrm>
              <a:off x="7210565" y="3937403"/>
              <a:ext cx="4480844" cy="645196"/>
            </a:xfrm>
            <a:prstGeom prst="down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To implement goals: 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contact</a:t>
              </a:r>
            </a:p>
          </p:txBody>
        </p:sp>
        <p:sp>
          <p:nvSpPr>
            <p:cNvPr id="27" name="Multiplizieren 26"/>
            <p:cNvSpPr/>
            <p:nvPr/>
          </p:nvSpPr>
          <p:spPr bwMode="auto">
            <a:xfrm>
              <a:off x="7210565" y="3938199"/>
              <a:ext cx="4482000" cy="644400"/>
            </a:xfrm>
            <a:prstGeom prst="mathMultiply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10002792" y="1979795"/>
            <a:ext cx="1714662" cy="395246"/>
            <a:chOff x="8457906" y="1485968"/>
            <a:chExt cx="1714662" cy="395246"/>
          </a:xfrm>
        </p:grpSpPr>
        <p:sp>
          <p:nvSpPr>
            <p:cNvPr id="29" name="Abgerundetes Rechteck 28"/>
            <p:cNvSpPr/>
            <p:nvPr/>
          </p:nvSpPr>
          <p:spPr bwMode="auto">
            <a:xfrm>
              <a:off x="8457906" y="1486410"/>
              <a:ext cx="1714662" cy="394804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tx1"/>
                  </a:solidFill>
                  <a:cs typeface="Arial" pitchFamily="34" charset="0"/>
                </a:rPr>
                <a:t>Self-service</a:t>
              </a:r>
            </a:p>
          </p:txBody>
        </p:sp>
        <p:pic>
          <p:nvPicPr>
            <p:cNvPr id="30" name="Grafik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6400" y="1485968"/>
              <a:ext cx="375162" cy="375162"/>
            </a:xfrm>
            <a:prstGeom prst="rect">
              <a:avLst/>
            </a:prstGeom>
          </p:spPr>
        </p:pic>
      </p:grpSp>
      <p:sp>
        <p:nvSpPr>
          <p:cNvPr id="32" name="Abgerundetes Rechteck 31"/>
          <p:cNvSpPr/>
          <p:nvPr/>
        </p:nvSpPr>
        <p:spPr bwMode="auto">
          <a:xfrm>
            <a:off x="7369245" y="4794742"/>
            <a:ext cx="4113603" cy="625302"/>
          </a:xfrm>
          <a:prstGeom prst="roundRect">
            <a:avLst/>
          </a:prstGeom>
          <a:solidFill>
            <a:srgbClr val="0065BD"/>
          </a:solidFill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b="1" dirty="0">
                <a:solidFill>
                  <a:schemeClr val="bg1"/>
                </a:solidFill>
                <a:cs typeface="Arial" pitchFamily="34" charset="0"/>
              </a:rPr>
              <a:t>IT department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709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2063" name="Textplatzhalter 206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190208 Brockmann Master Thesis Kickoff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12" name="AutoShape 4" descr="Bildergebnis fÃ¼r Uppsala Conflict Data Progra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6" name="AutoShape 8" descr="World Economic Forum Log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/>
          </p:nvPr>
        </p:nvGraphicFramePr>
        <p:xfrm>
          <a:off x="27779" y="1232709"/>
          <a:ext cx="12133382" cy="2770970"/>
        </p:xfrm>
        <a:graphic>
          <a:graphicData uri="http://schemas.openxmlformats.org/drawingml/2006/table">
            <a:tbl>
              <a:tblPr firstRow="1">
                <a:tableStyleId>{FABFCF23-3B69-468F-B69F-88F6DE6A72F2}</a:tableStyleId>
              </a:tblPr>
              <a:tblGrid>
                <a:gridCol w="6223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58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318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04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223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9652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2390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26433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22765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226899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22689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2689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296528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226899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226899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273050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716499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550103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226899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226899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226899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226899">
                  <a:extLst>
                    <a:ext uri="{9D8B030D-6E8A-4147-A177-3AD203B41FA5}">
                      <a16:colId xmlns="" xmlns:a16="http://schemas.microsoft.com/office/drawing/2014/main" val="20021"/>
                    </a:ext>
                  </a:extLst>
                </a:gridCol>
                <a:gridCol w="252583">
                  <a:extLst>
                    <a:ext uri="{9D8B030D-6E8A-4147-A177-3AD203B41FA5}">
                      <a16:colId xmlns="" xmlns:a16="http://schemas.microsoft.com/office/drawing/2014/main" val="20022"/>
                    </a:ext>
                  </a:extLst>
                </a:gridCol>
                <a:gridCol w="211736">
                  <a:extLst>
                    <a:ext uri="{9D8B030D-6E8A-4147-A177-3AD203B41FA5}">
                      <a16:colId xmlns="" xmlns:a16="http://schemas.microsoft.com/office/drawing/2014/main" val="20023"/>
                    </a:ext>
                  </a:extLst>
                </a:gridCol>
                <a:gridCol w="226899">
                  <a:extLst>
                    <a:ext uri="{9D8B030D-6E8A-4147-A177-3AD203B41FA5}">
                      <a16:colId xmlns="" xmlns:a16="http://schemas.microsoft.com/office/drawing/2014/main" val="20024"/>
                    </a:ext>
                  </a:extLst>
                </a:gridCol>
                <a:gridCol w="165904">
                  <a:extLst>
                    <a:ext uri="{9D8B030D-6E8A-4147-A177-3AD203B41FA5}">
                      <a16:colId xmlns="" xmlns:a16="http://schemas.microsoft.com/office/drawing/2014/main" val="20025"/>
                    </a:ext>
                  </a:extLst>
                </a:gridCol>
                <a:gridCol w="239378">
                  <a:extLst>
                    <a:ext uri="{9D8B030D-6E8A-4147-A177-3AD203B41FA5}">
                      <a16:colId xmlns="" xmlns:a16="http://schemas.microsoft.com/office/drawing/2014/main" val="20026"/>
                    </a:ext>
                  </a:extLst>
                </a:gridCol>
                <a:gridCol w="239378">
                  <a:extLst>
                    <a:ext uri="{9D8B030D-6E8A-4147-A177-3AD203B41FA5}">
                      <a16:colId xmlns="" xmlns:a16="http://schemas.microsoft.com/office/drawing/2014/main" val="20027"/>
                    </a:ext>
                  </a:extLst>
                </a:gridCol>
                <a:gridCol w="165904">
                  <a:extLst>
                    <a:ext uri="{9D8B030D-6E8A-4147-A177-3AD203B41FA5}">
                      <a16:colId xmlns="" xmlns:a16="http://schemas.microsoft.com/office/drawing/2014/main" val="20028"/>
                    </a:ext>
                  </a:extLst>
                </a:gridCol>
                <a:gridCol w="165904">
                  <a:extLst>
                    <a:ext uri="{9D8B030D-6E8A-4147-A177-3AD203B41FA5}">
                      <a16:colId xmlns="" xmlns:a16="http://schemas.microsoft.com/office/drawing/2014/main" val="20029"/>
                    </a:ext>
                  </a:extLst>
                </a:gridCol>
                <a:gridCol w="380604">
                  <a:extLst>
                    <a:ext uri="{9D8B030D-6E8A-4147-A177-3AD203B41FA5}">
                      <a16:colId xmlns="" xmlns:a16="http://schemas.microsoft.com/office/drawing/2014/main" val="20030"/>
                    </a:ext>
                  </a:extLst>
                </a:gridCol>
                <a:gridCol w="239378">
                  <a:extLst>
                    <a:ext uri="{9D8B030D-6E8A-4147-A177-3AD203B41FA5}">
                      <a16:colId xmlns="" xmlns:a16="http://schemas.microsoft.com/office/drawing/2014/main" val="20031"/>
                    </a:ext>
                  </a:extLst>
                </a:gridCol>
                <a:gridCol w="165904">
                  <a:extLst>
                    <a:ext uri="{9D8B030D-6E8A-4147-A177-3AD203B41FA5}">
                      <a16:colId xmlns="" xmlns:a16="http://schemas.microsoft.com/office/drawing/2014/main" val="20032"/>
                    </a:ext>
                  </a:extLst>
                </a:gridCol>
                <a:gridCol w="239378">
                  <a:extLst>
                    <a:ext uri="{9D8B030D-6E8A-4147-A177-3AD203B41FA5}">
                      <a16:colId xmlns="" xmlns:a16="http://schemas.microsoft.com/office/drawing/2014/main" val="20033"/>
                    </a:ext>
                  </a:extLst>
                </a:gridCol>
                <a:gridCol w="1306008">
                  <a:extLst>
                    <a:ext uri="{9D8B030D-6E8A-4147-A177-3AD203B41FA5}">
                      <a16:colId xmlns="" xmlns:a16="http://schemas.microsoft.com/office/drawing/2014/main" val="20034"/>
                    </a:ext>
                  </a:extLst>
                </a:gridCol>
                <a:gridCol w="203737">
                  <a:extLst>
                    <a:ext uri="{9D8B030D-6E8A-4147-A177-3AD203B41FA5}">
                      <a16:colId xmlns="" xmlns:a16="http://schemas.microsoft.com/office/drawing/2014/main" val="20035"/>
                    </a:ext>
                  </a:extLst>
                </a:gridCol>
              </a:tblGrid>
              <a:tr h="1248270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effectLst/>
                        </a:rPr>
                        <a:t>GLOBALEVENTID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SQLDATE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 err="1">
                          <a:effectLst/>
                        </a:rPr>
                        <a:t>MonthYear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Year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 err="1">
                          <a:effectLst/>
                        </a:rPr>
                        <a:t>FractionDate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Actor1Code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Actor1Name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effectLst/>
                        </a:rPr>
                        <a:t>Actor1CountryCode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Actor1KnownGroupCode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effectLst/>
                        </a:rPr>
                        <a:t>Actor1EthnicCode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effectLst/>
                        </a:rPr>
                        <a:t>Actor1Religion1Code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effectLst/>
                        </a:rPr>
                        <a:t>Actor1Religion2Code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Actor1Type1Code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Actor1Type2Code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Actor1Type3Code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effectLst/>
                        </a:rPr>
                        <a:t>Actor2Code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Actor2Name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effectLst/>
                        </a:rPr>
                        <a:t>Actor2CountryCode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effectLst/>
                        </a:rPr>
                        <a:t>Actor2KnownGroupCode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Actor2EthnicCode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effectLst/>
                        </a:rPr>
                        <a:t>Actor2Religion1Code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Actor2Religion2Code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effectLst/>
                        </a:rPr>
                        <a:t>Actor2Type1Code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Actor2Type2Code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Actor2Type3Code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IsRootEvent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EventCode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EventBaseCode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EventRootCode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QuadClass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GoldsteinScale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NumMentions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NumSources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>
                          <a:effectLst/>
                        </a:rPr>
                        <a:t>NumArticles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 err="1">
                          <a:effectLst/>
                        </a:rPr>
                        <a:t>AvgTone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</a:rPr>
                        <a:t>…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112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526870433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20160403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201604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2016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20.162.548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LEG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CONGRESS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LEG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1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190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190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19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-10.0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65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45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-3.87019321369491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…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112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459554803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20150821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201508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2015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20.156.329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COP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DEPUTY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COP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1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15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15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1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1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0.0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365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37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345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-7.60546699954661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…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4044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294461014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20140422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201404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2014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20.143.068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USA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TWIN FALLS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USA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JUD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PUBLIC DEFENDER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null</a:t>
                      </a:r>
                      <a:endParaRPr lang="de-DE" sz="900" b="0" i="1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JUD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null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1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84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84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8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2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7.0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1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0.0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…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8564" marR="8564" marT="8564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2" name="Picture 2" descr="https://blog.gdeltproject.org/wp-content/uploads/2015-gdelt-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57" r="31596"/>
          <a:stretch/>
        </p:blipFill>
        <p:spPr bwMode="auto">
          <a:xfrm>
            <a:off x="0" y="896168"/>
            <a:ext cx="1314051" cy="1313904"/>
          </a:xfrm>
          <a:prstGeom prst="ellipse">
            <a:avLst/>
          </a:prstGeom>
          <a:ln w="63500" cap="rnd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elle 7"/>
          <p:cNvGraphicFramePr>
            <a:graphicFrameLocks noGrp="1"/>
          </p:cNvGraphicFramePr>
          <p:nvPr>
            <p:extLst/>
          </p:nvPr>
        </p:nvGraphicFramePr>
        <p:xfrm>
          <a:off x="307975" y="4172552"/>
          <a:ext cx="11539722" cy="24500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668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497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061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617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4322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26358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79862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5252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49294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93882"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Placement</a:t>
                      </a:r>
                      <a:endParaRPr lang="de-DE" sz="6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Dataset</a:t>
                      </a:r>
                      <a:endParaRPr lang="de-DE" sz="6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Edition</a:t>
                      </a:r>
                      <a:endParaRPr lang="de-DE" sz="6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GLOBAL ID</a:t>
                      </a:r>
                      <a:endParaRPr lang="de-DE" sz="6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Series code</a:t>
                      </a:r>
                      <a:endParaRPr lang="de-DE" sz="6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Series</a:t>
                      </a:r>
                      <a:endParaRPr lang="de-DE" sz="6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Series unindented</a:t>
                      </a:r>
                      <a:endParaRPr lang="de-DE" sz="6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Attribute</a:t>
                      </a:r>
                      <a:endParaRPr lang="de-DE" sz="6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u="none" strike="noStrike">
                          <a:effectLst/>
                        </a:rPr>
                        <a:t>ALB</a:t>
                      </a:r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3882"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Placement</a:t>
                      </a:r>
                      <a:endParaRPr lang="de-DE" sz="6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Dataset</a:t>
                      </a:r>
                      <a:endParaRPr lang="de-DE" sz="6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Edition</a:t>
                      </a:r>
                      <a:endParaRPr lang="de-DE" sz="6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GLOBAL ID</a:t>
                      </a:r>
                      <a:endParaRPr lang="de-DE" sz="6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Code GCR</a:t>
                      </a:r>
                      <a:endParaRPr lang="de-DE" sz="6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Series</a:t>
                      </a:r>
                      <a:endParaRPr lang="de-DE" sz="6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Series unindented</a:t>
                      </a:r>
                      <a:endParaRPr lang="de-DE" sz="6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Attribute</a:t>
                      </a:r>
                      <a:endParaRPr lang="de-DE" sz="6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u="none" strike="noStrike" dirty="0" err="1">
                          <a:effectLst/>
                        </a:rPr>
                        <a:t>Albania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8386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Global Competitiveness Index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2017-2018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EOSQ051</a:t>
                      </a:r>
                      <a:endParaRPr lang="de-DE" sz="7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1,01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           1.01 Property rights,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Property rights, 1-7 (best)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Value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3,70733666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8386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Global Competitiveness Index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2017-2018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EOSQ051</a:t>
                      </a:r>
                      <a:endParaRPr lang="de-DE" sz="7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1,01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           1.01 Property rights,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Property rights, 1-7 (best)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Period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u="none" strike="noStrike">
                          <a:effectLst/>
                        </a:rPr>
                        <a:t>Weighted average 2016-2017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8386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Global Competitiveness Index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2017-2018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EOSQ051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1,01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           1.01 Property rights,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Property rights, 1-7 (best)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Rank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107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065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Global Competitiveness Index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2017-2018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EOSQ051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1,01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           1.01 Property rights,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Property rights, 1-7 (best)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Source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World Economic Forum; Executive Opinion Survey; www.weforum.org/gcr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08386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Global Competitiveness Index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2017-2018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EOSQ051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1,01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           1.01 Property rights,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Property rights, 1-7 (best)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Source date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u="none" strike="noStrike">
                          <a:effectLst/>
                        </a:rPr>
                        <a:t>27/09/2017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30186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Global Competitiveness Index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2017-2018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EOSQ051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1,01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           1.01 Property rights,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Property rights, 1-7 (best)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Note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Refer to the "Technical Notes and Sources" of The Global Competitiveness Report 2017-2018 for details about the computation methodology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08386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Global Competitiveness Index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2017-2018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EOSQ052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1,02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           1.02 Intellectual property protection,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Intellectual property protection,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Value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3,38570881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08386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Global Competitiveness Index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2017-2018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EOSQ052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1,02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           1.02 Intellectual property protection,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Intellectual property protection,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Period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u="none" strike="noStrike">
                          <a:effectLst/>
                        </a:rPr>
                        <a:t>Weighted average 2016-2017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08386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Global Competitiveness Index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2017-2018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EOSQ052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1,02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           1.02 Intellectual property protection,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Intellectual property protection,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Rank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113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4065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Global Competitiveness Index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2017-2018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EOSQ052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1,02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           1.02 Intellectual property protection,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Intellectual property protection,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Source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World Economic Forum; Executive Opinion Survey; www.weforum.org/gcr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08386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Global Competitiveness Index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2017-2018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EOSQ052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1,02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           1.02 Intellectual property protection,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Intellectual property protection,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Source date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u="none" strike="noStrike">
                          <a:effectLst/>
                        </a:rPr>
                        <a:t>27/09/2017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430186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Global Competitiveness Index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2017-2018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EOSQ052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1,02</a:t>
                      </a:r>
                      <a:endParaRPr lang="de-DE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           1.02 Intellectual property protection,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Intellectual property protection, 1-7 (best)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Note</a:t>
                      </a:r>
                      <a:endParaRPr lang="de-DE" sz="7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Refer to the "Technical Notes and Sources" of The Global Competitiveness Report 2017-2018 for details about the computation methodology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5" marR="7205" marT="72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  <p:pic>
        <p:nvPicPr>
          <p:cNvPr id="35" name="Grafik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4" y="4025756"/>
            <a:ext cx="1302938" cy="1302938"/>
          </a:xfrm>
          <a:prstGeom prst="ellipse">
            <a:avLst/>
          </a:prstGeom>
          <a:ln w="3175" cap="rnd"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9032511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Research </a:t>
            </a:r>
            <a:r>
              <a:rPr lang="en-US" dirty="0"/>
              <a:t>Question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190208 Brockmann Master Thesis Kickoff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3316784317"/>
              </p:ext>
            </p:extLst>
          </p:nvPr>
        </p:nvGraphicFramePr>
        <p:xfrm>
          <a:off x="332903" y="981076"/>
          <a:ext cx="11524663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22583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/>
        </p:nvSpPr>
        <p:spPr bwMode="auto">
          <a:xfrm>
            <a:off x="6257702" y="2866350"/>
            <a:ext cx="2607162" cy="115212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2000" b="1" dirty="0">
                <a:solidFill>
                  <a:schemeClr val="tx1"/>
                </a:solidFill>
                <a:cs typeface="Arial" pitchFamily="34" charset="0"/>
              </a:rPr>
              <a:t>Midas</a:t>
            </a:r>
            <a:endParaRPr lang="en-US" b="1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13" name="Gerade Verbindung mit Pfeil 12"/>
          <p:cNvCxnSpPr>
            <a:stCxn id="22" idx="1"/>
            <a:endCxn id="9" idx="0"/>
          </p:cNvCxnSpPr>
          <p:nvPr/>
        </p:nvCxnSpPr>
        <p:spPr bwMode="auto">
          <a:xfrm flipH="1">
            <a:off x="7561283" y="2305670"/>
            <a:ext cx="2528641" cy="560680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>
            <a:stCxn id="20" idx="2"/>
            <a:endCxn id="9" idx="0"/>
          </p:cNvCxnSpPr>
          <p:nvPr/>
        </p:nvCxnSpPr>
        <p:spPr bwMode="auto">
          <a:xfrm flipH="1">
            <a:off x="7561283" y="2335649"/>
            <a:ext cx="1634635" cy="530701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53" name="Gerade Verbindung mit Pfeil 2052"/>
          <p:cNvCxnSpPr>
            <a:stCxn id="21" idx="2"/>
            <a:endCxn id="9" idx="0"/>
          </p:cNvCxnSpPr>
          <p:nvPr/>
        </p:nvCxnSpPr>
        <p:spPr bwMode="auto">
          <a:xfrm flipH="1">
            <a:off x="7561283" y="2335649"/>
            <a:ext cx="2156" cy="530701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56" name="Gerade Verbindung mit Pfeil 2055"/>
          <p:cNvCxnSpPr>
            <a:stCxn id="15" idx="2"/>
            <a:endCxn id="9" idx="0"/>
          </p:cNvCxnSpPr>
          <p:nvPr/>
        </p:nvCxnSpPr>
        <p:spPr bwMode="auto">
          <a:xfrm>
            <a:off x="5930960" y="2335649"/>
            <a:ext cx="1630323" cy="530701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58" name="Gerade Verbindung mit Pfeil 2057"/>
          <p:cNvCxnSpPr>
            <a:stCxn id="25" idx="3"/>
            <a:endCxn id="9" idx="0"/>
          </p:cNvCxnSpPr>
          <p:nvPr/>
        </p:nvCxnSpPr>
        <p:spPr bwMode="auto">
          <a:xfrm>
            <a:off x="4911011" y="2305671"/>
            <a:ext cx="2650272" cy="560679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Approach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190208 Brockmann Master Thesis Kickoff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2063" name="Textplatzhalter 20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Which open online sources can be used to gather information regarding company security?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D57597EC-EA61-46AA-AA71-7F50F686DA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665" y="2586010"/>
            <a:ext cx="576073" cy="573025"/>
          </a:xfrm>
          <a:prstGeom prst="rect">
            <a:avLst/>
          </a:prstGeom>
          <a:ln>
            <a:headEnd type="none" w="med" len="med"/>
            <a:tailEnd type="none" w="med" len="med"/>
          </a:ln>
        </p:spPr>
      </p:pic>
      <p:sp>
        <p:nvSpPr>
          <p:cNvPr id="12" name="AutoShape 4" descr="Bildergebnis fÃ¼r Uppsala Conflict Data Progra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6" name="AutoShape 8" descr="World Economic Forum Log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" name="Inhaltsplatzhalter 10"/>
          <p:cNvSpPr txBox="1">
            <a:spLocks/>
          </p:cNvSpPr>
          <p:nvPr/>
        </p:nvSpPr>
        <p:spPr bwMode="auto">
          <a:xfrm>
            <a:off x="10089924" y="1837792"/>
            <a:ext cx="1225061" cy="935755"/>
          </a:xfrm>
          <a:prstGeom prst="roundRect">
            <a:avLst/>
          </a:prstGeom>
          <a:solidFill>
            <a:srgbClr val="0065BD"/>
          </a:solidFill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ctr" eaLnBrk="0" hangingPunct="0">
              <a:defRPr sz="2000" b="1">
                <a:solidFill>
                  <a:schemeClr val="bg1"/>
                </a:solidFill>
                <a:cs typeface="Arial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Others</a:t>
            </a:r>
          </a:p>
        </p:txBody>
      </p:sp>
      <p:sp>
        <p:nvSpPr>
          <p:cNvPr id="20" name="Inhaltsplatzhalter 10"/>
          <p:cNvSpPr txBox="1">
            <a:spLocks/>
          </p:cNvSpPr>
          <p:nvPr/>
        </p:nvSpPr>
        <p:spPr bwMode="auto">
          <a:xfrm>
            <a:off x="8583387" y="1399894"/>
            <a:ext cx="1225061" cy="935755"/>
          </a:xfrm>
          <a:prstGeom prst="roundRect">
            <a:avLst/>
          </a:prstGeom>
          <a:solidFill>
            <a:srgbClr val="0065BD"/>
          </a:solidFill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ctr" eaLnBrk="0" hangingPunct="0">
              <a:defRPr sz="2000" b="1">
                <a:solidFill>
                  <a:schemeClr val="bg1"/>
                </a:solidFill>
                <a:cs typeface="Arial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900" dirty="0"/>
              <a:t>Global Competitiveness Index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387" y="1111894"/>
            <a:ext cx="576000" cy="576000"/>
          </a:xfrm>
          <a:prstGeom prst="ellipse">
            <a:avLst/>
          </a:prstGeom>
          <a:ln w="3175" cap="rnd">
            <a:solidFill>
              <a:schemeClr val="tx1"/>
            </a:solidFill>
          </a:ln>
          <a:effectLst/>
        </p:spPr>
      </p:pic>
      <p:sp>
        <p:nvSpPr>
          <p:cNvPr id="21" name="Inhaltsplatzhalter 10"/>
          <p:cNvSpPr txBox="1">
            <a:spLocks/>
          </p:cNvSpPr>
          <p:nvPr/>
        </p:nvSpPr>
        <p:spPr bwMode="auto">
          <a:xfrm>
            <a:off x="6950908" y="1399894"/>
            <a:ext cx="1225061" cy="935755"/>
          </a:xfrm>
          <a:prstGeom prst="roundRect">
            <a:avLst/>
          </a:prstGeom>
          <a:solidFill>
            <a:srgbClr val="0065BD"/>
          </a:solidFill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ctr" eaLnBrk="0" hangingPunct="0">
              <a:defRPr sz="2000" b="1">
                <a:solidFill>
                  <a:schemeClr val="bg1"/>
                </a:solidFill>
                <a:cs typeface="Arial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UNODC</a:t>
            </a:r>
          </a:p>
        </p:txBody>
      </p:sp>
      <p:pic>
        <p:nvPicPr>
          <p:cNvPr id="2054" name="Picture 6" descr="Bildergebnis fÃ¼r UNOD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908" y="1111894"/>
            <a:ext cx="576000" cy="576000"/>
          </a:xfrm>
          <a:prstGeom prst="ellipse">
            <a:avLst/>
          </a:prstGeom>
          <a:ln w="3175" cap="rnd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Inhaltsplatzhalter 10"/>
          <p:cNvSpPr txBox="1">
            <a:spLocks/>
          </p:cNvSpPr>
          <p:nvPr/>
        </p:nvSpPr>
        <p:spPr bwMode="auto">
          <a:xfrm>
            <a:off x="5318429" y="1399894"/>
            <a:ext cx="1225061" cy="935755"/>
          </a:xfrm>
          <a:prstGeom prst="roundRect">
            <a:avLst/>
          </a:prstGeom>
          <a:solidFill>
            <a:srgbClr val="0065BD"/>
          </a:solidFill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ctr" eaLnBrk="0" hangingPunct="0">
              <a:defRPr sz="2000" b="1">
                <a:solidFill>
                  <a:schemeClr val="bg1"/>
                </a:solidFill>
                <a:cs typeface="Arial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UCDP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429" y="1111894"/>
            <a:ext cx="576000" cy="576000"/>
          </a:xfrm>
          <a:prstGeom prst="ellipse">
            <a:avLst/>
          </a:prstGeom>
          <a:solidFill>
            <a:srgbClr val="0065BD"/>
          </a:solidFill>
          <a:ln>
            <a:headEnd type="none" w="med" len="med"/>
            <a:tailEnd type="none" w="med" len="med"/>
          </a:ln>
        </p:spPr>
      </p:pic>
      <p:sp>
        <p:nvSpPr>
          <p:cNvPr id="25" name="Inhaltsplatzhalter 10"/>
          <p:cNvSpPr txBox="1">
            <a:spLocks/>
          </p:cNvSpPr>
          <p:nvPr/>
        </p:nvSpPr>
        <p:spPr bwMode="auto">
          <a:xfrm>
            <a:off x="3685950" y="1837793"/>
            <a:ext cx="1225061" cy="935755"/>
          </a:xfrm>
          <a:prstGeom prst="roundRect">
            <a:avLst/>
          </a:prstGeom>
          <a:solidFill>
            <a:srgbClr val="0065BD"/>
          </a:solidFill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ctr" eaLnBrk="0" hangingPunct="0">
              <a:defRPr sz="2400" b="1">
                <a:solidFill>
                  <a:schemeClr val="bg1"/>
                </a:solidFill>
                <a:cs typeface="Arial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000" dirty="0"/>
              <a:t>GDELT</a:t>
            </a:r>
          </a:p>
        </p:txBody>
      </p:sp>
      <p:pic>
        <p:nvPicPr>
          <p:cNvPr id="2050" name="Picture 2" descr="https://blog.gdeltproject.org/wp-content/uploads/2015-gdelt-2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57" r="31596"/>
          <a:stretch/>
        </p:blipFill>
        <p:spPr bwMode="auto">
          <a:xfrm>
            <a:off x="3397918" y="1549793"/>
            <a:ext cx="576064" cy="576000"/>
          </a:xfrm>
          <a:prstGeom prst="ellipse">
            <a:avLst/>
          </a:prstGeom>
          <a:ln w="63500" cap="rnd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Abgerundetes Rechteck 32"/>
          <p:cNvSpPr/>
          <p:nvPr/>
        </p:nvSpPr>
        <p:spPr bwMode="auto">
          <a:xfrm>
            <a:off x="6414364" y="5256096"/>
            <a:ext cx="2293835" cy="1094543"/>
          </a:xfrm>
          <a:prstGeom prst="roundRect">
            <a:avLst/>
          </a:prstGeom>
          <a:solidFill>
            <a:srgbClr val="253746"/>
          </a:solidFill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2000" b="1" dirty="0">
                <a:solidFill>
                  <a:schemeClr val="bg1"/>
                </a:solidFill>
                <a:cs typeface="Arial" pitchFamily="34" charset="0"/>
              </a:rPr>
              <a:t>BMW</a:t>
            </a:r>
          </a:p>
        </p:txBody>
      </p:sp>
      <p:pic>
        <p:nvPicPr>
          <p:cNvPr id="34" name="Inhaltsplatzhalter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40123" y="4904505"/>
            <a:ext cx="720000" cy="71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Textfeld 2048"/>
          <p:cNvSpPr txBox="1"/>
          <p:nvPr/>
        </p:nvSpPr>
        <p:spPr>
          <a:xfrm>
            <a:off x="7687516" y="4091605"/>
            <a:ext cx="2120932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i="1" dirty="0" err="1">
                <a:latin typeface="Arial" pitchFamily="34" charset="0"/>
              </a:rPr>
              <a:t>Config</a:t>
            </a:r>
            <a:r>
              <a:rPr lang="de-DE" sz="1600" i="1" dirty="0">
                <a:latin typeface="Arial" pitchFamily="34" charset="0"/>
              </a:rPr>
              <a:t> File für Tableau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i="1" dirty="0">
                <a:latin typeface="Arial" pitchFamily="34" charset="0"/>
              </a:rPr>
              <a:t>API Interface</a:t>
            </a:r>
          </a:p>
        </p:txBody>
      </p:sp>
      <p:sp>
        <p:nvSpPr>
          <p:cNvPr id="2051" name="Pfeil nach unten 2050"/>
          <p:cNvSpPr/>
          <p:nvPr/>
        </p:nvSpPr>
        <p:spPr bwMode="auto">
          <a:xfrm>
            <a:off x="7309254" y="4059004"/>
            <a:ext cx="504056" cy="1156566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49" name="Picture 4" descr="https://cdns.tblsft.com/sites/all/themes/tabwat/logo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3184" y="5539558"/>
            <a:ext cx="2581220" cy="53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Pfeil nach unten 49"/>
          <p:cNvSpPr/>
          <p:nvPr/>
        </p:nvSpPr>
        <p:spPr bwMode="auto">
          <a:xfrm rot="16200000">
            <a:off x="8800116" y="5472327"/>
            <a:ext cx="504056" cy="662079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64" name="Textfeld 2063"/>
          <p:cNvSpPr txBox="1"/>
          <p:nvPr/>
        </p:nvSpPr>
        <p:spPr>
          <a:xfrm>
            <a:off x="6883759" y="2317730"/>
            <a:ext cx="160751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>
                <a:latin typeface="Arial" pitchFamily="34" charset="0"/>
              </a:rPr>
              <a:t>Copy  Update</a:t>
            </a:r>
          </a:p>
        </p:txBody>
      </p:sp>
      <p:sp>
        <p:nvSpPr>
          <p:cNvPr id="10" name="Rechteck 9"/>
          <p:cNvSpPr/>
          <p:nvPr/>
        </p:nvSpPr>
        <p:spPr>
          <a:xfrm>
            <a:off x="6983503" y="3318054"/>
            <a:ext cx="19028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>
              <a:latin typeface="Arial" pitchFamily="34" charset="0"/>
            </a:endParaRPr>
          </a:p>
        </p:txBody>
      </p:sp>
      <p:cxnSp>
        <p:nvCxnSpPr>
          <p:cNvPr id="2061" name="Gewinkelte Verbindung 2060"/>
          <p:cNvCxnSpPr>
            <a:stCxn id="33" idx="1"/>
            <a:endCxn id="9" idx="1"/>
          </p:cNvCxnSpPr>
          <p:nvPr/>
        </p:nvCxnSpPr>
        <p:spPr bwMode="auto">
          <a:xfrm rot="10800000">
            <a:off x="6257702" y="3442414"/>
            <a:ext cx="156662" cy="2360954"/>
          </a:xfrm>
          <a:prstGeom prst="bentConnector3">
            <a:avLst>
              <a:gd name="adj1" fmla="val 533125"/>
            </a:avLst>
          </a:prstGeom>
          <a:ln w="3810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67" name="Textfeld 2066"/>
          <p:cNvSpPr txBox="1"/>
          <p:nvPr/>
        </p:nvSpPr>
        <p:spPr>
          <a:xfrm>
            <a:off x="4643218" y="4104286"/>
            <a:ext cx="1045344" cy="800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itchFamily="34" charset="0"/>
              </a:rPr>
              <a:t>Future</a:t>
            </a:r>
          </a:p>
          <a:p>
            <a:pPr algn="ctr"/>
            <a:r>
              <a:rPr lang="de-DE" sz="2800" dirty="0">
                <a:latin typeface="Arial" pitchFamily="34" charset="0"/>
              </a:rPr>
              <a:t>?</a:t>
            </a:r>
          </a:p>
        </p:txBody>
      </p:sp>
      <p:sp>
        <p:nvSpPr>
          <p:cNvPr id="56" name="Abgerundetes Rechteck 55"/>
          <p:cNvSpPr/>
          <p:nvPr/>
        </p:nvSpPr>
        <p:spPr bwMode="auto">
          <a:xfrm>
            <a:off x="297496" y="1196926"/>
            <a:ext cx="2988394" cy="233732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tx1"/>
                </a:solidFill>
                <a:cs typeface="Arial" pitchFamily="34" charset="0"/>
              </a:rPr>
              <a:t>TO DO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>
              <a:solidFill>
                <a:schemeClr val="tx1"/>
              </a:solidFill>
              <a:cs typeface="Arial" pitchFamily="34" charset="0"/>
            </a:endParaRP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Integration of relevant external Sources into Midas </a:t>
            </a:r>
          </a:p>
          <a:p>
            <a:pPr marR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b="1" dirty="0">
                <a:solidFill>
                  <a:schemeClr val="tx1"/>
                </a:solidFill>
                <a:cs typeface="Arial" pitchFamily="34" charset="0"/>
                <a:sym typeface="Wingdings" panose="05000000000000000000" pitchFamily="2" charset="2"/>
              </a:rPr>
              <a:t> Little integration expenses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en-US" b="1" dirty="0">
              <a:solidFill>
                <a:schemeClr val="tx1"/>
              </a:solidFill>
              <a:cs typeface="Arial" pitchFamily="34" charset="0"/>
              <a:sym typeface="Wingdings" panose="05000000000000000000" pitchFamily="2" charset="2"/>
            </a:endParaRP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en-US" b="1" dirty="0">
              <a:solidFill>
                <a:schemeClr val="tx1"/>
              </a:solidFill>
              <a:cs typeface="Arial" pitchFamily="34" charset="0"/>
              <a:sym typeface="Wingdings" panose="05000000000000000000" pitchFamily="2" charset="2"/>
            </a:endParaRP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7" name="Abgerundetes Rechteck 56"/>
          <p:cNvSpPr/>
          <p:nvPr/>
        </p:nvSpPr>
        <p:spPr bwMode="auto">
          <a:xfrm>
            <a:off x="282820" y="3753939"/>
            <a:ext cx="2988394" cy="25967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tx1"/>
                </a:solidFill>
                <a:cs typeface="Arial" pitchFamily="34" charset="0"/>
              </a:rPr>
              <a:t>Idea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>
              <a:solidFill>
                <a:schemeClr val="tx1"/>
              </a:solidFill>
              <a:cs typeface="Arial" pitchFamily="34" charset="0"/>
            </a:endParaRP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  <a:sym typeface="Wingdings" panose="05000000000000000000" pitchFamily="2" charset="2"/>
              </a:rPr>
              <a:t>Because streaming through data lake is not efficient</a:t>
            </a:r>
          </a:p>
          <a:p>
            <a:pPr marR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b="1" dirty="0">
                <a:solidFill>
                  <a:schemeClr val="tx1"/>
                </a:solidFill>
                <a:cs typeface="Arial" pitchFamily="34" charset="0"/>
                <a:sym typeface="Wingdings" panose="05000000000000000000" pitchFamily="2" charset="2"/>
              </a:rPr>
              <a:t> Proposal of a new </a:t>
            </a:r>
            <a:br>
              <a:rPr lang="en-US" b="1" dirty="0">
                <a:solidFill>
                  <a:schemeClr val="tx1"/>
                </a:solidFill>
                <a:cs typeface="Arial" pitchFamily="34" charset="0"/>
                <a:sym typeface="Wingdings" panose="05000000000000000000" pitchFamily="2" charset="2"/>
              </a:rPr>
            </a:br>
            <a:r>
              <a:rPr lang="en-US" b="1" dirty="0">
                <a:solidFill>
                  <a:schemeClr val="tx1"/>
                </a:solidFill>
                <a:cs typeface="Arial" pitchFamily="34" charset="0"/>
                <a:sym typeface="Wingdings" panose="05000000000000000000" pitchFamily="2" charset="2"/>
              </a:rPr>
              <a:t>Architecture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en-US" b="1" dirty="0">
              <a:solidFill>
                <a:schemeClr val="tx1"/>
              </a:solidFill>
              <a:cs typeface="Arial" pitchFamily="34" charset="0"/>
              <a:sym typeface="Wingdings" panose="05000000000000000000" pitchFamily="2" charset="2"/>
            </a:endParaRP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b="1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7273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190208 Brockmann Master Thesis Kickoff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Which short lived information can be gather by a media monitoring tool?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319" y="3144451"/>
            <a:ext cx="10810875" cy="104775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685" y="4748654"/>
            <a:ext cx="5532294" cy="1357714"/>
          </a:xfrm>
          <a:prstGeom prst="rect">
            <a:avLst/>
          </a:prstGeom>
        </p:spPr>
      </p:pic>
      <p:sp>
        <p:nvSpPr>
          <p:cNvPr id="14" name="Abgerundetes Rechteck 13"/>
          <p:cNvSpPr/>
          <p:nvPr/>
        </p:nvSpPr>
        <p:spPr bwMode="auto">
          <a:xfrm>
            <a:off x="656301" y="2542955"/>
            <a:ext cx="10879399" cy="1823053"/>
          </a:xfrm>
          <a:prstGeom prst="roundRect">
            <a:avLst/>
          </a:prstGeom>
          <a:noFill/>
          <a:ln w="76200">
            <a:solidFill>
              <a:srgbClr val="253746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2000" b="1" dirty="0">
                <a:solidFill>
                  <a:schemeClr val="tx1"/>
                </a:solidFill>
                <a:cs typeface="Arial" pitchFamily="34" charset="0"/>
              </a:rPr>
              <a:t>Input</a:t>
            </a:r>
          </a:p>
        </p:txBody>
      </p:sp>
      <p:sp>
        <p:nvSpPr>
          <p:cNvPr id="15" name="Abgerundetes Rechteck 14"/>
          <p:cNvSpPr/>
          <p:nvPr/>
        </p:nvSpPr>
        <p:spPr bwMode="auto">
          <a:xfrm>
            <a:off x="647701" y="4468342"/>
            <a:ext cx="10879399" cy="1823053"/>
          </a:xfrm>
          <a:prstGeom prst="roundRect">
            <a:avLst/>
          </a:prstGeom>
          <a:noFill/>
          <a:ln w="76200">
            <a:solidFill>
              <a:srgbClr val="253746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2000" b="1" dirty="0">
                <a:solidFill>
                  <a:schemeClr val="tx1"/>
                </a:solidFill>
                <a:cs typeface="Arial" pitchFamily="34" charset="0"/>
              </a:rPr>
              <a:t>Output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7374" y="4889137"/>
            <a:ext cx="4835330" cy="1206911"/>
          </a:xfrm>
          <a:prstGeom prst="rect">
            <a:avLst/>
          </a:prstGeom>
        </p:spPr>
      </p:pic>
      <p:sp>
        <p:nvSpPr>
          <p:cNvPr id="16" name="Abgerundetes Rechteck 15"/>
          <p:cNvSpPr/>
          <p:nvPr/>
        </p:nvSpPr>
        <p:spPr bwMode="auto">
          <a:xfrm>
            <a:off x="656301" y="1114669"/>
            <a:ext cx="10879399" cy="1318010"/>
          </a:xfrm>
          <a:prstGeom prst="roundRect">
            <a:avLst/>
          </a:prstGeom>
          <a:solidFill>
            <a:srgbClr val="253746"/>
          </a:solidFill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7" name="Picture 2" descr="Ubermetrics Technologi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964" y="1418079"/>
            <a:ext cx="3051011" cy="70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6256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Approach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190208 Brockmann Master Thesis Kickoff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Which short lived information can be gather by a media monitoring tool?</a:t>
            </a:r>
            <a:endParaRPr lang="de-DE" dirty="0"/>
          </a:p>
          <a:p>
            <a:endParaRPr lang="de-DE" dirty="0"/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656301" y="1114669"/>
            <a:ext cx="10879399" cy="1318010"/>
          </a:xfrm>
          <a:prstGeom prst="roundRect">
            <a:avLst/>
          </a:prstGeom>
          <a:solidFill>
            <a:srgbClr val="253746"/>
          </a:solidFill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2" name="Picture 2" descr="Ubermetrics Technologi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964" y="1418079"/>
            <a:ext cx="3051011" cy="70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bgerundetes Rechteck 12"/>
          <p:cNvSpPr/>
          <p:nvPr/>
        </p:nvSpPr>
        <p:spPr bwMode="auto">
          <a:xfrm>
            <a:off x="656302" y="2529397"/>
            <a:ext cx="10879399" cy="1823053"/>
          </a:xfrm>
          <a:prstGeom prst="roundRect">
            <a:avLst/>
          </a:prstGeom>
          <a:noFill/>
          <a:ln w="76200">
            <a:solidFill>
              <a:srgbClr val="253746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2400" b="1" dirty="0">
                <a:solidFill>
                  <a:schemeClr val="tx1"/>
                </a:solidFill>
                <a:cs typeface="Arial" pitchFamily="34" charset="0"/>
              </a:rPr>
              <a:t>Issues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cs typeface="Arial" pitchFamily="34" charset="0"/>
              </a:rPr>
              <a:t>Content about past events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cs typeface="Arial" pitchFamily="34" charset="0"/>
              </a:rPr>
              <a:t>False positives through unfortunate hits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tx1"/>
              </a:solidFill>
              <a:cs typeface="Arial" pitchFamily="34" charset="0"/>
            </a:endParaRP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Abgerundetes Rechteck 15"/>
          <p:cNvSpPr/>
          <p:nvPr/>
        </p:nvSpPr>
        <p:spPr bwMode="auto">
          <a:xfrm>
            <a:off x="658585" y="4455574"/>
            <a:ext cx="10879399" cy="1823053"/>
          </a:xfrm>
          <a:prstGeom prst="roundRect">
            <a:avLst/>
          </a:prstGeom>
          <a:noFill/>
          <a:ln w="76200">
            <a:solidFill>
              <a:srgbClr val="253746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2400" b="1" dirty="0">
                <a:solidFill>
                  <a:schemeClr val="tx1"/>
                </a:solidFill>
                <a:cs typeface="Arial" pitchFamily="34" charset="0"/>
              </a:rPr>
              <a:t>Iterative Approach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cs typeface="Arial" pitchFamily="34" charset="0"/>
              </a:rPr>
              <a:t>Literary research on effective search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cs typeface="Arial" pitchFamily="34" charset="0"/>
              </a:rPr>
              <a:t>Finding pattern in false positive  </a:t>
            </a:r>
          </a:p>
        </p:txBody>
      </p:sp>
    </p:spTree>
    <p:extLst>
      <p:ext uri="{BB962C8B-B14F-4D97-AF65-F5344CB8AC3E}">
        <p14:creationId xmlns:p14="http://schemas.microsoft.com/office/powerpoint/2010/main" val="13885589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71103 Matthes English Master Slide Deck (wide).potx" id="{91040FA8-FD49-4102-AC41-84BC0B08C488}" vid="{045BDA8C-0E4E-43FE-921F-341BE0C2864F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1749</Words>
  <Application>Microsoft Office PowerPoint</Application>
  <PresentationFormat>Breitbild</PresentationFormat>
  <Paragraphs>653</Paragraphs>
  <Slides>14</Slides>
  <Notes>13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1" baseType="lpstr">
      <vt:lpstr>Arial Unicode MS</vt:lpstr>
      <vt:lpstr>Arial</vt:lpstr>
      <vt:lpstr>Helvetica Neue</vt:lpstr>
      <vt:lpstr>Inherit</vt:lpstr>
      <vt:lpstr>TUM Neue Helvetica 75 Bold</vt:lpstr>
      <vt:lpstr>Wingdings</vt:lpstr>
      <vt:lpstr>Slides sebis 2013 2</vt:lpstr>
      <vt:lpstr>Towards Self-Service Analysis and Integration of Publicly Available Data Sources for Corporate Security</vt:lpstr>
      <vt:lpstr>Agenda</vt:lpstr>
      <vt:lpstr>Initial Situation</vt:lpstr>
      <vt:lpstr>Motivation</vt:lpstr>
      <vt:lpstr>Motivation</vt:lpstr>
      <vt:lpstr>Research Question</vt:lpstr>
      <vt:lpstr>Approach</vt:lpstr>
      <vt:lpstr>Approach</vt:lpstr>
      <vt:lpstr>Approach</vt:lpstr>
      <vt:lpstr>Approach</vt:lpstr>
      <vt:lpstr>Timeline</vt:lpstr>
      <vt:lpstr>References</vt:lpstr>
      <vt:lpstr>PowerPoint-Präsentation</vt:lpstr>
      <vt:lpstr>Approach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Copyright sebis</dc:description>
  <cp:lastModifiedBy/>
  <cp:revision>1</cp:revision>
  <dcterms:created xsi:type="dcterms:W3CDTF">2017-12-01T13:12:40Z</dcterms:created>
  <dcterms:modified xsi:type="dcterms:W3CDTF">2019-02-08T13:21:21Z</dcterms:modified>
</cp:coreProperties>
</file>