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25" r:id="rId1"/>
  </p:sldMasterIdLst>
  <p:notesMasterIdLst>
    <p:notesMasterId r:id="rId13"/>
  </p:notesMasterIdLst>
  <p:handoutMasterIdLst>
    <p:handoutMasterId r:id="rId14"/>
  </p:handoutMasterIdLst>
  <p:sldIdLst>
    <p:sldId id="695" r:id="rId2"/>
    <p:sldId id="672" r:id="rId3"/>
    <p:sldId id="696" r:id="rId4"/>
    <p:sldId id="706" r:id="rId5"/>
    <p:sldId id="699" r:id="rId6"/>
    <p:sldId id="700" r:id="rId7"/>
    <p:sldId id="704" r:id="rId8"/>
    <p:sldId id="707" r:id="rId9"/>
    <p:sldId id="705" r:id="rId10"/>
    <p:sldId id="702" r:id="rId11"/>
    <p:sldId id="673" r:id="rId12"/>
  </p:sldIdLst>
  <p:sldSz cx="12192000" cy="6858000"/>
  <p:notesSz cx="7099300" cy="10234613"/>
  <p:defaultTex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p:defaultTextStyle>
  <p:extLst>
    <p:ext uri="{EFAFB233-063F-42B5-8137-9DF3F51BA10A}">
      <p15:sldGuideLst xmlns:p15="http://schemas.microsoft.com/office/powerpoint/2012/main">
        <p15:guide id="1" orient="horz" pos="2160" userDrawn="1">
          <p15:clr>
            <a:srgbClr val="A4A3A4"/>
          </p15:clr>
        </p15:guide>
        <p15:guide id="2" orient="horz" pos="618" userDrawn="1">
          <p15:clr>
            <a:srgbClr val="A4A3A4"/>
          </p15:clr>
        </p15:guide>
        <p15:guide id="3" orient="horz" pos="4042" userDrawn="1">
          <p15:clr>
            <a:srgbClr val="A4A3A4"/>
          </p15:clr>
        </p15:guide>
        <p15:guide id="4" pos="7499" userDrawn="1">
          <p15:clr>
            <a:srgbClr val="A4A3A4"/>
          </p15:clr>
        </p15:guide>
        <p15:guide id="5" pos="211" userDrawn="1">
          <p15:clr>
            <a:srgbClr val="A4A3A4"/>
          </p15:clr>
        </p15:guide>
        <p15:guide id="6" pos="3840" userDrawn="1">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or" initials="A" lastIdx="0" clrIdx="3"/>
  <p:cmAuthor id="4" name="Henrik Sergoyan" initials="HS" lastIdx="2" clrIdx="4">
    <p:extLst>
      <p:ext uri="{19B8F6BF-5375-455C-9EA6-DF929625EA0E}">
        <p15:presenceInfo xmlns:p15="http://schemas.microsoft.com/office/powerpoint/2012/main" userId="S::henrik.sergoyan@undp.org::5a6c5326-e782-48fd-b98c-865e86961b9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5BD"/>
    <a:srgbClr val="C0C0C0"/>
    <a:srgbClr val="000000"/>
    <a:srgbClr val="41BEFF"/>
    <a:srgbClr val="FF8000"/>
    <a:srgbClr val="CB6C1D"/>
    <a:srgbClr val="ECE8C2"/>
    <a:srgbClr val="91AC6B"/>
    <a:srgbClr val="074F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Keine Formatvorlage, Tabellengitternetz">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355" autoAdjust="0"/>
    <p:restoredTop sz="96121" autoAdjust="0"/>
  </p:normalViewPr>
  <p:slideViewPr>
    <p:cSldViewPr>
      <p:cViewPr>
        <p:scale>
          <a:sx n="108" d="100"/>
          <a:sy n="108" d="100"/>
        </p:scale>
        <p:origin x="560" y="360"/>
      </p:cViewPr>
      <p:guideLst>
        <p:guide orient="horz" pos="2160"/>
        <p:guide orient="horz" pos="618"/>
        <p:guide orient="horz" pos="4042"/>
        <p:guide pos="7499"/>
        <p:guide pos="211"/>
        <p:guide pos="3840"/>
      </p:guideLst>
    </p:cSldViewPr>
  </p:slideViewPr>
  <p:outlineViewPr>
    <p:cViewPr>
      <p:scale>
        <a:sx n="33" d="100"/>
        <a:sy n="33" d="100"/>
      </p:scale>
      <p:origin x="0" y="3909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3186" y="96"/>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4" dt="2024-10-28T18:16:47.468" idx="1">
    <p:pos x="10" y="10"/>
    <p:text>Do I need to keep this slide?</p:text>
    <p:extLst>
      <p:ext uri="{C676402C-5697-4E1C-873F-D02D1690AC5C}">
        <p15:threadingInfo xmlns:p15="http://schemas.microsoft.com/office/powerpoint/2012/main" timeZoneBias="-240"/>
      </p:ext>
    </p:extLst>
  </p:cm>
</p:cmLst>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DAF138-802E-4C4D-AB17-44DF3BD7ACCE}" type="doc">
      <dgm:prSet loTypeId="urn:microsoft.com/office/officeart/2008/layout/LinedList" loCatId="list" qsTypeId="urn:microsoft.com/office/officeart/2005/8/quickstyle/simple2" qsCatId="simple" csTypeId="urn:microsoft.com/office/officeart/2005/8/colors/accent2_2" csCatId="accent2" phldr="1"/>
      <dgm:spPr/>
      <dgm:t>
        <a:bodyPr/>
        <a:lstStyle/>
        <a:p>
          <a:endParaRPr lang="en-US"/>
        </a:p>
      </dgm:t>
    </dgm:pt>
    <dgm:pt modelId="{2A238794-B3E9-4B65-8071-89A9D1C4B727}">
      <dgm:prSet/>
      <dgm:spPr/>
      <dgm:t>
        <a:bodyPr/>
        <a:lstStyle/>
        <a:p>
          <a:r>
            <a:rPr lang="en-GB" b="1"/>
            <a:t>Systematic Literature Review</a:t>
          </a:r>
          <a:endParaRPr lang="en-US"/>
        </a:p>
      </dgm:t>
    </dgm:pt>
    <dgm:pt modelId="{268BE83B-A3D8-4E58-B4CF-26CF7C51BBAD}" type="parTrans" cxnId="{18156CA8-C190-47C8-918B-3958FB10838E}">
      <dgm:prSet/>
      <dgm:spPr/>
      <dgm:t>
        <a:bodyPr/>
        <a:lstStyle/>
        <a:p>
          <a:endParaRPr lang="en-US"/>
        </a:p>
      </dgm:t>
    </dgm:pt>
    <dgm:pt modelId="{FC3F2F09-8C58-4282-945D-BD0C838B1EC9}" type="sibTrans" cxnId="{18156CA8-C190-47C8-918B-3958FB10838E}">
      <dgm:prSet/>
      <dgm:spPr/>
      <dgm:t>
        <a:bodyPr/>
        <a:lstStyle/>
        <a:p>
          <a:endParaRPr lang="en-US"/>
        </a:p>
      </dgm:t>
    </dgm:pt>
    <dgm:pt modelId="{1F74FCF7-9EB4-4769-A410-AE8A6BD03D52}">
      <dgm:prSet/>
      <dgm:spPr/>
      <dgm:t>
        <a:bodyPr/>
        <a:lstStyle/>
        <a:p>
          <a:r>
            <a:rPr lang="en-GB" dirty="0"/>
            <a:t>Conduct a comprehensive survey of recent Legal NLP literature, focusing on the latest trends </a:t>
          </a:r>
          <a:r>
            <a:rPr lang="en-GB" b="0" i="0" dirty="0"/>
            <a:t>then structure these findings by use case.</a:t>
          </a:r>
          <a:endParaRPr lang="en-US" dirty="0"/>
        </a:p>
      </dgm:t>
    </dgm:pt>
    <dgm:pt modelId="{63A5136D-4178-4D6B-B00A-1E0E243ECF01}" type="parTrans" cxnId="{4DC70CC1-07C4-4267-91D3-45DBBE3E462E}">
      <dgm:prSet/>
      <dgm:spPr/>
      <dgm:t>
        <a:bodyPr/>
        <a:lstStyle/>
        <a:p>
          <a:endParaRPr lang="en-US"/>
        </a:p>
      </dgm:t>
    </dgm:pt>
    <dgm:pt modelId="{70CAD518-A83C-44CC-AED5-8038F1AD8E47}" type="sibTrans" cxnId="{4DC70CC1-07C4-4267-91D3-45DBBE3E462E}">
      <dgm:prSet/>
      <dgm:spPr/>
      <dgm:t>
        <a:bodyPr/>
        <a:lstStyle/>
        <a:p>
          <a:endParaRPr lang="en-US"/>
        </a:p>
      </dgm:t>
    </dgm:pt>
    <dgm:pt modelId="{6740CE94-4953-432C-AA3B-2767F2C73C86}">
      <dgm:prSet/>
      <dgm:spPr/>
      <dgm:t>
        <a:bodyPr/>
        <a:lstStyle/>
        <a:p>
          <a:r>
            <a:rPr lang="en-GB" b="1" dirty="0"/>
            <a:t>Semi-Structured Interviews</a:t>
          </a:r>
          <a:endParaRPr lang="en-US" dirty="0"/>
        </a:p>
      </dgm:t>
    </dgm:pt>
    <dgm:pt modelId="{F2B51844-1CA0-497C-806E-03B0E50BE912}" type="parTrans" cxnId="{2036F72B-0595-4E7E-B359-A69E95935DBA}">
      <dgm:prSet/>
      <dgm:spPr/>
      <dgm:t>
        <a:bodyPr/>
        <a:lstStyle/>
        <a:p>
          <a:endParaRPr lang="en-US"/>
        </a:p>
      </dgm:t>
    </dgm:pt>
    <dgm:pt modelId="{9C91CAB6-E5F5-41D9-9070-84096F302448}" type="sibTrans" cxnId="{2036F72B-0595-4E7E-B359-A69E95935DBA}">
      <dgm:prSet/>
      <dgm:spPr/>
      <dgm:t>
        <a:bodyPr/>
        <a:lstStyle/>
        <a:p>
          <a:endParaRPr lang="en-US"/>
        </a:p>
      </dgm:t>
    </dgm:pt>
    <dgm:pt modelId="{0BA312FE-7E50-4FEC-A10A-06D9E9173B33}">
      <dgm:prSet/>
      <dgm:spPr/>
      <dgm:t>
        <a:bodyPr/>
        <a:lstStyle/>
        <a:p>
          <a:r>
            <a:rPr lang="en-GB" dirty="0"/>
            <a:t>Review insights from previous interviews, followed by conducting additional semi-structured interviews with legal professionals and technology providers using a standardized set of questions.</a:t>
          </a:r>
          <a:endParaRPr lang="en-US" dirty="0"/>
        </a:p>
      </dgm:t>
    </dgm:pt>
    <dgm:pt modelId="{4B13D23C-0256-4324-BDF2-3F764E4264DD}" type="parTrans" cxnId="{E3559A90-2416-4D03-B58F-E18CDB385475}">
      <dgm:prSet/>
      <dgm:spPr/>
      <dgm:t>
        <a:bodyPr/>
        <a:lstStyle/>
        <a:p>
          <a:endParaRPr lang="en-US"/>
        </a:p>
      </dgm:t>
    </dgm:pt>
    <dgm:pt modelId="{3408D824-A107-4EA7-A28F-E62FD2C9A6F8}" type="sibTrans" cxnId="{E3559A90-2416-4D03-B58F-E18CDB385475}">
      <dgm:prSet/>
      <dgm:spPr/>
      <dgm:t>
        <a:bodyPr/>
        <a:lstStyle/>
        <a:p>
          <a:endParaRPr lang="en-US"/>
        </a:p>
      </dgm:t>
    </dgm:pt>
    <dgm:pt modelId="{72B9B3CE-6A0A-46E1-9A0D-EC1DFB469112}">
      <dgm:prSet/>
      <dgm:spPr/>
      <dgm:t>
        <a:bodyPr/>
        <a:lstStyle/>
        <a:p>
          <a:r>
            <a:rPr lang="en-GB" b="1" dirty="0"/>
            <a:t>Trend Mapping</a:t>
          </a:r>
          <a:endParaRPr lang="en-US" dirty="0"/>
        </a:p>
      </dgm:t>
    </dgm:pt>
    <dgm:pt modelId="{09A06724-9447-4F34-A6E2-2327F49E47C9}" type="parTrans" cxnId="{4C29C6AF-37A6-4985-B824-5E003AEF1DB0}">
      <dgm:prSet/>
      <dgm:spPr/>
      <dgm:t>
        <a:bodyPr/>
        <a:lstStyle/>
        <a:p>
          <a:endParaRPr lang="en-US"/>
        </a:p>
      </dgm:t>
    </dgm:pt>
    <dgm:pt modelId="{78EB9CDC-F7B6-406D-9E5F-5E9A65061DC1}" type="sibTrans" cxnId="{4C29C6AF-37A6-4985-B824-5E003AEF1DB0}">
      <dgm:prSet/>
      <dgm:spPr/>
      <dgm:t>
        <a:bodyPr/>
        <a:lstStyle/>
        <a:p>
          <a:endParaRPr lang="en-US"/>
        </a:p>
      </dgm:t>
    </dgm:pt>
    <dgm:pt modelId="{D2E527A6-D57C-44AB-977F-8E059E9D3D81}">
      <dgm:prSet/>
      <dgm:spPr/>
      <dgm:t>
        <a:bodyPr/>
        <a:lstStyle/>
        <a:p>
          <a:r>
            <a:rPr lang="en-GB" dirty="0"/>
            <a:t>Develop and apply a structured methodology to </a:t>
          </a:r>
          <a:r>
            <a:rPr lang="en-GB" dirty="0" err="1"/>
            <a:t>analyze</a:t>
          </a:r>
          <a:r>
            <a:rPr lang="en-GB" dirty="0"/>
            <a:t> the evolution of NLP use cases over time, using data from the literature review and semi-structured interviews. This approach will identify patterns in adoption, with timelines and trend graphs illustrating shifts in the relevance and priorities of use cases.</a:t>
          </a:r>
          <a:endParaRPr lang="en-US" dirty="0"/>
        </a:p>
      </dgm:t>
    </dgm:pt>
    <dgm:pt modelId="{4B81912D-D6BA-486E-AC1A-1924FCA01B12}" type="parTrans" cxnId="{8E783DC6-15AE-4CEC-A0D8-48B5A8F93B2B}">
      <dgm:prSet/>
      <dgm:spPr/>
      <dgm:t>
        <a:bodyPr/>
        <a:lstStyle/>
        <a:p>
          <a:endParaRPr lang="en-US"/>
        </a:p>
      </dgm:t>
    </dgm:pt>
    <dgm:pt modelId="{02E3D635-B4D9-4206-8E0B-135EC65CA70C}" type="sibTrans" cxnId="{8E783DC6-15AE-4CEC-A0D8-48B5A8F93B2B}">
      <dgm:prSet/>
      <dgm:spPr/>
      <dgm:t>
        <a:bodyPr/>
        <a:lstStyle/>
        <a:p>
          <a:endParaRPr lang="en-US"/>
        </a:p>
      </dgm:t>
    </dgm:pt>
    <dgm:pt modelId="{283DDD43-7C71-410D-9D20-3DC885FAA2B4}">
      <dgm:prSet/>
      <dgm:spPr/>
      <dgm:t>
        <a:bodyPr/>
        <a:lstStyle/>
        <a:p>
          <a:r>
            <a:rPr lang="en-GB" b="1" dirty="0"/>
            <a:t>Challenges and ELSA Concerns</a:t>
          </a:r>
          <a:endParaRPr lang="en-US" dirty="0"/>
        </a:p>
      </dgm:t>
    </dgm:pt>
    <dgm:pt modelId="{13B7EBF9-8C74-41FE-83F7-F64A5123D16F}" type="parTrans" cxnId="{A7B3D0E9-F28F-4BCD-8AE2-2EF7D90D9A6A}">
      <dgm:prSet/>
      <dgm:spPr/>
      <dgm:t>
        <a:bodyPr/>
        <a:lstStyle/>
        <a:p>
          <a:endParaRPr lang="en-US"/>
        </a:p>
      </dgm:t>
    </dgm:pt>
    <dgm:pt modelId="{EA8C87A4-74D6-4499-9610-013C4F9D4422}" type="sibTrans" cxnId="{A7B3D0E9-F28F-4BCD-8AE2-2EF7D90D9A6A}">
      <dgm:prSet/>
      <dgm:spPr/>
      <dgm:t>
        <a:bodyPr/>
        <a:lstStyle/>
        <a:p>
          <a:endParaRPr lang="en-US"/>
        </a:p>
      </dgm:t>
    </dgm:pt>
    <dgm:pt modelId="{4CDD19BD-597C-4AAD-BC1F-8631303DED4D}">
      <dgm:prSet/>
      <dgm:spPr/>
      <dgm:t>
        <a:bodyPr/>
        <a:lstStyle/>
        <a:p>
          <a:r>
            <a:rPr lang="en-GB" dirty="0"/>
            <a:t>Extract and categorize common challenges from interview data and relevant literature, focusing on technical and operational aspects of NLP implementation in the legal sector. Specific Ethical, Legal, and Social Aspects (ELSA) concerns will be highlighted through thematic analysis.</a:t>
          </a:r>
          <a:endParaRPr lang="en-US" dirty="0"/>
        </a:p>
      </dgm:t>
    </dgm:pt>
    <dgm:pt modelId="{4880B70F-9DBC-499E-AD3C-CFD982BE1564}" type="parTrans" cxnId="{D1000C35-4A51-4365-AFC4-CF8DA0B5E1B0}">
      <dgm:prSet/>
      <dgm:spPr/>
      <dgm:t>
        <a:bodyPr/>
        <a:lstStyle/>
        <a:p>
          <a:endParaRPr lang="en-US"/>
        </a:p>
      </dgm:t>
    </dgm:pt>
    <dgm:pt modelId="{35E90357-0110-41C3-8242-8FE05BE2043D}" type="sibTrans" cxnId="{D1000C35-4A51-4365-AFC4-CF8DA0B5E1B0}">
      <dgm:prSet/>
      <dgm:spPr/>
      <dgm:t>
        <a:bodyPr/>
        <a:lstStyle/>
        <a:p>
          <a:endParaRPr lang="en-US"/>
        </a:p>
      </dgm:t>
    </dgm:pt>
    <dgm:pt modelId="{8D873B16-6792-4D0F-9F4A-5E4130BE6EF3}">
      <dgm:prSet/>
      <dgm:spPr/>
      <dgm:t>
        <a:bodyPr/>
        <a:lstStyle/>
        <a:p>
          <a:r>
            <a:rPr lang="en-GB" b="1" dirty="0"/>
            <a:t>Synthesis and Experience Reports</a:t>
          </a:r>
          <a:endParaRPr lang="en-US" dirty="0"/>
        </a:p>
      </dgm:t>
    </dgm:pt>
    <dgm:pt modelId="{566F1E28-9C5D-4254-B5DC-9A153D07F61B}" type="parTrans" cxnId="{1197EC77-9C38-44A1-9E57-A21524B7766A}">
      <dgm:prSet/>
      <dgm:spPr/>
      <dgm:t>
        <a:bodyPr/>
        <a:lstStyle/>
        <a:p>
          <a:endParaRPr lang="en-US"/>
        </a:p>
      </dgm:t>
    </dgm:pt>
    <dgm:pt modelId="{AB6CA32D-8137-46FB-AB7F-863BBD3A42C3}" type="sibTrans" cxnId="{1197EC77-9C38-44A1-9E57-A21524B7766A}">
      <dgm:prSet/>
      <dgm:spPr/>
      <dgm:t>
        <a:bodyPr/>
        <a:lstStyle/>
        <a:p>
          <a:endParaRPr lang="en-US"/>
        </a:p>
      </dgm:t>
    </dgm:pt>
    <dgm:pt modelId="{D46D981A-7A5D-4055-A96E-44208CC51029}">
      <dgm:prSet/>
      <dgm:spPr/>
      <dgm:t>
        <a:bodyPr/>
        <a:lstStyle/>
        <a:p>
          <a:r>
            <a:rPr lang="en-GB" dirty="0"/>
            <a:t>Summarize each interview into an Experience Report, capturing real-world applications, challenges, and insights from the interviewee’s perspective.</a:t>
          </a:r>
          <a:endParaRPr lang="en-US" dirty="0"/>
        </a:p>
      </dgm:t>
    </dgm:pt>
    <dgm:pt modelId="{FCF01FE6-5F5C-4476-9E45-8A0AEBCF6125}" type="parTrans" cxnId="{F719F556-F1C9-45B4-AA54-8F6A3B1DBA8D}">
      <dgm:prSet/>
      <dgm:spPr/>
      <dgm:t>
        <a:bodyPr/>
        <a:lstStyle/>
        <a:p>
          <a:endParaRPr lang="en-US"/>
        </a:p>
      </dgm:t>
    </dgm:pt>
    <dgm:pt modelId="{9C4AAE35-1D15-4946-99E8-B9711C398716}" type="sibTrans" cxnId="{F719F556-F1C9-45B4-AA54-8F6A3B1DBA8D}">
      <dgm:prSet/>
      <dgm:spPr/>
      <dgm:t>
        <a:bodyPr/>
        <a:lstStyle/>
        <a:p>
          <a:endParaRPr lang="en-US"/>
        </a:p>
      </dgm:t>
    </dgm:pt>
    <dgm:pt modelId="{C6151D00-C12A-9C40-9280-A131541DC2C4}" type="pres">
      <dgm:prSet presAssocID="{2EDAF138-802E-4C4D-AB17-44DF3BD7ACCE}" presName="vert0" presStyleCnt="0">
        <dgm:presLayoutVars>
          <dgm:dir/>
          <dgm:animOne val="branch"/>
          <dgm:animLvl val="lvl"/>
        </dgm:presLayoutVars>
      </dgm:prSet>
      <dgm:spPr/>
    </dgm:pt>
    <dgm:pt modelId="{34A400D6-9ECF-6F40-A499-630B42D44F02}" type="pres">
      <dgm:prSet presAssocID="{2A238794-B3E9-4B65-8071-89A9D1C4B727}" presName="thickLine" presStyleLbl="alignNode1" presStyleIdx="0" presStyleCnt="5"/>
      <dgm:spPr/>
    </dgm:pt>
    <dgm:pt modelId="{6EAA1CFD-8B40-6D4E-944F-3C04FB221A96}" type="pres">
      <dgm:prSet presAssocID="{2A238794-B3E9-4B65-8071-89A9D1C4B727}" presName="horz1" presStyleCnt="0"/>
      <dgm:spPr/>
    </dgm:pt>
    <dgm:pt modelId="{61EB1A11-3512-7D44-BB5C-03738F4E3FDF}" type="pres">
      <dgm:prSet presAssocID="{2A238794-B3E9-4B65-8071-89A9D1C4B727}" presName="tx1" presStyleLbl="revTx" presStyleIdx="0" presStyleCnt="10"/>
      <dgm:spPr/>
    </dgm:pt>
    <dgm:pt modelId="{BA0FC786-F1EC-0E4D-A3AC-2F5AF2C4AE34}" type="pres">
      <dgm:prSet presAssocID="{2A238794-B3E9-4B65-8071-89A9D1C4B727}" presName="vert1" presStyleCnt="0"/>
      <dgm:spPr/>
    </dgm:pt>
    <dgm:pt modelId="{F6C8D553-D537-F24E-BCCD-D8F90922DE5F}" type="pres">
      <dgm:prSet presAssocID="{1F74FCF7-9EB4-4769-A410-AE8A6BD03D52}" presName="vertSpace2a" presStyleCnt="0"/>
      <dgm:spPr/>
    </dgm:pt>
    <dgm:pt modelId="{ACEAEE4E-CAFA-2347-A3B5-242A384219D2}" type="pres">
      <dgm:prSet presAssocID="{1F74FCF7-9EB4-4769-A410-AE8A6BD03D52}" presName="horz2" presStyleCnt="0"/>
      <dgm:spPr/>
    </dgm:pt>
    <dgm:pt modelId="{EFFBD664-DB44-4A49-99BC-FBA16E9886CD}" type="pres">
      <dgm:prSet presAssocID="{1F74FCF7-9EB4-4769-A410-AE8A6BD03D52}" presName="horzSpace2" presStyleCnt="0"/>
      <dgm:spPr/>
    </dgm:pt>
    <dgm:pt modelId="{F11AA9B7-F190-D849-9FFE-963E94CD20CD}" type="pres">
      <dgm:prSet presAssocID="{1F74FCF7-9EB4-4769-A410-AE8A6BD03D52}" presName="tx2" presStyleLbl="revTx" presStyleIdx="1" presStyleCnt="10"/>
      <dgm:spPr/>
    </dgm:pt>
    <dgm:pt modelId="{8F450830-5C17-C647-A387-67F319938399}" type="pres">
      <dgm:prSet presAssocID="{1F74FCF7-9EB4-4769-A410-AE8A6BD03D52}" presName="vert2" presStyleCnt="0"/>
      <dgm:spPr/>
    </dgm:pt>
    <dgm:pt modelId="{DDE36651-7E72-7545-837B-6B4F8CA9C10E}" type="pres">
      <dgm:prSet presAssocID="{1F74FCF7-9EB4-4769-A410-AE8A6BD03D52}" presName="thinLine2b" presStyleLbl="callout" presStyleIdx="0" presStyleCnt="5"/>
      <dgm:spPr/>
    </dgm:pt>
    <dgm:pt modelId="{CAFFD768-C070-FB4F-A6E1-DDB8B3CB5E17}" type="pres">
      <dgm:prSet presAssocID="{1F74FCF7-9EB4-4769-A410-AE8A6BD03D52}" presName="vertSpace2b" presStyleCnt="0"/>
      <dgm:spPr/>
    </dgm:pt>
    <dgm:pt modelId="{265EEB5A-7D92-8F47-A5EA-DB839F830661}" type="pres">
      <dgm:prSet presAssocID="{6740CE94-4953-432C-AA3B-2767F2C73C86}" presName="thickLine" presStyleLbl="alignNode1" presStyleIdx="1" presStyleCnt="5"/>
      <dgm:spPr/>
    </dgm:pt>
    <dgm:pt modelId="{E1DD4623-B187-2048-8A7B-B8F3F42939A4}" type="pres">
      <dgm:prSet presAssocID="{6740CE94-4953-432C-AA3B-2767F2C73C86}" presName="horz1" presStyleCnt="0"/>
      <dgm:spPr/>
    </dgm:pt>
    <dgm:pt modelId="{980D276A-C9DB-ED45-9A24-202682354030}" type="pres">
      <dgm:prSet presAssocID="{6740CE94-4953-432C-AA3B-2767F2C73C86}" presName="tx1" presStyleLbl="revTx" presStyleIdx="2" presStyleCnt="10"/>
      <dgm:spPr/>
    </dgm:pt>
    <dgm:pt modelId="{5DB1BE12-AB37-9F42-9C7B-93DAF3DD3189}" type="pres">
      <dgm:prSet presAssocID="{6740CE94-4953-432C-AA3B-2767F2C73C86}" presName="vert1" presStyleCnt="0"/>
      <dgm:spPr/>
    </dgm:pt>
    <dgm:pt modelId="{97FD545B-A4A4-7147-B17B-453EB0796070}" type="pres">
      <dgm:prSet presAssocID="{0BA312FE-7E50-4FEC-A10A-06D9E9173B33}" presName="vertSpace2a" presStyleCnt="0"/>
      <dgm:spPr/>
    </dgm:pt>
    <dgm:pt modelId="{92C3D457-98D2-D44C-8E48-80008A6F3944}" type="pres">
      <dgm:prSet presAssocID="{0BA312FE-7E50-4FEC-A10A-06D9E9173B33}" presName="horz2" presStyleCnt="0"/>
      <dgm:spPr/>
    </dgm:pt>
    <dgm:pt modelId="{C0E20AEF-25BA-5D4C-9782-767DF7F1A1F5}" type="pres">
      <dgm:prSet presAssocID="{0BA312FE-7E50-4FEC-A10A-06D9E9173B33}" presName="horzSpace2" presStyleCnt="0"/>
      <dgm:spPr/>
    </dgm:pt>
    <dgm:pt modelId="{CAB9B660-6173-EA41-A6B4-1277F6B6AD6B}" type="pres">
      <dgm:prSet presAssocID="{0BA312FE-7E50-4FEC-A10A-06D9E9173B33}" presName="tx2" presStyleLbl="revTx" presStyleIdx="3" presStyleCnt="10"/>
      <dgm:spPr/>
    </dgm:pt>
    <dgm:pt modelId="{F44B7A1B-E6FF-4A44-AFDE-20EAA55BBF98}" type="pres">
      <dgm:prSet presAssocID="{0BA312FE-7E50-4FEC-A10A-06D9E9173B33}" presName="vert2" presStyleCnt="0"/>
      <dgm:spPr/>
    </dgm:pt>
    <dgm:pt modelId="{3507C93D-F453-F242-AE1B-07E4B2E88C5C}" type="pres">
      <dgm:prSet presAssocID="{0BA312FE-7E50-4FEC-A10A-06D9E9173B33}" presName="thinLine2b" presStyleLbl="callout" presStyleIdx="1" presStyleCnt="5"/>
      <dgm:spPr/>
    </dgm:pt>
    <dgm:pt modelId="{A7305414-DF77-AF47-AC40-0DD4CDBD7B92}" type="pres">
      <dgm:prSet presAssocID="{0BA312FE-7E50-4FEC-A10A-06D9E9173B33}" presName="vertSpace2b" presStyleCnt="0"/>
      <dgm:spPr/>
    </dgm:pt>
    <dgm:pt modelId="{D57627A1-C394-674E-99FB-35A9071F15DB}" type="pres">
      <dgm:prSet presAssocID="{72B9B3CE-6A0A-46E1-9A0D-EC1DFB469112}" presName="thickLine" presStyleLbl="alignNode1" presStyleIdx="2" presStyleCnt="5"/>
      <dgm:spPr/>
    </dgm:pt>
    <dgm:pt modelId="{D8215073-D1D7-424C-89B3-3B547B6720FB}" type="pres">
      <dgm:prSet presAssocID="{72B9B3CE-6A0A-46E1-9A0D-EC1DFB469112}" presName="horz1" presStyleCnt="0"/>
      <dgm:spPr/>
    </dgm:pt>
    <dgm:pt modelId="{EC9B19CB-B68A-C840-84BE-F78760EE695E}" type="pres">
      <dgm:prSet presAssocID="{72B9B3CE-6A0A-46E1-9A0D-EC1DFB469112}" presName="tx1" presStyleLbl="revTx" presStyleIdx="4" presStyleCnt="10"/>
      <dgm:spPr/>
    </dgm:pt>
    <dgm:pt modelId="{5447A4EB-6B2D-E547-A7EC-4BCFC2215E0D}" type="pres">
      <dgm:prSet presAssocID="{72B9B3CE-6A0A-46E1-9A0D-EC1DFB469112}" presName="vert1" presStyleCnt="0"/>
      <dgm:spPr/>
    </dgm:pt>
    <dgm:pt modelId="{742545C8-E472-6945-AF90-0815A937578D}" type="pres">
      <dgm:prSet presAssocID="{D2E527A6-D57C-44AB-977F-8E059E9D3D81}" presName="vertSpace2a" presStyleCnt="0"/>
      <dgm:spPr/>
    </dgm:pt>
    <dgm:pt modelId="{BD0B31BF-047D-4E41-9129-52EBFCF40FC5}" type="pres">
      <dgm:prSet presAssocID="{D2E527A6-D57C-44AB-977F-8E059E9D3D81}" presName="horz2" presStyleCnt="0"/>
      <dgm:spPr/>
    </dgm:pt>
    <dgm:pt modelId="{FBA32A72-19D4-A24F-B4D4-39A682226801}" type="pres">
      <dgm:prSet presAssocID="{D2E527A6-D57C-44AB-977F-8E059E9D3D81}" presName="horzSpace2" presStyleCnt="0"/>
      <dgm:spPr/>
    </dgm:pt>
    <dgm:pt modelId="{A43BC926-0FD4-4B42-AE76-969552CE8C89}" type="pres">
      <dgm:prSet presAssocID="{D2E527A6-D57C-44AB-977F-8E059E9D3D81}" presName="tx2" presStyleLbl="revTx" presStyleIdx="5" presStyleCnt="10"/>
      <dgm:spPr/>
    </dgm:pt>
    <dgm:pt modelId="{0F4E7D33-64E3-A041-9865-EBC53EDD11DA}" type="pres">
      <dgm:prSet presAssocID="{D2E527A6-D57C-44AB-977F-8E059E9D3D81}" presName="vert2" presStyleCnt="0"/>
      <dgm:spPr/>
    </dgm:pt>
    <dgm:pt modelId="{ED19A925-CF5E-5D40-9B3F-84192D0B22BD}" type="pres">
      <dgm:prSet presAssocID="{D2E527A6-D57C-44AB-977F-8E059E9D3D81}" presName="thinLine2b" presStyleLbl="callout" presStyleIdx="2" presStyleCnt="5"/>
      <dgm:spPr/>
    </dgm:pt>
    <dgm:pt modelId="{6E25C92F-33CC-7440-B726-ED789426F640}" type="pres">
      <dgm:prSet presAssocID="{D2E527A6-D57C-44AB-977F-8E059E9D3D81}" presName="vertSpace2b" presStyleCnt="0"/>
      <dgm:spPr/>
    </dgm:pt>
    <dgm:pt modelId="{659F1051-7E01-0449-B09A-26A2B7B10037}" type="pres">
      <dgm:prSet presAssocID="{283DDD43-7C71-410D-9D20-3DC885FAA2B4}" presName="thickLine" presStyleLbl="alignNode1" presStyleIdx="3" presStyleCnt="5"/>
      <dgm:spPr/>
    </dgm:pt>
    <dgm:pt modelId="{5D7527EA-850F-3D4E-B2B9-057842253C34}" type="pres">
      <dgm:prSet presAssocID="{283DDD43-7C71-410D-9D20-3DC885FAA2B4}" presName="horz1" presStyleCnt="0"/>
      <dgm:spPr/>
    </dgm:pt>
    <dgm:pt modelId="{89FB486C-967A-9544-B14A-BF8AAB82BCA3}" type="pres">
      <dgm:prSet presAssocID="{283DDD43-7C71-410D-9D20-3DC885FAA2B4}" presName="tx1" presStyleLbl="revTx" presStyleIdx="6" presStyleCnt="10"/>
      <dgm:spPr/>
    </dgm:pt>
    <dgm:pt modelId="{29757B1E-9700-A445-B6CF-F5F5F2F16416}" type="pres">
      <dgm:prSet presAssocID="{283DDD43-7C71-410D-9D20-3DC885FAA2B4}" presName="vert1" presStyleCnt="0"/>
      <dgm:spPr/>
    </dgm:pt>
    <dgm:pt modelId="{AB698A1B-76CD-A547-8C92-068E315C2D09}" type="pres">
      <dgm:prSet presAssocID="{4CDD19BD-597C-4AAD-BC1F-8631303DED4D}" presName="vertSpace2a" presStyleCnt="0"/>
      <dgm:spPr/>
    </dgm:pt>
    <dgm:pt modelId="{20548A6A-E866-F24D-9F89-A4DFEA53C22E}" type="pres">
      <dgm:prSet presAssocID="{4CDD19BD-597C-4AAD-BC1F-8631303DED4D}" presName="horz2" presStyleCnt="0"/>
      <dgm:spPr/>
    </dgm:pt>
    <dgm:pt modelId="{F336F3F3-4868-A541-AEA2-D94405E32E5B}" type="pres">
      <dgm:prSet presAssocID="{4CDD19BD-597C-4AAD-BC1F-8631303DED4D}" presName="horzSpace2" presStyleCnt="0"/>
      <dgm:spPr/>
    </dgm:pt>
    <dgm:pt modelId="{073DE2BB-8468-1E48-90FA-25056320930F}" type="pres">
      <dgm:prSet presAssocID="{4CDD19BD-597C-4AAD-BC1F-8631303DED4D}" presName="tx2" presStyleLbl="revTx" presStyleIdx="7" presStyleCnt="10"/>
      <dgm:spPr/>
    </dgm:pt>
    <dgm:pt modelId="{8EB5103C-01E3-2E42-A60E-19C8CE646A70}" type="pres">
      <dgm:prSet presAssocID="{4CDD19BD-597C-4AAD-BC1F-8631303DED4D}" presName="vert2" presStyleCnt="0"/>
      <dgm:spPr/>
    </dgm:pt>
    <dgm:pt modelId="{58A71505-B94D-B746-B633-AB8F10CA0B30}" type="pres">
      <dgm:prSet presAssocID="{4CDD19BD-597C-4AAD-BC1F-8631303DED4D}" presName="thinLine2b" presStyleLbl="callout" presStyleIdx="3" presStyleCnt="5"/>
      <dgm:spPr/>
    </dgm:pt>
    <dgm:pt modelId="{A3A5E553-AFB6-2146-B96D-F73D1A7386D5}" type="pres">
      <dgm:prSet presAssocID="{4CDD19BD-597C-4AAD-BC1F-8631303DED4D}" presName="vertSpace2b" presStyleCnt="0"/>
      <dgm:spPr/>
    </dgm:pt>
    <dgm:pt modelId="{769DB887-AC52-0445-B60C-E5E728AF6D31}" type="pres">
      <dgm:prSet presAssocID="{8D873B16-6792-4D0F-9F4A-5E4130BE6EF3}" presName="thickLine" presStyleLbl="alignNode1" presStyleIdx="4" presStyleCnt="5"/>
      <dgm:spPr/>
    </dgm:pt>
    <dgm:pt modelId="{B1391614-CAEB-D54B-9047-D3D9152BB01F}" type="pres">
      <dgm:prSet presAssocID="{8D873B16-6792-4D0F-9F4A-5E4130BE6EF3}" presName="horz1" presStyleCnt="0"/>
      <dgm:spPr/>
    </dgm:pt>
    <dgm:pt modelId="{AD7BDBD0-EC63-F349-990F-6C61DA8DF0E8}" type="pres">
      <dgm:prSet presAssocID="{8D873B16-6792-4D0F-9F4A-5E4130BE6EF3}" presName="tx1" presStyleLbl="revTx" presStyleIdx="8" presStyleCnt="10"/>
      <dgm:spPr/>
    </dgm:pt>
    <dgm:pt modelId="{E473CEBF-2C7C-DB44-9F50-338FDB6963A4}" type="pres">
      <dgm:prSet presAssocID="{8D873B16-6792-4D0F-9F4A-5E4130BE6EF3}" presName="vert1" presStyleCnt="0"/>
      <dgm:spPr/>
    </dgm:pt>
    <dgm:pt modelId="{513B7974-55BA-D448-A011-D3BA5E9F4A98}" type="pres">
      <dgm:prSet presAssocID="{D46D981A-7A5D-4055-A96E-44208CC51029}" presName="vertSpace2a" presStyleCnt="0"/>
      <dgm:spPr/>
    </dgm:pt>
    <dgm:pt modelId="{7C2C2FFB-7906-E346-9A19-68BEF0A195BA}" type="pres">
      <dgm:prSet presAssocID="{D46D981A-7A5D-4055-A96E-44208CC51029}" presName="horz2" presStyleCnt="0"/>
      <dgm:spPr/>
    </dgm:pt>
    <dgm:pt modelId="{3928F662-D1D2-6247-AEF8-591C61F674A9}" type="pres">
      <dgm:prSet presAssocID="{D46D981A-7A5D-4055-A96E-44208CC51029}" presName="horzSpace2" presStyleCnt="0"/>
      <dgm:spPr/>
    </dgm:pt>
    <dgm:pt modelId="{AF85A87A-74CB-CF4C-90F6-E0F814DC095A}" type="pres">
      <dgm:prSet presAssocID="{D46D981A-7A5D-4055-A96E-44208CC51029}" presName="tx2" presStyleLbl="revTx" presStyleIdx="9" presStyleCnt="10"/>
      <dgm:spPr/>
    </dgm:pt>
    <dgm:pt modelId="{FE97D91F-BC2D-D146-A33D-79BC6E1F221F}" type="pres">
      <dgm:prSet presAssocID="{D46D981A-7A5D-4055-A96E-44208CC51029}" presName="vert2" presStyleCnt="0"/>
      <dgm:spPr/>
    </dgm:pt>
    <dgm:pt modelId="{E19F609A-AE41-4441-B8F8-5D42CC3E8714}" type="pres">
      <dgm:prSet presAssocID="{D46D981A-7A5D-4055-A96E-44208CC51029}" presName="thinLine2b" presStyleLbl="callout" presStyleIdx="4" presStyleCnt="5"/>
      <dgm:spPr/>
    </dgm:pt>
    <dgm:pt modelId="{1A2DAF97-8927-0A45-8A08-9CFF6096B010}" type="pres">
      <dgm:prSet presAssocID="{D46D981A-7A5D-4055-A96E-44208CC51029}" presName="vertSpace2b" presStyleCnt="0"/>
      <dgm:spPr/>
    </dgm:pt>
  </dgm:ptLst>
  <dgm:cxnLst>
    <dgm:cxn modelId="{A94C8305-91C0-6242-84E6-0CD92A07283B}" type="presOf" srcId="{2EDAF138-802E-4C4D-AB17-44DF3BD7ACCE}" destId="{C6151D00-C12A-9C40-9280-A131541DC2C4}" srcOrd="0" destOrd="0" presId="urn:microsoft.com/office/officeart/2008/layout/LinedList"/>
    <dgm:cxn modelId="{3C9E7812-DBF7-E04A-85E8-16AC9789F28A}" type="presOf" srcId="{8D873B16-6792-4D0F-9F4A-5E4130BE6EF3}" destId="{AD7BDBD0-EC63-F349-990F-6C61DA8DF0E8}" srcOrd="0" destOrd="0" presId="urn:microsoft.com/office/officeart/2008/layout/LinedList"/>
    <dgm:cxn modelId="{2036F72B-0595-4E7E-B359-A69E95935DBA}" srcId="{2EDAF138-802E-4C4D-AB17-44DF3BD7ACCE}" destId="{6740CE94-4953-432C-AA3B-2767F2C73C86}" srcOrd="1" destOrd="0" parTransId="{F2B51844-1CA0-497C-806E-03B0E50BE912}" sibTransId="{9C91CAB6-E5F5-41D9-9070-84096F302448}"/>
    <dgm:cxn modelId="{D1000C35-4A51-4365-AFC4-CF8DA0B5E1B0}" srcId="{283DDD43-7C71-410D-9D20-3DC885FAA2B4}" destId="{4CDD19BD-597C-4AAD-BC1F-8631303DED4D}" srcOrd="0" destOrd="0" parTransId="{4880B70F-9DBC-499E-AD3C-CFD982BE1564}" sibTransId="{35E90357-0110-41C3-8242-8FE05BE2043D}"/>
    <dgm:cxn modelId="{C7D85739-2831-1D4A-B6C9-442F5261AEBE}" type="presOf" srcId="{283DDD43-7C71-410D-9D20-3DC885FAA2B4}" destId="{89FB486C-967A-9544-B14A-BF8AAB82BCA3}" srcOrd="0" destOrd="0" presId="urn:microsoft.com/office/officeart/2008/layout/LinedList"/>
    <dgm:cxn modelId="{F719F556-F1C9-45B4-AA54-8F6A3B1DBA8D}" srcId="{8D873B16-6792-4D0F-9F4A-5E4130BE6EF3}" destId="{D46D981A-7A5D-4055-A96E-44208CC51029}" srcOrd="0" destOrd="0" parTransId="{FCF01FE6-5F5C-4476-9E45-8A0AEBCF6125}" sibTransId="{9C4AAE35-1D15-4946-99E8-B9711C398716}"/>
    <dgm:cxn modelId="{CDDFD458-488A-D84E-BE3D-0545BECFA452}" type="presOf" srcId="{72B9B3CE-6A0A-46E1-9A0D-EC1DFB469112}" destId="{EC9B19CB-B68A-C840-84BE-F78760EE695E}" srcOrd="0" destOrd="0" presId="urn:microsoft.com/office/officeart/2008/layout/LinedList"/>
    <dgm:cxn modelId="{14ED3267-8AEC-C844-AEDF-4A543FF1770F}" type="presOf" srcId="{D46D981A-7A5D-4055-A96E-44208CC51029}" destId="{AF85A87A-74CB-CF4C-90F6-E0F814DC095A}" srcOrd="0" destOrd="0" presId="urn:microsoft.com/office/officeart/2008/layout/LinedList"/>
    <dgm:cxn modelId="{1197EC77-9C38-44A1-9E57-A21524B7766A}" srcId="{2EDAF138-802E-4C4D-AB17-44DF3BD7ACCE}" destId="{8D873B16-6792-4D0F-9F4A-5E4130BE6EF3}" srcOrd="4" destOrd="0" parTransId="{566F1E28-9C5D-4254-B5DC-9A153D07F61B}" sibTransId="{AB6CA32D-8137-46FB-AB7F-863BBD3A42C3}"/>
    <dgm:cxn modelId="{4454F87A-F0BB-CC42-9641-A810CAC2EB06}" type="presOf" srcId="{2A238794-B3E9-4B65-8071-89A9D1C4B727}" destId="{61EB1A11-3512-7D44-BB5C-03738F4E3FDF}" srcOrd="0" destOrd="0" presId="urn:microsoft.com/office/officeart/2008/layout/LinedList"/>
    <dgm:cxn modelId="{7DF7D97F-EA6D-0645-863E-0DC620AC6FBB}" type="presOf" srcId="{6740CE94-4953-432C-AA3B-2767F2C73C86}" destId="{980D276A-C9DB-ED45-9A24-202682354030}" srcOrd="0" destOrd="0" presId="urn:microsoft.com/office/officeart/2008/layout/LinedList"/>
    <dgm:cxn modelId="{E3559A90-2416-4D03-B58F-E18CDB385475}" srcId="{6740CE94-4953-432C-AA3B-2767F2C73C86}" destId="{0BA312FE-7E50-4FEC-A10A-06D9E9173B33}" srcOrd="0" destOrd="0" parTransId="{4B13D23C-0256-4324-BDF2-3F764E4264DD}" sibTransId="{3408D824-A107-4EA7-A28F-E62FD2C9A6F8}"/>
    <dgm:cxn modelId="{F408C295-9A69-3B43-9887-878F3127B62B}" type="presOf" srcId="{1F74FCF7-9EB4-4769-A410-AE8A6BD03D52}" destId="{F11AA9B7-F190-D849-9FFE-963E94CD20CD}" srcOrd="0" destOrd="0" presId="urn:microsoft.com/office/officeart/2008/layout/LinedList"/>
    <dgm:cxn modelId="{EB882596-5000-A74C-BABA-ACB86D7148F5}" type="presOf" srcId="{D2E527A6-D57C-44AB-977F-8E059E9D3D81}" destId="{A43BC926-0FD4-4B42-AE76-969552CE8C89}" srcOrd="0" destOrd="0" presId="urn:microsoft.com/office/officeart/2008/layout/LinedList"/>
    <dgm:cxn modelId="{ED3CDA9A-518C-F04F-B66C-30FA7FB3EB7F}" type="presOf" srcId="{4CDD19BD-597C-4AAD-BC1F-8631303DED4D}" destId="{073DE2BB-8468-1E48-90FA-25056320930F}" srcOrd="0" destOrd="0" presId="urn:microsoft.com/office/officeart/2008/layout/LinedList"/>
    <dgm:cxn modelId="{18156CA8-C190-47C8-918B-3958FB10838E}" srcId="{2EDAF138-802E-4C4D-AB17-44DF3BD7ACCE}" destId="{2A238794-B3E9-4B65-8071-89A9D1C4B727}" srcOrd="0" destOrd="0" parTransId="{268BE83B-A3D8-4E58-B4CF-26CF7C51BBAD}" sibTransId="{FC3F2F09-8C58-4282-945D-BD0C838B1EC9}"/>
    <dgm:cxn modelId="{4C29C6AF-37A6-4985-B824-5E003AEF1DB0}" srcId="{2EDAF138-802E-4C4D-AB17-44DF3BD7ACCE}" destId="{72B9B3CE-6A0A-46E1-9A0D-EC1DFB469112}" srcOrd="2" destOrd="0" parTransId="{09A06724-9447-4F34-A6E2-2327F49E47C9}" sibTransId="{78EB9CDC-F7B6-406D-9E5F-5E9A65061DC1}"/>
    <dgm:cxn modelId="{4DC70CC1-07C4-4267-91D3-45DBBE3E462E}" srcId="{2A238794-B3E9-4B65-8071-89A9D1C4B727}" destId="{1F74FCF7-9EB4-4769-A410-AE8A6BD03D52}" srcOrd="0" destOrd="0" parTransId="{63A5136D-4178-4D6B-B00A-1E0E243ECF01}" sibTransId="{70CAD518-A83C-44CC-AED5-8038F1AD8E47}"/>
    <dgm:cxn modelId="{8E783DC6-15AE-4CEC-A0D8-48B5A8F93B2B}" srcId="{72B9B3CE-6A0A-46E1-9A0D-EC1DFB469112}" destId="{D2E527A6-D57C-44AB-977F-8E059E9D3D81}" srcOrd="0" destOrd="0" parTransId="{4B81912D-D6BA-486E-AC1A-1924FCA01B12}" sibTransId="{02E3D635-B4D9-4206-8E0B-135EC65CA70C}"/>
    <dgm:cxn modelId="{F5D54CE6-FC1E-DF48-B3BA-CA8AB6D27067}" type="presOf" srcId="{0BA312FE-7E50-4FEC-A10A-06D9E9173B33}" destId="{CAB9B660-6173-EA41-A6B4-1277F6B6AD6B}" srcOrd="0" destOrd="0" presId="urn:microsoft.com/office/officeart/2008/layout/LinedList"/>
    <dgm:cxn modelId="{A7B3D0E9-F28F-4BCD-8AE2-2EF7D90D9A6A}" srcId="{2EDAF138-802E-4C4D-AB17-44DF3BD7ACCE}" destId="{283DDD43-7C71-410D-9D20-3DC885FAA2B4}" srcOrd="3" destOrd="0" parTransId="{13B7EBF9-8C74-41FE-83F7-F64A5123D16F}" sibTransId="{EA8C87A4-74D6-4499-9610-013C4F9D4422}"/>
    <dgm:cxn modelId="{E6D7170F-28F6-0F4D-969C-5A5D96433DF7}" type="presParOf" srcId="{C6151D00-C12A-9C40-9280-A131541DC2C4}" destId="{34A400D6-9ECF-6F40-A499-630B42D44F02}" srcOrd="0" destOrd="0" presId="urn:microsoft.com/office/officeart/2008/layout/LinedList"/>
    <dgm:cxn modelId="{15E3B056-F198-074D-B209-DA7976A73BFB}" type="presParOf" srcId="{C6151D00-C12A-9C40-9280-A131541DC2C4}" destId="{6EAA1CFD-8B40-6D4E-944F-3C04FB221A96}" srcOrd="1" destOrd="0" presId="urn:microsoft.com/office/officeart/2008/layout/LinedList"/>
    <dgm:cxn modelId="{ADA3FA4E-4A22-C44F-AD17-C60E92D0205F}" type="presParOf" srcId="{6EAA1CFD-8B40-6D4E-944F-3C04FB221A96}" destId="{61EB1A11-3512-7D44-BB5C-03738F4E3FDF}" srcOrd="0" destOrd="0" presId="urn:microsoft.com/office/officeart/2008/layout/LinedList"/>
    <dgm:cxn modelId="{EE04B8A9-3D11-8343-ACBA-B574BC914DF5}" type="presParOf" srcId="{6EAA1CFD-8B40-6D4E-944F-3C04FB221A96}" destId="{BA0FC786-F1EC-0E4D-A3AC-2F5AF2C4AE34}" srcOrd="1" destOrd="0" presId="urn:microsoft.com/office/officeart/2008/layout/LinedList"/>
    <dgm:cxn modelId="{1150B543-B4A2-564E-81E1-FD74623DED46}" type="presParOf" srcId="{BA0FC786-F1EC-0E4D-A3AC-2F5AF2C4AE34}" destId="{F6C8D553-D537-F24E-BCCD-D8F90922DE5F}" srcOrd="0" destOrd="0" presId="urn:microsoft.com/office/officeart/2008/layout/LinedList"/>
    <dgm:cxn modelId="{1C975AB4-B539-A247-B81E-42D2DBD7EE72}" type="presParOf" srcId="{BA0FC786-F1EC-0E4D-A3AC-2F5AF2C4AE34}" destId="{ACEAEE4E-CAFA-2347-A3B5-242A384219D2}" srcOrd="1" destOrd="0" presId="urn:microsoft.com/office/officeart/2008/layout/LinedList"/>
    <dgm:cxn modelId="{D10E43A5-E19D-E247-AC44-FD9AEA693396}" type="presParOf" srcId="{ACEAEE4E-CAFA-2347-A3B5-242A384219D2}" destId="{EFFBD664-DB44-4A49-99BC-FBA16E9886CD}" srcOrd="0" destOrd="0" presId="urn:microsoft.com/office/officeart/2008/layout/LinedList"/>
    <dgm:cxn modelId="{3E07EB3A-7286-1C46-AEDE-57DBED4FC7B0}" type="presParOf" srcId="{ACEAEE4E-CAFA-2347-A3B5-242A384219D2}" destId="{F11AA9B7-F190-D849-9FFE-963E94CD20CD}" srcOrd="1" destOrd="0" presId="urn:microsoft.com/office/officeart/2008/layout/LinedList"/>
    <dgm:cxn modelId="{03CACFAF-00A8-D64D-A84A-6204E5E9CD8B}" type="presParOf" srcId="{ACEAEE4E-CAFA-2347-A3B5-242A384219D2}" destId="{8F450830-5C17-C647-A387-67F319938399}" srcOrd="2" destOrd="0" presId="urn:microsoft.com/office/officeart/2008/layout/LinedList"/>
    <dgm:cxn modelId="{667F2DEC-DF9A-694B-963B-AC025F110CB4}" type="presParOf" srcId="{BA0FC786-F1EC-0E4D-A3AC-2F5AF2C4AE34}" destId="{DDE36651-7E72-7545-837B-6B4F8CA9C10E}" srcOrd="2" destOrd="0" presId="urn:microsoft.com/office/officeart/2008/layout/LinedList"/>
    <dgm:cxn modelId="{9E39C36E-DB98-8049-9C12-3534365A5653}" type="presParOf" srcId="{BA0FC786-F1EC-0E4D-A3AC-2F5AF2C4AE34}" destId="{CAFFD768-C070-FB4F-A6E1-DDB8B3CB5E17}" srcOrd="3" destOrd="0" presId="urn:microsoft.com/office/officeart/2008/layout/LinedList"/>
    <dgm:cxn modelId="{D1F530B3-2725-4C40-9E46-A3E76F76486E}" type="presParOf" srcId="{C6151D00-C12A-9C40-9280-A131541DC2C4}" destId="{265EEB5A-7D92-8F47-A5EA-DB839F830661}" srcOrd="2" destOrd="0" presId="urn:microsoft.com/office/officeart/2008/layout/LinedList"/>
    <dgm:cxn modelId="{C972FF4D-837B-374A-9259-0BAE3E569EA7}" type="presParOf" srcId="{C6151D00-C12A-9C40-9280-A131541DC2C4}" destId="{E1DD4623-B187-2048-8A7B-B8F3F42939A4}" srcOrd="3" destOrd="0" presId="urn:microsoft.com/office/officeart/2008/layout/LinedList"/>
    <dgm:cxn modelId="{B282B9E1-5A4F-DB42-BA97-3242B17C9774}" type="presParOf" srcId="{E1DD4623-B187-2048-8A7B-B8F3F42939A4}" destId="{980D276A-C9DB-ED45-9A24-202682354030}" srcOrd="0" destOrd="0" presId="urn:microsoft.com/office/officeart/2008/layout/LinedList"/>
    <dgm:cxn modelId="{C0226D39-F38A-5043-B562-42FE98B36656}" type="presParOf" srcId="{E1DD4623-B187-2048-8A7B-B8F3F42939A4}" destId="{5DB1BE12-AB37-9F42-9C7B-93DAF3DD3189}" srcOrd="1" destOrd="0" presId="urn:microsoft.com/office/officeart/2008/layout/LinedList"/>
    <dgm:cxn modelId="{BBA34B42-3E2E-9D40-9F99-E5509AEA2937}" type="presParOf" srcId="{5DB1BE12-AB37-9F42-9C7B-93DAF3DD3189}" destId="{97FD545B-A4A4-7147-B17B-453EB0796070}" srcOrd="0" destOrd="0" presId="urn:microsoft.com/office/officeart/2008/layout/LinedList"/>
    <dgm:cxn modelId="{9C5569FD-F63F-564A-AA23-C7BB644AFD9D}" type="presParOf" srcId="{5DB1BE12-AB37-9F42-9C7B-93DAF3DD3189}" destId="{92C3D457-98D2-D44C-8E48-80008A6F3944}" srcOrd="1" destOrd="0" presId="urn:microsoft.com/office/officeart/2008/layout/LinedList"/>
    <dgm:cxn modelId="{DE6A3113-BF0F-B542-9A2E-60B121FD3B64}" type="presParOf" srcId="{92C3D457-98D2-D44C-8E48-80008A6F3944}" destId="{C0E20AEF-25BA-5D4C-9782-767DF7F1A1F5}" srcOrd="0" destOrd="0" presId="urn:microsoft.com/office/officeart/2008/layout/LinedList"/>
    <dgm:cxn modelId="{200539E4-5D24-774F-8DD7-9CD49BF70E09}" type="presParOf" srcId="{92C3D457-98D2-D44C-8E48-80008A6F3944}" destId="{CAB9B660-6173-EA41-A6B4-1277F6B6AD6B}" srcOrd="1" destOrd="0" presId="urn:microsoft.com/office/officeart/2008/layout/LinedList"/>
    <dgm:cxn modelId="{0115534B-2526-634B-8E83-3C07C3A57BDE}" type="presParOf" srcId="{92C3D457-98D2-D44C-8E48-80008A6F3944}" destId="{F44B7A1B-E6FF-4A44-AFDE-20EAA55BBF98}" srcOrd="2" destOrd="0" presId="urn:microsoft.com/office/officeart/2008/layout/LinedList"/>
    <dgm:cxn modelId="{6A6DB9B8-2A4F-0545-B118-8AFFC51DA1CA}" type="presParOf" srcId="{5DB1BE12-AB37-9F42-9C7B-93DAF3DD3189}" destId="{3507C93D-F453-F242-AE1B-07E4B2E88C5C}" srcOrd="2" destOrd="0" presId="urn:microsoft.com/office/officeart/2008/layout/LinedList"/>
    <dgm:cxn modelId="{809DAE8F-74D7-E148-AD2C-FDE1B38FBE0D}" type="presParOf" srcId="{5DB1BE12-AB37-9F42-9C7B-93DAF3DD3189}" destId="{A7305414-DF77-AF47-AC40-0DD4CDBD7B92}" srcOrd="3" destOrd="0" presId="urn:microsoft.com/office/officeart/2008/layout/LinedList"/>
    <dgm:cxn modelId="{D9B04AF0-75EA-D64E-9AC9-635C9846FE24}" type="presParOf" srcId="{C6151D00-C12A-9C40-9280-A131541DC2C4}" destId="{D57627A1-C394-674E-99FB-35A9071F15DB}" srcOrd="4" destOrd="0" presId="urn:microsoft.com/office/officeart/2008/layout/LinedList"/>
    <dgm:cxn modelId="{17B86B3C-4723-9C43-8EC8-2059EC80ED46}" type="presParOf" srcId="{C6151D00-C12A-9C40-9280-A131541DC2C4}" destId="{D8215073-D1D7-424C-89B3-3B547B6720FB}" srcOrd="5" destOrd="0" presId="urn:microsoft.com/office/officeart/2008/layout/LinedList"/>
    <dgm:cxn modelId="{B5393E60-64CC-D844-991C-58A60004598B}" type="presParOf" srcId="{D8215073-D1D7-424C-89B3-3B547B6720FB}" destId="{EC9B19CB-B68A-C840-84BE-F78760EE695E}" srcOrd="0" destOrd="0" presId="urn:microsoft.com/office/officeart/2008/layout/LinedList"/>
    <dgm:cxn modelId="{FD456E48-7C09-1943-B6B3-2F371CD202C3}" type="presParOf" srcId="{D8215073-D1D7-424C-89B3-3B547B6720FB}" destId="{5447A4EB-6B2D-E547-A7EC-4BCFC2215E0D}" srcOrd="1" destOrd="0" presId="urn:microsoft.com/office/officeart/2008/layout/LinedList"/>
    <dgm:cxn modelId="{06094881-9742-2E47-80AA-4197B6731F25}" type="presParOf" srcId="{5447A4EB-6B2D-E547-A7EC-4BCFC2215E0D}" destId="{742545C8-E472-6945-AF90-0815A937578D}" srcOrd="0" destOrd="0" presId="urn:microsoft.com/office/officeart/2008/layout/LinedList"/>
    <dgm:cxn modelId="{1D01CCAE-DE28-314C-A54C-3DBCA5FAC3C2}" type="presParOf" srcId="{5447A4EB-6B2D-E547-A7EC-4BCFC2215E0D}" destId="{BD0B31BF-047D-4E41-9129-52EBFCF40FC5}" srcOrd="1" destOrd="0" presId="urn:microsoft.com/office/officeart/2008/layout/LinedList"/>
    <dgm:cxn modelId="{309225D9-818B-5743-822F-BE84CC475EE4}" type="presParOf" srcId="{BD0B31BF-047D-4E41-9129-52EBFCF40FC5}" destId="{FBA32A72-19D4-A24F-B4D4-39A682226801}" srcOrd="0" destOrd="0" presId="urn:microsoft.com/office/officeart/2008/layout/LinedList"/>
    <dgm:cxn modelId="{B5C44645-F9D7-CD4E-ACD1-E3ED69D7BE77}" type="presParOf" srcId="{BD0B31BF-047D-4E41-9129-52EBFCF40FC5}" destId="{A43BC926-0FD4-4B42-AE76-969552CE8C89}" srcOrd="1" destOrd="0" presId="urn:microsoft.com/office/officeart/2008/layout/LinedList"/>
    <dgm:cxn modelId="{80DEB282-5E49-1841-A33E-D61056CFCABF}" type="presParOf" srcId="{BD0B31BF-047D-4E41-9129-52EBFCF40FC5}" destId="{0F4E7D33-64E3-A041-9865-EBC53EDD11DA}" srcOrd="2" destOrd="0" presId="urn:microsoft.com/office/officeart/2008/layout/LinedList"/>
    <dgm:cxn modelId="{151436DF-6DFA-B341-96AC-1614C40546AB}" type="presParOf" srcId="{5447A4EB-6B2D-E547-A7EC-4BCFC2215E0D}" destId="{ED19A925-CF5E-5D40-9B3F-84192D0B22BD}" srcOrd="2" destOrd="0" presId="urn:microsoft.com/office/officeart/2008/layout/LinedList"/>
    <dgm:cxn modelId="{841EB55B-9264-704F-8524-861F46D314CE}" type="presParOf" srcId="{5447A4EB-6B2D-E547-A7EC-4BCFC2215E0D}" destId="{6E25C92F-33CC-7440-B726-ED789426F640}" srcOrd="3" destOrd="0" presId="urn:microsoft.com/office/officeart/2008/layout/LinedList"/>
    <dgm:cxn modelId="{A4AD7AC6-F7E3-9B4D-80D9-A4F8B4CC84C3}" type="presParOf" srcId="{C6151D00-C12A-9C40-9280-A131541DC2C4}" destId="{659F1051-7E01-0449-B09A-26A2B7B10037}" srcOrd="6" destOrd="0" presId="urn:microsoft.com/office/officeart/2008/layout/LinedList"/>
    <dgm:cxn modelId="{DCC61420-7B42-A542-B218-E51ECFA934F5}" type="presParOf" srcId="{C6151D00-C12A-9C40-9280-A131541DC2C4}" destId="{5D7527EA-850F-3D4E-B2B9-057842253C34}" srcOrd="7" destOrd="0" presId="urn:microsoft.com/office/officeart/2008/layout/LinedList"/>
    <dgm:cxn modelId="{E614ED9A-A931-BE43-8055-5A02B38CC38D}" type="presParOf" srcId="{5D7527EA-850F-3D4E-B2B9-057842253C34}" destId="{89FB486C-967A-9544-B14A-BF8AAB82BCA3}" srcOrd="0" destOrd="0" presId="urn:microsoft.com/office/officeart/2008/layout/LinedList"/>
    <dgm:cxn modelId="{1162EE71-4EFA-9F4D-8B54-AA93A74A396B}" type="presParOf" srcId="{5D7527EA-850F-3D4E-B2B9-057842253C34}" destId="{29757B1E-9700-A445-B6CF-F5F5F2F16416}" srcOrd="1" destOrd="0" presId="urn:microsoft.com/office/officeart/2008/layout/LinedList"/>
    <dgm:cxn modelId="{35ACAD54-F9FF-4E43-A034-36F27794EC7A}" type="presParOf" srcId="{29757B1E-9700-A445-B6CF-F5F5F2F16416}" destId="{AB698A1B-76CD-A547-8C92-068E315C2D09}" srcOrd="0" destOrd="0" presId="urn:microsoft.com/office/officeart/2008/layout/LinedList"/>
    <dgm:cxn modelId="{B6F709CD-E4FC-C14A-B781-433109842707}" type="presParOf" srcId="{29757B1E-9700-A445-B6CF-F5F5F2F16416}" destId="{20548A6A-E866-F24D-9F89-A4DFEA53C22E}" srcOrd="1" destOrd="0" presId="urn:microsoft.com/office/officeart/2008/layout/LinedList"/>
    <dgm:cxn modelId="{236DD95A-B993-2742-848F-6F5E8674306A}" type="presParOf" srcId="{20548A6A-E866-F24D-9F89-A4DFEA53C22E}" destId="{F336F3F3-4868-A541-AEA2-D94405E32E5B}" srcOrd="0" destOrd="0" presId="urn:microsoft.com/office/officeart/2008/layout/LinedList"/>
    <dgm:cxn modelId="{A5613D99-8606-3B48-B8E3-8C52A7BCA4A6}" type="presParOf" srcId="{20548A6A-E866-F24D-9F89-A4DFEA53C22E}" destId="{073DE2BB-8468-1E48-90FA-25056320930F}" srcOrd="1" destOrd="0" presId="urn:microsoft.com/office/officeart/2008/layout/LinedList"/>
    <dgm:cxn modelId="{002D9270-1C47-CD4A-9EB3-108E662EECD5}" type="presParOf" srcId="{20548A6A-E866-F24D-9F89-A4DFEA53C22E}" destId="{8EB5103C-01E3-2E42-A60E-19C8CE646A70}" srcOrd="2" destOrd="0" presId="urn:microsoft.com/office/officeart/2008/layout/LinedList"/>
    <dgm:cxn modelId="{5275FAC4-E04E-CD40-AB3D-4997305A5484}" type="presParOf" srcId="{29757B1E-9700-A445-B6CF-F5F5F2F16416}" destId="{58A71505-B94D-B746-B633-AB8F10CA0B30}" srcOrd="2" destOrd="0" presId="urn:microsoft.com/office/officeart/2008/layout/LinedList"/>
    <dgm:cxn modelId="{B5E1E0D1-4F9C-8144-9214-636DEFBAC637}" type="presParOf" srcId="{29757B1E-9700-A445-B6CF-F5F5F2F16416}" destId="{A3A5E553-AFB6-2146-B96D-F73D1A7386D5}" srcOrd="3" destOrd="0" presId="urn:microsoft.com/office/officeart/2008/layout/LinedList"/>
    <dgm:cxn modelId="{7522B985-8287-524A-A920-1AEEE7654852}" type="presParOf" srcId="{C6151D00-C12A-9C40-9280-A131541DC2C4}" destId="{769DB887-AC52-0445-B60C-E5E728AF6D31}" srcOrd="8" destOrd="0" presId="urn:microsoft.com/office/officeart/2008/layout/LinedList"/>
    <dgm:cxn modelId="{38E2AE4D-4F9D-4348-AC21-4E0B79569A9C}" type="presParOf" srcId="{C6151D00-C12A-9C40-9280-A131541DC2C4}" destId="{B1391614-CAEB-D54B-9047-D3D9152BB01F}" srcOrd="9" destOrd="0" presId="urn:microsoft.com/office/officeart/2008/layout/LinedList"/>
    <dgm:cxn modelId="{BB31EE55-27F6-5E4B-8AEB-97B3D251C6EC}" type="presParOf" srcId="{B1391614-CAEB-D54B-9047-D3D9152BB01F}" destId="{AD7BDBD0-EC63-F349-990F-6C61DA8DF0E8}" srcOrd="0" destOrd="0" presId="urn:microsoft.com/office/officeart/2008/layout/LinedList"/>
    <dgm:cxn modelId="{EF4F2027-991A-614E-AD71-3F195693D3EB}" type="presParOf" srcId="{B1391614-CAEB-D54B-9047-D3D9152BB01F}" destId="{E473CEBF-2C7C-DB44-9F50-338FDB6963A4}" srcOrd="1" destOrd="0" presId="urn:microsoft.com/office/officeart/2008/layout/LinedList"/>
    <dgm:cxn modelId="{A6985041-4FB4-584C-A5CA-CE046B0DBC8E}" type="presParOf" srcId="{E473CEBF-2C7C-DB44-9F50-338FDB6963A4}" destId="{513B7974-55BA-D448-A011-D3BA5E9F4A98}" srcOrd="0" destOrd="0" presId="urn:microsoft.com/office/officeart/2008/layout/LinedList"/>
    <dgm:cxn modelId="{E884C984-82C5-1F46-A052-5A17EDBF8F8A}" type="presParOf" srcId="{E473CEBF-2C7C-DB44-9F50-338FDB6963A4}" destId="{7C2C2FFB-7906-E346-9A19-68BEF0A195BA}" srcOrd="1" destOrd="0" presId="urn:microsoft.com/office/officeart/2008/layout/LinedList"/>
    <dgm:cxn modelId="{D41F5728-6FC5-5E48-B2FD-770EE61674A4}" type="presParOf" srcId="{7C2C2FFB-7906-E346-9A19-68BEF0A195BA}" destId="{3928F662-D1D2-6247-AEF8-591C61F674A9}" srcOrd="0" destOrd="0" presId="urn:microsoft.com/office/officeart/2008/layout/LinedList"/>
    <dgm:cxn modelId="{2CC0E942-A973-A84D-BF89-76AB4B2B2DE0}" type="presParOf" srcId="{7C2C2FFB-7906-E346-9A19-68BEF0A195BA}" destId="{AF85A87A-74CB-CF4C-90F6-E0F814DC095A}" srcOrd="1" destOrd="0" presId="urn:microsoft.com/office/officeart/2008/layout/LinedList"/>
    <dgm:cxn modelId="{34028D00-6811-DD47-99F2-4438037B98C8}" type="presParOf" srcId="{7C2C2FFB-7906-E346-9A19-68BEF0A195BA}" destId="{FE97D91F-BC2D-D146-A33D-79BC6E1F221F}" srcOrd="2" destOrd="0" presId="urn:microsoft.com/office/officeart/2008/layout/LinedList"/>
    <dgm:cxn modelId="{7E02D345-0E72-924A-AEB7-DC79BD087D97}" type="presParOf" srcId="{E473CEBF-2C7C-DB44-9F50-338FDB6963A4}" destId="{E19F609A-AE41-4441-B8F8-5D42CC3E8714}" srcOrd="2" destOrd="0" presId="urn:microsoft.com/office/officeart/2008/layout/LinedList"/>
    <dgm:cxn modelId="{75B25C71-31D2-744F-981E-E4758678EF5E}" type="presParOf" srcId="{E473CEBF-2C7C-DB44-9F50-338FDB6963A4}" destId="{1A2DAF97-8927-0A45-8A08-9CFF6096B010}"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DF54AEC-B773-4CFE-8E1A-CE66114C1E29}" type="doc">
      <dgm:prSet loTypeId="urn:microsoft.com/office/officeart/2005/8/layout/default" loCatId="list" qsTypeId="urn:microsoft.com/office/officeart/2005/8/quickstyle/simple5" qsCatId="simple" csTypeId="urn:microsoft.com/office/officeart/2005/8/colors/accent2_2" csCatId="accent2" phldr="1"/>
      <dgm:spPr/>
      <dgm:t>
        <a:bodyPr/>
        <a:lstStyle/>
        <a:p>
          <a:endParaRPr lang="en-US"/>
        </a:p>
      </dgm:t>
    </dgm:pt>
    <dgm:pt modelId="{346DC333-2AE1-408D-8A12-E6A2D568CD60}">
      <dgm:prSet custT="1"/>
      <dgm:spPr/>
      <dgm:t>
        <a:bodyPr/>
        <a:lstStyle/>
        <a:p>
          <a:r>
            <a:rPr lang="en-GB" sz="1900" b="1" dirty="0"/>
            <a:t>Enhanced Knowledge Base of Legal AI Use Cases</a:t>
          </a:r>
        </a:p>
        <a:p>
          <a:br>
            <a:rPr lang="en-GB" sz="1900" dirty="0"/>
          </a:br>
          <a:r>
            <a:rPr lang="en-GB" sz="1400" i="1" dirty="0"/>
            <a:t>Updated collection of Legal AI use cases in the DACH region, combining literature insights and new </a:t>
          </a:r>
          <a:r>
            <a:rPr lang="en-GB" sz="1400" i="1" dirty="0">
              <a:solidFill>
                <a:srgbClr val="0065BD"/>
              </a:solidFill>
            </a:rPr>
            <a:t>Experience Reports.</a:t>
          </a:r>
          <a:endParaRPr lang="en-US" sz="1900" dirty="0">
            <a:solidFill>
              <a:srgbClr val="0065BD"/>
            </a:solidFill>
          </a:endParaRPr>
        </a:p>
      </dgm:t>
    </dgm:pt>
    <dgm:pt modelId="{CD055C95-ECD0-46EE-A5B8-E7C40439758F}" type="parTrans" cxnId="{59A43206-7857-4AE0-B819-C6CEA562D1A5}">
      <dgm:prSet/>
      <dgm:spPr/>
      <dgm:t>
        <a:bodyPr/>
        <a:lstStyle/>
        <a:p>
          <a:endParaRPr lang="en-US"/>
        </a:p>
      </dgm:t>
    </dgm:pt>
    <dgm:pt modelId="{3D922285-FE5D-424A-9029-E68F6B49136B}" type="sibTrans" cxnId="{59A43206-7857-4AE0-B819-C6CEA562D1A5}">
      <dgm:prSet/>
      <dgm:spPr/>
      <dgm:t>
        <a:bodyPr/>
        <a:lstStyle/>
        <a:p>
          <a:endParaRPr lang="en-US"/>
        </a:p>
      </dgm:t>
    </dgm:pt>
    <dgm:pt modelId="{3DFC8DDC-2006-4C31-9300-59EE9FD2B2E8}">
      <dgm:prSet custT="1"/>
      <dgm:spPr/>
      <dgm:t>
        <a:bodyPr/>
        <a:lstStyle/>
        <a:p>
          <a:r>
            <a:rPr lang="en-GB" sz="1900" b="1" dirty="0"/>
            <a:t>Trend Mapping Methodology</a:t>
          </a:r>
        </a:p>
        <a:p>
          <a:br>
            <a:rPr lang="en-GB" sz="1900" dirty="0"/>
          </a:br>
          <a:r>
            <a:rPr lang="en-GB" sz="1400" i="1" dirty="0"/>
            <a:t>A structured approach to </a:t>
          </a:r>
          <a:r>
            <a:rPr lang="en-GB" sz="1400" i="1" dirty="0" err="1"/>
            <a:t>analyze</a:t>
          </a:r>
          <a:r>
            <a:rPr lang="en-GB" sz="1400" i="1" dirty="0"/>
            <a:t> trends in Legal AI adoption, based on data from the literature review and interviews.</a:t>
          </a:r>
          <a:endParaRPr lang="en-US" sz="1900" i="1" dirty="0"/>
        </a:p>
      </dgm:t>
    </dgm:pt>
    <dgm:pt modelId="{E7DDC32B-DD2B-4443-A720-E53B893DCAE8}" type="parTrans" cxnId="{56B0B3FA-4810-4F69-9E32-2281C5E1360F}">
      <dgm:prSet/>
      <dgm:spPr/>
      <dgm:t>
        <a:bodyPr/>
        <a:lstStyle/>
        <a:p>
          <a:endParaRPr lang="en-US"/>
        </a:p>
      </dgm:t>
    </dgm:pt>
    <dgm:pt modelId="{ED41021F-2735-4EBE-B7EB-866027D55F88}" type="sibTrans" cxnId="{56B0B3FA-4810-4F69-9E32-2281C5E1360F}">
      <dgm:prSet/>
      <dgm:spPr/>
      <dgm:t>
        <a:bodyPr/>
        <a:lstStyle/>
        <a:p>
          <a:endParaRPr lang="en-US"/>
        </a:p>
      </dgm:t>
    </dgm:pt>
    <dgm:pt modelId="{79CD544F-E6E0-46A4-9DD2-DA473C1575D5}">
      <dgm:prSet custT="1"/>
      <dgm:spPr/>
      <dgm:t>
        <a:bodyPr/>
        <a:lstStyle/>
        <a:p>
          <a:r>
            <a:rPr lang="en-GB" sz="1900" b="1" dirty="0"/>
            <a:t>Challenges and ELSA Concerns</a:t>
          </a:r>
        </a:p>
        <a:p>
          <a:br>
            <a:rPr lang="en-GB" sz="1900" dirty="0"/>
          </a:br>
          <a:r>
            <a:rPr lang="en-GB" sz="1400" i="1" dirty="0"/>
            <a:t>An analysis of the key challenges faced by legal teams, with a focus on technical and operational aspects, including ELSA concerns.</a:t>
          </a:r>
          <a:endParaRPr lang="en-US" sz="1900" i="1" dirty="0"/>
        </a:p>
      </dgm:t>
    </dgm:pt>
    <dgm:pt modelId="{F3D4B528-9528-4B95-A2EA-CF97A7C0D979}" type="parTrans" cxnId="{4DA900F2-C076-46A7-9E62-9D82A1A1FA19}">
      <dgm:prSet/>
      <dgm:spPr/>
      <dgm:t>
        <a:bodyPr/>
        <a:lstStyle/>
        <a:p>
          <a:endParaRPr lang="en-US"/>
        </a:p>
      </dgm:t>
    </dgm:pt>
    <dgm:pt modelId="{F4D21241-3700-4C5C-8545-42BCDFBF1D85}" type="sibTrans" cxnId="{4DA900F2-C076-46A7-9E62-9D82A1A1FA19}">
      <dgm:prSet/>
      <dgm:spPr/>
      <dgm:t>
        <a:bodyPr/>
        <a:lstStyle/>
        <a:p>
          <a:endParaRPr lang="en-US"/>
        </a:p>
      </dgm:t>
    </dgm:pt>
    <dgm:pt modelId="{E00BC57F-4109-7345-830A-B60D5693A158}" type="pres">
      <dgm:prSet presAssocID="{1DF54AEC-B773-4CFE-8E1A-CE66114C1E29}" presName="diagram" presStyleCnt="0">
        <dgm:presLayoutVars>
          <dgm:dir/>
          <dgm:resizeHandles val="exact"/>
        </dgm:presLayoutVars>
      </dgm:prSet>
      <dgm:spPr/>
    </dgm:pt>
    <dgm:pt modelId="{4482FEED-76F6-4C43-9701-86F66BE99F5C}" type="pres">
      <dgm:prSet presAssocID="{346DC333-2AE1-408D-8A12-E6A2D568CD60}" presName="node" presStyleLbl="node1" presStyleIdx="0" presStyleCnt="3">
        <dgm:presLayoutVars>
          <dgm:bulletEnabled val="1"/>
        </dgm:presLayoutVars>
      </dgm:prSet>
      <dgm:spPr/>
    </dgm:pt>
    <dgm:pt modelId="{5B6D24A6-1D99-A349-8BB0-17DD51F33F13}" type="pres">
      <dgm:prSet presAssocID="{3D922285-FE5D-424A-9029-E68F6B49136B}" presName="sibTrans" presStyleCnt="0"/>
      <dgm:spPr/>
    </dgm:pt>
    <dgm:pt modelId="{CA353F23-132E-A345-BEC9-431F6EF34452}" type="pres">
      <dgm:prSet presAssocID="{3DFC8DDC-2006-4C31-9300-59EE9FD2B2E8}" presName="node" presStyleLbl="node1" presStyleIdx="1" presStyleCnt="3">
        <dgm:presLayoutVars>
          <dgm:bulletEnabled val="1"/>
        </dgm:presLayoutVars>
      </dgm:prSet>
      <dgm:spPr/>
    </dgm:pt>
    <dgm:pt modelId="{3A839AE2-D6AF-4A40-AC85-A774DEA684FB}" type="pres">
      <dgm:prSet presAssocID="{ED41021F-2735-4EBE-B7EB-866027D55F88}" presName="sibTrans" presStyleCnt="0"/>
      <dgm:spPr/>
    </dgm:pt>
    <dgm:pt modelId="{711C4172-AC1E-5443-A205-9F28F1FE825E}" type="pres">
      <dgm:prSet presAssocID="{79CD544F-E6E0-46A4-9DD2-DA473C1575D5}" presName="node" presStyleLbl="node1" presStyleIdx="2" presStyleCnt="3">
        <dgm:presLayoutVars>
          <dgm:bulletEnabled val="1"/>
        </dgm:presLayoutVars>
      </dgm:prSet>
      <dgm:spPr/>
    </dgm:pt>
  </dgm:ptLst>
  <dgm:cxnLst>
    <dgm:cxn modelId="{DB55D502-3451-BE46-ADD5-2390BB3AEB08}" type="presOf" srcId="{346DC333-2AE1-408D-8A12-E6A2D568CD60}" destId="{4482FEED-76F6-4C43-9701-86F66BE99F5C}" srcOrd="0" destOrd="0" presId="urn:microsoft.com/office/officeart/2005/8/layout/default"/>
    <dgm:cxn modelId="{59A43206-7857-4AE0-B819-C6CEA562D1A5}" srcId="{1DF54AEC-B773-4CFE-8E1A-CE66114C1E29}" destId="{346DC333-2AE1-408D-8A12-E6A2D568CD60}" srcOrd="0" destOrd="0" parTransId="{CD055C95-ECD0-46EE-A5B8-E7C40439758F}" sibTransId="{3D922285-FE5D-424A-9029-E68F6B49136B}"/>
    <dgm:cxn modelId="{A0776827-27E3-364B-9F88-C20F76FF7895}" type="presOf" srcId="{1DF54AEC-B773-4CFE-8E1A-CE66114C1E29}" destId="{E00BC57F-4109-7345-830A-B60D5693A158}" srcOrd="0" destOrd="0" presId="urn:microsoft.com/office/officeart/2005/8/layout/default"/>
    <dgm:cxn modelId="{284528E3-22F6-CA49-9201-353C75BD52F9}" type="presOf" srcId="{79CD544F-E6E0-46A4-9DD2-DA473C1575D5}" destId="{711C4172-AC1E-5443-A205-9F28F1FE825E}" srcOrd="0" destOrd="0" presId="urn:microsoft.com/office/officeart/2005/8/layout/default"/>
    <dgm:cxn modelId="{BA03B1F0-F386-2847-AFE7-0BA44613027D}" type="presOf" srcId="{3DFC8DDC-2006-4C31-9300-59EE9FD2B2E8}" destId="{CA353F23-132E-A345-BEC9-431F6EF34452}" srcOrd="0" destOrd="0" presId="urn:microsoft.com/office/officeart/2005/8/layout/default"/>
    <dgm:cxn modelId="{4DA900F2-C076-46A7-9E62-9D82A1A1FA19}" srcId="{1DF54AEC-B773-4CFE-8E1A-CE66114C1E29}" destId="{79CD544F-E6E0-46A4-9DD2-DA473C1575D5}" srcOrd="2" destOrd="0" parTransId="{F3D4B528-9528-4B95-A2EA-CF97A7C0D979}" sibTransId="{F4D21241-3700-4C5C-8545-42BCDFBF1D85}"/>
    <dgm:cxn modelId="{56B0B3FA-4810-4F69-9E32-2281C5E1360F}" srcId="{1DF54AEC-B773-4CFE-8E1A-CE66114C1E29}" destId="{3DFC8DDC-2006-4C31-9300-59EE9FD2B2E8}" srcOrd="1" destOrd="0" parTransId="{E7DDC32B-DD2B-4443-A720-E53B893DCAE8}" sibTransId="{ED41021F-2735-4EBE-B7EB-866027D55F88}"/>
    <dgm:cxn modelId="{D869AF93-2697-5543-AFA1-A9300AE86811}" type="presParOf" srcId="{E00BC57F-4109-7345-830A-B60D5693A158}" destId="{4482FEED-76F6-4C43-9701-86F66BE99F5C}" srcOrd="0" destOrd="0" presId="urn:microsoft.com/office/officeart/2005/8/layout/default"/>
    <dgm:cxn modelId="{3A9A6556-CDFA-6148-87B5-30D4F6529DC6}" type="presParOf" srcId="{E00BC57F-4109-7345-830A-B60D5693A158}" destId="{5B6D24A6-1D99-A349-8BB0-17DD51F33F13}" srcOrd="1" destOrd="0" presId="urn:microsoft.com/office/officeart/2005/8/layout/default"/>
    <dgm:cxn modelId="{B91861EB-719C-184D-AF0C-68292C160F2F}" type="presParOf" srcId="{E00BC57F-4109-7345-830A-B60D5693A158}" destId="{CA353F23-132E-A345-BEC9-431F6EF34452}" srcOrd="2" destOrd="0" presId="urn:microsoft.com/office/officeart/2005/8/layout/default"/>
    <dgm:cxn modelId="{7AE8F1AE-37C7-6046-8A20-C5B986EE84B4}" type="presParOf" srcId="{E00BC57F-4109-7345-830A-B60D5693A158}" destId="{3A839AE2-D6AF-4A40-AC85-A774DEA684FB}" srcOrd="3" destOrd="0" presId="urn:microsoft.com/office/officeart/2005/8/layout/default"/>
    <dgm:cxn modelId="{D67EB5AF-FDAB-1F48-9D79-6247CE4C5215}" type="presParOf" srcId="{E00BC57F-4109-7345-830A-B60D5693A158}" destId="{711C4172-AC1E-5443-A205-9F28F1FE825E}"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A400D6-9ECF-6F40-A499-630B42D44F02}">
      <dsp:nvSpPr>
        <dsp:cNvPr id="0" name=""/>
        <dsp:cNvSpPr/>
      </dsp:nvSpPr>
      <dsp:spPr>
        <a:xfrm>
          <a:off x="0" y="659"/>
          <a:ext cx="11523133" cy="0"/>
        </a:xfrm>
        <a:prstGeom prst="line">
          <a:avLst/>
        </a:prstGeom>
        <a:solidFill>
          <a:schemeClr val="accent2">
            <a:hueOff val="0"/>
            <a:satOff val="0"/>
            <a:lumOff val="0"/>
            <a:alphaOff val="0"/>
          </a:schemeClr>
        </a:solidFill>
        <a:ln w="1079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61EB1A11-3512-7D44-BB5C-03738F4E3FDF}">
      <dsp:nvSpPr>
        <dsp:cNvPr id="0" name=""/>
        <dsp:cNvSpPr/>
      </dsp:nvSpPr>
      <dsp:spPr>
        <a:xfrm>
          <a:off x="0" y="659"/>
          <a:ext cx="2304626" cy="10798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b="1" kern="1200"/>
            <a:t>Systematic Literature Review</a:t>
          </a:r>
          <a:endParaRPr lang="en-US" sz="2200" kern="1200"/>
        </a:p>
      </dsp:txBody>
      <dsp:txXfrm>
        <a:off x="0" y="659"/>
        <a:ext cx="2304626" cy="1079871"/>
      </dsp:txXfrm>
    </dsp:sp>
    <dsp:sp modelId="{F11AA9B7-F190-D849-9FFE-963E94CD20CD}">
      <dsp:nvSpPr>
        <dsp:cNvPr id="0" name=""/>
        <dsp:cNvSpPr/>
      </dsp:nvSpPr>
      <dsp:spPr>
        <a:xfrm>
          <a:off x="2477473" y="49696"/>
          <a:ext cx="9045659" cy="9807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dirty="0"/>
            <a:t>Conduct a comprehensive survey of recent Legal NLP literature, focusing on the latest trends </a:t>
          </a:r>
          <a:r>
            <a:rPr lang="en-GB" sz="1600" b="0" i="0" kern="1200" dirty="0"/>
            <a:t>then structure these findings by use case.</a:t>
          </a:r>
          <a:endParaRPr lang="en-US" sz="1600" kern="1200" dirty="0"/>
        </a:p>
      </dsp:txBody>
      <dsp:txXfrm>
        <a:off x="2477473" y="49696"/>
        <a:ext cx="9045659" cy="980742"/>
      </dsp:txXfrm>
    </dsp:sp>
    <dsp:sp modelId="{DDE36651-7E72-7545-837B-6B4F8CA9C10E}">
      <dsp:nvSpPr>
        <dsp:cNvPr id="0" name=""/>
        <dsp:cNvSpPr/>
      </dsp:nvSpPr>
      <dsp:spPr>
        <a:xfrm>
          <a:off x="2304626" y="1030438"/>
          <a:ext cx="9218506" cy="0"/>
        </a:xfrm>
        <a:prstGeom prst="line">
          <a:avLst/>
        </a:prstGeom>
        <a:solidFill>
          <a:schemeClr val="accent2">
            <a:hueOff val="0"/>
            <a:satOff val="0"/>
            <a:lumOff val="0"/>
            <a:alphaOff val="0"/>
          </a:schemeClr>
        </a:solidFill>
        <a:ln w="10795"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265EEB5A-7D92-8F47-A5EA-DB839F830661}">
      <dsp:nvSpPr>
        <dsp:cNvPr id="0" name=""/>
        <dsp:cNvSpPr/>
      </dsp:nvSpPr>
      <dsp:spPr>
        <a:xfrm>
          <a:off x="0" y="1080530"/>
          <a:ext cx="11523133" cy="0"/>
        </a:xfrm>
        <a:prstGeom prst="line">
          <a:avLst/>
        </a:prstGeom>
        <a:solidFill>
          <a:schemeClr val="accent2">
            <a:hueOff val="0"/>
            <a:satOff val="0"/>
            <a:lumOff val="0"/>
            <a:alphaOff val="0"/>
          </a:schemeClr>
        </a:solidFill>
        <a:ln w="1079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980D276A-C9DB-ED45-9A24-202682354030}">
      <dsp:nvSpPr>
        <dsp:cNvPr id="0" name=""/>
        <dsp:cNvSpPr/>
      </dsp:nvSpPr>
      <dsp:spPr>
        <a:xfrm>
          <a:off x="0" y="1080530"/>
          <a:ext cx="2304626" cy="10798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b="1" kern="1200" dirty="0"/>
            <a:t>Semi-Structured Interviews</a:t>
          </a:r>
          <a:endParaRPr lang="en-US" sz="2200" kern="1200" dirty="0"/>
        </a:p>
      </dsp:txBody>
      <dsp:txXfrm>
        <a:off x="0" y="1080530"/>
        <a:ext cx="2304626" cy="1079871"/>
      </dsp:txXfrm>
    </dsp:sp>
    <dsp:sp modelId="{CAB9B660-6173-EA41-A6B4-1277F6B6AD6B}">
      <dsp:nvSpPr>
        <dsp:cNvPr id="0" name=""/>
        <dsp:cNvSpPr/>
      </dsp:nvSpPr>
      <dsp:spPr>
        <a:xfrm>
          <a:off x="2477473" y="1129567"/>
          <a:ext cx="9045659" cy="9807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dirty="0"/>
            <a:t>Review insights from previous interviews, followed by conducting additional semi-structured interviews with legal professionals and technology providers using a standardized set of questions.</a:t>
          </a:r>
          <a:endParaRPr lang="en-US" sz="1600" kern="1200" dirty="0"/>
        </a:p>
      </dsp:txBody>
      <dsp:txXfrm>
        <a:off x="2477473" y="1129567"/>
        <a:ext cx="9045659" cy="980742"/>
      </dsp:txXfrm>
    </dsp:sp>
    <dsp:sp modelId="{3507C93D-F453-F242-AE1B-07E4B2E88C5C}">
      <dsp:nvSpPr>
        <dsp:cNvPr id="0" name=""/>
        <dsp:cNvSpPr/>
      </dsp:nvSpPr>
      <dsp:spPr>
        <a:xfrm>
          <a:off x="2304626" y="2110310"/>
          <a:ext cx="9218506" cy="0"/>
        </a:xfrm>
        <a:prstGeom prst="line">
          <a:avLst/>
        </a:prstGeom>
        <a:solidFill>
          <a:schemeClr val="accent2">
            <a:hueOff val="0"/>
            <a:satOff val="0"/>
            <a:lumOff val="0"/>
            <a:alphaOff val="0"/>
          </a:schemeClr>
        </a:solidFill>
        <a:ln w="10795"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D57627A1-C394-674E-99FB-35A9071F15DB}">
      <dsp:nvSpPr>
        <dsp:cNvPr id="0" name=""/>
        <dsp:cNvSpPr/>
      </dsp:nvSpPr>
      <dsp:spPr>
        <a:xfrm>
          <a:off x="0" y="2160401"/>
          <a:ext cx="11523133" cy="0"/>
        </a:xfrm>
        <a:prstGeom prst="line">
          <a:avLst/>
        </a:prstGeom>
        <a:solidFill>
          <a:schemeClr val="accent2">
            <a:hueOff val="0"/>
            <a:satOff val="0"/>
            <a:lumOff val="0"/>
            <a:alphaOff val="0"/>
          </a:schemeClr>
        </a:solidFill>
        <a:ln w="1079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EC9B19CB-B68A-C840-84BE-F78760EE695E}">
      <dsp:nvSpPr>
        <dsp:cNvPr id="0" name=""/>
        <dsp:cNvSpPr/>
      </dsp:nvSpPr>
      <dsp:spPr>
        <a:xfrm>
          <a:off x="0" y="2160401"/>
          <a:ext cx="2304626" cy="10798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b="1" kern="1200" dirty="0"/>
            <a:t>Trend Mapping</a:t>
          </a:r>
          <a:endParaRPr lang="en-US" sz="2200" kern="1200" dirty="0"/>
        </a:p>
      </dsp:txBody>
      <dsp:txXfrm>
        <a:off x="0" y="2160401"/>
        <a:ext cx="2304626" cy="1079871"/>
      </dsp:txXfrm>
    </dsp:sp>
    <dsp:sp modelId="{A43BC926-0FD4-4B42-AE76-969552CE8C89}">
      <dsp:nvSpPr>
        <dsp:cNvPr id="0" name=""/>
        <dsp:cNvSpPr/>
      </dsp:nvSpPr>
      <dsp:spPr>
        <a:xfrm>
          <a:off x="2477473" y="2209438"/>
          <a:ext cx="9045659" cy="9807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dirty="0"/>
            <a:t>Develop and apply a structured methodology to </a:t>
          </a:r>
          <a:r>
            <a:rPr lang="en-GB" sz="1600" kern="1200" dirty="0" err="1"/>
            <a:t>analyze</a:t>
          </a:r>
          <a:r>
            <a:rPr lang="en-GB" sz="1600" kern="1200" dirty="0"/>
            <a:t> the evolution of NLP use cases over time, using data from the literature review and semi-structured interviews. This approach will identify patterns in adoption, with timelines and trend graphs illustrating shifts in the relevance and priorities of use cases.</a:t>
          </a:r>
          <a:endParaRPr lang="en-US" sz="1600" kern="1200" dirty="0"/>
        </a:p>
      </dsp:txBody>
      <dsp:txXfrm>
        <a:off x="2477473" y="2209438"/>
        <a:ext cx="9045659" cy="980742"/>
      </dsp:txXfrm>
    </dsp:sp>
    <dsp:sp modelId="{ED19A925-CF5E-5D40-9B3F-84192D0B22BD}">
      <dsp:nvSpPr>
        <dsp:cNvPr id="0" name=""/>
        <dsp:cNvSpPr/>
      </dsp:nvSpPr>
      <dsp:spPr>
        <a:xfrm>
          <a:off x="2304626" y="3190181"/>
          <a:ext cx="9218506" cy="0"/>
        </a:xfrm>
        <a:prstGeom prst="line">
          <a:avLst/>
        </a:prstGeom>
        <a:solidFill>
          <a:schemeClr val="accent2">
            <a:hueOff val="0"/>
            <a:satOff val="0"/>
            <a:lumOff val="0"/>
            <a:alphaOff val="0"/>
          </a:schemeClr>
        </a:solidFill>
        <a:ln w="10795"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659F1051-7E01-0449-B09A-26A2B7B10037}">
      <dsp:nvSpPr>
        <dsp:cNvPr id="0" name=""/>
        <dsp:cNvSpPr/>
      </dsp:nvSpPr>
      <dsp:spPr>
        <a:xfrm>
          <a:off x="0" y="3240273"/>
          <a:ext cx="11523133" cy="0"/>
        </a:xfrm>
        <a:prstGeom prst="line">
          <a:avLst/>
        </a:prstGeom>
        <a:solidFill>
          <a:schemeClr val="accent2">
            <a:hueOff val="0"/>
            <a:satOff val="0"/>
            <a:lumOff val="0"/>
            <a:alphaOff val="0"/>
          </a:schemeClr>
        </a:solidFill>
        <a:ln w="1079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89FB486C-967A-9544-B14A-BF8AAB82BCA3}">
      <dsp:nvSpPr>
        <dsp:cNvPr id="0" name=""/>
        <dsp:cNvSpPr/>
      </dsp:nvSpPr>
      <dsp:spPr>
        <a:xfrm>
          <a:off x="0" y="3240273"/>
          <a:ext cx="2304626" cy="10798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b="1" kern="1200" dirty="0"/>
            <a:t>Challenges and ELSA Concerns</a:t>
          </a:r>
          <a:endParaRPr lang="en-US" sz="2200" kern="1200" dirty="0"/>
        </a:p>
      </dsp:txBody>
      <dsp:txXfrm>
        <a:off x="0" y="3240273"/>
        <a:ext cx="2304626" cy="1079871"/>
      </dsp:txXfrm>
    </dsp:sp>
    <dsp:sp modelId="{073DE2BB-8468-1E48-90FA-25056320930F}">
      <dsp:nvSpPr>
        <dsp:cNvPr id="0" name=""/>
        <dsp:cNvSpPr/>
      </dsp:nvSpPr>
      <dsp:spPr>
        <a:xfrm>
          <a:off x="2477473" y="3289310"/>
          <a:ext cx="9045659" cy="9807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dirty="0"/>
            <a:t>Extract and categorize common challenges from interview data and relevant literature, focusing on technical and operational aspects of NLP implementation in the legal sector. Specific Ethical, Legal, and Social Aspects (ELSA) concerns will be highlighted through thematic analysis.</a:t>
          </a:r>
          <a:endParaRPr lang="en-US" sz="1600" kern="1200" dirty="0"/>
        </a:p>
      </dsp:txBody>
      <dsp:txXfrm>
        <a:off x="2477473" y="3289310"/>
        <a:ext cx="9045659" cy="980742"/>
      </dsp:txXfrm>
    </dsp:sp>
    <dsp:sp modelId="{58A71505-B94D-B746-B633-AB8F10CA0B30}">
      <dsp:nvSpPr>
        <dsp:cNvPr id="0" name=""/>
        <dsp:cNvSpPr/>
      </dsp:nvSpPr>
      <dsp:spPr>
        <a:xfrm>
          <a:off x="2304626" y="4270052"/>
          <a:ext cx="9218506" cy="0"/>
        </a:xfrm>
        <a:prstGeom prst="line">
          <a:avLst/>
        </a:prstGeom>
        <a:solidFill>
          <a:schemeClr val="accent2">
            <a:hueOff val="0"/>
            <a:satOff val="0"/>
            <a:lumOff val="0"/>
            <a:alphaOff val="0"/>
          </a:schemeClr>
        </a:solidFill>
        <a:ln w="10795"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769DB887-AC52-0445-B60C-E5E728AF6D31}">
      <dsp:nvSpPr>
        <dsp:cNvPr id="0" name=""/>
        <dsp:cNvSpPr/>
      </dsp:nvSpPr>
      <dsp:spPr>
        <a:xfrm>
          <a:off x="0" y="4320144"/>
          <a:ext cx="11523133" cy="0"/>
        </a:xfrm>
        <a:prstGeom prst="line">
          <a:avLst/>
        </a:prstGeom>
        <a:solidFill>
          <a:schemeClr val="accent2">
            <a:hueOff val="0"/>
            <a:satOff val="0"/>
            <a:lumOff val="0"/>
            <a:alphaOff val="0"/>
          </a:schemeClr>
        </a:solidFill>
        <a:ln w="1079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AD7BDBD0-EC63-F349-990F-6C61DA8DF0E8}">
      <dsp:nvSpPr>
        <dsp:cNvPr id="0" name=""/>
        <dsp:cNvSpPr/>
      </dsp:nvSpPr>
      <dsp:spPr>
        <a:xfrm>
          <a:off x="0" y="4320144"/>
          <a:ext cx="2304626" cy="10798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b="1" kern="1200" dirty="0"/>
            <a:t>Synthesis and Experience Reports</a:t>
          </a:r>
          <a:endParaRPr lang="en-US" sz="2200" kern="1200" dirty="0"/>
        </a:p>
      </dsp:txBody>
      <dsp:txXfrm>
        <a:off x="0" y="4320144"/>
        <a:ext cx="2304626" cy="1079871"/>
      </dsp:txXfrm>
    </dsp:sp>
    <dsp:sp modelId="{AF85A87A-74CB-CF4C-90F6-E0F814DC095A}">
      <dsp:nvSpPr>
        <dsp:cNvPr id="0" name=""/>
        <dsp:cNvSpPr/>
      </dsp:nvSpPr>
      <dsp:spPr>
        <a:xfrm>
          <a:off x="2477473" y="4369181"/>
          <a:ext cx="9045659" cy="9807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dirty="0"/>
            <a:t>Summarize each interview into an Experience Report, capturing real-world applications, challenges, and insights from the interviewee’s perspective.</a:t>
          </a:r>
          <a:endParaRPr lang="en-US" sz="1600" kern="1200" dirty="0"/>
        </a:p>
      </dsp:txBody>
      <dsp:txXfrm>
        <a:off x="2477473" y="4369181"/>
        <a:ext cx="9045659" cy="980742"/>
      </dsp:txXfrm>
    </dsp:sp>
    <dsp:sp modelId="{E19F609A-AE41-4441-B8F8-5D42CC3E8714}">
      <dsp:nvSpPr>
        <dsp:cNvPr id="0" name=""/>
        <dsp:cNvSpPr/>
      </dsp:nvSpPr>
      <dsp:spPr>
        <a:xfrm>
          <a:off x="2304626" y="5349924"/>
          <a:ext cx="9218506" cy="0"/>
        </a:xfrm>
        <a:prstGeom prst="line">
          <a:avLst/>
        </a:prstGeom>
        <a:solidFill>
          <a:schemeClr val="accent2">
            <a:hueOff val="0"/>
            <a:satOff val="0"/>
            <a:lumOff val="0"/>
            <a:alphaOff val="0"/>
          </a:schemeClr>
        </a:solidFill>
        <a:ln w="10795"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82FEED-76F6-4C43-9701-86F66BE99F5C}">
      <dsp:nvSpPr>
        <dsp:cNvPr id="0" name=""/>
        <dsp:cNvSpPr/>
      </dsp:nvSpPr>
      <dsp:spPr>
        <a:xfrm>
          <a:off x="1401568" y="1291"/>
          <a:ext cx="4152378" cy="2491427"/>
        </a:xfrm>
        <a:prstGeom prst="rect">
          <a:avLst/>
        </a:prstGeom>
        <a:solidFill>
          <a:schemeClr val="accent2">
            <a:hueOff val="0"/>
            <a:satOff val="0"/>
            <a:lumOff val="0"/>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b="1" kern="1200" dirty="0"/>
            <a:t>Enhanced Knowledge Base of Legal AI Use Cases</a:t>
          </a:r>
        </a:p>
        <a:p>
          <a:pPr marL="0" lvl="0" indent="0" algn="ctr" defTabSz="844550">
            <a:lnSpc>
              <a:spcPct val="90000"/>
            </a:lnSpc>
            <a:spcBef>
              <a:spcPct val="0"/>
            </a:spcBef>
            <a:spcAft>
              <a:spcPct val="35000"/>
            </a:spcAft>
            <a:buNone/>
          </a:pPr>
          <a:br>
            <a:rPr lang="en-GB" sz="1900" kern="1200" dirty="0"/>
          </a:br>
          <a:r>
            <a:rPr lang="en-GB" sz="1400" i="1" kern="1200" dirty="0"/>
            <a:t>Updated collection of Legal AI use cases in the DACH region, combining literature insights and new </a:t>
          </a:r>
          <a:r>
            <a:rPr lang="en-GB" sz="1400" i="1" kern="1200" dirty="0">
              <a:solidFill>
                <a:srgbClr val="0065BD"/>
              </a:solidFill>
            </a:rPr>
            <a:t>Experience Reports.</a:t>
          </a:r>
          <a:endParaRPr lang="en-US" sz="1900" kern="1200" dirty="0">
            <a:solidFill>
              <a:srgbClr val="0065BD"/>
            </a:solidFill>
          </a:endParaRPr>
        </a:p>
      </dsp:txBody>
      <dsp:txXfrm>
        <a:off x="1401568" y="1291"/>
        <a:ext cx="4152378" cy="2491427"/>
      </dsp:txXfrm>
    </dsp:sp>
    <dsp:sp modelId="{CA353F23-132E-A345-BEC9-431F6EF34452}">
      <dsp:nvSpPr>
        <dsp:cNvPr id="0" name=""/>
        <dsp:cNvSpPr/>
      </dsp:nvSpPr>
      <dsp:spPr>
        <a:xfrm>
          <a:off x="5969185" y="1291"/>
          <a:ext cx="4152378" cy="2491427"/>
        </a:xfrm>
        <a:prstGeom prst="rect">
          <a:avLst/>
        </a:prstGeom>
        <a:solidFill>
          <a:schemeClr val="accent2">
            <a:hueOff val="0"/>
            <a:satOff val="0"/>
            <a:lumOff val="0"/>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b="1" kern="1200" dirty="0"/>
            <a:t>Trend Mapping Methodology</a:t>
          </a:r>
        </a:p>
        <a:p>
          <a:pPr marL="0" lvl="0" indent="0" algn="ctr" defTabSz="844550">
            <a:lnSpc>
              <a:spcPct val="90000"/>
            </a:lnSpc>
            <a:spcBef>
              <a:spcPct val="0"/>
            </a:spcBef>
            <a:spcAft>
              <a:spcPct val="35000"/>
            </a:spcAft>
            <a:buNone/>
          </a:pPr>
          <a:br>
            <a:rPr lang="en-GB" sz="1900" kern="1200" dirty="0"/>
          </a:br>
          <a:r>
            <a:rPr lang="en-GB" sz="1400" i="1" kern="1200" dirty="0"/>
            <a:t>A structured approach to </a:t>
          </a:r>
          <a:r>
            <a:rPr lang="en-GB" sz="1400" i="1" kern="1200" dirty="0" err="1"/>
            <a:t>analyze</a:t>
          </a:r>
          <a:r>
            <a:rPr lang="en-GB" sz="1400" i="1" kern="1200" dirty="0"/>
            <a:t> trends in Legal AI adoption, based on data from the literature review and interviews.</a:t>
          </a:r>
          <a:endParaRPr lang="en-US" sz="1900" i="1" kern="1200" dirty="0"/>
        </a:p>
      </dsp:txBody>
      <dsp:txXfrm>
        <a:off x="5969185" y="1291"/>
        <a:ext cx="4152378" cy="2491427"/>
      </dsp:txXfrm>
    </dsp:sp>
    <dsp:sp modelId="{711C4172-AC1E-5443-A205-9F28F1FE825E}">
      <dsp:nvSpPr>
        <dsp:cNvPr id="0" name=""/>
        <dsp:cNvSpPr/>
      </dsp:nvSpPr>
      <dsp:spPr>
        <a:xfrm>
          <a:off x="3685377" y="2907956"/>
          <a:ext cx="4152378" cy="2491427"/>
        </a:xfrm>
        <a:prstGeom prst="rect">
          <a:avLst/>
        </a:prstGeom>
        <a:solidFill>
          <a:schemeClr val="accent2">
            <a:hueOff val="0"/>
            <a:satOff val="0"/>
            <a:lumOff val="0"/>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b="1" kern="1200" dirty="0"/>
            <a:t>Challenges and ELSA Concerns</a:t>
          </a:r>
        </a:p>
        <a:p>
          <a:pPr marL="0" lvl="0" indent="0" algn="ctr" defTabSz="844550">
            <a:lnSpc>
              <a:spcPct val="90000"/>
            </a:lnSpc>
            <a:spcBef>
              <a:spcPct val="0"/>
            </a:spcBef>
            <a:spcAft>
              <a:spcPct val="35000"/>
            </a:spcAft>
            <a:buNone/>
          </a:pPr>
          <a:br>
            <a:rPr lang="en-GB" sz="1900" kern="1200" dirty="0"/>
          </a:br>
          <a:r>
            <a:rPr lang="en-GB" sz="1400" i="1" kern="1200" dirty="0"/>
            <a:t>An analysis of the key challenges faced by legal teams, with a focus on technical and operational aspects, including ELSA concerns.</a:t>
          </a:r>
          <a:endParaRPr lang="en-US" sz="1900" i="1" kern="1200" dirty="0"/>
        </a:p>
      </dsp:txBody>
      <dsp:txXfrm>
        <a:off x="3685377" y="2907956"/>
        <a:ext cx="4152378" cy="2491427"/>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525568" y="189833"/>
            <a:ext cx="3496595"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39" name="Rectangle 3"/>
          <p:cNvSpPr>
            <a:spLocks noGrp="1" noChangeArrowheads="1"/>
          </p:cNvSpPr>
          <p:nvPr>
            <p:ph type="dt" sz="quarter" idx="1"/>
          </p:nvPr>
        </p:nvSpPr>
        <p:spPr bwMode="auto">
          <a:xfrm>
            <a:off x="4338830" y="189833"/>
            <a:ext cx="2208376"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0" name="Rectangle 4"/>
          <p:cNvSpPr>
            <a:spLocks noGrp="1" noChangeArrowheads="1"/>
          </p:cNvSpPr>
          <p:nvPr>
            <p:ph type="ftr" sz="quarter" idx="2"/>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1" name="Rectangle 5"/>
          <p:cNvSpPr>
            <a:spLocks noGrp="1" noChangeArrowheads="1"/>
          </p:cNvSpPr>
          <p:nvPr>
            <p:ph type="sldNum" sz="quarter" idx="3"/>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TUM Neue Helvetica 55 Regular" charset="0"/>
                <a:cs typeface="+mn-cs"/>
              </a:defRPr>
            </a:lvl1pPr>
          </a:lstStyle>
          <a:p>
            <a:pPr>
              <a:defRPr/>
            </a:pPr>
            <a:fld id="{6F17E718-27D7-4FA6-ACF7-4EB047CCD802}" type="slidenum">
              <a:rPr lang="de-DE">
                <a:latin typeface="Arial Unicode MS" pitchFamily="34" charset="-128"/>
              </a:rPr>
              <a:pPr>
                <a:defRPr/>
              </a:pPr>
              <a:t>‹#›</a:t>
            </a:fld>
            <a:endParaRPr lang="de-DE" dirty="0">
              <a:latin typeface="Arial Unicode MS" pitchFamily="34" charset="-128"/>
            </a:endParaRPr>
          </a:p>
        </p:txBody>
      </p:sp>
    </p:spTree>
    <p:extLst>
      <p:ext uri="{BB962C8B-B14F-4D97-AF65-F5344CB8AC3E}">
        <p14:creationId xmlns:p14="http://schemas.microsoft.com/office/powerpoint/2010/main" val="1791959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099" name="Rectangle 3"/>
          <p:cNvSpPr>
            <a:spLocks noGrp="1" noChangeArrowheads="1"/>
          </p:cNvSpPr>
          <p:nvPr>
            <p:ph type="dt" idx="1"/>
          </p:nvPr>
        </p:nvSpPr>
        <p:spPr bwMode="auto">
          <a:xfrm>
            <a:off x="4022163"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Arial Unicode MS" pitchFamily="34" charset="-128"/>
                <a:cs typeface="+mn-cs"/>
              </a:defRPr>
            </a:lvl1pPr>
          </a:lstStyle>
          <a:p>
            <a:pPr>
              <a:defRPr/>
            </a:pPr>
            <a:endParaRPr lang="de-DE" dirty="0"/>
          </a:p>
        </p:txBody>
      </p:sp>
      <p:sp>
        <p:nvSpPr>
          <p:cNvPr id="29700" name="Rectangle 4"/>
          <p:cNvSpPr>
            <a:spLocks noGrp="1" noRot="1" noChangeAspect="1" noChangeArrowheads="1" noTextEdit="1"/>
          </p:cNvSpPr>
          <p:nvPr>
            <p:ph type="sldImg" idx="2"/>
          </p:nvPr>
        </p:nvSpPr>
        <p:spPr bwMode="auto">
          <a:xfrm>
            <a:off x="141288" y="769938"/>
            <a:ext cx="6816725" cy="38354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46685" y="4862015"/>
            <a:ext cx="5205932" cy="4605085"/>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4102" name="Rectangle 6"/>
          <p:cNvSpPr>
            <a:spLocks noGrp="1" noChangeArrowheads="1"/>
          </p:cNvSpPr>
          <p:nvPr>
            <p:ph type="ftr" sz="quarter" idx="4"/>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103" name="Rectangle 7"/>
          <p:cNvSpPr>
            <a:spLocks noGrp="1" noChangeArrowheads="1"/>
          </p:cNvSpPr>
          <p:nvPr>
            <p:ph type="sldNum" sz="quarter" idx="5"/>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Arial Unicode MS" pitchFamily="34" charset="-128"/>
                <a:cs typeface="+mn-cs"/>
              </a:defRPr>
            </a:lvl1pPr>
          </a:lstStyle>
          <a:p>
            <a:pPr>
              <a:defRPr/>
            </a:pPr>
            <a:fld id="{D1CBFA17-2001-43FC-BD93-086B619BC2A9}" type="slidenum">
              <a:rPr lang="de-DE" smtClean="0"/>
              <a:pPr>
                <a:defRPr/>
              </a:pPr>
              <a:t>‹#›</a:t>
            </a:fld>
            <a:endParaRPr lang="de-DE" dirty="0"/>
          </a:p>
        </p:txBody>
      </p:sp>
    </p:spTree>
    <p:extLst>
      <p:ext uri="{BB962C8B-B14F-4D97-AF65-F5344CB8AC3E}">
        <p14:creationId xmlns:p14="http://schemas.microsoft.com/office/powerpoint/2010/main" val="11324472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Unicode MS" pitchFamily="34" charset="-128"/>
        <a:ea typeface="+mn-ea"/>
        <a:cs typeface="+mn-cs"/>
      </a:defRPr>
    </a:lvl1pPr>
    <a:lvl2pPr marL="457200" algn="l" rtl="0" eaLnBrk="0" fontAlgn="base" hangingPunct="0">
      <a:spcBef>
        <a:spcPct val="30000"/>
      </a:spcBef>
      <a:spcAft>
        <a:spcPct val="0"/>
      </a:spcAft>
      <a:defRPr sz="1200" kern="1200">
        <a:solidFill>
          <a:schemeClr val="tx1"/>
        </a:solidFill>
        <a:latin typeface="Arial Unicode MS" pitchFamily="34" charset="-128"/>
        <a:ea typeface="+mn-ea"/>
        <a:cs typeface="+mn-cs"/>
      </a:defRPr>
    </a:lvl2pPr>
    <a:lvl3pPr marL="914400" algn="l" rtl="0" eaLnBrk="0" fontAlgn="base" hangingPunct="0">
      <a:spcBef>
        <a:spcPct val="30000"/>
      </a:spcBef>
      <a:spcAft>
        <a:spcPct val="0"/>
      </a:spcAft>
      <a:defRPr sz="1200" kern="1200">
        <a:solidFill>
          <a:schemeClr val="tx1"/>
        </a:solidFill>
        <a:latin typeface="Arial Unicode MS" pitchFamily="34" charset="-128"/>
        <a:ea typeface="+mn-ea"/>
        <a:cs typeface="+mn-cs"/>
      </a:defRPr>
    </a:lvl3pPr>
    <a:lvl4pPr marL="1371600" algn="l" rtl="0" eaLnBrk="0" fontAlgn="base" hangingPunct="0">
      <a:spcBef>
        <a:spcPct val="30000"/>
      </a:spcBef>
      <a:spcAft>
        <a:spcPct val="0"/>
      </a:spcAft>
      <a:defRPr sz="1200" kern="1200">
        <a:solidFill>
          <a:schemeClr val="tx1"/>
        </a:solidFill>
        <a:latin typeface="Arial Unicode MS" pitchFamily="34" charset="-128"/>
        <a:ea typeface="+mn-ea"/>
        <a:cs typeface="+mn-cs"/>
      </a:defRPr>
    </a:lvl4pPr>
    <a:lvl5pPr marL="1828800" algn="l" rtl="0" eaLnBrk="0" fontAlgn="base" hangingPunct="0">
      <a:spcBef>
        <a:spcPct val="30000"/>
      </a:spcBef>
      <a:spcAft>
        <a:spcPct val="0"/>
      </a:spcAft>
      <a:defRPr sz="1200" kern="1200">
        <a:solidFill>
          <a:schemeClr val="tx1"/>
        </a:solidFill>
        <a:latin typeface="Arial Unicode MS"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legal-ai-radar.de/pdfs/Legal_AI_Use_Case_Radar_Report_2024.pdf"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legal-ai-radar.de/findings"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a:t>
            </a:fld>
            <a:endParaRPr lang="de-DE" dirty="0"/>
          </a:p>
        </p:txBody>
      </p:sp>
    </p:spTree>
    <p:extLst>
      <p:ext uri="{BB962C8B-B14F-4D97-AF65-F5344CB8AC3E}">
        <p14:creationId xmlns:p14="http://schemas.microsoft.com/office/powerpoint/2010/main" val="32785376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r>
              <a:rPr lang="en-GB" dirty="0"/>
              <a:t>1. Passion for Legal NLP, rooted in my professional experience at Legal Tech</a:t>
            </a:r>
          </a:p>
          <a:p>
            <a:pPr marL="642937" lvl="1" indent="-285750">
              <a:buFont typeface="Arial" panose="020B0604020202020204" pitchFamily="34" charset="0"/>
              <a:buChar char="•"/>
            </a:pPr>
            <a:r>
              <a:rPr lang="en-GB" dirty="0"/>
              <a:t> Led the development of a legal document analysis platform utilizing:</a:t>
            </a:r>
          </a:p>
          <a:p>
            <a:pPr marL="909637" lvl="2" indent="-285750">
              <a:buFont typeface="Arial" panose="020B0604020202020204" pitchFamily="34" charset="0"/>
              <a:buChar char="•"/>
            </a:pPr>
            <a:r>
              <a:rPr lang="en-GB" dirty="0"/>
              <a:t>GPT-4 API for data annotation.</a:t>
            </a:r>
          </a:p>
          <a:p>
            <a:pPr marL="909637" lvl="2" indent="-285750">
              <a:buFont typeface="Arial" panose="020B0604020202020204" pitchFamily="34" charset="0"/>
              <a:buChar char="•"/>
            </a:pPr>
            <a:r>
              <a:rPr lang="en-GB" dirty="0"/>
              <a:t>Fine-tuning </a:t>
            </a:r>
            <a:r>
              <a:rPr lang="en-GB" dirty="0" err="1"/>
              <a:t>LLama</a:t>
            </a:r>
            <a:r>
              <a:rPr lang="en-GB" dirty="0"/>
              <a:t> 3.0 for entity extraction (parties, dates, monetary values).</a:t>
            </a:r>
          </a:p>
          <a:p>
            <a:pPr marL="909637" lvl="2" indent="-285750">
              <a:buFont typeface="Arial" panose="020B0604020202020204" pitchFamily="34" charset="0"/>
              <a:buChar char="•"/>
            </a:pPr>
            <a:r>
              <a:rPr lang="en-GB" dirty="0"/>
              <a:t>RAG for document retrieval and summarization.</a:t>
            </a:r>
          </a:p>
          <a:p>
            <a:pPr marL="909637" lvl="2" indent="-285750">
              <a:buFont typeface="Arial" panose="020B0604020202020204" pitchFamily="34" charset="0"/>
              <a:buChar char="•"/>
            </a:pPr>
            <a:r>
              <a:rPr lang="en-GB" dirty="0" err="1"/>
              <a:t>LangChain</a:t>
            </a:r>
            <a:r>
              <a:rPr lang="en-GB" dirty="0"/>
              <a:t> and vector embeddings for clause identification and regulatory compliance</a:t>
            </a:r>
          </a:p>
          <a:p>
            <a:pPr marL="0" indent="0"/>
            <a:r>
              <a:rPr lang="en-GB" dirty="0"/>
              <a:t>2. Inspired by your team’s long-standing commitment to Legal NLP.</a:t>
            </a:r>
          </a:p>
          <a:p>
            <a:pPr marL="0" indent="0"/>
            <a:r>
              <a:rPr lang="en-GB" dirty="0"/>
              <a:t>3. Excited to build on your research and contribute with my own expertise</a:t>
            </a:r>
            <a:endParaRPr lang="en-DE" dirty="0"/>
          </a:p>
          <a:p>
            <a:endParaRPr lang="en-DE"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3</a:t>
            </a:fld>
            <a:endParaRPr lang="de-DE" dirty="0"/>
          </a:p>
        </p:txBody>
      </p:sp>
    </p:spTree>
    <p:extLst>
      <p:ext uri="{BB962C8B-B14F-4D97-AF65-F5344CB8AC3E}">
        <p14:creationId xmlns:p14="http://schemas.microsoft.com/office/powerpoint/2010/main" val="496193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hlinkClick r:id="rId3"/>
              </a:rPr>
              <a:t>The Legal AI Use Case Radar Report</a:t>
            </a:r>
            <a:r>
              <a:rPr lang="en-GB" dirty="0"/>
              <a:t> is designed to be a dynamic, evolving resource, updated annually through surveys, interviews, and literature reviews to reflect changes in Legal AI use cases. While the radar effectively highlights current use cases, there is a need to capture how these use cases evolve over time and to identify trends in their shifting. Additionally, understanding the challenges legal teams face when integrating these technologies remains crucial for further refining the radar.</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As Legal AI technologies continue to evolve, documenting their real-world application and adoption trends is crucial to understanding their impact. My research will build upon the foundation set by the </a:t>
            </a:r>
            <a:r>
              <a:rPr lang="en-GB" dirty="0">
                <a:hlinkClick r:id="rId3"/>
              </a:rPr>
              <a:t>Legal AI Use Case Radar Report</a:t>
            </a:r>
            <a:r>
              <a:rPr lang="en-GB" dirty="0"/>
              <a:t> and updated </a:t>
            </a:r>
            <a:r>
              <a:rPr lang="en-GB" b="1" dirty="0"/>
              <a:t>literature review</a:t>
            </a:r>
            <a:r>
              <a:rPr lang="en-GB" dirty="0"/>
              <a:t>, with a focus on tracking the trends in NLP adoption and the shifting relevance of different use cases over time. Furthermore, there is a need to continually add </a:t>
            </a:r>
            <a:r>
              <a:rPr lang="en-GB" dirty="0">
                <a:hlinkClick r:id="rId4"/>
              </a:rPr>
              <a:t>Experience Reports</a:t>
            </a:r>
            <a:r>
              <a:rPr lang="en-GB" dirty="0"/>
              <a:t>, providing real-world insights from legal professionals. These reports will contribute to the ongoing refinement of the radar and will be published on the website as part of the growing resource. By identifying challenges and opportunities that legal teams encounter when integrating these tools, I aim to provide actionable recommendations to ensure the radar remains a relevant and valuable resource for the legal sector in Germany, Austria, and Switzerland.</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a:p>
            <a:endParaRPr lang="en-DE"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4</a:t>
            </a:fld>
            <a:endParaRPr lang="de-DE" dirty="0"/>
          </a:p>
        </p:txBody>
      </p:sp>
    </p:spTree>
    <p:extLst>
      <p:ext uri="{BB962C8B-B14F-4D97-AF65-F5344CB8AC3E}">
        <p14:creationId xmlns:p14="http://schemas.microsoft.com/office/powerpoint/2010/main" val="610160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11</a:t>
            </a:fld>
            <a:endParaRPr lang="de-DE" dirty="0"/>
          </a:p>
        </p:txBody>
      </p:sp>
    </p:spTree>
    <p:extLst>
      <p:ext uri="{BB962C8B-B14F-4D97-AF65-F5344CB8AC3E}">
        <p14:creationId xmlns:p14="http://schemas.microsoft.com/office/powerpoint/2010/main" val="39199374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hyperlink" Target="http://wwwmatthes.in.tum.de/" TargetMode="External"/><Relationship Id="rId4" Type="http://schemas.openxmlformats.org/officeDocument/2006/relationships/image" Target="../media/image6.gi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11" name="Grafik 10"/>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7616" y="2"/>
            <a:ext cx="12192000" cy="6857999"/>
          </a:xfrm>
          <a:prstGeom prst="rect">
            <a:avLst/>
          </a:prstGeom>
        </p:spPr>
      </p:pic>
      <p:sp>
        <p:nvSpPr>
          <p:cNvPr id="10" name="Rechteck 9"/>
          <p:cNvSpPr/>
          <p:nvPr userDrawn="1"/>
        </p:nvSpPr>
        <p:spPr>
          <a:xfrm>
            <a:off x="0" y="0"/>
            <a:ext cx="12192000" cy="4196080"/>
          </a:xfrm>
          <a:prstGeom prst="rect">
            <a:avLst/>
          </a:prstGeom>
          <a:gradFill flip="none" rotWithShape="1">
            <a:gsLst>
              <a:gs pos="23000">
                <a:schemeClr val="bg1">
                  <a:alpha val="85000"/>
                </a:schemeClr>
              </a:gs>
              <a:gs pos="93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7" name="Titel 1"/>
          <p:cNvSpPr>
            <a:spLocks noGrp="1"/>
          </p:cNvSpPr>
          <p:nvPr>
            <p:ph type="title" hasCustomPrompt="1"/>
          </p:nvPr>
        </p:nvSpPr>
        <p:spPr>
          <a:xfrm>
            <a:off x="431371" y="3538641"/>
            <a:ext cx="11432843" cy="679774"/>
          </a:xfrm>
          <a:prstGeom prst="rect">
            <a:avLst/>
          </a:prstGeom>
          <a:solidFill>
            <a:schemeClr val="bg1"/>
          </a:solidFill>
          <a:ln>
            <a:noFill/>
          </a:ln>
        </p:spPr>
        <p:txBody>
          <a:bodyPr wrap="square" tIns="144000" bIns="72000" anchor="b" anchorCtr="0">
            <a:spAutoFit/>
          </a:bodyPr>
          <a:lstStyle>
            <a:lvl1pPr marL="180000" algn="l">
              <a:defRPr sz="3000" b="0" i="0" baseline="0">
                <a:solidFill>
                  <a:schemeClr val="tx2"/>
                </a:solidFill>
                <a:latin typeface="+mj-lt"/>
                <a:cs typeface="Arial"/>
              </a:defRPr>
            </a:lvl1pPr>
          </a:lstStyle>
          <a:p>
            <a:r>
              <a:rPr lang="en-US" noProof="0" dirty="0"/>
              <a:t>&lt;Title&gt;</a:t>
            </a:r>
          </a:p>
        </p:txBody>
      </p:sp>
      <p:sp>
        <p:nvSpPr>
          <p:cNvPr id="22" name="Textplatzhalter 4"/>
          <p:cNvSpPr>
            <a:spLocks noGrp="1"/>
          </p:cNvSpPr>
          <p:nvPr>
            <p:ph type="body" sz="quarter" idx="10" hasCustomPrompt="1"/>
          </p:nvPr>
        </p:nvSpPr>
        <p:spPr>
          <a:xfrm>
            <a:off x="431373" y="4211796"/>
            <a:ext cx="11431346" cy="338554"/>
          </a:xfrm>
          <a:prstGeom prst="rect">
            <a:avLst/>
          </a:prstGeom>
          <a:solidFill>
            <a:srgbClr val="FFFFFF"/>
          </a:solidFill>
          <a:ln>
            <a:noFill/>
          </a:ln>
        </p:spPr>
        <p:txBody>
          <a:bodyPr wrap="square">
            <a:spAutoFit/>
          </a:bodyPr>
          <a:lstStyle>
            <a:lvl1pPr marL="180000" indent="0">
              <a:buFontTx/>
              <a:buNone/>
              <a:defRPr sz="1600" b="0" baseline="0">
                <a:solidFill>
                  <a:schemeClr val="tx1">
                    <a:lumMod val="60000"/>
                    <a:lumOff val="40000"/>
                  </a:schemeClr>
                </a:solidFill>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&lt;Presenter&gt; </a:t>
            </a:r>
          </a:p>
        </p:txBody>
      </p:sp>
      <p:pic>
        <p:nvPicPr>
          <p:cNvPr id="9" name="Grafik 8"/>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31371" y="398812"/>
            <a:ext cx="997527" cy="320040"/>
          </a:xfrm>
          <a:prstGeom prst="rect">
            <a:avLst/>
          </a:prstGeom>
        </p:spPr>
      </p:pic>
      <p:pic>
        <p:nvPicPr>
          <p:cNvPr id="12" name="Grafik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
        <p:nvSpPr>
          <p:cNvPr id="25" name="Textfeld 24"/>
          <p:cNvSpPr txBox="1"/>
          <p:nvPr userDrawn="1"/>
        </p:nvSpPr>
        <p:spPr>
          <a:xfrm>
            <a:off x="425454" y="4643381"/>
            <a:ext cx="11438759" cy="1440734"/>
          </a:xfrm>
          <a:prstGeom prst="rect">
            <a:avLst/>
          </a:prstGeom>
          <a:solidFill>
            <a:schemeClr val="accent6">
              <a:lumMod val="20000"/>
              <a:lumOff val="80000"/>
            </a:schemeClr>
          </a:solidFill>
          <a:ln>
            <a:noFill/>
          </a:ln>
        </p:spPr>
        <p:txBody>
          <a:bodyPr wrap="square" lIns="252000" tIns="180000" rIns="180000" bIns="180000" rtlCol="0">
            <a:spAutoFit/>
          </a:bodyPr>
          <a:lstStyle/>
          <a:p>
            <a:pPr marL="0" indent="0"/>
            <a:r>
              <a:rPr lang="en-US" sz="1400" b="0" i="0" kern="1200" noProof="1">
                <a:solidFill>
                  <a:schemeClr val="tx1">
                    <a:lumMod val="65000"/>
                    <a:lumOff val="35000"/>
                  </a:schemeClr>
                </a:solidFill>
                <a:latin typeface="Arial" charset="0"/>
                <a:ea typeface="+mn-ea"/>
                <a:cs typeface="Arial"/>
              </a:rPr>
              <a:t>Chair of</a:t>
            </a:r>
            <a:r>
              <a:rPr lang="en-US" sz="1400" b="0" i="0" kern="1200" baseline="0" noProof="1">
                <a:solidFill>
                  <a:schemeClr val="tx1">
                    <a:lumMod val="65000"/>
                    <a:lumOff val="35000"/>
                  </a:schemeClr>
                </a:solidFill>
                <a:latin typeface="Arial" charset="0"/>
                <a:ea typeface="+mn-ea"/>
                <a:cs typeface="Arial"/>
              </a:rPr>
              <a:t> </a:t>
            </a:r>
            <a:r>
              <a:rPr lang="en-US" sz="1400" b="0" i="0" kern="1200" noProof="1">
                <a:solidFill>
                  <a:schemeClr val="tx1">
                    <a:lumMod val="65000"/>
                    <a:lumOff val="35000"/>
                  </a:schemeClr>
                </a:solidFill>
                <a:latin typeface="Arial" charset="0"/>
                <a:ea typeface="+mn-ea"/>
                <a:cs typeface="Arial"/>
              </a:rPr>
              <a:t>Software</a:t>
            </a:r>
            <a:r>
              <a:rPr lang="en-US" sz="1400" b="0" i="0" kern="1200" baseline="0" noProof="1">
                <a:solidFill>
                  <a:schemeClr val="tx1">
                    <a:lumMod val="65000"/>
                    <a:lumOff val="35000"/>
                  </a:schemeClr>
                </a:solidFill>
                <a:latin typeface="Arial" charset="0"/>
                <a:ea typeface="+mn-ea"/>
                <a:cs typeface="Arial"/>
              </a:rPr>
              <a:t> Engineering for Business Information Systems </a:t>
            </a:r>
            <a:r>
              <a:rPr lang="en-US" sz="1400" b="0" i="0" kern="1200" noProof="1">
                <a:solidFill>
                  <a:schemeClr val="tx1">
                    <a:lumMod val="65000"/>
                    <a:lumOff val="35000"/>
                  </a:schemeClr>
                </a:solidFill>
                <a:latin typeface="Arial" charset="0"/>
                <a:ea typeface="+mn-ea"/>
                <a:cs typeface="Arial"/>
              </a:rPr>
              <a:t>(sebis) </a:t>
            </a:r>
          </a:p>
          <a:p>
            <a:pPr marL="0" indent="0"/>
            <a:r>
              <a:rPr lang="en-US" sz="1400" b="0" i="0" kern="1200" noProof="1">
                <a:solidFill>
                  <a:schemeClr val="tx1">
                    <a:lumMod val="65000"/>
                    <a:lumOff val="35000"/>
                  </a:schemeClr>
                </a:solidFill>
                <a:latin typeface="Arial" charset="0"/>
                <a:ea typeface="+mn-ea"/>
                <a:cs typeface="Arial"/>
              </a:rPr>
              <a:t>Department of Computer Science</a:t>
            </a:r>
          </a:p>
          <a:p>
            <a:pPr marL="0" indent="0"/>
            <a:r>
              <a:rPr lang="en-US" sz="1400" b="0" i="0" kern="1200" baseline="0" noProof="1">
                <a:solidFill>
                  <a:schemeClr val="tx1">
                    <a:lumMod val="65000"/>
                    <a:lumOff val="35000"/>
                  </a:schemeClr>
                </a:solidFill>
                <a:latin typeface="Arial" charset="0"/>
                <a:ea typeface="+mn-ea"/>
                <a:cs typeface="Arial"/>
              </a:rPr>
              <a:t>School of Computation, Information and Technology (CIT) </a:t>
            </a:r>
            <a:endParaRPr lang="en-US" sz="1400" b="0" i="0" kern="1200" noProof="1">
              <a:solidFill>
                <a:schemeClr val="tx1">
                  <a:lumMod val="65000"/>
                  <a:lumOff val="35000"/>
                </a:schemeClr>
              </a:solidFill>
              <a:latin typeface="Arial" charset="0"/>
              <a:ea typeface="+mn-ea"/>
              <a:cs typeface="Arial"/>
            </a:endParaRPr>
          </a:p>
          <a:p>
            <a:pPr marL="0" indent="0"/>
            <a:r>
              <a:rPr lang="en-US" sz="1400" b="0" i="0" kern="1200" noProof="1">
                <a:solidFill>
                  <a:schemeClr val="bg1">
                    <a:lumMod val="50000"/>
                  </a:schemeClr>
                </a:solidFill>
                <a:latin typeface="Arial" charset="0"/>
                <a:ea typeface="+mn-ea"/>
                <a:cs typeface="Arial"/>
              </a:rPr>
              <a:t>Technical University of Munich (TUM)</a:t>
            </a:r>
          </a:p>
          <a:p>
            <a:pPr marL="0" indent="0" algn="l" rtl="0" fontAlgn="base">
              <a:spcBef>
                <a:spcPct val="0"/>
              </a:spcBef>
              <a:spcAft>
                <a:spcPct val="0"/>
              </a:spcAft>
            </a:pPr>
            <a:r>
              <a:rPr lang="en-US" sz="1400" b="0" i="0" u="sng" kern="1200" noProof="1">
                <a:solidFill>
                  <a:schemeClr val="bg1">
                    <a:lumMod val="50000"/>
                  </a:schemeClr>
                </a:solidFill>
                <a:latin typeface="Arial" charset="0"/>
                <a:ea typeface="+mn-ea"/>
                <a:cs typeface="Arial"/>
              </a:rPr>
              <a:t>wwwmatthes.in.tum.de</a:t>
            </a:r>
            <a:endParaRPr lang="en-US" sz="1400" b="0" i="0" u="sng" kern="1200" dirty="0" err="1">
              <a:solidFill>
                <a:schemeClr val="bg1">
                  <a:lumMod val="50000"/>
                </a:schemeClr>
              </a:solidFill>
              <a:latin typeface="Arial" charset="0"/>
              <a:ea typeface="+mn-ea"/>
              <a:cs typeface="Arial"/>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Gliederun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34435" y="981076"/>
            <a:ext cx="11523135" cy="5400675"/>
          </a:xfrm>
        </p:spPr>
        <p:txBody>
          <a:bodyPr>
            <a:normAutofit/>
          </a:bodyPr>
          <a:lstStyle>
            <a:lvl1pPr>
              <a:defRPr>
                <a:latin typeface="+mn-lt"/>
              </a:defRPr>
            </a:lvl1pPr>
            <a:lvl2pPr>
              <a:buClr>
                <a:schemeClr val="tx2"/>
              </a:buClr>
              <a:defRPr lang="de-DE" sz="1800" dirty="0" smtClean="0">
                <a:solidFill>
                  <a:schemeClr val="tx1"/>
                </a:solidFill>
                <a:latin typeface="+mn-lt"/>
                <a:cs typeface="Arial Unicode MS" pitchFamily="34" charset="-128"/>
              </a:defRPr>
            </a:lvl2pPr>
            <a:lvl3pPr>
              <a:buClr>
                <a:schemeClr val="tx2"/>
              </a:buClr>
              <a:defRPr>
                <a:solidFill>
                  <a:schemeClr val="tx1"/>
                </a:solidFill>
                <a:latin typeface="+mn-lt"/>
              </a:defRPr>
            </a:lvl3pPr>
            <a:lvl4pPr>
              <a:buClr>
                <a:schemeClr val="tx2"/>
              </a:buClr>
              <a:defRPr>
                <a:solidFill>
                  <a:schemeClr val="tx1"/>
                </a:solidFill>
                <a:latin typeface="+mn-lt"/>
              </a:defRPr>
            </a:lvl4pPr>
            <a:lvl5pPr>
              <a:buClr>
                <a:schemeClr val="tx2"/>
              </a:buClr>
              <a:defRPr>
                <a:solidFill>
                  <a:schemeClr val="tx1"/>
                </a:solidFill>
              </a:defRPr>
            </a:lvl5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p:cNvSpPr>
            <a:spLocks noGrp="1"/>
          </p:cNvSpPr>
          <p:nvPr>
            <p:ph type="title" hasCustomPrompt="1"/>
          </p:nvPr>
        </p:nvSpPr>
        <p:spPr>
          <a:xfrm>
            <a:off x="334437" y="44452"/>
            <a:ext cx="10586099" cy="720725"/>
          </a:xfrm>
        </p:spPr>
        <p:txBody>
          <a:bodyPr/>
          <a:lstStyle>
            <a:lvl1pPr>
              <a:defRPr>
                <a:latin typeface="+mj-lt"/>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atin typeface="+mn-lt"/>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atin typeface="+mn-lt"/>
              </a:defRPr>
            </a:lvl1pPr>
          </a:lstStyle>
          <a:p>
            <a:pPr>
              <a:defRPr/>
            </a:pPr>
            <a:r>
              <a:rPr lang="en-US"/>
              <a:t>YYMMDD Author Title</a:t>
            </a:r>
            <a:endParaRPr lang="de-DE" dirty="0"/>
          </a:p>
        </p:txBody>
      </p:sp>
      <p:sp>
        <p:nvSpPr>
          <p:cNvPr id="6" name="Rectangle 6"/>
          <p:cNvSpPr>
            <a:spLocks noGrp="1" noChangeArrowheads="1"/>
          </p:cNvSpPr>
          <p:nvPr>
            <p:ph type="sldNum" sz="quarter" idx="12"/>
          </p:nvPr>
        </p:nvSpPr>
        <p:spPr>
          <a:ln/>
        </p:spPr>
        <p:txBody>
          <a:bodyPr/>
          <a:lstStyle>
            <a:lvl1pPr>
              <a:defRPr>
                <a:latin typeface="+mn-lt"/>
              </a:defRPr>
            </a:lvl1pPr>
          </a:lstStyle>
          <a:p>
            <a:pPr>
              <a:defRPr/>
            </a:pPr>
            <a:fld id="{E201E5CB-5EE0-4EA4-87FF-7D8A79A61969}" type="slidenum">
              <a:rPr lang="de-DE" smtClean="0"/>
              <a:pPr>
                <a:defRPr/>
              </a:pPr>
              <a:t>‹#›</a:t>
            </a:fld>
            <a:endParaRPr lang="de-DE"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Ende">
    <p:spTree>
      <p:nvGrpSpPr>
        <p:cNvPr id="1" name=""/>
        <p:cNvGrpSpPr/>
        <p:nvPr/>
      </p:nvGrpSpPr>
      <p:grpSpPr>
        <a:xfrm>
          <a:off x="0" y="0"/>
          <a:ext cx="0" cy="0"/>
          <a:chOff x="0" y="0"/>
          <a:chExt cx="0" cy="0"/>
        </a:xfrm>
      </p:grpSpPr>
      <p:pic>
        <p:nvPicPr>
          <p:cNvPr id="13" name="Picture 3" descr="Gebaeude_Fahne"/>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a:stretch/>
        </p:blipFill>
        <p:spPr bwMode="auto">
          <a:xfrm>
            <a:off x="0" y="-27384"/>
            <a:ext cx="12192000" cy="68936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p:nvPr userDrawn="1"/>
        </p:nvSpPr>
        <p:spPr>
          <a:xfrm>
            <a:off x="767407" y="1743185"/>
            <a:ext cx="3240361" cy="4566135"/>
          </a:xfrm>
          <a:prstGeom prst="rect">
            <a:avLst/>
          </a:prstGeom>
          <a:solidFill>
            <a:schemeClr val="bg1"/>
          </a:solidFill>
          <a:ln>
            <a:noFill/>
          </a:ln>
          <a:effectLst>
            <a:outerShdw blurRad="50800" dist="127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noProof="0" dirty="0">
              <a:latin typeface="+mn-lt"/>
            </a:endParaRPr>
          </a:p>
        </p:txBody>
      </p:sp>
      <p:pic>
        <p:nvPicPr>
          <p:cNvPr id="18" name="Grafik 1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049370" y="2024110"/>
            <a:ext cx="682753" cy="359665"/>
          </a:xfrm>
          <a:prstGeom prst="rect">
            <a:avLst/>
          </a:prstGeom>
        </p:spPr>
      </p:pic>
      <p:pic>
        <p:nvPicPr>
          <p:cNvPr id="22" name="Bild 10" descr="sebis-Logo.gif"/>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098009" y="2514436"/>
            <a:ext cx="720000" cy="230880"/>
          </a:xfrm>
          <a:prstGeom prst="rect">
            <a:avLst/>
          </a:prstGeom>
        </p:spPr>
      </p:pic>
      <p:sp>
        <p:nvSpPr>
          <p:cNvPr id="24" name="Textfeld 23"/>
          <p:cNvSpPr txBox="1"/>
          <p:nvPr userDrawn="1"/>
        </p:nvSpPr>
        <p:spPr>
          <a:xfrm>
            <a:off x="1040407" y="4123820"/>
            <a:ext cx="2751118" cy="2031325"/>
          </a:xfrm>
          <a:prstGeom prst="rect">
            <a:avLst/>
          </a:prstGeom>
          <a:noFill/>
        </p:spPr>
        <p:txBody>
          <a:bodyPr wrap="square" rtlCol="0">
            <a:spAutoFit/>
          </a:bodyPr>
          <a:lstStyle/>
          <a:p>
            <a:r>
              <a:rPr lang="en-AU" sz="1050" kern="1200" noProof="0" dirty="0">
                <a:solidFill>
                  <a:schemeClr val="tx1"/>
                </a:solidFill>
                <a:effectLst/>
                <a:latin typeface="+mn-lt"/>
                <a:ea typeface="+mn-ea"/>
                <a:cs typeface="Arial" pitchFamily="34" charset="0"/>
              </a:rPr>
              <a:t>Technical University of Munich (TUM)</a:t>
            </a:r>
          </a:p>
          <a:p>
            <a:r>
              <a:rPr lang="en-AU" sz="1050" kern="1200" noProof="0" dirty="0">
                <a:solidFill>
                  <a:schemeClr val="tx1"/>
                </a:solidFill>
                <a:effectLst/>
                <a:latin typeface="+mn-lt"/>
                <a:ea typeface="+mn-ea"/>
                <a:cs typeface="Arial" pitchFamily="34" charset="0"/>
              </a:rPr>
              <a:t>TUM School of CIT</a:t>
            </a:r>
            <a:br>
              <a:rPr lang="en-AU" sz="1050" kern="1200" noProof="0" dirty="0">
                <a:solidFill>
                  <a:schemeClr val="tx1"/>
                </a:solidFill>
                <a:effectLst/>
                <a:latin typeface="+mn-lt"/>
                <a:ea typeface="+mn-ea"/>
                <a:cs typeface="Arial" pitchFamily="34" charset="0"/>
              </a:rPr>
            </a:br>
            <a:r>
              <a:rPr lang="en-AU" sz="1050" kern="1200" noProof="0" dirty="0">
                <a:solidFill>
                  <a:schemeClr val="tx1"/>
                </a:solidFill>
                <a:effectLst/>
                <a:latin typeface="+mn-lt"/>
                <a:ea typeface="+mn-ea"/>
                <a:cs typeface="Arial" pitchFamily="34" charset="0"/>
              </a:rPr>
              <a:t>Department of Computer Science (CS)</a:t>
            </a:r>
            <a:br>
              <a:rPr lang="en-AU" sz="1050" kern="1200" noProof="0" dirty="0">
                <a:solidFill>
                  <a:schemeClr val="tx1"/>
                </a:solidFill>
                <a:effectLst/>
                <a:latin typeface="+mn-lt"/>
                <a:ea typeface="+mn-ea"/>
                <a:cs typeface="Arial" pitchFamily="34" charset="0"/>
              </a:rPr>
            </a:br>
            <a:r>
              <a:rPr lang="en-AU" sz="1050" kern="1200" noProof="0" dirty="0">
                <a:solidFill>
                  <a:schemeClr val="tx1"/>
                </a:solidFill>
                <a:effectLst/>
                <a:latin typeface="+mn-lt"/>
                <a:ea typeface="+mn-ea"/>
                <a:cs typeface="Arial" pitchFamily="34" charset="0"/>
              </a:rPr>
              <a:t>Chair</a:t>
            </a:r>
            <a:r>
              <a:rPr lang="en-AU" sz="1050" kern="1200" baseline="0" noProof="0" dirty="0">
                <a:solidFill>
                  <a:schemeClr val="tx1"/>
                </a:solidFill>
                <a:effectLst/>
                <a:latin typeface="+mn-lt"/>
                <a:ea typeface="+mn-ea"/>
                <a:cs typeface="Arial" pitchFamily="34" charset="0"/>
              </a:rPr>
              <a:t> </a:t>
            </a:r>
            <a:r>
              <a:rPr lang="en-AU" sz="1050" kern="1200" noProof="0" dirty="0">
                <a:solidFill>
                  <a:schemeClr val="tx1"/>
                </a:solidFill>
                <a:effectLst/>
                <a:latin typeface="+mn-lt"/>
                <a:ea typeface="+mn-ea"/>
                <a:cs typeface="Arial" pitchFamily="34" charset="0"/>
              </a:rPr>
              <a:t>of Software Engineering for Business Information Systems (sebis)</a:t>
            </a:r>
          </a:p>
          <a:p>
            <a:endParaRPr lang="en-US" sz="1050" noProof="1">
              <a:latin typeface="+mn-lt"/>
            </a:endParaRPr>
          </a:p>
          <a:p>
            <a:r>
              <a:rPr lang="en-US" sz="1050" noProof="1">
                <a:latin typeface="+mn-lt"/>
              </a:rPr>
              <a:t>Boltzmannstraße 3</a:t>
            </a:r>
          </a:p>
          <a:p>
            <a:r>
              <a:rPr lang="en-US" sz="1050" noProof="1">
                <a:latin typeface="+mn-lt"/>
              </a:rPr>
              <a:t>85748 Garching bei</a:t>
            </a:r>
            <a:r>
              <a:rPr lang="en-US" sz="1050" baseline="0" noProof="1">
                <a:latin typeface="+mn-lt"/>
              </a:rPr>
              <a:t> München</a:t>
            </a:r>
          </a:p>
          <a:p>
            <a:pPr>
              <a:tabLst>
                <a:tab pos="358775" algn="l"/>
              </a:tabLst>
            </a:pPr>
            <a:endParaRPr lang="en-US" sz="1050" baseline="0" noProof="1">
              <a:latin typeface="+mn-lt"/>
            </a:endParaRPr>
          </a:p>
          <a:p>
            <a:pPr>
              <a:tabLst>
                <a:tab pos="358775" algn="l"/>
              </a:tabLst>
            </a:pPr>
            <a:r>
              <a:rPr lang="en-US" sz="1050" baseline="0" noProof="1">
                <a:latin typeface="+mn-lt"/>
              </a:rPr>
              <a:t>+49.89.289.</a:t>
            </a:r>
          </a:p>
          <a:p>
            <a:endParaRPr lang="en-US" sz="1050" baseline="0" noProof="1">
              <a:latin typeface="+mn-lt"/>
            </a:endParaRPr>
          </a:p>
          <a:p>
            <a:r>
              <a:rPr lang="en-US" sz="1050" baseline="0" noProof="1">
                <a:latin typeface="+mn-lt"/>
                <a:hlinkClick r:id="rId5"/>
              </a:rPr>
              <a:t>wwwmatthes.in.tum.de</a:t>
            </a:r>
            <a:endParaRPr lang="en-US" sz="1050" noProof="1">
              <a:latin typeface="+mn-lt"/>
            </a:endParaRPr>
          </a:p>
        </p:txBody>
      </p:sp>
      <p:sp>
        <p:nvSpPr>
          <p:cNvPr id="26" name="Textplatzhalter 18"/>
          <p:cNvSpPr>
            <a:spLocks noGrp="1"/>
          </p:cNvSpPr>
          <p:nvPr>
            <p:ph type="body" sz="quarter" idx="13" hasCustomPrompt="1"/>
          </p:nvPr>
        </p:nvSpPr>
        <p:spPr>
          <a:xfrm>
            <a:off x="1160429" y="3486197"/>
            <a:ext cx="2485288" cy="219497"/>
          </a:xfrm>
          <a:prstGeom prst="rect">
            <a:avLst/>
          </a:prstGeom>
        </p:spPr>
        <p:txBody>
          <a:bodyPr lIns="0" tIns="0" rIns="0" bIns="0" anchor="b">
            <a:noAutofit/>
          </a:bodyPr>
          <a:lstStyle>
            <a:lvl1pPr marL="0" indent="0">
              <a:buFontTx/>
              <a:buNone/>
              <a:defRPr sz="1400" b="1">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&lt;Name&gt;</a:t>
            </a:r>
          </a:p>
        </p:txBody>
      </p:sp>
      <p:sp>
        <p:nvSpPr>
          <p:cNvPr id="27" name="Textplatzhalter 20"/>
          <p:cNvSpPr>
            <a:spLocks noGrp="1"/>
          </p:cNvSpPr>
          <p:nvPr>
            <p:ph type="body" sz="quarter" idx="14" hasCustomPrompt="1"/>
          </p:nvPr>
        </p:nvSpPr>
        <p:spPr>
          <a:xfrm>
            <a:off x="1160435" y="3277001"/>
            <a:ext cx="2484681" cy="182967"/>
          </a:xfrm>
          <a:prstGeom prst="rect">
            <a:avLst/>
          </a:prstGeom>
        </p:spPr>
        <p:txBody>
          <a:bodyPr lIns="0" tIns="0" rIns="0" bIns="0" anchor="b"/>
          <a:lstStyle>
            <a:lvl1pPr marL="0" indent="0">
              <a:buNone/>
              <a:defRPr sz="1050">
                <a:latin typeface="+mn-lt"/>
              </a:defRPr>
            </a:lvl1pPr>
          </a:lstStyle>
          <a:p>
            <a:pPr lvl="0"/>
            <a:r>
              <a:rPr lang="en-US" noProof="0" dirty="0"/>
              <a:t>&lt;Academic degree&gt;</a:t>
            </a:r>
          </a:p>
        </p:txBody>
      </p:sp>
      <p:sp>
        <p:nvSpPr>
          <p:cNvPr id="28" name="Textplatzhalter 22"/>
          <p:cNvSpPr>
            <a:spLocks noGrp="1"/>
          </p:cNvSpPr>
          <p:nvPr>
            <p:ph type="body" sz="quarter" idx="15" hasCustomPrompt="1"/>
          </p:nvPr>
        </p:nvSpPr>
        <p:spPr>
          <a:xfrm>
            <a:off x="1847528" y="5615625"/>
            <a:ext cx="1732003" cy="133350"/>
          </a:xfrm>
          <a:prstGeom prst="rect">
            <a:avLst/>
          </a:prstGeom>
        </p:spPr>
        <p:txBody>
          <a:bodyPr lIns="0" tIns="0" rIns="0" bIns="0">
            <a:noAutofit/>
          </a:bodyPr>
          <a:lstStyle>
            <a:lvl1pPr marL="0" indent="0">
              <a:buNone/>
              <a:defRPr sz="1050" baseline="0">
                <a:latin typeface="+mn-lt"/>
              </a:defRPr>
            </a:lvl1pPr>
          </a:lstStyle>
          <a:p>
            <a:pPr lvl="0"/>
            <a:r>
              <a:rPr lang="en-US" noProof="0" dirty="0"/>
              <a:t>&lt;Phone&gt;</a:t>
            </a:r>
          </a:p>
        </p:txBody>
      </p:sp>
      <p:sp>
        <p:nvSpPr>
          <p:cNvPr id="29" name="Textplatzhalter 24"/>
          <p:cNvSpPr>
            <a:spLocks noGrp="1"/>
          </p:cNvSpPr>
          <p:nvPr>
            <p:ph type="body" sz="quarter" idx="16" hasCustomPrompt="1"/>
          </p:nvPr>
        </p:nvSpPr>
        <p:spPr>
          <a:xfrm>
            <a:off x="1127448" y="5785985"/>
            <a:ext cx="2452083" cy="131762"/>
          </a:xfrm>
          <a:prstGeom prst="rect">
            <a:avLst/>
          </a:prstGeom>
        </p:spPr>
        <p:txBody>
          <a:bodyPr lIns="0" tIns="0" rIns="0" bIns="0">
            <a:noAutofit/>
          </a:bodyPr>
          <a:lstStyle>
            <a:lvl1pPr marL="0" indent="0">
              <a:buFontTx/>
              <a:buNone/>
              <a:defRPr sz="1050">
                <a:latin typeface="+mn-lt"/>
              </a:defRPr>
            </a:lvl1pPr>
          </a:lstStyle>
          <a:p>
            <a:pPr lvl="0"/>
            <a:r>
              <a:rPr lang="en-US" noProof="0" dirty="0"/>
              <a:t>&lt;E-Mail&gt;</a:t>
            </a:r>
          </a:p>
        </p:txBody>
      </p:sp>
      <p:sp>
        <p:nvSpPr>
          <p:cNvPr id="30" name="Inhaltsplatzhalter 31"/>
          <p:cNvSpPr>
            <a:spLocks noGrp="1"/>
          </p:cNvSpPr>
          <p:nvPr>
            <p:ph sz="quarter" idx="18" hasCustomPrompt="1"/>
          </p:nvPr>
        </p:nvSpPr>
        <p:spPr>
          <a:xfrm>
            <a:off x="1161091" y="3704994"/>
            <a:ext cx="2502054" cy="211455"/>
          </a:xfrm>
          <a:prstGeom prst="rect">
            <a:avLst/>
          </a:prstGeom>
        </p:spPr>
        <p:txBody>
          <a:bodyPr lIns="0" tIns="0" rIns="0" bIns="0"/>
          <a:lstStyle>
            <a:lvl1pPr>
              <a:defRPr sz="1050"/>
            </a:lvl1pPr>
          </a:lstStyle>
          <a:p>
            <a:pPr lvl="0"/>
            <a:r>
              <a:rPr lang="en-US" noProof="0" dirty="0"/>
              <a:t>&lt;Position&gt;</a:t>
            </a:r>
          </a:p>
        </p:txBody>
      </p:sp>
    </p:spTree>
    <p:extLst>
      <p:ext uri="{BB962C8B-B14F-4D97-AF65-F5344CB8AC3E}">
        <p14:creationId xmlns:p14="http://schemas.microsoft.com/office/powerpoint/2010/main" val="893749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44452"/>
            <a:ext cx="10586099" cy="72072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YYMMDD Author Title</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Tree>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687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ter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a:xfrm>
            <a:off x="334434" y="980728"/>
            <a:ext cx="11523133" cy="5400675"/>
          </a:xfrm>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YYMMDD Author Title</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3517934724"/>
      </p:ext>
    </p:extLst>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ter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YYMMDD Author Title</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1825214989"/>
      </p:ext>
    </p:extLst>
  </p:cSld>
  <p:clrMapOvr>
    <a:masterClrMapping/>
  </p:clrMapOvr>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lvl1pPr>
              <a:defRPr>
                <a:solidFill>
                  <a:srgbClr val="0065BD"/>
                </a:solidFill>
              </a:defRPr>
            </a:lvl1pPr>
          </a:lstStyle>
          <a:p>
            <a:r>
              <a:rPr lang="en-US" noProof="0" dirty="0"/>
              <a:t>&lt;Title&gt;</a:t>
            </a:r>
            <a:endParaRPr lang="de-DE" dirty="0"/>
          </a:p>
        </p:txBody>
      </p:sp>
      <p:sp>
        <p:nvSpPr>
          <p:cNvPr id="3" name="Inhaltsplatzhalter 2"/>
          <p:cNvSpPr>
            <a:spLocks noGrp="1"/>
          </p:cNvSpPr>
          <p:nvPr>
            <p:ph sz="half" idx="1" hasCustomPrompt="1"/>
          </p:nvPr>
        </p:nvSpPr>
        <p:spPr>
          <a:xfrm>
            <a:off x="334437"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Inhaltsplatzhalter 3"/>
          <p:cNvSpPr>
            <a:spLocks noGrp="1"/>
          </p:cNvSpPr>
          <p:nvPr>
            <p:ph sz="half" idx="2" hasCustomPrompt="1"/>
          </p:nvPr>
        </p:nvSpPr>
        <p:spPr>
          <a:xfrm>
            <a:off x="6197602"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YYMMDD Author Title</a:t>
            </a: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fld id="{B96C9E22-1B76-46A8-871B-C48D8E59C6FA}" type="slidenum">
              <a:rPr lang="de-DE"/>
              <a:pPr>
                <a:defRPr/>
              </a:pPr>
              <a:t>‹#›</a:t>
            </a:fld>
            <a:endParaRPr lang="de-DE"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hasCustomPrompt="1"/>
          </p:nvPr>
        </p:nvSpPr>
        <p:spPr>
          <a:xfrm>
            <a:off x="334437" y="981074"/>
            <a:ext cx="5662084" cy="661976"/>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4" name="Inhaltsplatzhalter 3"/>
          <p:cNvSpPr>
            <a:spLocks noGrp="1"/>
          </p:cNvSpPr>
          <p:nvPr>
            <p:ph sz="half" idx="2" hasCustomPrompt="1"/>
          </p:nvPr>
        </p:nvSpPr>
        <p:spPr>
          <a:xfrm>
            <a:off x="334437" y="1643050"/>
            <a:ext cx="5662084"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Textplatzhalter 4"/>
          <p:cNvSpPr>
            <a:spLocks noGrp="1"/>
          </p:cNvSpPr>
          <p:nvPr>
            <p:ph type="body" sz="quarter" idx="3" hasCustomPrompt="1"/>
          </p:nvPr>
        </p:nvSpPr>
        <p:spPr>
          <a:xfrm>
            <a:off x="6193367" y="981079"/>
            <a:ext cx="5664200" cy="661975"/>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6" name="Inhaltsplatzhalter 5"/>
          <p:cNvSpPr>
            <a:spLocks noGrp="1"/>
          </p:cNvSpPr>
          <p:nvPr>
            <p:ph sz="quarter" idx="4" hasCustomPrompt="1"/>
          </p:nvPr>
        </p:nvSpPr>
        <p:spPr>
          <a:xfrm>
            <a:off x="6193367" y="1643050"/>
            <a:ext cx="5664200"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itel 1"/>
          <p:cNvSpPr>
            <a:spLocks noGrp="1"/>
          </p:cNvSpPr>
          <p:nvPr>
            <p:ph type="title" hasCustomPrompt="1"/>
          </p:nvPr>
        </p:nvSpPr>
        <p:spPr>
          <a:xfrm>
            <a:off x="334437" y="44452"/>
            <a:ext cx="10586099" cy="720725"/>
          </a:xfrm>
        </p:spPr>
        <p:txBody>
          <a:bodyPr/>
          <a:lstStyle/>
          <a:p>
            <a:r>
              <a:rPr lang="en-US" noProof="0" dirty="0"/>
              <a:t>&lt;Title&gt;</a:t>
            </a:r>
          </a:p>
        </p:txBody>
      </p:sp>
      <p:sp>
        <p:nvSpPr>
          <p:cNvPr id="7" name="Rectangle 4"/>
          <p:cNvSpPr>
            <a:spLocks noGrp="1" noChangeArrowheads="1"/>
          </p:cNvSpPr>
          <p:nvPr>
            <p:ph type="dt" sz="half" idx="10"/>
          </p:nvPr>
        </p:nvSpPr>
        <p:spPr>
          <a:ln/>
        </p:spPr>
        <p:txBody>
          <a:bodyPr/>
          <a:lstStyle>
            <a:lvl1pPr>
              <a:defRPr/>
            </a:lvl1pPr>
          </a:lstStyle>
          <a:p>
            <a:pPr>
              <a:defRPr/>
            </a:pPr>
            <a:r>
              <a:rPr lang="de-DE" noProof="0"/>
              <a:t>© sebis</a:t>
            </a:r>
            <a:endParaRPr lang="en-US" noProof="0"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noProof="0"/>
              <a:t>YYMMDD Author Title</a:t>
            </a:r>
            <a:endParaRPr lang="en-US" noProof="0" dirty="0"/>
          </a:p>
        </p:txBody>
      </p:sp>
      <p:sp>
        <p:nvSpPr>
          <p:cNvPr id="9" name="Rectangle 6"/>
          <p:cNvSpPr>
            <a:spLocks noGrp="1" noChangeArrowheads="1"/>
          </p:cNvSpPr>
          <p:nvPr>
            <p:ph type="sldNum" sz="quarter" idx="12"/>
          </p:nvPr>
        </p:nvSpPr>
        <p:spPr>
          <a:ln/>
        </p:spPr>
        <p:txBody>
          <a:bodyPr/>
          <a:lstStyle>
            <a:lvl1pPr>
              <a:defRPr/>
            </a:lvl1pPr>
          </a:lstStyle>
          <a:p>
            <a:pPr>
              <a:defRPr/>
            </a:pPr>
            <a:fld id="{34A2CCB4-7108-4850-98BC-50E3A501EADB}" type="slidenum">
              <a:rPr lang="en-US" noProof="0" smtClean="0"/>
              <a:pPr>
                <a:defRPr/>
              </a:pPr>
              <a:t>‹#›</a:t>
            </a:fld>
            <a:endParaRPr lang="en-US" noProof="0"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p>
            <a:r>
              <a:rPr lang="en-US" noProof="0" dirty="0"/>
              <a:t>&lt;Title&gt;</a:t>
            </a:r>
            <a:endParaRPr lang="de-DE" dirty="0"/>
          </a:p>
        </p:txBody>
      </p:sp>
      <p:sp>
        <p:nvSpPr>
          <p:cNvPr id="3"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YYMMDD Author Title</a:t>
            </a:r>
            <a:endParaRPr lang="de-DE" dirty="0"/>
          </a:p>
        </p:txBody>
      </p:sp>
      <p:sp>
        <p:nvSpPr>
          <p:cNvPr id="5" name="Rectangle 6"/>
          <p:cNvSpPr>
            <a:spLocks noGrp="1" noChangeArrowheads="1"/>
          </p:cNvSpPr>
          <p:nvPr>
            <p:ph type="sldNum" sz="quarter" idx="12"/>
          </p:nvPr>
        </p:nvSpPr>
        <p:spPr>
          <a:ln/>
        </p:spPr>
        <p:txBody>
          <a:bodyPr/>
          <a:lstStyle>
            <a:lvl1pPr>
              <a:defRPr/>
            </a:lvl1pPr>
          </a:lstStyle>
          <a:p>
            <a:pPr>
              <a:defRPr/>
            </a:pPr>
            <a:fld id="{53F79391-FD8B-4951-B07A-A389C4C7CA7B}" type="slidenum">
              <a:rPr lang="de-DE"/>
              <a:pPr>
                <a:defRPr/>
              </a:pPr>
              <a:t>‹#›</a:t>
            </a:fld>
            <a:endParaRPr lang="de-DE"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mitti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3" y="44451"/>
            <a:ext cx="11523133" cy="6524625"/>
          </a:xfrm>
        </p:spPr>
        <p:txBody>
          <a:bodyPr anchor="ctr"/>
          <a:lstStyle>
            <a:lvl1pPr algn="ctr">
              <a:defRPr sz="3200"/>
            </a:lvl1pPr>
          </a:lstStyle>
          <a:p>
            <a:r>
              <a:rPr lang="en-US" noProof="0" dirty="0"/>
              <a:t>&lt;Title&gt;</a:t>
            </a:r>
          </a:p>
        </p:txBody>
      </p:sp>
      <p:sp>
        <p:nvSpPr>
          <p:cNvPr id="3" name="Datumsplatzhalter 2"/>
          <p:cNvSpPr>
            <a:spLocks noGrp="1"/>
          </p:cNvSpPr>
          <p:nvPr>
            <p:ph type="dt" sz="half" idx="10"/>
          </p:nvPr>
        </p:nvSpPr>
        <p:spPr/>
        <p:txBody>
          <a:bodyPr/>
          <a:lstStyle/>
          <a:p>
            <a:pPr>
              <a:defRPr/>
            </a:pPr>
            <a:r>
              <a:rPr lang="de-DE"/>
              <a:t>© sebis</a:t>
            </a:r>
            <a:endParaRPr lang="en-US" dirty="0"/>
          </a:p>
        </p:txBody>
      </p:sp>
      <p:sp>
        <p:nvSpPr>
          <p:cNvPr id="4" name="Fußzeilenplatzhalter 3"/>
          <p:cNvSpPr>
            <a:spLocks noGrp="1"/>
          </p:cNvSpPr>
          <p:nvPr>
            <p:ph type="ftr" sz="quarter" idx="11"/>
          </p:nvPr>
        </p:nvSpPr>
        <p:spPr/>
        <p:txBody>
          <a:bodyPr/>
          <a:lstStyle/>
          <a:p>
            <a:pPr>
              <a:defRPr/>
            </a:pPr>
            <a:r>
              <a:rPr lang="en-US"/>
              <a:t>YYMMDD Author Title</a:t>
            </a:r>
            <a:endParaRPr lang="en-US" dirty="0"/>
          </a:p>
        </p:txBody>
      </p:sp>
      <p:sp>
        <p:nvSpPr>
          <p:cNvPr id="5" name="Foliennummernplatzhalter 4"/>
          <p:cNvSpPr>
            <a:spLocks noGrp="1"/>
          </p:cNvSpPr>
          <p:nvPr>
            <p:ph type="sldNum" sz="quarter" idx="12"/>
          </p:nvPr>
        </p:nvSpPr>
        <p:spPr/>
        <p:txBody>
          <a:bodyPr/>
          <a:lstStyle/>
          <a:p>
            <a:pPr>
              <a:defRPr/>
            </a:pPr>
            <a:fld id="{5E4FF76D-8657-43F1-929B-F6D2FAB2741A}" type="slidenum">
              <a:rPr lang="en-US" smtClean="0"/>
              <a:pPr>
                <a:defRPr/>
              </a:pPr>
              <a:t>‹#›</a:t>
            </a:fld>
            <a:endParaRPr lang="en-US" dirty="0"/>
          </a:p>
        </p:txBody>
      </p:sp>
    </p:spTree>
    <p:extLst>
      <p:ext uri="{BB962C8B-B14F-4D97-AF65-F5344CB8AC3E}">
        <p14:creationId xmlns:p14="http://schemas.microsoft.com/office/powerpoint/2010/main" val="365226257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34434" y="44451"/>
            <a:ext cx="10586102" cy="720725"/>
          </a:xfrm>
          <a:prstGeom prst="rect">
            <a:avLst/>
          </a:prstGeom>
          <a:noFill/>
          <a:ln w="9525">
            <a:noFill/>
            <a:miter lim="800000"/>
            <a:headEnd/>
            <a:tailEnd/>
          </a:ln>
        </p:spPr>
        <p:txBody>
          <a:bodyPr vert="horz" wrap="square" lIns="90000" tIns="0" rIns="90000" bIns="0" numCol="1" anchor="b" anchorCtr="0" compatLnSpc="1">
            <a:prstTxWarp prst="textNoShape">
              <a:avLst/>
            </a:prstTxWarp>
          </a:bodyPr>
          <a:lstStyle/>
          <a:p>
            <a:pPr lvl="0"/>
            <a:r>
              <a:rPr lang="en-US" noProof="0" dirty="0"/>
              <a:t>&lt;Title&gt;</a:t>
            </a:r>
          </a:p>
        </p:txBody>
      </p:sp>
      <p:sp>
        <p:nvSpPr>
          <p:cNvPr id="4099" name="Rectangle 3"/>
          <p:cNvSpPr>
            <a:spLocks noGrp="1" noChangeArrowheads="1"/>
          </p:cNvSpPr>
          <p:nvPr>
            <p:ph type="body" idx="1"/>
          </p:nvPr>
        </p:nvSpPr>
        <p:spPr bwMode="auto">
          <a:xfrm>
            <a:off x="334434" y="981076"/>
            <a:ext cx="11523133"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Rectangle 4"/>
          <p:cNvSpPr>
            <a:spLocks noGrp="1" noChangeArrowheads="1"/>
          </p:cNvSpPr>
          <p:nvPr>
            <p:ph type="dt" sz="half" idx="2"/>
          </p:nvPr>
        </p:nvSpPr>
        <p:spPr bwMode="auto">
          <a:xfrm>
            <a:off x="9383184" y="6570616"/>
            <a:ext cx="2142067" cy="28892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marL="0" marR="0" indent="0" algn="r" defTabSz="914400" rtl="0" eaLnBrk="0" fontAlgn="base" latinLnBrk="0" hangingPunct="0">
              <a:lnSpc>
                <a:spcPct val="100000"/>
              </a:lnSpc>
              <a:spcBef>
                <a:spcPct val="0"/>
              </a:spcBef>
              <a:spcAft>
                <a:spcPct val="0"/>
              </a:spcAft>
              <a:buClrTx/>
              <a:buSzTx/>
              <a:buFontTx/>
              <a:buNone/>
              <a:tabLst/>
              <a:defRPr sz="800" smtClean="0">
                <a:solidFill>
                  <a:schemeClr val="bg1">
                    <a:lumMod val="50000"/>
                  </a:schemeClr>
                </a:solidFill>
                <a:latin typeface="+mn-lt"/>
                <a:cs typeface="+mn-cs"/>
              </a:defRPr>
            </a:lvl1pPr>
          </a:lstStyle>
          <a:p>
            <a:pPr>
              <a:defRPr/>
            </a:pPr>
            <a:r>
              <a:rPr lang="de-DE" noProof="0"/>
              <a:t>© sebis</a:t>
            </a:r>
            <a:endParaRPr lang="en-US" noProof="0" dirty="0"/>
          </a:p>
        </p:txBody>
      </p:sp>
      <p:sp>
        <p:nvSpPr>
          <p:cNvPr id="1029" name="Rectangle 5"/>
          <p:cNvSpPr>
            <a:spLocks noGrp="1" noChangeArrowheads="1"/>
          </p:cNvSpPr>
          <p:nvPr>
            <p:ph type="ftr" sz="quarter" idx="3"/>
          </p:nvPr>
        </p:nvSpPr>
        <p:spPr bwMode="auto">
          <a:xfrm>
            <a:off x="332903" y="6569076"/>
            <a:ext cx="5761567"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eaLnBrk="0" hangingPunct="0">
              <a:defRPr sz="800">
                <a:solidFill>
                  <a:schemeClr val="bg1">
                    <a:lumMod val="50000"/>
                  </a:schemeClr>
                </a:solidFill>
                <a:latin typeface="+mn-lt"/>
                <a:cs typeface="+mn-cs"/>
              </a:defRPr>
            </a:lvl1pPr>
          </a:lstStyle>
          <a:p>
            <a:pPr>
              <a:defRPr/>
            </a:pPr>
            <a:r>
              <a:rPr lang="en-US"/>
              <a:t>YYMMDD Author Title</a:t>
            </a:r>
            <a:endParaRPr lang="en-US" dirty="0"/>
          </a:p>
        </p:txBody>
      </p:sp>
      <p:sp>
        <p:nvSpPr>
          <p:cNvPr id="1030" name="Rectangle 6"/>
          <p:cNvSpPr>
            <a:spLocks noGrp="1" noChangeArrowheads="1"/>
          </p:cNvSpPr>
          <p:nvPr>
            <p:ph type="sldNum" sz="quarter" idx="4"/>
          </p:nvPr>
        </p:nvSpPr>
        <p:spPr bwMode="auto">
          <a:xfrm>
            <a:off x="11525251" y="6570616"/>
            <a:ext cx="332316" cy="288925"/>
          </a:xfrm>
          <a:prstGeom prst="rect">
            <a:avLst/>
          </a:prstGeom>
          <a:noFill/>
          <a:ln w="9525">
            <a:noFill/>
            <a:miter lim="800000"/>
            <a:headEnd/>
            <a:tailEnd/>
          </a:ln>
          <a:effectLst/>
        </p:spPr>
        <p:txBody>
          <a:bodyPr vert="horz" wrap="none" lIns="91440" tIns="45720" rIns="0" bIns="45720" numCol="1" anchor="ctr" anchorCtr="0" compatLnSpc="1">
            <a:prstTxWarp prst="textNoShape">
              <a:avLst/>
            </a:prstTxWarp>
          </a:bodyPr>
          <a:lstStyle>
            <a:lvl1pPr algn="r" eaLnBrk="0" hangingPunct="0">
              <a:defRPr sz="800">
                <a:solidFill>
                  <a:schemeClr val="bg1">
                    <a:lumMod val="50000"/>
                  </a:schemeClr>
                </a:solidFill>
                <a:latin typeface="+mn-lt"/>
                <a:cs typeface="+mn-cs"/>
              </a:defRPr>
            </a:lvl1pPr>
          </a:lstStyle>
          <a:p>
            <a:pPr>
              <a:defRPr/>
            </a:pPr>
            <a:fld id="{5E4FF76D-8657-43F1-929B-F6D2FAB2741A}" type="slidenum">
              <a:rPr lang="en-US" smtClean="0"/>
              <a:pPr>
                <a:defRPr/>
              </a:pPr>
              <a:t>‹#›</a:t>
            </a:fld>
            <a:endParaRPr lang="en-US" dirty="0"/>
          </a:p>
        </p:txBody>
      </p:sp>
      <p:pic>
        <p:nvPicPr>
          <p:cNvPr id="8" name="Grafik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Tree>
  </p:cSld>
  <p:clrMap bg1="lt1" tx1="dk1" bg2="lt2" tx2="dk2" accent1="accent1" accent2="accent2" accent3="accent3" accent4="accent4" accent5="accent5" accent6="accent6" hlink="hlink" folHlink="folHlink"/>
  <p:sldLayoutIdLst>
    <p:sldLayoutId id="2147483774" r:id="rId1"/>
    <p:sldLayoutId id="2147483765" r:id="rId2"/>
    <p:sldLayoutId id="2147483778" r:id="rId3"/>
    <p:sldLayoutId id="2147483781" r:id="rId4"/>
    <p:sldLayoutId id="2147483766" r:id="rId5"/>
    <p:sldLayoutId id="2147483767" r:id="rId6"/>
    <p:sldLayoutId id="2147483768" r:id="rId7"/>
    <p:sldLayoutId id="2147483780" r:id="rId8"/>
    <p:sldLayoutId id="2147483769" r:id="rId9"/>
    <p:sldLayoutId id="2147483771" r:id="rId10"/>
    <p:sldLayoutId id="2147483779" r:id="rId11"/>
  </p:sldLayoutIdLst>
  <p:transition/>
  <p:hf hdr="0"/>
  <p:txStyles>
    <p:titleStyle>
      <a:lvl1pPr algn="l" rtl="0" eaLnBrk="1" fontAlgn="base" hangingPunct="1">
        <a:spcBef>
          <a:spcPct val="0"/>
        </a:spcBef>
        <a:spcAft>
          <a:spcPct val="0"/>
        </a:spcAft>
        <a:defRPr sz="2400" b="0" i="0" baseline="0">
          <a:solidFill>
            <a:srgbClr val="0065BD"/>
          </a:solidFill>
          <a:latin typeface="+mn-lt"/>
          <a:ea typeface="+mj-ea"/>
          <a:cs typeface="Arial Unicode MS" pitchFamily="34" charset="-128"/>
        </a:defRPr>
      </a:lvl1pPr>
      <a:lvl2pPr algn="l" rtl="0" eaLnBrk="1" fontAlgn="base" hangingPunct="1">
        <a:spcBef>
          <a:spcPct val="0"/>
        </a:spcBef>
        <a:spcAft>
          <a:spcPct val="0"/>
        </a:spcAft>
        <a:defRPr sz="2400" b="1">
          <a:solidFill>
            <a:schemeClr val="tx1"/>
          </a:solidFill>
          <a:latin typeface="Arial" pitchFamily="34" charset="0"/>
          <a:cs typeface="Arial" pitchFamily="34" charset="0"/>
        </a:defRPr>
      </a:lvl2pPr>
      <a:lvl3pPr algn="l" rtl="0" eaLnBrk="1" fontAlgn="base" hangingPunct="1">
        <a:spcBef>
          <a:spcPct val="0"/>
        </a:spcBef>
        <a:spcAft>
          <a:spcPct val="0"/>
        </a:spcAft>
        <a:defRPr sz="2400" b="1">
          <a:solidFill>
            <a:schemeClr val="tx1"/>
          </a:solidFill>
          <a:latin typeface="Arial" pitchFamily="34" charset="0"/>
          <a:cs typeface="Arial" pitchFamily="34" charset="0"/>
        </a:defRPr>
      </a:lvl3pPr>
      <a:lvl4pPr algn="l" rtl="0" eaLnBrk="1" fontAlgn="base" hangingPunct="1">
        <a:spcBef>
          <a:spcPct val="0"/>
        </a:spcBef>
        <a:spcAft>
          <a:spcPct val="0"/>
        </a:spcAft>
        <a:defRPr sz="2400" b="1">
          <a:solidFill>
            <a:schemeClr val="tx1"/>
          </a:solidFill>
          <a:latin typeface="Arial" pitchFamily="34" charset="0"/>
          <a:cs typeface="Arial" pitchFamily="34" charset="0"/>
        </a:defRPr>
      </a:lvl4pPr>
      <a:lvl5pPr algn="l" rtl="0" eaLnBrk="1" fontAlgn="base" hangingPunct="1">
        <a:spcBef>
          <a:spcPct val="0"/>
        </a:spcBef>
        <a:spcAft>
          <a:spcPct val="0"/>
        </a:spcAft>
        <a:defRPr sz="2400" b="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tx1"/>
          </a:solidFill>
          <a:latin typeface="TUM Neue Helvetica 75 Bold" charset="0"/>
        </a:defRPr>
      </a:lvl6pPr>
      <a:lvl7pPr marL="914400" algn="l" rtl="0" eaLnBrk="1" fontAlgn="base" hangingPunct="1">
        <a:spcBef>
          <a:spcPct val="0"/>
        </a:spcBef>
        <a:spcAft>
          <a:spcPct val="0"/>
        </a:spcAft>
        <a:defRPr sz="2400">
          <a:solidFill>
            <a:schemeClr val="tx1"/>
          </a:solidFill>
          <a:latin typeface="TUM Neue Helvetica 75 Bold" charset="0"/>
        </a:defRPr>
      </a:lvl7pPr>
      <a:lvl8pPr marL="1371600" algn="l" rtl="0" eaLnBrk="1" fontAlgn="base" hangingPunct="1">
        <a:spcBef>
          <a:spcPct val="0"/>
        </a:spcBef>
        <a:spcAft>
          <a:spcPct val="0"/>
        </a:spcAft>
        <a:defRPr sz="2400">
          <a:solidFill>
            <a:schemeClr val="tx1"/>
          </a:solidFill>
          <a:latin typeface="TUM Neue Helvetica 75 Bold" charset="0"/>
        </a:defRPr>
      </a:lvl8pPr>
      <a:lvl9pPr marL="1828800" algn="l" rtl="0" eaLnBrk="1" fontAlgn="base" hangingPunct="1">
        <a:spcBef>
          <a:spcPct val="0"/>
        </a:spcBef>
        <a:spcAft>
          <a:spcPct val="0"/>
        </a:spcAft>
        <a:defRPr sz="2400">
          <a:solidFill>
            <a:schemeClr val="tx1"/>
          </a:solidFill>
          <a:latin typeface="TUM Neue Helvetica 75 Bold" charset="0"/>
        </a:defRPr>
      </a:lvl9pPr>
    </p:titleStyle>
    <p:body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hyperlink" Target="https://legal-ai-radar.de/pdfs/Legal_AI_Use_Case_Radar_Report_2024.pdf"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1"/>
          <p:cNvSpPr>
            <a:spLocks noGrp="1"/>
          </p:cNvSpPr>
          <p:nvPr>
            <p:ph type="title"/>
          </p:nvPr>
        </p:nvSpPr>
        <p:spPr>
          <a:xfrm>
            <a:off x="431371" y="3723307"/>
            <a:ext cx="11432843" cy="495108"/>
          </a:xfrm>
        </p:spPr>
        <p:txBody>
          <a:bodyPr/>
          <a:lstStyle/>
          <a:p>
            <a:pPr rtl="0">
              <a:spcAft>
                <a:spcPts val="300"/>
              </a:spcAft>
            </a:pPr>
            <a:r>
              <a:rPr lang="en-GB" sz="1800" b="0" i="0" u="none" strike="noStrike" dirty="0">
                <a:solidFill>
                  <a:srgbClr val="000000"/>
                </a:solidFill>
                <a:effectLst/>
                <a:latin typeface="Arial" panose="020B0604020202020204" pitchFamily="34" charset="0"/>
              </a:rPr>
              <a:t>Trend Analysis of NLP </a:t>
            </a:r>
            <a:r>
              <a:rPr lang="en-GB" sz="1800" dirty="0">
                <a:solidFill>
                  <a:srgbClr val="000000"/>
                </a:solidFill>
                <a:latin typeface="Arial" panose="020B0604020202020204" pitchFamily="34" charset="0"/>
              </a:rPr>
              <a:t>U</a:t>
            </a:r>
            <a:r>
              <a:rPr lang="en-GB" sz="1800" b="0" i="0" u="none" strike="noStrike" dirty="0">
                <a:solidFill>
                  <a:srgbClr val="000000"/>
                </a:solidFill>
                <a:effectLst/>
                <a:latin typeface="Arial" panose="020B0604020202020204" pitchFamily="34" charset="0"/>
              </a:rPr>
              <a:t>se Cases in the Legal Domain within the DACH Region</a:t>
            </a:r>
            <a:endParaRPr lang="de-DE" dirty="0"/>
          </a:p>
        </p:txBody>
      </p:sp>
      <p:sp>
        <p:nvSpPr>
          <p:cNvPr id="13" name="Textplatzhalter 12"/>
          <p:cNvSpPr>
            <a:spLocks noGrp="1"/>
          </p:cNvSpPr>
          <p:nvPr>
            <p:ph type="body" sz="quarter" idx="10"/>
          </p:nvPr>
        </p:nvSpPr>
        <p:spPr/>
        <p:txBody>
          <a:bodyPr/>
          <a:lstStyle/>
          <a:p>
            <a:r>
              <a:rPr lang="de-DE" dirty="0"/>
              <a:t>Henrik Sergoyan</a:t>
            </a:r>
          </a:p>
        </p:txBody>
      </p:sp>
      <p:sp>
        <p:nvSpPr>
          <p:cNvPr id="11" name="Textplatzhalter 15"/>
          <p:cNvSpPr txBox="1">
            <a:spLocks/>
          </p:cNvSpPr>
          <p:nvPr/>
        </p:nvSpPr>
        <p:spPr bwMode="auto">
          <a:xfrm>
            <a:off x="5922819" y="4210928"/>
            <a:ext cx="5941396" cy="3385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spAutoFit/>
          </a:bodyPr>
          <a:lstStyle>
            <a:lvl1pPr marL="180000" indent="0" algn="l" rtl="0" eaLnBrk="1" fontAlgn="base" hangingPunct="1">
              <a:spcBef>
                <a:spcPct val="20000"/>
              </a:spcBef>
              <a:spcAft>
                <a:spcPct val="0"/>
              </a:spcAft>
              <a:buFontTx/>
              <a:buNone/>
              <a:defRPr sz="1600" b="0" baseline="0">
                <a:solidFill>
                  <a:schemeClr val="tx1">
                    <a:lumMod val="60000"/>
                    <a:lumOff val="40000"/>
                  </a:schemeClr>
                </a:solidFill>
                <a:latin typeface="+mn-lt"/>
                <a:ea typeface="+mn-ea"/>
                <a:cs typeface="Arial Unicode MS" pitchFamily="34" charset="-128"/>
              </a:defRPr>
            </a:lvl1pPr>
            <a:lvl2pPr marL="457200" indent="0" algn="l" rtl="0" eaLnBrk="1" fontAlgn="base" hangingPunct="1">
              <a:spcBef>
                <a:spcPct val="20000"/>
              </a:spcBef>
              <a:spcAft>
                <a:spcPct val="0"/>
              </a:spcAft>
              <a:buClr>
                <a:schemeClr val="tx2"/>
              </a:buClr>
              <a:buFontTx/>
              <a:buNone/>
              <a:defRPr baseline="0">
                <a:solidFill>
                  <a:schemeClr val="tx1"/>
                </a:solidFill>
                <a:latin typeface="+mn-lt"/>
                <a:cs typeface="Arial Unicode MS" pitchFamily="34" charset="-128"/>
              </a:defRPr>
            </a:lvl2pPr>
            <a:lvl3pPr marL="914400" indent="0" algn="l" defTabSz="803275" rtl="0" eaLnBrk="1" fontAlgn="base" hangingPunct="1">
              <a:spcBef>
                <a:spcPct val="20000"/>
              </a:spcBef>
              <a:spcAft>
                <a:spcPct val="0"/>
              </a:spcAft>
              <a:buClr>
                <a:schemeClr val="tx2"/>
              </a:buClr>
              <a:buFontTx/>
              <a:buNone/>
              <a:defRPr baseline="0">
                <a:solidFill>
                  <a:schemeClr val="tx1"/>
                </a:solidFill>
                <a:latin typeface="+mn-lt"/>
                <a:cs typeface="Arial Unicode MS" pitchFamily="34" charset="-128"/>
              </a:defRPr>
            </a:lvl3pPr>
            <a:lvl4pPr marL="1371600" indent="0" algn="l" rtl="0" eaLnBrk="1" fontAlgn="base" hangingPunct="1">
              <a:spcBef>
                <a:spcPct val="20000"/>
              </a:spcBef>
              <a:spcAft>
                <a:spcPct val="0"/>
              </a:spcAft>
              <a:buClr>
                <a:schemeClr val="tx2"/>
              </a:buClr>
              <a:buFontTx/>
              <a:buNone/>
              <a:defRPr sz="1600">
                <a:solidFill>
                  <a:schemeClr val="tx1"/>
                </a:solidFill>
                <a:latin typeface="+mn-lt"/>
                <a:cs typeface="Arial Unicode MS" pitchFamily="34" charset="-128"/>
              </a:defRPr>
            </a:lvl4pPr>
            <a:lvl5pPr marL="1828800" indent="0" algn="l" rtl="0" eaLnBrk="1" fontAlgn="base" hangingPunct="1">
              <a:spcBef>
                <a:spcPct val="20000"/>
              </a:spcBef>
              <a:spcAft>
                <a:spcPct val="0"/>
              </a:spcAft>
              <a:buClr>
                <a:schemeClr val="tx2"/>
              </a:buClr>
              <a:buFontTx/>
              <a:buNone/>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lgn="r"/>
            <a:r>
              <a:rPr lang="en-AU" kern="0" dirty="0"/>
              <a:t>06/11/2024, Master’s Thesis Proposal</a:t>
            </a:r>
          </a:p>
        </p:txBody>
      </p:sp>
    </p:spTree>
    <p:extLst>
      <p:ext uri="{BB962C8B-B14F-4D97-AF65-F5344CB8AC3E}">
        <p14:creationId xmlns:p14="http://schemas.microsoft.com/office/powerpoint/2010/main" val="132760578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6048732-A81C-1414-C03F-3FA493ECC87B}"/>
              </a:ext>
            </a:extLst>
          </p:cNvPr>
          <p:cNvSpPr>
            <a:spLocks noGrp="1"/>
          </p:cNvSpPr>
          <p:nvPr>
            <p:ph type="title"/>
          </p:nvPr>
        </p:nvSpPr>
        <p:spPr>
          <a:xfrm>
            <a:off x="4799856" y="2742802"/>
            <a:ext cx="1946673" cy="720725"/>
          </a:xfrm>
        </p:spPr>
        <p:txBody>
          <a:bodyPr/>
          <a:lstStyle/>
          <a:p>
            <a:r>
              <a:rPr lang="en-DE" dirty="0"/>
              <a:t>Thank You</a:t>
            </a:r>
          </a:p>
        </p:txBody>
      </p:sp>
      <p:sp>
        <p:nvSpPr>
          <p:cNvPr id="4" name="Date Placeholder 3">
            <a:extLst>
              <a:ext uri="{FF2B5EF4-FFF2-40B4-BE49-F238E27FC236}">
                <a16:creationId xmlns:a16="http://schemas.microsoft.com/office/drawing/2014/main" id="{30E27515-8836-C1B9-2453-4E75F6103B01}"/>
              </a:ext>
            </a:extLst>
          </p:cNvPr>
          <p:cNvSpPr>
            <a:spLocks noGrp="1"/>
          </p:cNvSpPr>
          <p:nvPr>
            <p:ph type="dt" sz="half" idx="10"/>
          </p:nvPr>
        </p:nvSpPr>
        <p:spPr/>
        <p:txBody>
          <a:bodyPr/>
          <a:lstStyle/>
          <a:p>
            <a:pPr>
              <a:defRPr/>
            </a:pPr>
            <a:r>
              <a:rPr lang="de-DE"/>
              <a:t>© sebis</a:t>
            </a:r>
            <a:endParaRPr lang="de-DE" dirty="0"/>
          </a:p>
        </p:txBody>
      </p:sp>
      <p:sp>
        <p:nvSpPr>
          <p:cNvPr id="5" name="Footer Placeholder 4">
            <a:extLst>
              <a:ext uri="{FF2B5EF4-FFF2-40B4-BE49-F238E27FC236}">
                <a16:creationId xmlns:a16="http://schemas.microsoft.com/office/drawing/2014/main" id="{53129394-F1FF-96E7-41CA-E22B69B951DE}"/>
              </a:ext>
            </a:extLst>
          </p:cNvPr>
          <p:cNvSpPr>
            <a:spLocks noGrp="1"/>
          </p:cNvSpPr>
          <p:nvPr>
            <p:ph type="ftr" sz="quarter" idx="11"/>
          </p:nvPr>
        </p:nvSpPr>
        <p:spPr/>
        <p:txBody>
          <a:bodyPr/>
          <a:lstStyle/>
          <a:p>
            <a:r>
              <a:rPr lang="en-US" dirty="0"/>
              <a:t>241106 Henrik</a:t>
            </a:r>
            <a:endParaRPr lang="de-DE" dirty="0"/>
          </a:p>
        </p:txBody>
      </p:sp>
      <p:sp>
        <p:nvSpPr>
          <p:cNvPr id="6" name="Slide Number Placeholder 5">
            <a:extLst>
              <a:ext uri="{FF2B5EF4-FFF2-40B4-BE49-F238E27FC236}">
                <a16:creationId xmlns:a16="http://schemas.microsoft.com/office/drawing/2014/main" id="{9D56344A-AEDE-6C1A-FF1C-06B0D277ABBB}"/>
              </a:ext>
            </a:extLst>
          </p:cNvPr>
          <p:cNvSpPr>
            <a:spLocks noGrp="1"/>
          </p:cNvSpPr>
          <p:nvPr>
            <p:ph type="sldNum" sz="quarter" idx="12"/>
          </p:nvPr>
        </p:nvSpPr>
        <p:spPr/>
        <p:txBody>
          <a:bodyPr/>
          <a:lstStyle/>
          <a:p>
            <a:pPr>
              <a:defRPr/>
            </a:pPr>
            <a:fld id="{E201E5CB-5EE0-4EA4-87FF-7D8A79A61969}" type="slidenum">
              <a:rPr lang="de-DE" smtClean="0"/>
              <a:pPr>
                <a:defRPr/>
              </a:pPr>
              <a:t>10</a:t>
            </a:fld>
            <a:endParaRPr lang="de-DE" dirty="0"/>
          </a:p>
        </p:txBody>
      </p:sp>
    </p:spTree>
    <p:extLst>
      <p:ext uri="{BB962C8B-B14F-4D97-AF65-F5344CB8AC3E}">
        <p14:creationId xmlns:p14="http://schemas.microsoft.com/office/powerpoint/2010/main" val="1121926503"/>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platzhalter 16"/>
          <p:cNvSpPr>
            <a:spLocks noGrp="1"/>
          </p:cNvSpPr>
          <p:nvPr>
            <p:ph type="body" sz="quarter" idx="13"/>
          </p:nvPr>
        </p:nvSpPr>
        <p:spPr/>
        <p:txBody>
          <a:bodyPr/>
          <a:lstStyle/>
          <a:p>
            <a:r>
              <a:rPr lang="en-AU"/>
              <a:t>Florian Matthes</a:t>
            </a:r>
            <a:endParaRPr lang="en-AU" dirty="0"/>
          </a:p>
        </p:txBody>
      </p:sp>
      <p:sp>
        <p:nvSpPr>
          <p:cNvPr id="18" name="Textplatzhalter 17"/>
          <p:cNvSpPr>
            <a:spLocks noGrp="1"/>
          </p:cNvSpPr>
          <p:nvPr>
            <p:ph type="body" sz="quarter" idx="14"/>
          </p:nvPr>
        </p:nvSpPr>
        <p:spPr/>
        <p:txBody>
          <a:bodyPr/>
          <a:lstStyle/>
          <a:p>
            <a:r>
              <a:rPr lang="en-AU" noProof="1"/>
              <a:t>Prof. Dr. 	</a:t>
            </a:r>
          </a:p>
        </p:txBody>
      </p:sp>
      <p:sp>
        <p:nvSpPr>
          <p:cNvPr id="19" name="Textplatzhalter 18"/>
          <p:cNvSpPr>
            <a:spLocks noGrp="1"/>
          </p:cNvSpPr>
          <p:nvPr>
            <p:ph type="body" sz="quarter" idx="15"/>
          </p:nvPr>
        </p:nvSpPr>
        <p:spPr/>
        <p:txBody>
          <a:bodyPr/>
          <a:lstStyle/>
          <a:p>
            <a:r>
              <a:rPr lang="en-AU"/>
              <a:t>17132</a:t>
            </a:r>
            <a:endParaRPr lang="en-AU" dirty="0"/>
          </a:p>
        </p:txBody>
      </p:sp>
      <p:sp>
        <p:nvSpPr>
          <p:cNvPr id="20" name="Textplatzhalter 19"/>
          <p:cNvSpPr>
            <a:spLocks noGrp="1"/>
          </p:cNvSpPr>
          <p:nvPr>
            <p:ph type="body" sz="quarter" idx="16"/>
          </p:nvPr>
        </p:nvSpPr>
        <p:spPr/>
        <p:txBody>
          <a:bodyPr/>
          <a:lstStyle/>
          <a:p>
            <a:r>
              <a:rPr lang="en-AU"/>
              <a:t>matthes@in.tum.de</a:t>
            </a:r>
            <a:endParaRPr lang="en-AU" dirty="0"/>
          </a:p>
        </p:txBody>
      </p:sp>
      <p:sp>
        <p:nvSpPr>
          <p:cNvPr id="21" name="Inhaltsplatzhalter 20"/>
          <p:cNvSpPr>
            <a:spLocks noGrp="1"/>
          </p:cNvSpPr>
          <p:nvPr>
            <p:ph sz="quarter" idx="18"/>
          </p:nvPr>
        </p:nvSpPr>
        <p:spPr/>
        <p:txBody>
          <a:bodyPr/>
          <a:lstStyle/>
          <a:p>
            <a:r>
              <a:rPr lang="en-AU"/>
              <a:t> </a:t>
            </a:r>
            <a:endParaRPr lang="en-AU" dirty="0"/>
          </a:p>
        </p:txBody>
      </p:sp>
    </p:spTree>
    <p:extLst>
      <p:ext uri="{BB962C8B-B14F-4D97-AF65-F5344CB8AC3E}">
        <p14:creationId xmlns:p14="http://schemas.microsoft.com/office/powerpoint/2010/main" val="16276200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9563" y="1412776"/>
            <a:ext cx="12190470" cy="3481675"/>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a:xfrm>
            <a:off x="332903" y="2064767"/>
            <a:ext cx="10587631" cy="2177692"/>
          </a:xfrm>
        </p:spPr>
        <p:txBody>
          <a:bodyPr>
            <a:normAutofit/>
          </a:bodyPr>
          <a:lstStyle/>
          <a:p>
            <a:pPr marL="285750" indent="-285750">
              <a:buFont typeface="Arial" panose="020B0604020202020204" pitchFamily="34" charset="0"/>
              <a:buChar char="•"/>
            </a:pPr>
            <a:r>
              <a:rPr lang="en-US" dirty="0"/>
              <a:t>Introduction</a:t>
            </a:r>
          </a:p>
          <a:p>
            <a:pPr marL="285750" indent="-285750">
              <a:buFont typeface="Arial" panose="020B0604020202020204" pitchFamily="34" charset="0"/>
              <a:buChar char="•"/>
            </a:pPr>
            <a:r>
              <a:rPr lang="en-US" dirty="0"/>
              <a:t>Problem Statement and Motivation</a:t>
            </a:r>
          </a:p>
          <a:p>
            <a:pPr marL="285750" indent="-285750">
              <a:buFont typeface="Arial" panose="020B0604020202020204" pitchFamily="34" charset="0"/>
              <a:buChar char="•"/>
            </a:pPr>
            <a:r>
              <a:rPr lang="en-US" dirty="0"/>
              <a:t>Research Questions</a:t>
            </a:r>
          </a:p>
          <a:p>
            <a:pPr marL="285750" indent="-285750">
              <a:buFont typeface="Arial" panose="020B0604020202020204" pitchFamily="34" charset="0"/>
              <a:buChar char="•"/>
            </a:pPr>
            <a:r>
              <a:rPr lang="en-US" dirty="0"/>
              <a:t>Methodology</a:t>
            </a:r>
          </a:p>
          <a:p>
            <a:pPr marL="285750" indent="-285750">
              <a:buFont typeface="Arial" panose="020B0604020202020204" pitchFamily="34" charset="0"/>
              <a:buChar char="•"/>
            </a:pPr>
            <a:r>
              <a:rPr lang="en-US" dirty="0"/>
              <a:t>Expected Outcomes</a:t>
            </a:r>
          </a:p>
          <a:p>
            <a:pPr marL="285750" indent="-285750">
              <a:buFont typeface="Arial" panose="020B0604020202020204" pitchFamily="34" charset="0"/>
              <a:buChar char="•"/>
            </a:pPr>
            <a:r>
              <a:rPr lang="en-US" dirty="0"/>
              <a:t>Timeline</a:t>
            </a:r>
          </a:p>
        </p:txBody>
      </p:sp>
      <p:sp>
        <p:nvSpPr>
          <p:cNvPr id="2" name="Titel 1"/>
          <p:cNvSpPr>
            <a:spLocks noGrp="1"/>
          </p:cNvSpPr>
          <p:nvPr>
            <p:ph type="title"/>
          </p:nvPr>
        </p:nvSpPr>
        <p:spPr/>
        <p:txBody>
          <a:bodyPr/>
          <a:lstStyle/>
          <a:p>
            <a:r>
              <a:rPr lang="en-US"/>
              <a:t>Outline</a:t>
            </a:r>
            <a:endParaRPr lang="en-US" dirty="0"/>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r>
              <a:rPr lang="en-US" dirty="0"/>
              <a:t>241106 Henrik</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2</a:t>
            </a:fld>
            <a:endParaRPr lang="de-DE" dirty="0"/>
          </a:p>
        </p:txBody>
      </p:sp>
    </p:spTree>
    <p:extLst>
      <p:ext uri="{BB962C8B-B14F-4D97-AF65-F5344CB8AC3E}">
        <p14:creationId xmlns:p14="http://schemas.microsoft.com/office/powerpoint/2010/main" val="149688139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6013226-41F7-F1F8-CB1B-79D6510B530A}"/>
              </a:ext>
            </a:extLst>
          </p:cNvPr>
          <p:cNvSpPr>
            <a:spLocks noGrp="1"/>
          </p:cNvSpPr>
          <p:nvPr>
            <p:ph idx="1"/>
          </p:nvPr>
        </p:nvSpPr>
        <p:spPr>
          <a:xfrm>
            <a:off x="332903" y="1052736"/>
            <a:ext cx="11524667" cy="5400675"/>
          </a:xfrm>
        </p:spPr>
        <p:txBody>
          <a:bodyPr>
            <a:normAutofit/>
          </a:bodyPr>
          <a:lstStyle/>
          <a:p>
            <a:pPr marL="285750" indent="-285750">
              <a:lnSpc>
                <a:spcPct val="110000"/>
              </a:lnSpc>
              <a:buFont typeface="Arial" panose="020B0604020202020204" pitchFamily="34" charset="0"/>
              <a:buChar char="•"/>
            </a:pPr>
            <a:r>
              <a:rPr lang="en-DE" dirty="0"/>
              <a:t>Name: Henrik Sergoyan</a:t>
            </a:r>
          </a:p>
          <a:p>
            <a:pPr marL="285750" indent="-285750">
              <a:lnSpc>
                <a:spcPct val="110000"/>
              </a:lnSpc>
              <a:buFont typeface="Arial" panose="020B0604020202020204" pitchFamily="34" charset="0"/>
              <a:buChar char="•"/>
            </a:pPr>
            <a:r>
              <a:rPr lang="en-DE" dirty="0"/>
              <a:t>Program: Master’s in Mathematics in Data Science</a:t>
            </a:r>
          </a:p>
          <a:p>
            <a:pPr marL="285750" indent="-285750">
              <a:lnSpc>
                <a:spcPct val="110000"/>
              </a:lnSpc>
              <a:buFont typeface="Arial" panose="020B0604020202020204" pitchFamily="34" charset="0"/>
              <a:buChar char="•"/>
            </a:pPr>
            <a:r>
              <a:rPr lang="en-DE" dirty="0"/>
              <a:t>Education:</a:t>
            </a:r>
          </a:p>
          <a:p>
            <a:pPr marL="642937" lvl="1" indent="-285750">
              <a:lnSpc>
                <a:spcPct val="110000"/>
              </a:lnSpc>
              <a:buFont typeface="Arial" panose="020B0604020202020204" pitchFamily="34" charset="0"/>
              <a:buChar char="•"/>
            </a:pPr>
            <a:r>
              <a:rPr lang="en-DE" dirty="0"/>
              <a:t>American University of Armenia: BSc in Computer Science </a:t>
            </a:r>
          </a:p>
          <a:p>
            <a:pPr marL="642937" lvl="1" indent="-285750">
              <a:lnSpc>
                <a:spcPct val="110000"/>
              </a:lnSpc>
              <a:buFont typeface="Arial" panose="020B0604020202020204" pitchFamily="34" charset="0"/>
              <a:buChar char="•"/>
            </a:pPr>
            <a:r>
              <a:rPr lang="en-DE" dirty="0"/>
              <a:t>Yerevan State University: MSc in Applied Statistics in Data Science</a:t>
            </a:r>
          </a:p>
          <a:p>
            <a:pPr marL="285750" indent="-285750">
              <a:lnSpc>
                <a:spcPct val="110000"/>
              </a:lnSpc>
              <a:buFont typeface="Arial" panose="020B0604020202020204" pitchFamily="34" charset="0"/>
              <a:buChar char="•"/>
            </a:pPr>
            <a:r>
              <a:rPr lang="en-DE" dirty="0"/>
              <a:t>Professional Experience:</a:t>
            </a:r>
          </a:p>
          <a:p>
            <a:pPr marL="642937" lvl="1" indent="-285750">
              <a:lnSpc>
                <a:spcPct val="110000"/>
              </a:lnSpc>
              <a:buFont typeface="Arial" panose="020B0604020202020204" pitchFamily="34" charset="0"/>
              <a:buChar char="•"/>
            </a:pPr>
            <a:r>
              <a:rPr lang="en-DE" dirty="0"/>
              <a:t>8+ years of experience in Data Science and Machine Learning</a:t>
            </a:r>
          </a:p>
          <a:p>
            <a:pPr marL="642937" lvl="1" indent="-285750">
              <a:lnSpc>
                <a:spcPct val="110000"/>
              </a:lnSpc>
              <a:buFont typeface="Arial" panose="020B0604020202020204" pitchFamily="34" charset="0"/>
              <a:buChar char="•"/>
            </a:pPr>
            <a:r>
              <a:rPr lang="en-DE" dirty="0"/>
              <a:t>Industries: Banking, Government, United Nations, Retail, </a:t>
            </a:r>
            <a:r>
              <a:rPr lang="en-DE" b="1" dirty="0">
                <a:solidFill>
                  <a:srgbClr val="FF0000"/>
                </a:solidFill>
              </a:rPr>
              <a:t>Legal Tech</a:t>
            </a:r>
            <a:r>
              <a:rPr lang="en-DE" dirty="0"/>
              <a:t>, Animal Healthcare</a:t>
            </a:r>
          </a:p>
          <a:p>
            <a:pPr marL="357187" lvl="1" indent="0">
              <a:lnSpc>
                <a:spcPct val="110000"/>
              </a:lnSpc>
              <a:buNone/>
            </a:pPr>
            <a:endParaRPr lang="en-DE" b="1" dirty="0">
              <a:solidFill>
                <a:srgbClr val="FF0000"/>
              </a:solidFill>
            </a:endParaRPr>
          </a:p>
          <a:p>
            <a:pPr marL="0" indent="0">
              <a:lnSpc>
                <a:spcPct val="110000"/>
              </a:lnSpc>
            </a:pPr>
            <a:r>
              <a:rPr lang="en-DE" b="1" dirty="0">
                <a:solidFill>
                  <a:srgbClr val="00B050"/>
                </a:solidFill>
              </a:rPr>
              <a:t>Personal Motivation  </a:t>
            </a:r>
          </a:p>
          <a:p>
            <a:pPr marL="285750" indent="-285750">
              <a:lnSpc>
                <a:spcPct val="110000"/>
              </a:lnSpc>
              <a:buFont typeface="Arial" panose="020B0604020202020204" pitchFamily="34" charset="0"/>
              <a:buChar char="•"/>
            </a:pPr>
            <a:r>
              <a:rPr lang="en-GB" dirty="0"/>
              <a:t>Passion for Legal Tech rooted from professional experience</a:t>
            </a:r>
            <a:endParaRPr lang="en-DE" b="1" dirty="0"/>
          </a:p>
          <a:p>
            <a:pPr marL="285750" indent="-285750">
              <a:lnSpc>
                <a:spcPct val="110000"/>
              </a:lnSpc>
              <a:buFont typeface="Arial" panose="020B0604020202020204" pitchFamily="34" charset="0"/>
              <a:buChar char="•"/>
            </a:pPr>
            <a:r>
              <a:rPr lang="en-GB" dirty="0"/>
              <a:t>Inspired by your team’s long-standing commitment to Legal AI</a:t>
            </a:r>
          </a:p>
          <a:p>
            <a:pPr marL="285750" indent="-285750">
              <a:lnSpc>
                <a:spcPct val="110000"/>
              </a:lnSpc>
              <a:buFont typeface="Arial" panose="020B0604020202020204" pitchFamily="34" charset="0"/>
              <a:buChar char="•"/>
            </a:pPr>
            <a:r>
              <a:rPr lang="en-GB" dirty="0"/>
              <a:t>Excited to build on your research and contribute with my own expertise</a:t>
            </a:r>
          </a:p>
          <a:p>
            <a:pPr marL="285750" indent="-285750">
              <a:lnSpc>
                <a:spcPct val="110000"/>
              </a:lnSpc>
              <a:buFont typeface="Arial" panose="020B0604020202020204" pitchFamily="34" charset="0"/>
              <a:buChar char="•"/>
            </a:pPr>
            <a:endParaRPr lang="en-DE" b="1" dirty="0"/>
          </a:p>
        </p:txBody>
      </p:sp>
      <p:sp>
        <p:nvSpPr>
          <p:cNvPr id="3" name="Title 2">
            <a:extLst>
              <a:ext uri="{FF2B5EF4-FFF2-40B4-BE49-F238E27FC236}">
                <a16:creationId xmlns:a16="http://schemas.microsoft.com/office/drawing/2014/main" id="{00B77B5E-FB58-8E41-2DB7-6BF3E1D9F3D0}"/>
              </a:ext>
            </a:extLst>
          </p:cNvPr>
          <p:cNvSpPr>
            <a:spLocks noGrp="1"/>
          </p:cNvSpPr>
          <p:nvPr>
            <p:ph type="title"/>
          </p:nvPr>
        </p:nvSpPr>
        <p:spPr/>
        <p:txBody>
          <a:bodyPr/>
          <a:lstStyle/>
          <a:p>
            <a:r>
              <a:rPr lang="en-DE" dirty="0"/>
              <a:t>Introduction</a:t>
            </a:r>
          </a:p>
        </p:txBody>
      </p:sp>
      <p:sp>
        <p:nvSpPr>
          <p:cNvPr id="4" name="Date Placeholder 3">
            <a:extLst>
              <a:ext uri="{FF2B5EF4-FFF2-40B4-BE49-F238E27FC236}">
                <a16:creationId xmlns:a16="http://schemas.microsoft.com/office/drawing/2014/main" id="{C09D7C1C-C7D6-ADFC-6949-03E92B964AA6}"/>
              </a:ext>
            </a:extLst>
          </p:cNvPr>
          <p:cNvSpPr>
            <a:spLocks noGrp="1"/>
          </p:cNvSpPr>
          <p:nvPr>
            <p:ph type="dt" sz="half" idx="10"/>
          </p:nvPr>
        </p:nvSpPr>
        <p:spPr/>
        <p:txBody>
          <a:bodyPr/>
          <a:lstStyle/>
          <a:p>
            <a:pPr>
              <a:defRPr/>
            </a:pPr>
            <a:r>
              <a:rPr lang="de-DE"/>
              <a:t>© sebis</a:t>
            </a:r>
            <a:endParaRPr lang="de-DE" dirty="0"/>
          </a:p>
        </p:txBody>
      </p:sp>
      <p:sp>
        <p:nvSpPr>
          <p:cNvPr id="5" name="Footer Placeholder 4">
            <a:extLst>
              <a:ext uri="{FF2B5EF4-FFF2-40B4-BE49-F238E27FC236}">
                <a16:creationId xmlns:a16="http://schemas.microsoft.com/office/drawing/2014/main" id="{71BB9341-274D-175D-DE04-6C6E54710232}"/>
              </a:ext>
            </a:extLst>
          </p:cNvPr>
          <p:cNvSpPr>
            <a:spLocks noGrp="1"/>
          </p:cNvSpPr>
          <p:nvPr>
            <p:ph type="ftr" sz="quarter" idx="11"/>
          </p:nvPr>
        </p:nvSpPr>
        <p:spPr/>
        <p:txBody>
          <a:bodyPr/>
          <a:lstStyle/>
          <a:p>
            <a:r>
              <a:rPr lang="en-US" dirty="0"/>
              <a:t>241106 Henrik</a:t>
            </a:r>
            <a:endParaRPr lang="de-DE" dirty="0"/>
          </a:p>
        </p:txBody>
      </p:sp>
      <p:sp>
        <p:nvSpPr>
          <p:cNvPr id="6" name="Slide Number Placeholder 5">
            <a:extLst>
              <a:ext uri="{FF2B5EF4-FFF2-40B4-BE49-F238E27FC236}">
                <a16:creationId xmlns:a16="http://schemas.microsoft.com/office/drawing/2014/main" id="{A1EFF51C-09E0-43DA-A42D-814EB8301841}"/>
              </a:ext>
            </a:extLst>
          </p:cNvPr>
          <p:cNvSpPr>
            <a:spLocks noGrp="1"/>
          </p:cNvSpPr>
          <p:nvPr>
            <p:ph type="sldNum" sz="quarter" idx="12"/>
          </p:nvPr>
        </p:nvSpPr>
        <p:spPr/>
        <p:txBody>
          <a:bodyPr/>
          <a:lstStyle/>
          <a:p>
            <a:pPr>
              <a:defRPr/>
            </a:pPr>
            <a:fld id="{E201E5CB-5EE0-4EA4-87FF-7D8A79A61969}" type="slidenum">
              <a:rPr lang="de-DE" smtClean="0"/>
              <a:pPr>
                <a:defRPr/>
              </a:pPr>
              <a:t>3</a:t>
            </a:fld>
            <a:endParaRPr lang="de-DE" dirty="0"/>
          </a:p>
        </p:txBody>
      </p:sp>
    </p:spTree>
    <p:extLst>
      <p:ext uri="{BB962C8B-B14F-4D97-AF65-F5344CB8AC3E}">
        <p14:creationId xmlns:p14="http://schemas.microsoft.com/office/powerpoint/2010/main" val="379082965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B63C64-21EC-3759-353E-9034FB1E0D2F}"/>
              </a:ext>
            </a:extLst>
          </p:cNvPr>
          <p:cNvSpPr>
            <a:spLocks noGrp="1"/>
          </p:cNvSpPr>
          <p:nvPr>
            <p:ph type="title"/>
          </p:nvPr>
        </p:nvSpPr>
        <p:spPr>
          <a:xfrm>
            <a:off x="332903" y="345319"/>
            <a:ext cx="10586099" cy="360535"/>
          </a:xfrm>
        </p:spPr>
        <p:txBody>
          <a:bodyPr wrap="square" anchor="b">
            <a:normAutofit/>
          </a:bodyPr>
          <a:lstStyle/>
          <a:p>
            <a:pPr>
              <a:lnSpc>
                <a:spcPct val="90000"/>
              </a:lnSpc>
            </a:pPr>
            <a:r>
              <a:rPr lang="en-DE" dirty="0"/>
              <a:t>Problem Statement and Motivation</a:t>
            </a:r>
          </a:p>
        </p:txBody>
      </p:sp>
      <p:sp>
        <p:nvSpPr>
          <p:cNvPr id="4" name="Date Placeholder 3">
            <a:extLst>
              <a:ext uri="{FF2B5EF4-FFF2-40B4-BE49-F238E27FC236}">
                <a16:creationId xmlns:a16="http://schemas.microsoft.com/office/drawing/2014/main" id="{F2722512-9681-285C-246C-E699574BDF74}"/>
              </a:ext>
            </a:extLst>
          </p:cNvPr>
          <p:cNvSpPr>
            <a:spLocks noGrp="1"/>
          </p:cNvSpPr>
          <p:nvPr>
            <p:ph type="dt" sz="half" idx="10"/>
          </p:nvPr>
        </p:nvSpPr>
        <p:spPr>
          <a:xfrm>
            <a:off x="9383184" y="6570616"/>
            <a:ext cx="2142067" cy="288925"/>
          </a:xfrm>
        </p:spPr>
        <p:txBody>
          <a:bodyPr wrap="none" anchor="ctr">
            <a:normAutofit/>
          </a:bodyPr>
          <a:lstStyle/>
          <a:p>
            <a:pPr>
              <a:spcAft>
                <a:spcPts val="600"/>
              </a:spcAft>
              <a:defRPr/>
            </a:pPr>
            <a:r>
              <a:rPr lang="de-DE"/>
              <a:t>© sebis</a:t>
            </a:r>
          </a:p>
        </p:txBody>
      </p:sp>
      <p:sp>
        <p:nvSpPr>
          <p:cNvPr id="6" name="Slide Number Placeholder 5">
            <a:extLst>
              <a:ext uri="{FF2B5EF4-FFF2-40B4-BE49-F238E27FC236}">
                <a16:creationId xmlns:a16="http://schemas.microsoft.com/office/drawing/2014/main" id="{FAC43765-B448-EBE5-B90F-1E1F0FED26BD}"/>
              </a:ext>
            </a:extLst>
          </p:cNvPr>
          <p:cNvSpPr>
            <a:spLocks noGrp="1"/>
          </p:cNvSpPr>
          <p:nvPr>
            <p:ph type="sldNum" sz="quarter" idx="12"/>
          </p:nvPr>
        </p:nvSpPr>
        <p:spPr>
          <a:xfrm>
            <a:off x="11525251" y="6570616"/>
            <a:ext cx="332316" cy="288925"/>
          </a:xfrm>
        </p:spPr>
        <p:txBody>
          <a:bodyPr wrap="none" anchor="ctr">
            <a:normAutofit/>
          </a:bodyPr>
          <a:lstStyle/>
          <a:p>
            <a:pPr>
              <a:spcAft>
                <a:spcPts val="600"/>
              </a:spcAft>
              <a:defRPr/>
            </a:pPr>
            <a:fld id="{E201E5CB-5EE0-4EA4-87FF-7D8A79A61969}" type="slidenum">
              <a:rPr lang="de-DE" smtClean="0"/>
              <a:pPr>
                <a:spcAft>
                  <a:spcPts val="600"/>
                </a:spcAft>
                <a:defRPr/>
              </a:pPr>
              <a:t>4</a:t>
            </a:fld>
            <a:endParaRPr lang="de-DE"/>
          </a:p>
        </p:txBody>
      </p:sp>
      <p:sp>
        <p:nvSpPr>
          <p:cNvPr id="10" name="TextBox 9">
            <a:extLst>
              <a:ext uri="{FF2B5EF4-FFF2-40B4-BE49-F238E27FC236}">
                <a16:creationId xmlns:a16="http://schemas.microsoft.com/office/drawing/2014/main" id="{F583E9C8-891D-1C83-9167-CB617AC68756}"/>
              </a:ext>
            </a:extLst>
          </p:cNvPr>
          <p:cNvSpPr txBox="1"/>
          <p:nvPr/>
        </p:nvSpPr>
        <p:spPr>
          <a:xfrm>
            <a:off x="332903" y="1443841"/>
            <a:ext cx="11192348" cy="397031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Arial" panose="020B0604020202020204" pitchFamily="34" charset="0"/>
              <a:buChar char="•"/>
            </a:pPr>
            <a:r>
              <a:rPr lang="en-GB" dirty="0">
                <a:hlinkClick r:id="rId3"/>
              </a:rPr>
              <a:t>The Legal AI Use Case Radar Report</a:t>
            </a:r>
            <a:r>
              <a:rPr lang="en-GB" dirty="0"/>
              <a:t> serves as a dynamic resource, updated annually with insights from surveys, interviews, and literature reviews.</a:t>
            </a:r>
          </a:p>
          <a:p>
            <a:endParaRPr lang="en-GB" dirty="0"/>
          </a:p>
          <a:p>
            <a:pPr marL="285750" indent="-285750">
              <a:buFont typeface="Arial" panose="020B0604020202020204" pitchFamily="34" charset="0"/>
              <a:buChar char="•"/>
            </a:pPr>
            <a:r>
              <a:rPr lang="en-GB" dirty="0"/>
              <a:t>While the radar highlights current Legal AI use cases, it </a:t>
            </a:r>
            <a:r>
              <a:rPr lang="en-GB" b="1" dirty="0">
                <a:solidFill>
                  <a:srgbClr val="FF0000"/>
                </a:solidFill>
              </a:rPr>
              <a:t>lacks a</a:t>
            </a:r>
            <a:r>
              <a:rPr lang="en-GB" dirty="0">
                <a:solidFill>
                  <a:srgbClr val="FF0000"/>
                </a:solidFill>
              </a:rPr>
              <a:t> </a:t>
            </a:r>
            <a:r>
              <a:rPr lang="en-GB" b="1" dirty="0">
                <a:solidFill>
                  <a:srgbClr val="FF0000"/>
                </a:solidFill>
              </a:rPr>
              <a:t>mechanism</a:t>
            </a:r>
            <a:r>
              <a:rPr lang="en-GB" dirty="0"/>
              <a:t> to track the evolution and shifting relevance of these use cases over time.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There is a </a:t>
            </a:r>
            <a:r>
              <a:rPr lang="en-GB" b="1" dirty="0">
                <a:solidFill>
                  <a:srgbClr val="FF0000"/>
                </a:solidFill>
              </a:rPr>
              <a:t>need</a:t>
            </a:r>
            <a:r>
              <a:rPr lang="en-GB" dirty="0"/>
              <a:t> </a:t>
            </a:r>
            <a:r>
              <a:rPr lang="en-GB" b="1" dirty="0">
                <a:solidFill>
                  <a:srgbClr val="FF0000"/>
                </a:solidFill>
              </a:rPr>
              <a:t>to capture trends </a:t>
            </a:r>
            <a:r>
              <a:rPr lang="en-GB" dirty="0"/>
              <a:t>in how Legal AI technologies are utilized and adapted within the legal sector.</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Additionally, </a:t>
            </a:r>
            <a:r>
              <a:rPr lang="en-GB" b="1" dirty="0">
                <a:solidFill>
                  <a:srgbClr val="FF0000"/>
                </a:solidFill>
              </a:rPr>
              <a:t>understanding the challenges </a:t>
            </a:r>
            <a:r>
              <a:rPr lang="en-GB" dirty="0"/>
              <a:t>that legal teams face when integrating these technologies is essential for refining the radar.</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By addressing these gaps, the radar can evolve into a more valuable, practical tool for the legal industry, </a:t>
            </a:r>
            <a:r>
              <a:rPr lang="en-GB" b="1" dirty="0">
                <a:solidFill>
                  <a:srgbClr val="FF0000"/>
                </a:solidFill>
              </a:rPr>
              <a:t>offering insights </a:t>
            </a:r>
            <a:r>
              <a:rPr lang="en-GB" dirty="0"/>
              <a:t>that reflect both current use and future potential.</a:t>
            </a:r>
            <a:endParaRPr lang="en-DE" dirty="0">
              <a:latin typeface="Arial" pitchFamily="34" charset="0"/>
            </a:endParaRPr>
          </a:p>
        </p:txBody>
      </p:sp>
      <p:sp>
        <p:nvSpPr>
          <p:cNvPr id="11" name="Footer Placeholder 4">
            <a:extLst>
              <a:ext uri="{FF2B5EF4-FFF2-40B4-BE49-F238E27FC236}">
                <a16:creationId xmlns:a16="http://schemas.microsoft.com/office/drawing/2014/main" id="{2C6564CF-3C67-FD44-B132-432861087883}"/>
              </a:ext>
            </a:extLst>
          </p:cNvPr>
          <p:cNvSpPr txBox="1">
            <a:spLocks/>
          </p:cNvSpPr>
          <p:nvPr/>
        </p:nvSpPr>
        <p:spPr bwMode="auto">
          <a:xfrm>
            <a:off x="479376" y="6570616"/>
            <a:ext cx="5761567"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defPPr>
              <a:defRPr lang="de-DE"/>
            </a:defPPr>
            <a:lvl1pPr algn="l" rtl="0" eaLnBrk="0" fontAlgn="base" hangingPunct="0">
              <a:spcBef>
                <a:spcPct val="0"/>
              </a:spcBef>
              <a:spcAft>
                <a:spcPct val="0"/>
              </a:spcAf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r>
              <a:rPr lang="en-US" dirty="0"/>
              <a:t>241106 Henrik</a:t>
            </a:r>
            <a:endParaRPr lang="de-DE" dirty="0"/>
          </a:p>
        </p:txBody>
      </p:sp>
    </p:spTree>
    <p:extLst>
      <p:ext uri="{BB962C8B-B14F-4D97-AF65-F5344CB8AC3E}">
        <p14:creationId xmlns:p14="http://schemas.microsoft.com/office/powerpoint/2010/main" val="1236159431"/>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FE3EC3F-D8B2-C8EA-F1DC-14A6C4F16150}"/>
              </a:ext>
            </a:extLst>
          </p:cNvPr>
          <p:cNvSpPr>
            <a:spLocks noGrp="1"/>
          </p:cNvSpPr>
          <p:nvPr>
            <p:ph idx="1"/>
          </p:nvPr>
        </p:nvSpPr>
        <p:spPr>
          <a:xfrm>
            <a:off x="332903" y="1916832"/>
            <a:ext cx="11524664" cy="3600400"/>
          </a:xfrm>
        </p:spPr>
        <p:txBody>
          <a:bodyPr>
            <a:normAutofit/>
          </a:bodyPr>
          <a:lstStyle/>
          <a:p>
            <a:pPr marL="342900" indent="-342900">
              <a:buFont typeface="+mj-lt"/>
              <a:buAutoNum type="arabicPeriod"/>
            </a:pPr>
            <a:r>
              <a:rPr lang="en-GB" b="1" dirty="0"/>
              <a:t>What are the key trends of NLP technologies in Legal AI, as reflected in both the literature and their utilization by companies within the DACH region?</a:t>
            </a:r>
          </a:p>
          <a:p>
            <a:pPr marL="342900" indent="-342900">
              <a:buFont typeface="+mj-lt"/>
              <a:buAutoNum type="arabicPeriod"/>
            </a:pPr>
            <a:endParaRPr lang="en-GB" b="1" dirty="0"/>
          </a:p>
          <a:p>
            <a:pPr marL="342900" indent="-342900">
              <a:buFont typeface="+mj-lt"/>
              <a:buAutoNum type="arabicPeriod"/>
            </a:pPr>
            <a:r>
              <a:rPr lang="en-GB" b="1" dirty="0"/>
              <a:t>How can a structured methodology be developed and applied to track the evolution of Legal AI use cases over time?</a:t>
            </a:r>
          </a:p>
          <a:p>
            <a:pPr marL="342900" indent="-342900">
              <a:buFont typeface="+mj-lt"/>
              <a:buAutoNum type="arabicPeriod"/>
            </a:pPr>
            <a:endParaRPr lang="en-GB" b="1" dirty="0"/>
          </a:p>
          <a:p>
            <a:pPr marL="342900" indent="-342900">
              <a:buFont typeface="+mj-lt"/>
              <a:buAutoNum type="arabicPeriod"/>
            </a:pPr>
            <a:r>
              <a:rPr lang="en-GB" b="1" dirty="0"/>
              <a:t>What challenges do legal teams face when integrating NLP solutions into their workflows?</a:t>
            </a:r>
          </a:p>
          <a:p>
            <a:pPr marL="342900" indent="-342900">
              <a:buFont typeface="+mj-lt"/>
              <a:buAutoNum type="arabicPeriod"/>
            </a:pPr>
            <a:endParaRPr lang="en-GB" b="1" dirty="0"/>
          </a:p>
          <a:p>
            <a:pPr marL="342900" indent="-342900">
              <a:buFont typeface="+mj-lt"/>
              <a:buAutoNum type="arabicPeriod"/>
            </a:pPr>
            <a:r>
              <a:rPr lang="en-GB" b="1" dirty="0"/>
              <a:t>What are the Ethical, Legal, and Social Aspects (ELSA) concerns associated with the adoption of NLP in the legal domain?</a:t>
            </a:r>
            <a:endParaRPr lang="en-DE" b="1" dirty="0"/>
          </a:p>
        </p:txBody>
      </p:sp>
      <p:sp>
        <p:nvSpPr>
          <p:cNvPr id="3" name="Title 2">
            <a:extLst>
              <a:ext uri="{FF2B5EF4-FFF2-40B4-BE49-F238E27FC236}">
                <a16:creationId xmlns:a16="http://schemas.microsoft.com/office/drawing/2014/main" id="{0FE64689-542E-ED26-F3EA-6F960750BCFA}"/>
              </a:ext>
            </a:extLst>
          </p:cNvPr>
          <p:cNvSpPr>
            <a:spLocks noGrp="1"/>
          </p:cNvSpPr>
          <p:nvPr>
            <p:ph type="title"/>
          </p:nvPr>
        </p:nvSpPr>
        <p:spPr>
          <a:xfrm>
            <a:off x="334437" y="332656"/>
            <a:ext cx="5113491" cy="432521"/>
          </a:xfrm>
        </p:spPr>
        <p:txBody>
          <a:bodyPr/>
          <a:lstStyle/>
          <a:p>
            <a:r>
              <a:rPr lang="en-DE" dirty="0"/>
              <a:t>Research Questions	</a:t>
            </a:r>
          </a:p>
        </p:txBody>
      </p:sp>
      <p:sp>
        <p:nvSpPr>
          <p:cNvPr id="4" name="Date Placeholder 3">
            <a:extLst>
              <a:ext uri="{FF2B5EF4-FFF2-40B4-BE49-F238E27FC236}">
                <a16:creationId xmlns:a16="http://schemas.microsoft.com/office/drawing/2014/main" id="{B5F0A563-5BBD-6847-0FDE-9647C1D704E6}"/>
              </a:ext>
            </a:extLst>
          </p:cNvPr>
          <p:cNvSpPr>
            <a:spLocks noGrp="1"/>
          </p:cNvSpPr>
          <p:nvPr>
            <p:ph type="dt" sz="half" idx="10"/>
          </p:nvPr>
        </p:nvSpPr>
        <p:spPr/>
        <p:txBody>
          <a:bodyPr/>
          <a:lstStyle/>
          <a:p>
            <a:pPr>
              <a:defRPr/>
            </a:pPr>
            <a:r>
              <a:rPr lang="de-DE"/>
              <a:t>© sebis</a:t>
            </a:r>
            <a:endParaRPr lang="de-DE" dirty="0"/>
          </a:p>
        </p:txBody>
      </p:sp>
      <p:sp>
        <p:nvSpPr>
          <p:cNvPr id="5" name="Footer Placeholder 4">
            <a:extLst>
              <a:ext uri="{FF2B5EF4-FFF2-40B4-BE49-F238E27FC236}">
                <a16:creationId xmlns:a16="http://schemas.microsoft.com/office/drawing/2014/main" id="{7D9FD4E6-22E9-9600-6C3C-9CDABDFD3549}"/>
              </a:ext>
            </a:extLst>
          </p:cNvPr>
          <p:cNvSpPr>
            <a:spLocks noGrp="1"/>
          </p:cNvSpPr>
          <p:nvPr>
            <p:ph type="ftr" sz="quarter" idx="11"/>
          </p:nvPr>
        </p:nvSpPr>
        <p:spPr/>
        <p:txBody>
          <a:bodyPr/>
          <a:lstStyle/>
          <a:p>
            <a:r>
              <a:rPr lang="en-US" dirty="0"/>
              <a:t>241106 Henrik</a:t>
            </a:r>
            <a:endParaRPr lang="de-DE" dirty="0"/>
          </a:p>
        </p:txBody>
      </p:sp>
      <p:sp>
        <p:nvSpPr>
          <p:cNvPr id="6" name="Slide Number Placeholder 5">
            <a:extLst>
              <a:ext uri="{FF2B5EF4-FFF2-40B4-BE49-F238E27FC236}">
                <a16:creationId xmlns:a16="http://schemas.microsoft.com/office/drawing/2014/main" id="{14353285-35CE-FCB2-11AD-3E77EBE3A3E6}"/>
              </a:ext>
            </a:extLst>
          </p:cNvPr>
          <p:cNvSpPr>
            <a:spLocks noGrp="1"/>
          </p:cNvSpPr>
          <p:nvPr>
            <p:ph type="sldNum" sz="quarter" idx="12"/>
          </p:nvPr>
        </p:nvSpPr>
        <p:spPr/>
        <p:txBody>
          <a:bodyPr/>
          <a:lstStyle/>
          <a:p>
            <a:pPr>
              <a:defRPr/>
            </a:pPr>
            <a:fld id="{E201E5CB-5EE0-4EA4-87FF-7D8A79A61969}" type="slidenum">
              <a:rPr lang="de-DE" smtClean="0"/>
              <a:pPr>
                <a:defRPr/>
              </a:pPr>
              <a:t>5</a:t>
            </a:fld>
            <a:endParaRPr lang="de-DE" dirty="0"/>
          </a:p>
        </p:txBody>
      </p:sp>
    </p:spTree>
    <p:extLst>
      <p:ext uri="{BB962C8B-B14F-4D97-AF65-F5344CB8AC3E}">
        <p14:creationId xmlns:p14="http://schemas.microsoft.com/office/powerpoint/2010/main" val="128900668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CAF2705-5BCD-D5A5-EA4B-9695EDF381BF}"/>
              </a:ext>
            </a:extLst>
          </p:cNvPr>
          <p:cNvSpPr>
            <a:spLocks noGrp="1"/>
          </p:cNvSpPr>
          <p:nvPr>
            <p:ph type="title"/>
          </p:nvPr>
        </p:nvSpPr>
        <p:spPr>
          <a:xfrm>
            <a:off x="334437" y="332656"/>
            <a:ext cx="1945139" cy="432521"/>
          </a:xfrm>
        </p:spPr>
        <p:txBody>
          <a:bodyPr wrap="square" anchor="b">
            <a:normAutofit/>
          </a:bodyPr>
          <a:lstStyle/>
          <a:p>
            <a:r>
              <a:rPr lang="en-DE" dirty="0"/>
              <a:t>Methodolgy</a:t>
            </a:r>
          </a:p>
        </p:txBody>
      </p:sp>
      <p:sp>
        <p:nvSpPr>
          <p:cNvPr id="4" name="Date Placeholder 3">
            <a:extLst>
              <a:ext uri="{FF2B5EF4-FFF2-40B4-BE49-F238E27FC236}">
                <a16:creationId xmlns:a16="http://schemas.microsoft.com/office/drawing/2014/main" id="{BC4EF135-AB16-BBED-F3E4-DAF9D834D4A7}"/>
              </a:ext>
            </a:extLst>
          </p:cNvPr>
          <p:cNvSpPr>
            <a:spLocks noGrp="1"/>
          </p:cNvSpPr>
          <p:nvPr>
            <p:ph type="dt" sz="half" idx="10"/>
          </p:nvPr>
        </p:nvSpPr>
        <p:spPr>
          <a:xfrm>
            <a:off x="9383184" y="6570616"/>
            <a:ext cx="2142067" cy="288925"/>
          </a:xfrm>
        </p:spPr>
        <p:txBody>
          <a:bodyPr wrap="none" anchor="ctr">
            <a:normAutofit/>
          </a:bodyPr>
          <a:lstStyle/>
          <a:p>
            <a:pPr>
              <a:spcAft>
                <a:spcPts val="600"/>
              </a:spcAft>
              <a:defRPr/>
            </a:pPr>
            <a:r>
              <a:rPr lang="de-DE"/>
              <a:t>© sebis</a:t>
            </a:r>
          </a:p>
        </p:txBody>
      </p:sp>
      <p:sp>
        <p:nvSpPr>
          <p:cNvPr id="5" name="Footer Placeholder 4">
            <a:extLst>
              <a:ext uri="{FF2B5EF4-FFF2-40B4-BE49-F238E27FC236}">
                <a16:creationId xmlns:a16="http://schemas.microsoft.com/office/drawing/2014/main" id="{B68388CC-02FE-5F04-6F67-130D392CC304}"/>
              </a:ext>
            </a:extLst>
          </p:cNvPr>
          <p:cNvSpPr>
            <a:spLocks noGrp="1"/>
          </p:cNvSpPr>
          <p:nvPr>
            <p:ph type="ftr" sz="quarter" idx="11"/>
          </p:nvPr>
        </p:nvSpPr>
        <p:spPr>
          <a:xfrm>
            <a:off x="332903" y="6569076"/>
            <a:ext cx="5761567" cy="288925"/>
          </a:xfrm>
        </p:spPr>
        <p:txBody>
          <a:bodyPr wrap="square" anchor="ctr">
            <a:normAutofit/>
          </a:bodyPr>
          <a:lstStyle/>
          <a:p>
            <a:pPr>
              <a:spcAft>
                <a:spcPts val="600"/>
              </a:spcAft>
            </a:pPr>
            <a:r>
              <a:rPr lang="en-US" dirty="0"/>
              <a:t>241106 Henrik</a:t>
            </a:r>
            <a:endParaRPr lang="de-DE" dirty="0"/>
          </a:p>
        </p:txBody>
      </p:sp>
      <p:sp>
        <p:nvSpPr>
          <p:cNvPr id="6" name="Slide Number Placeholder 5">
            <a:extLst>
              <a:ext uri="{FF2B5EF4-FFF2-40B4-BE49-F238E27FC236}">
                <a16:creationId xmlns:a16="http://schemas.microsoft.com/office/drawing/2014/main" id="{EECAE3A1-BCDF-B2F6-4827-DDFA0C079D7D}"/>
              </a:ext>
            </a:extLst>
          </p:cNvPr>
          <p:cNvSpPr>
            <a:spLocks noGrp="1"/>
          </p:cNvSpPr>
          <p:nvPr>
            <p:ph type="sldNum" sz="quarter" idx="12"/>
          </p:nvPr>
        </p:nvSpPr>
        <p:spPr>
          <a:xfrm>
            <a:off x="11525251" y="6570616"/>
            <a:ext cx="332316" cy="288925"/>
          </a:xfrm>
        </p:spPr>
        <p:txBody>
          <a:bodyPr wrap="none" anchor="ctr">
            <a:normAutofit/>
          </a:bodyPr>
          <a:lstStyle/>
          <a:p>
            <a:pPr>
              <a:spcAft>
                <a:spcPts val="600"/>
              </a:spcAft>
              <a:defRPr/>
            </a:pPr>
            <a:fld id="{E201E5CB-5EE0-4EA4-87FF-7D8A79A61969}" type="slidenum">
              <a:rPr lang="de-DE" smtClean="0"/>
              <a:pPr>
                <a:spcAft>
                  <a:spcPts val="600"/>
                </a:spcAft>
                <a:defRPr/>
              </a:pPr>
              <a:t>6</a:t>
            </a:fld>
            <a:endParaRPr lang="de-DE"/>
          </a:p>
        </p:txBody>
      </p:sp>
      <p:graphicFrame>
        <p:nvGraphicFramePr>
          <p:cNvPr id="8" name="Content Placeholder 1">
            <a:extLst>
              <a:ext uri="{FF2B5EF4-FFF2-40B4-BE49-F238E27FC236}">
                <a16:creationId xmlns:a16="http://schemas.microsoft.com/office/drawing/2014/main" id="{B9717945-176C-C3ED-82D5-C6BBB7498119}"/>
              </a:ext>
            </a:extLst>
          </p:cNvPr>
          <p:cNvGraphicFramePr>
            <a:graphicFrameLocks noGrp="1"/>
          </p:cNvGraphicFramePr>
          <p:nvPr>
            <p:ph idx="1"/>
            <p:extLst>
              <p:ext uri="{D42A27DB-BD31-4B8C-83A1-F6EECF244321}">
                <p14:modId xmlns:p14="http://schemas.microsoft.com/office/powerpoint/2010/main" val="3509536273"/>
              </p:ext>
            </p:extLst>
          </p:nvPr>
        </p:nvGraphicFramePr>
        <p:xfrm>
          <a:off x="334434" y="981076"/>
          <a:ext cx="11523133" cy="5400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11791724"/>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47797A3-2C59-ADC7-CC57-E35C5E030A8A}"/>
              </a:ext>
            </a:extLst>
          </p:cNvPr>
          <p:cNvSpPr>
            <a:spLocks noGrp="1"/>
          </p:cNvSpPr>
          <p:nvPr>
            <p:ph type="title"/>
          </p:nvPr>
        </p:nvSpPr>
        <p:spPr>
          <a:xfrm>
            <a:off x="334437" y="44452"/>
            <a:ext cx="10586099" cy="720725"/>
          </a:xfrm>
        </p:spPr>
        <p:txBody>
          <a:bodyPr wrap="square" anchor="b">
            <a:normAutofit/>
          </a:bodyPr>
          <a:lstStyle/>
          <a:p>
            <a:r>
              <a:rPr lang="en-DE" dirty="0"/>
              <a:t>Expected Outcomes</a:t>
            </a:r>
          </a:p>
        </p:txBody>
      </p:sp>
      <p:sp>
        <p:nvSpPr>
          <p:cNvPr id="4" name="Date Placeholder 3">
            <a:extLst>
              <a:ext uri="{FF2B5EF4-FFF2-40B4-BE49-F238E27FC236}">
                <a16:creationId xmlns:a16="http://schemas.microsoft.com/office/drawing/2014/main" id="{1B044A9E-CC91-40CF-4BCA-7E8ADEE3FFBF}"/>
              </a:ext>
            </a:extLst>
          </p:cNvPr>
          <p:cNvSpPr>
            <a:spLocks noGrp="1"/>
          </p:cNvSpPr>
          <p:nvPr>
            <p:ph type="dt" sz="half" idx="10"/>
          </p:nvPr>
        </p:nvSpPr>
        <p:spPr>
          <a:xfrm>
            <a:off x="9383184" y="6570616"/>
            <a:ext cx="2142067" cy="288925"/>
          </a:xfrm>
        </p:spPr>
        <p:txBody>
          <a:bodyPr wrap="none" anchor="ctr">
            <a:normAutofit/>
          </a:bodyPr>
          <a:lstStyle/>
          <a:p>
            <a:pPr>
              <a:spcAft>
                <a:spcPts val="600"/>
              </a:spcAft>
              <a:defRPr/>
            </a:pPr>
            <a:r>
              <a:rPr lang="de-DE"/>
              <a:t>© sebis</a:t>
            </a:r>
          </a:p>
        </p:txBody>
      </p:sp>
      <p:sp>
        <p:nvSpPr>
          <p:cNvPr id="5" name="Footer Placeholder 4">
            <a:extLst>
              <a:ext uri="{FF2B5EF4-FFF2-40B4-BE49-F238E27FC236}">
                <a16:creationId xmlns:a16="http://schemas.microsoft.com/office/drawing/2014/main" id="{2AF455F0-E7D0-7FE4-BC65-F59EB28B1E83}"/>
              </a:ext>
            </a:extLst>
          </p:cNvPr>
          <p:cNvSpPr>
            <a:spLocks noGrp="1"/>
          </p:cNvSpPr>
          <p:nvPr>
            <p:ph type="ftr" sz="quarter" idx="11"/>
          </p:nvPr>
        </p:nvSpPr>
        <p:spPr>
          <a:xfrm>
            <a:off x="332903" y="6569076"/>
            <a:ext cx="5761567" cy="288925"/>
          </a:xfrm>
        </p:spPr>
        <p:txBody>
          <a:bodyPr wrap="square" anchor="ctr">
            <a:normAutofit/>
          </a:bodyPr>
          <a:lstStyle/>
          <a:p>
            <a:pPr>
              <a:spcAft>
                <a:spcPts val="600"/>
              </a:spcAft>
            </a:pPr>
            <a:r>
              <a:rPr lang="en-US" dirty="0"/>
              <a:t>241106 Henrik</a:t>
            </a:r>
            <a:endParaRPr lang="de-DE" dirty="0"/>
          </a:p>
        </p:txBody>
      </p:sp>
      <p:sp>
        <p:nvSpPr>
          <p:cNvPr id="6" name="Slide Number Placeholder 5">
            <a:extLst>
              <a:ext uri="{FF2B5EF4-FFF2-40B4-BE49-F238E27FC236}">
                <a16:creationId xmlns:a16="http://schemas.microsoft.com/office/drawing/2014/main" id="{A73CAE26-EE3C-BF1A-1893-182EF7A87F8C}"/>
              </a:ext>
            </a:extLst>
          </p:cNvPr>
          <p:cNvSpPr>
            <a:spLocks noGrp="1"/>
          </p:cNvSpPr>
          <p:nvPr>
            <p:ph type="sldNum" sz="quarter" idx="12"/>
          </p:nvPr>
        </p:nvSpPr>
        <p:spPr>
          <a:xfrm>
            <a:off x="11525251" y="6570616"/>
            <a:ext cx="332316" cy="288925"/>
          </a:xfrm>
        </p:spPr>
        <p:txBody>
          <a:bodyPr wrap="none" anchor="ctr">
            <a:normAutofit/>
          </a:bodyPr>
          <a:lstStyle/>
          <a:p>
            <a:pPr>
              <a:spcAft>
                <a:spcPts val="600"/>
              </a:spcAft>
              <a:defRPr/>
            </a:pPr>
            <a:fld id="{E201E5CB-5EE0-4EA4-87FF-7D8A79A61969}" type="slidenum">
              <a:rPr lang="de-DE" smtClean="0"/>
              <a:pPr>
                <a:spcAft>
                  <a:spcPts val="600"/>
                </a:spcAft>
                <a:defRPr/>
              </a:pPr>
              <a:t>7</a:t>
            </a:fld>
            <a:endParaRPr lang="de-DE"/>
          </a:p>
        </p:txBody>
      </p:sp>
      <p:graphicFrame>
        <p:nvGraphicFramePr>
          <p:cNvPr id="8" name="Content Placeholder 1">
            <a:extLst>
              <a:ext uri="{FF2B5EF4-FFF2-40B4-BE49-F238E27FC236}">
                <a16:creationId xmlns:a16="http://schemas.microsoft.com/office/drawing/2014/main" id="{B36B8C27-A570-7A82-9624-C6727E07E424}"/>
              </a:ext>
            </a:extLst>
          </p:cNvPr>
          <p:cNvGraphicFramePr>
            <a:graphicFrameLocks noGrp="1"/>
          </p:cNvGraphicFramePr>
          <p:nvPr>
            <p:ph idx="1"/>
            <p:extLst>
              <p:ext uri="{D42A27DB-BD31-4B8C-83A1-F6EECF244321}">
                <p14:modId xmlns:p14="http://schemas.microsoft.com/office/powerpoint/2010/main" val="1637456236"/>
              </p:ext>
            </p:extLst>
          </p:nvPr>
        </p:nvGraphicFramePr>
        <p:xfrm>
          <a:off x="334434" y="981076"/>
          <a:ext cx="11523133" cy="5400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1816288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A screenshot of a game&#10;&#10;Description automatically generated">
            <a:extLst>
              <a:ext uri="{FF2B5EF4-FFF2-40B4-BE49-F238E27FC236}">
                <a16:creationId xmlns:a16="http://schemas.microsoft.com/office/drawing/2014/main" id="{D3599F06-FA93-3DA1-6AD6-730CC19206B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46466" y="889495"/>
            <a:ext cx="5256584" cy="5400675"/>
          </a:xfrm>
          <a:noFill/>
        </p:spPr>
      </p:pic>
      <p:sp>
        <p:nvSpPr>
          <p:cNvPr id="2" name="Title 1">
            <a:extLst>
              <a:ext uri="{FF2B5EF4-FFF2-40B4-BE49-F238E27FC236}">
                <a16:creationId xmlns:a16="http://schemas.microsoft.com/office/drawing/2014/main" id="{DB9802E7-0D2C-AB4B-AEFB-60ECFDC83BF2}"/>
              </a:ext>
            </a:extLst>
          </p:cNvPr>
          <p:cNvSpPr>
            <a:spLocks noGrp="1"/>
          </p:cNvSpPr>
          <p:nvPr>
            <p:ph type="title"/>
          </p:nvPr>
        </p:nvSpPr>
        <p:spPr>
          <a:xfrm>
            <a:off x="332903" y="177332"/>
            <a:ext cx="10586099" cy="432521"/>
          </a:xfrm>
        </p:spPr>
        <p:txBody>
          <a:bodyPr wrap="square" anchor="b">
            <a:normAutofit/>
          </a:bodyPr>
          <a:lstStyle/>
          <a:p>
            <a:r>
              <a:rPr lang="en-GB" dirty="0"/>
              <a:t>Future Vision of the Updated Radar</a:t>
            </a:r>
            <a:endParaRPr lang="en-DE" dirty="0"/>
          </a:p>
        </p:txBody>
      </p:sp>
      <p:sp>
        <p:nvSpPr>
          <p:cNvPr id="4" name="Date Placeholder 3">
            <a:extLst>
              <a:ext uri="{FF2B5EF4-FFF2-40B4-BE49-F238E27FC236}">
                <a16:creationId xmlns:a16="http://schemas.microsoft.com/office/drawing/2014/main" id="{FCEAB442-FD70-5ED1-9043-35141E579426}"/>
              </a:ext>
            </a:extLst>
          </p:cNvPr>
          <p:cNvSpPr>
            <a:spLocks noGrp="1"/>
          </p:cNvSpPr>
          <p:nvPr>
            <p:ph type="dt" sz="half" idx="10"/>
          </p:nvPr>
        </p:nvSpPr>
        <p:spPr>
          <a:xfrm>
            <a:off x="9383184" y="6570616"/>
            <a:ext cx="2142067" cy="288925"/>
          </a:xfrm>
        </p:spPr>
        <p:txBody>
          <a:bodyPr wrap="none" anchor="ctr">
            <a:normAutofit/>
          </a:bodyPr>
          <a:lstStyle/>
          <a:p>
            <a:pPr>
              <a:spcAft>
                <a:spcPts val="600"/>
              </a:spcAft>
              <a:defRPr/>
            </a:pPr>
            <a:r>
              <a:rPr lang="de-DE"/>
              <a:t>© sebis</a:t>
            </a:r>
          </a:p>
        </p:txBody>
      </p:sp>
      <p:sp>
        <p:nvSpPr>
          <p:cNvPr id="13" name="Footer Placeholder 4">
            <a:extLst>
              <a:ext uri="{FF2B5EF4-FFF2-40B4-BE49-F238E27FC236}">
                <a16:creationId xmlns:a16="http://schemas.microsoft.com/office/drawing/2014/main" id="{1D81FF6D-FCB6-5B92-AC84-0A8587910B1F}"/>
              </a:ext>
            </a:extLst>
          </p:cNvPr>
          <p:cNvSpPr>
            <a:spLocks noGrp="1"/>
          </p:cNvSpPr>
          <p:nvPr>
            <p:ph type="ftr" sz="quarter" idx="11"/>
          </p:nvPr>
        </p:nvSpPr>
        <p:spPr>
          <a:xfrm>
            <a:off x="332903" y="6569076"/>
            <a:ext cx="5761567" cy="288925"/>
          </a:xfrm>
        </p:spPr>
        <p:txBody>
          <a:bodyPr wrap="square" anchor="ctr">
            <a:normAutofit/>
          </a:bodyPr>
          <a:lstStyle/>
          <a:p>
            <a:pPr>
              <a:spcAft>
                <a:spcPts val="600"/>
              </a:spcAft>
            </a:pPr>
            <a:r>
              <a:rPr lang="en-US" dirty="0"/>
              <a:t>241106 Henrik</a:t>
            </a:r>
            <a:endParaRPr lang="de-DE" dirty="0"/>
          </a:p>
        </p:txBody>
      </p:sp>
      <p:sp>
        <p:nvSpPr>
          <p:cNvPr id="6" name="Slide Number Placeholder 5">
            <a:extLst>
              <a:ext uri="{FF2B5EF4-FFF2-40B4-BE49-F238E27FC236}">
                <a16:creationId xmlns:a16="http://schemas.microsoft.com/office/drawing/2014/main" id="{C338C3CC-C4FA-EE1F-BA39-68D8A417C809}"/>
              </a:ext>
            </a:extLst>
          </p:cNvPr>
          <p:cNvSpPr>
            <a:spLocks noGrp="1"/>
          </p:cNvSpPr>
          <p:nvPr>
            <p:ph type="sldNum" sz="quarter" idx="12"/>
          </p:nvPr>
        </p:nvSpPr>
        <p:spPr>
          <a:xfrm>
            <a:off x="11525251" y="6570616"/>
            <a:ext cx="332316" cy="288925"/>
          </a:xfrm>
        </p:spPr>
        <p:txBody>
          <a:bodyPr wrap="none" anchor="ctr">
            <a:normAutofit/>
          </a:bodyPr>
          <a:lstStyle/>
          <a:p>
            <a:pPr>
              <a:spcAft>
                <a:spcPts val="600"/>
              </a:spcAft>
              <a:defRPr/>
            </a:pPr>
            <a:fld id="{05BC9FAB-BDC1-47C0-A8BB-6E12A8205D33}" type="slidenum">
              <a:rPr lang="de-DE" smtClean="0"/>
              <a:pPr>
                <a:spcAft>
                  <a:spcPts val="600"/>
                </a:spcAft>
                <a:defRPr/>
              </a:pPr>
              <a:t>8</a:t>
            </a:fld>
            <a:endParaRPr lang="de-DE"/>
          </a:p>
        </p:txBody>
      </p:sp>
    </p:spTree>
    <p:extLst>
      <p:ext uri="{BB962C8B-B14F-4D97-AF65-F5344CB8AC3E}">
        <p14:creationId xmlns:p14="http://schemas.microsoft.com/office/powerpoint/2010/main" val="371558671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A screenshot of a graph&#10;&#10;Description automatically generated">
            <a:extLst>
              <a:ext uri="{FF2B5EF4-FFF2-40B4-BE49-F238E27FC236}">
                <a16:creationId xmlns:a16="http://schemas.microsoft.com/office/drawing/2014/main" id="{040CA196-79B4-D253-F406-6872040D3F8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4435" y="2298638"/>
            <a:ext cx="11523135" cy="2765550"/>
          </a:xfrm>
          <a:noFill/>
        </p:spPr>
      </p:pic>
      <p:sp>
        <p:nvSpPr>
          <p:cNvPr id="3" name="Title 2">
            <a:extLst>
              <a:ext uri="{FF2B5EF4-FFF2-40B4-BE49-F238E27FC236}">
                <a16:creationId xmlns:a16="http://schemas.microsoft.com/office/drawing/2014/main" id="{DA7E0C10-B04F-E235-4131-76068F03E63F}"/>
              </a:ext>
            </a:extLst>
          </p:cNvPr>
          <p:cNvSpPr>
            <a:spLocks noGrp="1"/>
          </p:cNvSpPr>
          <p:nvPr>
            <p:ph type="title"/>
          </p:nvPr>
        </p:nvSpPr>
        <p:spPr>
          <a:xfrm>
            <a:off x="334437" y="44452"/>
            <a:ext cx="10586099" cy="720725"/>
          </a:xfrm>
        </p:spPr>
        <p:txBody>
          <a:bodyPr wrap="square" anchor="b">
            <a:normAutofit/>
          </a:bodyPr>
          <a:lstStyle/>
          <a:p>
            <a:r>
              <a:rPr lang="en-DE"/>
              <a:t>Timelines</a:t>
            </a:r>
          </a:p>
        </p:txBody>
      </p:sp>
      <p:sp>
        <p:nvSpPr>
          <p:cNvPr id="4" name="Date Placeholder 3">
            <a:extLst>
              <a:ext uri="{FF2B5EF4-FFF2-40B4-BE49-F238E27FC236}">
                <a16:creationId xmlns:a16="http://schemas.microsoft.com/office/drawing/2014/main" id="{E86B13C9-CA1E-5982-3C40-A6BDFFA187AA}"/>
              </a:ext>
            </a:extLst>
          </p:cNvPr>
          <p:cNvSpPr>
            <a:spLocks noGrp="1"/>
          </p:cNvSpPr>
          <p:nvPr>
            <p:ph type="dt" sz="half" idx="10"/>
          </p:nvPr>
        </p:nvSpPr>
        <p:spPr>
          <a:xfrm>
            <a:off x="9383184" y="6570616"/>
            <a:ext cx="2142067" cy="288925"/>
          </a:xfrm>
        </p:spPr>
        <p:txBody>
          <a:bodyPr wrap="none" anchor="ctr">
            <a:normAutofit/>
          </a:bodyPr>
          <a:lstStyle/>
          <a:p>
            <a:pPr>
              <a:spcAft>
                <a:spcPts val="600"/>
              </a:spcAft>
              <a:defRPr/>
            </a:pPr>
            <a:r>
              <a:rPr lang="de-DE"/>
              <a:t>© sebis</a:t>
            </a:r>
          </a:p>
        </p:txBody>
      </p:sp>
      <p:sp>
        <p:nvSpPr>
          <p:cNvPr id="5" name="Footer Placeholder 4">
            <a:extLst>
              <a:ext uri="{FF2B5EF4-FFF2-40B4-BE49-F238E27FC236}">
                <a16:creationId xmlns:a16="http://schemas.microsoft.com/office/drawing/2014/main" id="{7CFA3798-71F5-80F3-B32C-2A0A9B636BEA}"/>
              </a:ext>
            </a:extLst>
          </p:cNvPr>
          <p:cNvSpPr>
            <a:spLocks noGrp="1"/>
          </p:cNvSpPr>
          <p:nvPr>
            <p:ph type="ftr" sz="quarter" idx="11"/>
          </p:nvPr>
        </p:nvSpPr>
        <p:spPr>
          <a:xfrm>
            <a:off x="332903" y="6569076"/>
            <a:ext cx="5761567" cy="288925"/>
          </a:xfrm>
        </p:spPr>
        <p:txBody>
          <a:bodyPr wrap="square" anchor="ctr">
            <a:normAutofit/>
          </a:bodyPr>
          <a:lstStyle/>
          <a:p>
            <a:pPr>
              <a:spcAft>
                <a:spcPts val="600"/>
              </a:spcAft>
            </a:pPr>
            <a:r>
              <a:rPr lang="en-US" dirty="0"/>
              <a:t>241106 Henrik</a:t>
            </a:r>
            <a:endParaRPr lang="de-DE" dirty="0"/>
          </a:p>
        </p:txBody>
      </p:sp>
      <p:sp>
        <p:nvSpPr>
          <p:cNvPr id="6" name="Slide Number Placeholder 5">
            <a:extLst>
              <a:ext uri="{FF2B5EF4-FFF2-40B4-BE49-F238E27FC236}">
                <a16:creationId xmlns:a16="http://schemas.microsoft.com/office/drawing/2014/main" id="{C1235AB6-84AB-F9D9-66DD-1A10968E508F}"/>
              </a:ext>
            </a:extLst>
          </p:cNvPr>
          <p:cNvSpPr>
            <a:spLocks noGrp="1"/>
          </p:cNvSpPr>
          <p:nvPr>
            <p:ph type="sldNum" sz="quarter" idx="12"/>
          </p:nvPr>
        </p:nvSpPr>
        <p:spPr>
          <a:xfrm>
            <a:off x="11525251" y="6570616"/>
            <a:ext cx="332316" cy="288925"/>
          </a:xfrm>
        </p:spPr>
        <p:txBody>
          <a:bodyPr wrap="none" anchor="ctr">
            <a:normAutofit/>
          </a:bodyPr>
          <a:lstStyle/>
          <a:p>
            <a:pPr>
              <a:spcAft>
                <a:spcPts val="600"/>
              </a:spcAft>
              <a:defRPr/>
            </a:pPr>
            <a:fld id="{E201E5CB-5EE0-4EA4-87FF-7D8A79A61969}" type="slidenum">
              <a:rPr lang="de-DE" smtClean="0"/>
              <a:pPr>
                <a:spcAft>
                  <a:spcPts val="600"/>
                </a:spcAft>
                <a:defRPr/>
              </a:pPr>
              <a:t>9</a:t>
            </a:fld>
            <a:endParaRPr lang="de-DE"/>
          </a:p>
        </p:txBody>
      </p:sp>
    </p:spTree>
    <p:extLst>
      <p:ext uri="{BB962C8B-B14F-4D97-AF65-F5344CB8AC3E}">
        <p14:creationId xmlns:p14="http://schemas.microsoft.com/office/powerpoint/2010/main" val="4037884178"/>
      </p:ext>
    </p:extLst>
  </p:cSld>
  <p:clrMapOvr>
    <a:masterClrMapping/>
  </p:clrMapOvr>
  <p:transition/>
</p:sld>
</file>

<file path=ppt/theme/theme1.xml><?xml version="1.0" encoding="utf-8"?>
<a:theme xmlns:a="http://schemas.openxmlformats.org/drawingml/2006/main" name="Slides sebis 2013 2">
  <a:themeElements>
    <a:clrScheme name="Benutzerdefiniert 2">
      <a:dk1>
        <a:srgbClr val="000000"/>
      </a:dk1>
      <a:lt1>
        <a:srgbClr val="FFFFFF"/>
      </a:lt1>
      <a:dk2>
        <a:srgbClr val="002143"/>
      </a:dk2>
      <a:lt2>
        <a:srgbClr val="EEECE1"/>
      </a:lt2>
      <a:accent1>
        <a:srgbClr val="91A02F"/>
      </a:accent1>
      <a:accent2>
        <a:srgbClr val="E37C4D"/>
      </a:accent2>
      <a:accent3>
        <a:srgbClr val="DAD7CB"/>
      </a:accent3>
      <a:accent4>
        <a:srgbClr val="003359"/>
      </a:accent4>
      <a:accent5>
        <a:srgbClr val="0073CF"/>
      </a:accent5>
      <a:accent6>
        <a:srgbClr val="98C6EA"/>
      </a:accent6>
      <a:hlink>
        <a:srgbClr val="64A0C8"/>
      </a:hlink>
      <a:folHlink>
        <a:srgbClr val="64A0C8"/>
      </a:folHlink>
    </a:clrScheme>
    <a:fontScheme name="Larissa Klassisch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marL="0" marR="0" indent="0" algn="ctr" defTabSz="914400" rtl="0" eaLnBrk="0" fontAlgn="base" latinLnBrk="0" hangingPunct="0">
          <a:lnSpc>
            <a:spcPct val="100000"/>
          </a:lnSpc>
          <a:spcBef>
            <a:spcPct val="0"/>
          </a:spcBef>
          <a:spcAft>
            <a:spcPct val="0"/>
          </a:spcAft>
          <a:buClrTx/>
          <a:buSzTx/>
          <a:buFontTx/>
          <a:buNone/>
          <a:tabLst/>
          <a:defRPr dirty="0" smtClean="0">
            <a:solidFill>
              <a:schemeClr val="tx1"/>
            </a:solidFill>
            <a:cs typeface="Arial" pitchFamily="34" charset="0"/>
          </a:defRPr>
        </a:defPPr>
      </a:lstStyle>
      <a:style>
        <a:lnRef idx="1">
          <a:schemeClr val="accent3"/>
        </a:lnRef>
        <a:fillRef idx="2">
          <a:schemeClr val="accent3"/>
        </a:fillRef>
        <a:effectRef idx="1">
          <a:schemeClr val="accent3"/>
        </a:effectRef>
        <a:fontRef idx="minor">
          <a:schemeClr val="dk1"/>
        </a:fontRef>
      </a:style>
    </a:spDef>
    <a:lnDef>
      <a:spPr bwMode="auto">
        <a:ln>
          <a:headEnd type="none" w="med" len="med"/>
          <a:tailEnd type="arrow"/>
        </a:ln>
      </a:spPr>
      <a:bodyPr/>
      <a:lstStyle/>
      <a:style>
        <a:lnRef idx="3">
          <a:schemeClr val="dk1"/>
        </a:lnRef>
        <a:fillRef idx="0">
          <a:schemeClr val="dk1"/>
        </a:fillRef>
        <a:effectRef idx="2">
          <a:schemeClr val="dk1"/>
        </a:effectRef>
        <a:fontRef idx="minor">
          <a:schemeClr val="tx1"/>
        </a:fontRef>
      </a:style>
    </a:lnDef>
    <a:txDef>
      <a:spPr>
        <a:noFill/>
        <a:ln>
          <a:noFill/>
        </a:ln>
      </a:spPr>
      <a:bodyPr wrap="none" rtlCol="0">
        <a:spAutoFit/>
      </a:bodyPr>
      <a:lstStyle>
        <a:defPPr>
          <a:defRPr dirty="0" smtClean="0">
            <a:latin typeface="Arial" pitchFamily="34" charset="0"/>
          </a:defRPr>
        </a:defPPr>
      </a:lstStyle>
      <a:style>
        <a:lnRef idx="2">
          <a:schemeClr val="accent3"/>
        </a:lnRef>
        <a:fillRef idx="1">
          <a:schemeClr val="lt1"/>
        </a:fillRef>
        <a:effectRef idx="0">
          <a:schemeClr val="accent3"/>
        </a:effectRef>
        <a:fontRef idx="minor">
          <a:schemeClr val="dk1"/>
        </a:fontRef>
      </a: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6FEE22EF-CE78-4652-AF62-532A236F1ECD}" vid="{E8268B09-2135-444D-9711-C6D24C3A78C2}"/>
    </a:ext>
  </a:ext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Slides sebis 2013 2</Template>
  <TotalTime>9855</TotalTime>
  <Words>1017</Words>
  <Application>Microsoft Macintosh PowerPoint</Application>
  <PresentationFormat>Widescreen</PresentationFormat>
  <Paragraphs>110</Paragraphs>
  <Slides>11</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 Unicode MS</vt:lpstr>
      <vt:lpstr>Arial</vt:lpstr>
      <vt:lpstr>Helvetica Neue</vt:lpstr>
      <vt:lpstr>TUM Neue Helvetica 75 Bold</vt:lpstr>
      <vt:lpstr>Wingdings</vt:lpstr>
      <vt:lpstr>Slides sebis 2013 2</vt:lpstr>
      <vt:lpstr>Trend Analysis of NLP Use Cases in the Legal Domain within the DACH Region</vt:lpstr>
      <vt:lpstr>Outline</vt:lpstr>
      <vt:lpstr>Introduction</vt:lpstr>
      <vt:lpstr>Problem Statement and Motivation</vt:lpstr>
      <vt:lpstr>Research Questions </vt:lpstr>
      <vt:lpstr>Methodolgy</vt:lpstr>
      <vt:lpstr>Expected Outcomes</vt:lpstr>
      <vt:lpstr>Future Vision of the Updated Radar</vt:lpstr>
      <vt:lpstr>Timelines</vt:lpstr>
      <vt:lpstr>Thank You</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Henrik Sergoyan</dc:creator>
  <dc:description>Copyright sebis</dc:description>
  <cp:lastModifiedBy>Henrik Sergoyan</cp:lastModifiedBy>
  <cp:revision>16</cp:revision>
  <dcterms:created xsi:type="dcterms:W3CDTF">2024-10-28T07:08:52Z</dcterms:created>
  <dcterms:modified xsi:type="dcterms:W3CDTF">2024-11-06T21:08:31Z</dcterms:modified>
</cp:coreProperties>
</file>